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328" r:id="rId2"/>
    <p:sldId id="330" r:id="rId3"/>
    <p:sldId id="331" r:id="rId4"/>
    <p:sldId id="333" r:id="rId5"/>
    <p:sldId id="335" r:id="rId6"/>
    <p:sldId id="339" r:id="rId7"/>
    <p:sldId id="343" r:id="rId8"/>
    <p:sldId id="340" r:id="rId9"/>
    <p:sldId id="342" r:id="rId10"/>
    <p:sldId id="374" r:id="rId11"/>
    <p:sldId id="375" r:id="rId12"/>
    <p:sldId id="376" r:id="rId13"/>
    <p:sldId id="377" r:id="rId14"/>
    <p:sldId id="378" r:id="rId15"/>
    <p:sldId id="379" r:id="rId16"/>
    <p:sldId id="384" r:id="rId17"/>
    <p:sldId id="386" r:id="rId18"/>
    <p:sldId id="382" r:id="rId19"/>
    <p:sldId id="381" r:id="rId20"/>
    <p:sldId id="368" r:id="rId21"/>
    <p:sldId id="370" r:id="rId22"/>
    <p:sldId id="372" r:id="rId23"/>
    <p:sldId id="329" r:id="rId24"/>
    <p:sldId id="265" r:id="rId25"/>
    <p:sldId id="266" r:id="rId26"/>
    <p:sldId id="258" r:id="rId27"/>
    <p:sldId id="344" r:id="rId28"/>
    <p:sldId id="345" r:id="rId29"/>
    <p:sldId id="346" r:id="rId30"/>
    <p:sldId id="277" r:id="rId31"/>
    <p:sldId id="347" r:id="rId32"/>
    <p:sldId id="278" r:id="rId33"/>
    <p:sldId id="284" r:id="rId34"/>
    <p:sldId id="349" r:id="rId35"/>
    <p:sldId id="282" r:id="rId36"/>
    <p:sldId id="350" r:id="rId37"/>
    <p:sldId id="295" r:id="rId38"/>
    <p:sldId id="300" r:id="rId39"/>
    <p:sldId id="302" r:id="rId40"/>
    <p:sldId id="352" r:id="rId41"/>
    <p:sldId id="262" r:id="rId42"/>
    <p:sldId id="356" r:id="rId43"/>
    <p:sldId id="362" r:id="rId44"/>
    <p:sldId id="360" r:id="rId45"/>
    <p:sldId id="373" r:id="rId46"/>
    <p:sldId id="364" r:id="rId47"/>
    <p:sldId id="263" r:id="rId48"/>
    <p:sldId id="305" r:id="rId49"/>
    <p:sldId id="361" r:id="rId50"/>
    <p:sldId id="318" r:id="rId51"/>
    <p:sldId id="319" r:id="rId52"/>
    <p:sldId id="313" r:id="rId53"/>
    <p:sldId id="315" r:id="rId54"/>
    <p:sldId id="316" r:id="rId55"/>
    <p:sldId id="317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C0B82-44A5-4FA0-A221-8594AF700697}" type="datetimeFigureOut">
              <a:rPr lang="en-US" smtClean="0"/>
              <a:pPr/>
              <a:t>9/20/2020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91B97-01B0-4964-B5EA-06FC5C0AA9F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2843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227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697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524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09443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40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0909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3564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44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6168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8670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3584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48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582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50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1661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90986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57749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52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36575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53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41461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54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08708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55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44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4197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898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311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217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986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20787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91B97-01B0-4964-B5EA-06FC5C0AA9F9}" type="slidenum">
              <a:rPr lang="en-GB" smtClean="0"/>
              <a:pPr/>
              <a:t>35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789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EC01-1902-48EE-8C8E-495912448DB1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F83C-B90D-44FA-800D-94D5030B74FE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5AE4-97D1-41AD-96F1-DDC4F8C5BAFC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16F3-E18F-4D32-A985-D98317A4FB47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422-F201-4E5D-B6CF-A77DB164EE25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E5522-5DE9-49B8-87C6-729267597F2A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D21-A976-4B2D-841D-7640EC1A2C77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C5BD8-A6C3-423A-A891-8D608E4EC38D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5891-AC02-46C3-9236-73371D264B8F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4FB1D-ADDE-4DCA-B744-037E92948058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F0D1A-B6DF-48AC-B140-2021591A1402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23D48-9C91-411F-9767-307057995DA6}" type="datetime1">
              <a:rPr lang="en-US" smtClean="0"/>
              <a:pPr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76A7E-E4CF-4043-9EA8-81589BCE2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7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5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9.bin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0.bin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EQUILIOBRIUM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Types of Equilibrium </a:t>
            </a:r>
          </a:p>
          <a:p>
            <a:r>
              <a:rPr lang="en-GB" dirty="0" smtClean="0"/>
              <a:t>1.	Phase equilibrium {covered in second part)</a:t>
            </a:r>
          </a:p>
          <a:p>
            <a:r>
              <a:rPr lang="en-GB" dirty="0" smtClean="0"/>
              <a:t>2.	Chemical Equilibrium in Gas Reactions</a:t>
            </a:r>
          </a:p>
          <a:p>
            <a:r>
              <a:rPr lang="en-GB" dirty="0" smtClean="0"/>
              <a:t>3.	Equilibrium of slightly soluble salts</a:t>
            </a:r>
          </a:p>
          <a:p>
            <a:r>
              <a:rPr lang="en-GB" dirty="0" smtClean="0"/>
              <a:t>4.	Acid-Base equilibrium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2770575"/>
            <a:ext cx="6420347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 Arial"/>
              </a:rPr>
              <a:t>Le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 Arial"/>
              </a:rPr>
              <a:t>Chatelier's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 Arial"/>
              </a:rPr>
              <a:t> Principle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 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 Arial"/>
              </a:rPr>
              <a:t>If a dynamic equilibrium is disturbed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 Arial"/>
              </a:rPr>
              <a:t> by changing the conditions, the position of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 Arial"/>
              </a:rPr>
              <a:t> equilibrium moves to counteract the change.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78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Le </a:t>
            </a:r>
            <a:r>
              <a:rPr lang="en-US" sz="2400" dirty="0" err="1" smtClean="0"/>
              <a:t>Chatelier</a:t>
            </a:r>
            <a:r>
              <a:rPr lang="en-US" sz="2400" dirty="0" smtClean="0"/>
              <a:t> Principle applies</a:t>
            </a:r>
          </a:p>
          <a:p>
            <a:r>
              <a:rPr lang="en-US" sz="2400" dirty="0" smtClean="0"/>
              <a:t>1. Chemical Equilibrium involving gas reactions</a:t>
            </a:r>
          </a:p>
          <a:p>
            <a:r>
              <a:rPr lang="en-US" sz="2400" dirty="0" smtClean="0"/>
              <a:t>2. Equilibrium of slightly soluble salts</a:t>
            </a:r>
          </a:p>
          <a:p>
            <a:r>
              <a:rPr lang="en-US" sz="2400" dirty="0" smtClean="0"/>
              <a:t>3. Acid-base equilibrium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b="1" dirty="0" smtClean="0"/>
              <a:t>Conditions that can change equilibrium co</a:t>
            </a:r>
            <a:r>
              <a:rPr lang="en-US" sz="2400" dirty="0" smtClean="0"/>
              <a:t>mposition</a:t>
            </a:r>
          </a:p>
          <a:p>
            <a:r>
              <a:rPr lang="en-US" sz="2400" dirty="0" smtClean="0"/>
              <a:t>1. Concentration changes</a:t>
            </a:r>
          </a:p>
          <a:p>
            <a:r>
              <a:rPr lang="en-US" sz="2400" dirty="0" smtClean="0"/>
              <a:t>2.	Common ion effect ( on solubility, and Buffers)</a:t>
            </a:r>
          </a:p>
          <a:p>
            <a:r>
              <a:rPr lang="en-US" sz="2400" dirty="0" smtClean="0"/>
              <a:t>2.  </a:t>
            </a:r>
            <a:r>
              <a:rPr lang="en-US" sz="2400" dirty="0" err="1" smtClean="0"/>
              <a:t>Temperatues</a:t>
            </a:r>
            <a:endParaRPr lang="en-US" sz="2400" dirty="0" smtClean="0"/>
          </a:p>
          <a:p>
            <a:r>
              <a:rPr lang="en-US" sz="2400" dirty="0" smtClean="0"/>
              <a:t>3.   Pressure</a:t>
            </a:r>
          </a:p>
          <a:p>
            <a:r>
              <a:rPr lang="en-US" sz="2400" dirty="0" smtClean="0"/>
              <a:t>4.  Catalyst (no change)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45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Chemical Equilibrium</a:t>
            </a:r>
          </a:p>
          <a:p>
            <a:r>
              <a:rPr lang="en-US" sz="1800" b="1" dirty="0" smtClean="0"/>
              <a:t>Concentration</a:t>
            </a:r>
          </a:p>
          <a:p>
            <a:r>
              <a:rPr lang="en-US" sz="1800" dirty="0" smtClean="0"/>
              <a:t>Add one of the reactants- equilibrium composition shift to right</a:t>
            </a:r>
            <a:endParaRPr lang="en-US" sz="1800" dirty="0"/>
          </a:p>
          <a:p>
            <a:r>
              <a:rPr lang="en-US" sz="1800" dirty="0"/>
              <a:t>Add one of the </a:t>
            </a:r>
            <a:r>
              <a:rPr lang="en-US" sz="1800" dirty="0" smtClean="0"/>
              <a:t>products- </a:t>
            </a:r>
            <a:r>
              <a:rPr lang="en-US" sz="1800" dirty="0"/>
              <a:t>equilibrium composition shift to </a:t>
            </a:r>
            <a:r>
              <a:rPr lang="en-US" sz="1800" dirty="0" smtClean="0"/>
              <a:t>left</a:t>
            </a:r>
          </a:p>
          <a:p>
            <a:r>
              <a:rPr lang="en-US" sz="1800" dirty="0" err="1" smtClean="0"/>
              <a:t>K</a:t>
            </a:r>
            <a:r>
              <a:rPr lang="en-US" sz="1800" baseline="-25000" dirty="0" err="1" smtClean="0"/>
              <a:t>eq</a:t>
            </a:r>
            <a:r>
              <a:rPr lang="en-US" sz="1800" dirty="0" smtClean="0"/>
              <a:t> constant</a:t>
            </a:r>
          </a:p>
          <a:p>
            <a:r>
              <a:rPr lang="en-US" sz="1800" dirty="0"/>
              <a:t> </a:t>
            </a:r>
            <a:endParaRPr lang="en-US" sz="1800" dirty="0" smtClean="0"/>
          </a:p>
          <a:p>
            <a:r>
              <a:rPr lang="en-US" sz="1800" b="1" dirty="0" smtClean="0"/>
              <a:t>Pressure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pPr marL="0" indent="0">
              <a:buNone/>
            </a:pPr>
            <a:endParaRPr lang="en-US" sz="1800" b="1" dirty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995247"/>
              </p:ext>
            </p:extLst>
          </p:nvPr>
        </p:nvGraphicFramePr>
        <p:xfrm>
          <a:off x="1981200" y="4183857"/>
          <a:ext cx="2006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80" name="Equation" r:id="rId3" imgW="2006280" imgH="1371600" progId="Equation.3">
                  <p:embed/>
                </p:oleObj>
              </mc:Choice>
              <mc:Fallback>
                <p:oleObj name="Equation" r:id="rId3" imgW="2006280" imgH="1371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83857"/>
                        <a:ext cx="20066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1075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Case 1: </a:t>
            </a:r>
            <a:r>
              <a:rPr lang="el-GR" sz="2400" b="1" dirty="0" smtClean="0"/>
              <a:t>Δ</a:t>
            </a:r>
            <a:r>
              <a:rPr lang="en-US" sz="2400" b="1" dirty="0" smtClean="0"/>
              <a:t>n = 0</a:t>
            </a:r>
            <a:endParaRPr lang="en-US" sz="2400" b="1" dirty="0"/>
          </a:p>
          <a:p>
            <a:r>
              <a:rPr lang="en-US" sz="2400" dirty="0" smtClean="0"/>
              <a:t>Increasing pressure – no effect on </a:t>
            </a:r>
            <a:r>
              <a:rPr lang="en-US" sz="2400" dirty="0" err="1" smtClean="0"/>
              <a:t>equil</a:t>
            </a:r>
            <a:r>
              <a:rPr lang="en-US" sz="2400" dirty="0" smtClean="0"/>
              <a:t> composition</a:t>
            </a:r>
          </a:p>
          <a:p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(g) +I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(g)=2HI(g)</a:t>
            </a:r>
            <a:endParaRPr lang="en-US" sz="2400" dirty="0"/>
          </a:p>
          <a:p>
            <a:endParaRPr lang="en-US" sz="2400" b="1" dirty="0" smtClean="0"/>
          </a:p>
          <a:p>
            <a:r>
              <a:rPr lang="en-US" sz="2400" b="1" dirty="0" smtClean="0"/>
              <a:t>Case 2: </a:t>
            </a:r>
            <a:r>
              <a:rPr lang="el-GR" sz="2400" b="1" dirty="0"/>
              <a:t>Δ</a:t>
            </a:r>
            <a:r>
              <a:rPr lang="en-US" sz="2400" b="1" dirty="0"/>
              <a:t>n </a:t>
            </a:r>
            <a:r>
              <a:rPr lang="en-US" sz="2400" b="1" dirty="0" smtClean="0"/>
              <a:t>&gt; 0   positive</a:t>
            </a:r>
            <a:endParaRPr lang="en-US" sz="2400" b="1" dirty="0"/>
          </a:p>
          <a:p>
            <a:r>
              <a:rPr lang="en-US" sz="2400" dirty="0"/>
              <a:t>Increasing pressure – </a:t>
            </a:r>
            <a:r>
              <a:rPr lang="en-US" sz="2400" dirty="0" smtClean="0"/>
              <a:t> equilibrium composition shift to left</a:t>
            </a:r>
          </a:p>
          <a:p>
            <a:r>
              <a:rPr lang="en-US" sz="2400" b="1" dirty="0"/>
              <a:t>Case </a:t>
            </a:r>
            <a:r>
              <a:rPr lang="en-US" sz="2400" b="1" dirty="0" smtClean="0"/>
              <a:t>3</a:t>
            </a:r>
            <a:r>
              <a:rPr lang="en-US" sz="2400" dirty="0" smtClean="0"/>
              <a:t>: </a:t>
            </a:r>
            <a:r>
              <a:rPr lang="el-GR" sz="2400" dirty="0"/>
              <a:t>Δ</a:t>
            </a:r>
            <a:r>
              <a:rPr lang="en-US" sz="2400" dirty="0"/>
              <a:t>n </a:t>
            </a:r>
            <a:r>
              <a:rPr lang="en-US" sz="2400" dirty="0" smtClean="0"/>
              <a:t>&lt; 0     negative</a:t>
            </a:r>
            <a:endParaRPr lang="en-US" sz="2400" dirty="0"/>
          </a:p>
          <a:p>
            <a:r>
              <a:rPr lang="en-US" sz="2400" dirty="0"/>
              <a:t>Increasing pressure –  equilibrium composition shift to </a:t>
            </a:r>
            <a:r>
              <a:rPr lang="en-US" sz="2400" dirty="0" smtClean="0"/>
              <a:t>right</a:t>
            </a:r>
          </a:p>
          <a:p>
            <a:r>
              <a:rPr lang="en-US" sz="2400" dirty="0" smtClean="0"/>
              <a:t>N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(g) + 3H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(g) = 2NH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(g)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860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Temperature</a:t>
            </a:r>
          </a:p>
          <a:p>
            <a:r>
              <a:rPr lang="en-US" sz="2400" dirty="0" smtClean="0"/>
              <a:t>Temperature is the only condition that changes both </a:t>
            </a:r>
            <a:r>
              <a:rPr lang="en-US" sz="2400" dirty="0" err="1" smtClean="0"/>
              <a:t>K</a:t>
            </a:r>
            <a:r>
              <a:rPr lang="en-US" sz="2400" baseline="-25000" dirty="0" err="1" smtClean="0"/>
              <a:t>eq</a:t>
            </a:r>
            <a:r>
              <a:rPr lang="en-US" sz="2400" dirty="0" smtClean="0"/>
              <a:t> and equilibrium composition in any dynamic equilibrium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b="1" dirty="0" smtClean="0"/>
              <a:t>Exothermic reaction  </a:t>
            </a:r>
            <a:r>
              <a:rPr lang="el-GR" sz="2400" b="1" dirty="0" smtClean="0"/>
              <a:t>Δ</a:t>
            </a:r>
            <a:r>
              <a:rPr lang="en-US" sz="2400" b="1" dirty="0" smtClean="0"/>
              <a:t>H = -x</a:t>
            </a:r>
          </a:p>
          <a:p>
            <a:r>
              <a:rPr lang="en-US" sz="2400" dirty="0" smtClean="0"/>
              <a:t>Increasing T </a:t>
            </a:r>
            <a:r>
              <a:rPr lang="en-US" sz="2400" dirty="0" err="1" smtClean="0"/>
              <a:t>K</a:t>
            </a:r>
            <a:r>
              <a:rPr lang="en-US" sz="2400" baseline="-25000" dirty="0" err="1" smtClean="0"/>
              <a:t>eq</a:t>
            </a:r>
            <a:r>
              <a:rPr lang="en-US" sz="2400" dirty="0" smtClean="0"/>
              <a:t> increases, </a:t>
            </a:r>
            <a:r>
              <a:rPr lang="en-US" sz="2400" dirty="0" err="1" smtClean="0"/>
              <a:t>eaquil</a:t>
            </a:r>
            <a:r>
              <a:rPr lang="en-US" sz="2400" dirty="0" smtClean="0"/>
              <a:t> comp shift to right</a:t>
            </a:r>
          </a:p>
          <a:p>
            <a:r>
              <a:rPr lang="en-US" sz="2400" b="1" dirty="0" smtClean="0"/>
              <a:t>Endothermic </a:t>
            </a:r>
            <a:r>
              <a:rPr lang="en-US" sz="2400" b="1" dirty="0"/>
              <a:t>reaction  </a:t>
            </a:r>
            <a:r>
              <a:rPr lang="el-GR" sz="2400" b="1" dirty="0"/>
              <a:t>Δ</a:t>
            </a:r>
            <a:r>
              <a:rPr lang="en-US" sz="2400" b="1" dirty="0"/>
              <a:t>H = </a:t>
            </a:r>
            <a:r>
              <a:rPr lang="en-US" sz="2400" b="1" dirty="0" smtClean="0"/>
              <a:t>+x</a:t>
            </a:r>
            <a:endParaRPr lang="en-US" sz="2400" b="1" dirty="0"/>
          </a:p>
          <a:p>
            <a:r>
              <a:rPr lang="en-US" sz="2400" dirty="0"/>
              <a:t>Increasing T </a:t>
            </a:r>
            <a:r>
              <a:rPr lang="en-US" sz="2400" dirty="0" err="1"/>
              <a:t>K</a:t>
            </a:r>
            <a:r>
              <a:rPr lang="en-US" sz="2400" baseline="-25000" dirty="0" err="1"/>
              <a:t>eq</a:t>
            </a:r>
            <a:r>
              <a:rPr lang="en-US" sz="2400" dirty="0"/>
              <a:t> </a:t>
            </a:r>
            <a:r>
              <a:rPr lang="en-US" sz="2400" dirty="0" smtClean="0"/>
              <a:t>decreases, </a:t>
            </a:r>
            <a:r>
              <a:rPr lang="en-US" sz="2400" dirty="0" err="1" smtClean="0"/>
              <a:t>equil</a:t>
            </a:r>
            <a:r>
              <a:rPr lang="en-US" sz="2400" dirty="0" smtClean="0"/>
              <a:t> </a:t>
            </a:r>
            <a:r>
              <a:rPr lang="en-US" sz="2400" dirty="0"/>
              <a:t>comp shift to </a:t>
            </a:r>
            <a:r>
              <a:rPr lang="en-US" sz="2400" dirty="0" smtClean="0"/>
              <a:t>left</a:t>
            </a:r>
            <a:endParaRPr lang="en-US" sz="2400" dirty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169681"/>
              </p:ext>
            </p:extLst>
          </p:nvPr>
        </p:nvGraphicFramePr>
        <p:xfrm>
          <a:off x="1371600" y="2971800"/>
          <a:ext cx="1371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04" name="Equation" r:id="rId3" imgW="1371600" imgH="393480" progId="Equation.3">
                  <p:embed/>
                </p:oleObj>
              </mc:Choice>
              <mc:Fallback>
                <p:oleObj name="Equation" r:id="rId3" imgW="13716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971800"/>
                        <a:ext cx="13716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5729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b="1" dirty="0" smtClean="0"/>
              <a:t>Catalyst</a:t>
            </a:r>
          </a:p>
          <a:p>
            <a:r>
              <a:rPr lang="en-US" sz="2000" dirty="0" smtClean="0"/>
              <a:t>Catalyst has no effect  on the equilibrium compositions as it affects both the rates of the forward and backward reaction equally.</a:t>
            </a:r>
          </a:p>
          <a:p>
            <a:endParaRPr lang="en-US" sz="2000" dirty="0"/>
          </a:p>
          <a:p>
            <a:r>
              <a:rPr lang="en-US" sz="2000" b="1" dirty="0" smtClean="0"/>
              <a:t>Common ion effect</a:t>
            </a:r>
          </a:p>
          <a:p>
            <a:r>
              <a:rPr lang="en-US" sz="2000" dirty="0"/>
              <a:t>Adding a common ion is equivalent to adding a stress to a system at equilibrium.</a:t>
            </a:r>
          </a:p>
          <a:p>
            <a:r>
              <a:rPr lang="en-US" sz="2000" dirty="0"/>
              <a:t>The system </a:t>
            </a:r>
            <a:r>
              <a:rPr lang="en-US" sz="2000" dirty="0" err="1"/>
              <a:t>reponds</a:t>
            </a:r>
            <a:r>
              <a:rPr lang="en-US" sz="2000" dirty="0"/>
              <a:t> to the stress by reducing the solubility of one of the ions in the system while keeping </a:t>
            </a:r>
            <a:r>
              <a:rPr lang="en-US" sz="2000" dirty="0" err="1"/>
              <a:t>Ksp</a:t>
            </a:r>
            <a:r>
              <a:rPr lang="en-US" sz="2000" dirty="0"/>
              <a:t> constant</a:t>
            </a:r>
            <a:endParaRPr lang="en-US" sz="2000" b="1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b="1" dirty="0"/>
              <a:t>Buffer solutions</a:t>
            </a:r>
            <a:endParaRPr lang="en-US" sz="2000" b="1" dirty="0" smtClean="0"/>
          </a:p>
          <a:p>
            <a:r>
              <a:rPr lang="en-US" sz="2000" dirty="0" smtClean="0"/>
              <a:t>Buffer solutions contain common ions and this slightly decreases  concentration of 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O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ions (acidic buffers) or 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ions (alkaline buffers) in solution.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078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SOLUBILITY AND SOLUBILITY PRODUCTS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Sparingly soluble salts form saturated solutions when dissolved in water</a:t>
            </a:r>
          </a:p>
          <a:p>
            <a:r>
              <a:rPr lang="en-US" sz="2400" dirty="0" smtClean="0"/>
              <a:t>ICE Table</a:t>
            </a:r>
          </a:p>
          <a:p>
            <a:pPr lvl="1"/>
            <a:r>
              <a:rPr lang="en-US" sz="2000" dirty="0" smtClean="0"/>
              <a:t>  	     </a:t>
            </a:r>
            <a:r>
              <a:rPr lang="en-US" sz="2000" dirty="0" err="1" smtClean="0"/>
              <a:t>M</a:t>
            </a:r>
            <a:r>
              <a:rPr lang="en-US" sz="2000" baseline="-25000" dirty="0" err="1" smtClean="0"/>
              <a:t>y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z</a:t>
            </a:r>
            <a:r>
              <a:rPr lang="en-US" sz="2000" dirty="0" smtClean="0"/>
              <a:t>(s) +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O(l) = </a:t>
            </a:r>
            <a:r>
              <a:rPr lang="en-US" sz="2000" dirty="0" err="1" smtClean="0"/>
              <a:t>yM</a:t>
            </a:r>
            <a:r>
              <a:rPr lang="en-US" sz="2000" baseline="30000" dirty="0" err="1" smtClean="0"/>
              <a:t>z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(</a:t>
            </a:r>
            <a:r>
              <a:rPr lang="en-US" sz="2000" dirty="0" err="1" smtClean="0"/>
              <a:t>aq</a:t>
            </a:r>
            <a:r>
              <a:rPr lang="en-US" sz="2000" dirty="0" smtClean="0"/>
              <a:t>)  + </a:t>
            </a:r>
            <a:r>
              <a:rPr lang="en-US" sz="2000" dirty="0" err="1" smtClean="0"/>
              <a:t>zX</a:t>
            </a:r>
            <a:r>
              <a:rPr lang="en-US" sz="2000" baseline="30000" dirty="0" err="1" smtClean="0"/>
              <a:t>y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(</a:t>
            </a:r>
            <a:r>
              <a:rPr lang="en-US" sz="2000" dirty="0" err="1" smtClean="0"/>
              <a:t>aq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I        excess                       0                   0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C      excess – s                  +</a:t>
            </a:r>
            <a:r>
              <a:rPr lang="en-US" sz="2000" dirty="0" err="1" smtClean="0"/>
              <a:t>ys</a:t>
            </a:r>
            <a:r>
              <a:rPr lang="en-US" sz="2000" dirty="0" smtClean="0"/>
              <a:t>                   +</a:t>
            </a:r>
            <a:r>
              <a:rPr lang="en-US" sz="2000" dirty="0" err="1" smtClean="0"/>
              <a:t>zs</a:t>
            </a:r>
            <a:endParaRPr lang="en-US" sz="2000" dirty="0" smtClean="0"/>
          </a:p>
          <a:p>
            <a:pPr lvl="1"/>
            <a:r>
              <a:rPr lang="en-US" sz="2000" dirty="0" smtClean="0"/>
              <a:t>E        excess                         </a:t>
            </a:r>
            <a:r>
              <a:rPr lang="en-US" sz="2000" dirty="0" err="1" smtClean="0"/>
              <a:t>ys</a:t>
            </a:r>
            <a:r>
              <a:rPr lang="en-US" sz="2000" dirty="0" smtClean="0"/>
              <a:t>                    </a:t>
            </a:r>
            <a:r>
              <a:rPr lang="en-US" sz="2000" dirty="0" err="1" smtClean="0"/>
              <a:t>zs</a:t>
            </a:r>
            <a:endParaRPr lang="en-US" sz="2000" dirty="0" smtClean="0"/>
          </a:p>
          <a:p>
            <a:pPr lvl="1"/>
            <a:r>
              <a:rPr lang="en-US" sz="2000" dirty="0"/>
              <a:t> </a:t>
            </a:r>
            <a:endParaRPr lang="en-US" sz="2000" dirty="0" smtClean="0"/>
          </a:p>
          <a:p>
            <a:pPr lvl="1"/>
            <a:r>
              <a:rPr lang="en-US" sz="1600" dirty="0" smtClean="0"/>
              <a:t>Molar solubility of salt= s =mass salt dissolved in grams/molar mass of salt x1 L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86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K</a:t>
            </a:r>
            <a:r>
              <a:rPr lang="en-US" sz="2000" baseline="-25000" dirty="0" err="1" smtClean="0"/>
              <a:t>sp</a:t>
            </a:r>
            <a:r>
              <a:rPr lang="en-US" sz="2000" dirty="0" smtClean="0"/>
              <a:t> = [M </a:t>
            </a:r>
            <a:r>
              <a:rPr lang="en-US" sz="2000" baseline="30000" dirty="0" smtClean="0"/>
              <a:t>z+</a:t>
            </a:r>
            <a:r>
              <a:rPr lang="en-US" sz="2000" dirty="0" smtClean="0"/>
              <a:t>(</a:t>
            </a:r>
            <a:r>
              <a:rPr lang="en-US" sz="2000" dirty="0" err="1" smtClean="0"/>
              <a:t>aq</a:t>
            </a:r>
            <a:r>
              <a:rPr lang="en-US" sz="2000" dirty="0" smtClean="0"/>
              <a:t>)]</a:t>
            </a:r>
            <a:r>
              <a:rPr lang="en-US" sz="2000" baseline="30000" dirty="0" smtClean="0"/>
              <a:t>y</a:t>
            </a:r>
            <a:r>
              <a:rPr lang="en-US" sz="2000" dirty="0" smtClean="0"/>
              <a:t>[</a:t>
            </a:r>
            <a:r>
              <a:rPr lang="en-US" sz="2000" dirty="0" err="1" smtClean="0"/>
              <a:t>X</a:t>
            </a:r>
            <a:r>
              <a:rPr lang="en-US" sz="2000" baseline="30000" dirty="0" err="1" smtClean="0"/>
              <a:t>y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(</a:t>
            </a:r>
            <a:r>
              <a:rPr lang="en-US" sz="2000" dirty="0" err="1" smtClean="0"/>
              <a:t>aq</a:t>
            </a:r>
            <a:r>
              <a:rPr lang="en-US" sz="2000" dirty="0" smtClean="0"/>
              <a:t>)]</a:t>
            </a:r>
            <a:r>
              <a:rPr lang="en-US" sz="2000" baseline="30000" dirty="0" smtClean="0"/>
              <a:t>z      </a:t>
            </a:r>
            <a:r>
              <a:rPr lang="en-US" sz="1600" dirty="0" smtClean="0"/>
              <a:t>product of molar </a:t>
            </a:r>
            <a:r>
              <a:rPr lang="en-US" sz="1600" dirty="0" err="1" smtClean="0"/>
              <a:t>solubilty</a:t>
            </a:r>
            <a:r>
              <a:rPr lang="en-US" sz="1600" dirty="0" smtClean="0"/>
              <a:t> of ions raised to y and     z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=(</a:t>
            </a:r>
            <a:r>
              <a:rPr lang="en-US" sz="2000" dirty="0" err="1" smtClean="0"/>
              <a:t>ys</a:t>
            </a:r>
            <a:r>
              <a:rPr lang="en-US" sz="2000" dirty="0" smtClean="0"/>
              <a:t>)</a:t>
            </a:r>
            <a:r>
              <a:rPr lang="en-US" sz="2000" baseline="30000" dirty="0" smtClean="0"/>
              <a:t>y</a:t>
            </a:r>
            <a:r>
              <a:rPr lang="en-US" sz="2000" dirty="0" smtClean="0"/>
              <a:t>(</a:t>
            </a:r>
            <a:r>
              <a:rPr lang="en-US" sz="2000" dirty="0" err="1" smtClean="0"/>
              <a:t>zs</a:t>
            </a:r>
            <a:r>
              <a:rPr lang="en-US" sz="2000" dirty="0" smtClean="0"/>
              <a:t>)</a:t>
            </a:r>
            <a:r>
              <a:rPr lang="en-US" sz="2000" baseline="30000" dirty="0" smtClean="0"/>
              <a:t>z</a:t>
            </a:r>
            <a:endParaRPr lang="en-US" sz="2000" dirty="0" smtClean="0"/>
          </a:p>
          <a:p>
            <a:r>
              <a:rPr lang="en-US" sz="2000" dirty="0" err="1" smtClean="0"/>
              <a:t>K</a:t>
            </a:r>
            <a:r>
              <a:rPr lang="en-US" sz="2000" baseline="-25000" dirty="0" err="1" smtClean="0"/>
              <a:t>sp</a:t>
            </a:r>
            <a:r>
              <a:rPr lang="en-US" sz="2000" dirty="0" smtClean="0"/>
              <a:t> = </a:t>
            </a:r>
            <a:r>
              <a:rPr lang="en-US" sz="2000" dirty="0" err="1" smtClean="0"/>
              <a:t>solubity</a:t>
            </a:r>
            <a:r>
              <a:rPr lang="en-US" sz="2000" dirty="0" smtClean="0"/>
              <a:t> product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Types of salts</a:t>
            </a:r>
          </a:p>
          <a:p>
            <a:r>
              <a:rPr lang="en-US" sz="2000" dirty="0" smtClean="0"/>
              <a:t>1:1 salts  , y=1  z=1</a:t>
            </a:r>
          </a:p>
          <a:p>
            <a:r>
              <a:rPr lang="en-US" sz="2000" dirty="0" err="1" smtClean="0"/>
              <a:t>AgCl</a:t>
            </a:r>
            <a:r>
              <a:rPr lang="en-US" sz="2000" dirty="0" smtClean="0"/>
              <a:t>(s)</a:t>
            </a:r>
          </a:p>
          <a:p>
            <a:r>
              <a:rPr lang="en-US" sz="2000" dirty="0" err="1" smtClean="0"/>
              <a:t>Ksp</a:t>
            </a:r>
            <a:r>
              <a:rPr lang="en-US" sz="2000" dirty="0" smtClean="0"/>
              <a:t>=(s)(s) =s</a:t>
            </a:r>
            <a:r>
              <a:rPr lang="en-US" sz="2000" baseline="30000" dirty="0" smtClean="0"/>
              <a:t>2</a:t>
            </a:r>
          </a:p>
          <a:p>
            <a:r>
              <a:rPr lang="en-US" sz="2000" dirty="0" smtClean="0"/>
              <a:t>2:1  and 1:2</a:t>
            </a:r>
          </a:p>
          <a:p>
            <a:r>
              <a:rPr lang="en-US" sz="2000" dirty="0" smtClean="0"/>
              <a:t>Ag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CrO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(s)     </a:t>
            </a:r>
            <a:r>
              <a:rPr lang="en-US" sz="2000" dirty="0" err="1" smtClean="0"/>
              <a:t>Ksp</a:t>
            </a:r>
            <a:r>
              <a:rPr lang="en-US" sz="2000" dirty="0" smtClean="0"/>
              <a:t> =(2s)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(s) =4s</a:t>
            </a:r>
            <a:r>
              <a:rPr lang="en-US" sz="2000" baseline="30000" dirty="0" smtClean="0"/>
              <a:t>3</a:t>
            </a:r>
          </a:p>
          <a:p>
            <a:r>
              <a:rPr lang="en-US" sz="2000" dirty="0" err="1" smtClean="0"/>
              <a:t>Ca</a:t>
            </a:r>
            <a:r>
              <a:rPr lang="en-US" sz="2000" dirty="0" smtClean="0"/>
              <a:t>(OH)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(s)      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sp</a:t>
            </a:r>
            <a:r>
              <a:rPr lang="en-US" sz="2000" dirty="0" smtClean="0"/>
              <a:t> = (s)(2s)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=4s</a:t>
            </a:r>
            <a:r>
              <a:rPr lang="en-US" sz="2000" baseline="30000" dirty="0" smtClean="0"/>
              <a:t>3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971800" y="6012657"/>
          <a:ext cx="60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3" name="Equation" r:id="rId3" imgW="609600" imgH="457200" progId="Equation.3">
                  <p:embed/>
                </p:oleObj>
              </mc:Choice>
              <mc:Fallback>
                <p:oleObj name="Equation" r:id="rId3" imgW="609600" imgH="4572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6012657"/>
                        <a:ext cx="609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0093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2:3 or 3:2 salts</a:t>
            </a:r>
          </a:p>
          <a:p>
            <a:r>
              <a:rPr lang="en-US" sz="2400" dirty="0" smtClean="0"/>
              <a:t>Bi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(s)  Ca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(PO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en-US" sz="2400" baseline="-25000" dirty="0"/>
              <a:t>2</a:t>
            </a:r>
            <a:endParaRPr lang="en-US" sz="2400" baseline="-25000" dirty="0" smtClean="0"/>
          </a:p>
          <a:p>
            <a:r>
              <a:rPr lang="en-US" sz="2400" dirty="0" err="1" smtClean="0"/>
              <a:t>Ksp</a:t>
            </a:r>
            <a:r>
              <a:rPr lang="en-US" sz="2400" dirty="0" smtClean="0"/>
              <a:t>=(2s)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(3s)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=108s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676400" y="3048000"/>
          <a:ext cx="60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26" name="Equation" r:id="rId3" imgW="609600" imgH="457200" progId="Equation.3">
                  <p:embed/>
                </p:oleObj>
              </mc:Choice>
              <mc:Fallback>
                <p:oleObj name="Equation" r:id="rId3" imgW="609600" imgH="457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609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3510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2:3</a:t>
            </a:r>
          </a:p>
          <a:p>
            <a:r>
              <a:rPr lang="en-US" sz="2400" dirty="0" smtClean="0"/>
              <a:t>Bi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(s)  Ca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(PO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)</a:t>
            </a:r>
            <a:r>
              <a:rPr lang="en-US" sz="2400" baseline="-25000" dirty="0" smtClean="0"/>
              <a:t>3</a:t>
            </a:r>
          </a:p>
          <a:p>
            <a:r>
              <a:rPr lang="en-US" sz="2400" dirty="0" err="1" smtClean="0"/>
              <a:t>Ksp</a:t>
            </a:r>
            <a:r>
              <a:rPr lang="en-US" sz="2400" dirty="0" smtClean="0"/>
              <a:t>=(2s)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(3s)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=108s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55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/>
              <a:t>Gaseous Chemical Equilibrium</a:t>
            </a:r>
          </a:p>
          <a:p>
            <a:r>
              <a:rPr lang="en-GB" sz="2400" b="1" dirty="0" smtClean="0"/>
              <a:t>Gaseous chemical reactions do not go to completion but reach a state of dynamic equilibrium</a:t>
            </a:r>
          </a:p>
          <a:p>
            <a:endParaRPr lang="en-GB" sz="2400" b="1" dirty="0" smtClean="0"/>
          </a:p>
          <a:p>
            <a:endParaRPr lang="en-GB" sz="2400" b="1" dirty="0" smtClean="0"/>
          </a:p>
          <a:p>
            <a:endParaRPr lang="en-GB" sz="2400" b="1" dirty="0" smtClean="0"/>
          </a:p>
          <a:p>
            <a:endParaRPr lang="en-GB" sz="2400" b="1" dirty="0"/>
          </a:p>
          <a:p>
            <a:endParaRPr lang="en-GB" sz="2400" b="1" dirty="0" smtClean="0"/>
          </a:p>
          <a:p>
            <a:r>
              <a:rPr lang="en-GB" sz="2400" b="1" dirty="0" smtClean="0"/>
              <a:t>Diagram of equilibrium</a:t>
            </a:r>
          </a:p>
          <a:p>
            <a:endParaRPr lang="en-GB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052192"/>
              </p:ext>
            </p:extLst>
          </p:nvPr>
        </p:nvGraphicFramePr>
        <p:xfrm>
          <a:off x="2819401" y="3124200"/>
          <a:ext cx="3276599" cy="1632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1" name="Equation" r:id="rId3" imgW="2006600" imgH="1143000" progId="Equation.3">
                  <p:embed/>
                </p:oleObj>
              </mc:Choice>
              <mc:Fallback>
                <p:oleObj name="Equation" r:id="rId3" imgW="2006600" imgH="11430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3124200"/>
                        <a:ext cx="3276599" cy="1632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Example</a:t>
            </a:r>
          </a:p>
          <a:p>
            <a:r>
              <a:rPr lang="en-US" sz="2400" dirty="0" smtClean="0"/>
              <a:t>Calculate molar solubility of PbI2 in</a:t>
            </a:r>
          </a:p>
          <a:p>
            <a:r>
              <a:rPr lang="en-US" sz="2400" dirty="0" smtClean="0"/>
              <a:t>(a) water</a:t>
            </a:r>
          </a:p>
          <a:p>
            <a:r>
              <a:rPr lang="en-US" sz="2400" dirty="0" smtClean="0"/>
              <a:t>(b) in 0.100 M </a:t>
            </a:r>
            <a:r>
              <a:rPr lang="en-US" sz="2400" dirty="0" err="1" smtClean="0"/>
              <a:t>NaI</a:t>
            </a:r>
            <a:endParaRPr lang="en-US" sz="2400" dirty="0" smtClean="0"/>
          </a:p>
          <a:p>
            <a:r>
              <a:rPr lang="en-US" sz="2400" dirty="0" err="1" smtClean="0"/>
              <a:t>K</a:t>
            </a:r>
            <a:r>
              <a:rPr lang="en-US" sz="2400" baseline="-25000" dirty="0" err="1" smtClean="0"/>
              <a:t>sp</a:t>
            </a:r>
            <a:r>
              <a:rPr lang="en-US" sz="2400" dirty="0" smtClean="0"/>
              <a:t>(PBI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 =7.9 x10</a:t>
            </a:r>
            <a:r>
              <a:rPr lang="en-US" sz="2400" baseline="30000" dirty="0" smtClean="0"/>
              <a:t>-9</a:t>
            </a:r>
            <a:r>
              <a:rPr lang="en-US" sz="2400" dirty="0" smtClean="0"/>
              <a:t> at 25 </a:t>
            </a:r>
            <a:r>
              <a:rPr lang="en-US" sz="2400" baseline="30000" dirty="0" err="1" smtClean="0"/>
              <a:t>o</a:t>
            </a:r>
            <a:r>
              <a:rPr lang="en-US" sz="2400" dirty="0" err="1" smtClean="0"/>
              <a:t>C.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581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442578"/>
              </p:ext>
            </p:extLst>
          </p:nvPr>
        </p:nvGraphicFramePr>
        <p:xfrm>
          <a:off x="2297113" y="1600200"/>
          <a:ext cx="4549775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0" name="Equation" r:id="rId3" imgW="2374900" imgH="2362200" progId="Equation.3">
                  <p:embed/>
                </p:oleObj>
              </mc:Choice>
              <mc:Fallback>
                <p:oleObj name="Equation" r:id="rId3" imgW="2374900" imgH="2362200" progId="Equation.3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113" y="1600200"/>
                        <a:ext cx="4549775" cy="452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2176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605755"/>
              </p:ext>
            </p:extLst>
          </p:nvPr>
        </p:nvGraphicFramePr>
        <p:xfrm>
          <a:off x="2684463" y="1600200"/>
          <a:ext cx="377190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3" name="Equation" r:id="rId3" imgW="3111500" imgH="3733800" progId="Equation.3">
                  <p:embed/>
                </p:oleObj>
              </mc:Choice>
              <mc:Fallback>
                <p:oleObj name="Equation" r:id="rId3" imgW="3111500" imgH="3733800" progId="Equation.3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463" y="1600200"/>
                        <a:ext cx="3771900" cy="452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6618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ACID-BASE EQUILIBRIUM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err="1" smtClean="0"/>
              <a:t>Defifitions</a:t>
            </a:r>
            <a:r>
              <a:rPr lang="en-US" sz="2000" dirty="0" smtClean="0"/>
              <a:t> of Acid-base</a:t>
            </a:r>
          </a:p>
          <a:p>
            <a:pPr lvl="0"/>
            <a:r>
              <a:rPr lang="en-US" sz="2000" dirty="0" smtClean="0"/>
              <a:t>1.	</a:t>
            </a:r>
            <a:r>
              <a:rPr lang="en-GB" sz="2000" b="1" dirty="0" smtClean="0"/>
              <a:t>Arrhenius Definition:</a:t>
            </a:r>
            <a:endParaRPr lang="en-US" sz="2000" dirty="0" smtClean="0"/>
          </a:p>
          <a:p>
            <a:pPr lvl="1"/>
            <a:r>
              <a:rPr lang="en-GB" sz="1600" dirty="0" smtClean="0"/>
              <a:t> Acids produce H</a:t>
            </a:r>
            <a:r>
              <a:rPr lang="en-GB" sz="1600" baseline="30000" dirty="0" smtClean="0"/>
              <a:t>+</a:t>
            </a:r>
            <a:r>
              <a:rPr lang="en-GB" sz="1600" dirty="0" smtClean="0"/>
              <a:t> ion as the only positive in aqueous solutions while bases produce OH</a:t>
            </a:r>
            <a:r>
              <a:rPr lang="en-GB" sz="1600" baseline="30000" dirty="0" smtClean="0"/>
              <a:t>-</a:t>
            </a:r>
            <a:r>
              <a:rPr lang="en-GB" sz="2000" dirty="0" smtClean="0"/>
              <a:t> </a:t>
            </a:r>
            <a:endParaRPr lang="en-US" sz="2000" dirty="0" smtClean="0"/>
          </a:p>
          <a:p>
            <a:r>
              <a:rPr lang="en-US" sz="2000" dirty="0" smtClean="0"/>
              <a:t>2.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Brønsted</a:t>
            </a:r>
            <a:r>
              <a:rPr lang="en-GB" sz="2000" b="1" dirty="0" smtClean="0"/>
              <a:t>-Lowry definition of acids and bases</a:t>
            </a:r>
            <a:endParaRPr lang="en-US" sz="2000" dirty="0" smtClean="0"/>
          </a:p>
          <a:p>
            <a:pPr lvl="1"/>
            <a:r>
              <a:rPr lang="en-GB" sz="1600" dirty="0" smtClean="0"/>
              <a:t> ACIDS are proton (H</a:t>
            </a:r>
            <a:r>
              <a:rPr lang="en-GB" sz="1600" baseline="30000" dirty="0" smtClean="0"/>
              <a:t>+</a:t>
            </a:r>
            <a:r>
              <a:rPr lang="en-GB" sz="1600" dirty="0" smtClean="0"/>
              <a:t>) donors</a:t>
            </a:r>
          </a:p>
          <a:p>
            <a:pPr lvl="1"/>
            <a:r>
              <a:rPr lang="en-GB" sz="1600" dirty="0" smtClean="0"/>
              <a:t>Bases are proton  </a:t>
            </a:r>
            <a:r>
              <a:rPr lang="en-GB" sz="1600" dirty="0" err="1" smtClean="0"/>
              <a:t>aceptors</a:t>
            </a:r>
            <a:endParaRPr lang="en-GB" sz="1600" dirty="0" smtClean="0"/>
          </a:p>
          <a:p>
            <a:pPr lvl="1"/>
            <a:r>
              <a:rPr lang="en-GB" sz="1600" dirty="0" smtClean="0"/>
              <a:t>  Acid-Base reaction takes place at the same time</a:t>
            </a:r>
          </a:p>
          <a:p>
            <a:pPr lvl="1"/>
            <a:r>
              <a:rPr lang="en-GB" sz="1600" dirty="0" err="1" smtClean="0"/>
              <a:t>HCl</a:t>
            </a:r>
            <a:r>
              <a:rPr lang="en-GB" sz="1600" dirty="0" smtClean="0"/>
              <a:t>(</a:t>
            </a:r>
            <a:r>
              <a:rPr lang="en-GB" sz="1600" dirty="0" err="1" smtClean="0"/>
              <a:t>aq</a:t>
            </a:r>
            <a:r>
              <a:rPr lang="en-GB" sz="1600" dirty="0" smtClean="0"/>
              <a:t>) +  H</a:t>
            </a:r>
            <a:r>
              <a:rPr lang="en-GB" sz="1600" baseline="-25000" dirty="0" smtClean="0"/>
              <a:t>2</a:t>
            </a:r>
            <a:r>
              <a:rPr lang="en-GB" sz="1600" dirty="0" smtClean="0"/>
              <a:t>O = H</a:t>
            </a:r>
            <a:r>
              <a:rPr lang="en-GB" sz="1600" baseline="-25000" dirty="0" smtClean="0"/>
              <a:t>3</a:t>
            </a:r>
            <a:r>
              <a:rPr lang="en-GB" sz="1600" dirty="0" smtClean="0"/>
              <a:t>O</a:t>
            </a:r>
            <a:r>
              <a:rPr lang="en-GB" sz="1600" baseline="30000" dirty="0" smtClean="0"/>
              <a:t>+</a:t>
            </a:r>
            <a:r>
              <a:rPr lang="en-GB" sz="1600" dirty="0" smtClean="0"/>
              <a:t>(</a:t>
            </a:r>
            <a:r>
              <a:rPr lang="en-GB" sz="1600" dirty="0" err="1" smtClean="0"/>
              <a:t>aq</a:t>
            </a:r>
            <a:r>
              <a:rPr lang="en-GB" sz="1600" dirty="0" smtClean="0"/>
              <a:t>) + </a:t>
            </a:r>
            <a:r>
              <a:rPr lang="en-GB" sz="1600" dirty="0" err="1" smtClean="0"/>
              <a:t>Cl</a:t>
            </a:r>
            <a:r>
              <a:rPr lang="en-GB" sz="1600" dirty="0" smtClean="0"/>
              <a:t>-(</a:t>
            </a:r>
            <a:r>
              <a:rPr lang="en-GB" sz="1600" dirty="0" err="1" smtClean="0"/>
              <a:t>aq</a:t>
            </a:r>
            <a:endParaRPr lang="en-GB" sz="1600" dirty="0" smtClean="0"/>
          </a:p>
          <a:p>
            <a:pPr lvl="1"/>
            <a:r>
              <a:rPr lang="en-GB" sz="1600" dirty="0" smtClean="0"/>
              <a:t>Acid           base     conjugate    </a:t>
            </a:r>
            <a:r>
              <a:rPr lang="en-GB" sz="1600" dirty="0" err="1" smtClean="0"/>
              <a:t>conjugate</a:t>
            </a:r>
            <a:endParaRPr lang="en-GB" sz="1600" dirty="0" smtClean="0"/>
          </a:p>
          <a:p>
            <a:pPr lvl="1"/>
            <a:r>
              <a:rPr lang="en-GB" sz="1600" dirty="0" smtClean="0"/>
              <a:t>                                 acid               base</a:t>
            </a:r>
          </a:p>
          <a:p>
            <a:pPr lvl="1"/>
            <a:r>
              <a:rPr lang="en-GB" sz="1600" dirty="0" smtClean="0"/>
              <a:t>NH</a:t>
            </a:r>
            <a:r>
              <a:rPr lang="en-GB" sz="1600" baseline="-25000" dirty="0" smtClean="0"/>
              <a:t>3</a:t>
            </a:r>
            <a:r>
              <a:rPr lang="en-GB" sz="1600" dirty="0" smtClean="0"/>
              <a:t>(</a:t>
            </a:r>
            <a:r>
              <a:rPr lang="en-GB" sz="1600" dirty="0" err="1" smtClean="0"/>
              <a:t>aq</a:t>
            </a:r>
            <a:r>
              <a:rPr lang="en-GB" sz="1600" dirty="0" smtClean="0"/>
              <a:t>) + H</a:t>
            </a:r>
            <a:r>
              <a:rPr lang="en-GB" sz="1600" baseline="-25000" dirty="0" smtClean="0"/>
              <a:t>2</a:t>
            </a:r>
            <a:r>
              <a:rPr lang="en-GB" sz="1600" dirty="0" smtClean="0"/>
              <a:t>O(l) = NH</a:t>
            </a:r>
            <a:r>
              <a:rPr lang="en-GB" sz="1600" baseline="-25000" dirty="0" smtClean="0"/>
              <a:t>4</a:t>
            </a:r>
            <a:r>
              <a:rPr lang="en-GB" sz="1600" dirty="0" smtClean="0"/>
              <a:t>+(</a:t>
            </a:r>
            <a:r>
              <a:rPr lang="en-GB" sz="1600" dirty="0" err="1" smtClean="0"/>
              <a:t>aq</a:t>
            </a:r>
            <a:r>
              <a:rPr lang="en-GB" sz="1600" dirty="0" smtClean="0"/>
              <a:t>)  + OH(</a:t>
            </a:r>
            <a:r>
              <a:rPr lang="en-GB" sz="1600" dirty="0" err="1" smtClean="0"/>
              <a:t>aq</a:t>
            </a:r>
            <a:r>
              <a:rPr lang="en-GB" sz="1600" dirty="0" smtClean="0"/>
              <a:t>)</a:t>
            </a:r>
          </a:p>
          <a:p>
            <a:pPr lvl="1"/>
            <a:r>
              <a:rPr lang="en-GB" sz="1600" dirty="0" smtClean="0"/>
              <a:t>Base            acid       conjugate       </a:t>
            </a:r>
            <a:r>
              <a:rPr lang="en-GB" sz="1600" dirty="0" err="1" smtClean="0"/>
              <a:t>conjugate</a:t>
            </a:r>
            <a:endParaRPr lang="en-GB" sz="1600" dirty="0" smtClean="0"/>
          </a:p>
          <a:p>
            <a:pPr lvl="1"/>
            <a:r>
              <a:rPr lang="en-GB" sz="1600" dirty="0" smtClean="0"/>
              <a:t>                                   acid                  base</a:t>
            </a:r>
          </a:p>
          <a:p>
            <a:pPr lvl="1"/>
            <a:r>
              <a:rPr lang="en-GB" sz="1600" dirty="0" smtClean="0"/>
              <a:t>Conjugate base contains one H less than its acid</a:t>
            </a:r>
          </a:p>
          <a:p>
            <a:pPr lvl="1"/>
            <a:r>
              <a:rPr lang="en-GB" sz="1600" dirty="0" smtClean="0"/>
              <a:t>Conjugate acid contains on H more than its base                                               </a:t>
            </a:r>
            <a:endParaRPr lang="en-US" sz="16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Lewis definition of acids and bases</a:t>
            </a:r>
          </a:p>
          <a:p>
            <a:r>
              <a:rPr lang="en-GB" sz="2000" dirty="0" smtClean="0"/>
              <a:t>ACIDS are electron pair acceptors</a:t>
            </a:r>
          </a:p>
          <a:p>
            <a:r>
              <a:rPr lang="en-GB" sz="2000" smtClean="0"/>
              <a:t>BASES are electron pair donors</a:t>
            </a:r>
            <a:endParaRPr lang="en-GB" sz="2000" b="1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100" b="1" u="sng" dirty="0" smtClean="0"/>
              <a:t>Strength of Acid Sand Bases </a:t>
            </a:r>
          </a:p>
          <a:p>
            <a:r>
              <a:rPr lang="en-GB" sz="2100" dirty="0" smtClean="0"/>
              <a:t>1. Strong Acids and Strong Bases</a:t>
            </a:r>
          </a:p>
          <a:p>
            <a:r>
              <a:rPr lang="en-GB" sz="2100" dirty="0" smtClean="0"/>
              <a:t>2. Weak acid and weak bases</a:t>
            </a:r>
            <a:br>
              <a:rPr lang="en-GB" sz="2100" dirty="0" smtClean="0"/>
            </a:br>
            <a:endParaRPr lang="en-GB" sz="2100" dirty="0" smtClean="0"/>
          </a:p>
          <a:p>
            <a:r>
              <a:rPr lang="en-GB" sz="2100" dirty="0" smtClean="0"/>
              <a:t>The strength of the acid is determined by how far the equilibrium lies to the right.</a:t>
            </a:r>
          </a:p>
          <a:p>
            <a:r>
              <a:rPr lang="en-GB" sz="2100" dirty="0" smtClean="0"/>
              <a:t>The strength of acids and bases  depends on the degree ionization of the acid</a:t>
            </a:r>
          </a:p>
          <a:p>
            <a:r>
              <a:rPr lang="en-GB" sz="2100" dirty="0" smtClean="0"/>
              <a:t>1. Strong acid/bases</a:t>
            </a:r>
          </a:p>
          <a:p>
            <a:r>
              <a:rPr lang="en-GB" sz="2100" dirty="0" smtClean="0"/>
              <a:t>     % degree dissociation is 100 </a:t>
            </a:r>
          </a:p>
          <a:p>
            <a:pPr>
              <a:buNone/>
            </a:pPr>
            <a:r>
              <a:rPr lang="en-GB" sz="2100" dirty="0" smtClean="0"/>
              <a:t>	</a:t>
            </a:r>
          </a:p>
          <a:p>
            <a:r>
              <a:rPr lang="en-GB" sz="2400" dirty="0" smtClean="0"/>
              <a:t> 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2.	Weak Acids </a:t>
            </a:r>
          </a:p>
          <a:p>
            <a:pPr lvl="1"/>
            <a:r>
              <a:rPr lang="en-US" sz="2000" dirty="0" smtClean="0"/>
              <a:t>Partially dissociate</a:t>
            </a:r>
          </a:p>
          <a:p>
            <a:pPr lvl="1"/>
            <a:r>
              <a:rPr lang="en-US" sz="2000" dirty="0" smtClean="0"/>
              <a:t>ICE Table</a:t>
            </a:r>
          </a:p>
          <a:p>
            <a:pPr lvl="1"/>
            <a:r>
              <a:rPr lang="en-US" sz="2000" dirty="0" smtClean="0"/>
              <a:t>                    HA(</a:t>
            </a:r>
            <a:r>
              <a:rPr lang="en-US" sz="2000" dirty="0" err="1" smtClean="0"/>
              <a:t>aq</a:t>
            </a:r>
            <a:r>
              <a:rPr lang="en-US" sz="2000" dirty="0" smtClean="0"/>
              <a:t>) +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O(l)            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O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(</a:t>
            </a:r>
            <a:r>
              <a:rPr lang="en-US" sz="2000" dirty="0" err="1" smtClean="0"/>
              <a:t>aq</a:t>
            </a:r>
            <a:r>
              <a:rPr lang="en-US" sz="2000" dirty="0" smtClean="0"/>
              <a:t>)  +A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(</a:t>
            </a:r>
            <a:r>
              <a:rPr lang="en-US" sz="2000" dirty="0" err="1" smtClean="0"/>
              <a:t>aq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  e.g.      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COOH(</a:t>
            </a:r>
            <a:r>
              <a:rPr lang="en-US" sz="2000" dirty="0" err="1" smtClean="0"/>
              <a:t>aq</a:t>
            </a:r>
            <a:r>
              <a:rPr lang="en-US" sz="2000" dirty="0" smtClean="0"/>
              <a:t>) +H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O(</a:t>
            </a:r>
            <a:r>
              <a:rPr lang="en-US" sz="2000" dirty="0" err="1" smtClean="0"/>
              <a:t>aq</a:t>
            </a:r>
            <a:r>
              <a:rPr lang="en-US" sz="2000" dirty="0" smtClean="0"/>
              <a:t>)                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O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(</a:t>
            </a:r>
            <a:r>
              <a:rPr lang="en-US" sz="2000" dirty="0" err="1" smtClean="0"/>
              <a:t>aq</a:t>
            </a:r>
            <a:r>
              <a:rPr lang="en-US" sz="2000" dirty="0" smtClean="0"/>
              <a:t>) +   +CH3COO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(</a:t>
            </a:r>
            <a:r>
              <a:rPr lang="en-US" sz="2000" dirty="0" err="1" smtClean="0"/>
              <a:t>aq</a:t>
            </a:r>
            <a:r>
              <a:rPr lang="en-US" sz="2000" dirty="0" smtClean="0"/>
              <a:t>)</a:t>
            </a:r>
            <a:endParaRPr lang="en-US" sz="2000" baseline="30000" dirty="0"/>
          </a:p>
          <a:p>
            <a:pPr lvl="1"/>
            <a:r>
              <a:rPr lang="en-US" sz="2000" dirty="0" smtClean="0"/>
              <a:t> I  (</a:t>
            </a:r>
            <a:r>
              <a:rPr lang="en-US" sz="2000" dirty="0" err="1" smtClean="0"/>
              <a:t>mol</a:t>
            </a:r>
            <a:r>
              <a:rPr lang="en-US" sz="2000" dirty="0" smtClean="0"/>
              <a:t>/L)      c                                                       0                  0</a:t>
            </a:r>
          </a:p>
          <a:p>
            <a:pPr lvl="1"/>
            <a:r>
              <a:rPr lang="en-US" sz="2000" dirty="0" smtClean="0"/>
              <a:t>     C                 -x                                                    +x                 +x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   E                  c – x                                                   </a:t>
            </a:r>
            <a:r>
              <a:rPr lang="en-US" sz="2000" dirty="0" err="1" smtClean="0"/>
              <a:t>x</a:t>
            </a:r>
            <a:r>
              <a:rPr lang="en-US" sz="2000" dirty="0" smtClean="0"/>
              <a:t>                  </a:t>
            </a:r>
            <a:r>
              <a:rPr lang="en-US" sz="2000" dirty="0" err="1" smtClean="0"/>
              <a:t>x</a:t>
            </a:r>
            <a:endParaRPr lang="en-US" sz="2000" dirty="0" smtClean="0"/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Degree dissociation = </a:t>
            </a:r>
            <a:r>
              <a:rPr lang="el-GR" sz="2000" dirty="0" smtClean="0"/>
              <a:t>α</a:t>
            </a:r>
            <a:r>
              <a:rPr lang="en-US" sz="2000" dirty="0" smtClean="0"/>
              <a:t> = x/c</a:t>
            </a:r>
          </a:p>
          <a:p>
            <a:pPr lvl="1"/>
            <a:r>
              <a:rPr lang="en-US" sz="2000" dirty="0" smtClean="0"/>
              <a:t>% degree dissociation =</a:t>
            </a:r>
            <a:r>
              <a:rPr lang="el-GR" sz="2000" dirty="0" smtClean="0"/>
              <a:t>α</a:t>
            </a:r>
            <a:r>
              <a:rPr lang="en-US" sz="2000" dirty="0" smtClean="0"/>
              <a:t>x100 %                  x</a:t>
            </a:r>
            <a:r>
              <a:rPr lang="en-US" sz="2000" baseline="-25000" dirty="0" smtClean="0"/>
              <a:t>       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388282"/>
              </p:ext>
            </p:extLst>
          </p:nvPr>
        </p:nvGraphicFramePr>
        <p:xfrm>
          <a:off x="4257675" y="2928938"/>
          <a:ext cx="470613" cy="19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74" r:id="rId3" imgW="495300" imgH="165100" progId="">
                  <p:embed/>
                </p:oleObj>
              </mc:Choice>
              <mc:Fallback>
                <p:oleObj r:id="rId3" imgW="495300" imgH="165100" progId="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2928938"/>
                        <a:ext cx="470613" cy="192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864422"/>
              </p:ext>
            </p:extLst>
          </p:nvPr>
        </p:nvGraphicFramePr>
        <p:xfrm>
          <a:off x="4876800" y="3290888"/>
          <a:ext cx="470613" cy="19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75" r:id="rId5" imgW="495300" imgH="165100" progId="">
                  <p:embed/>
                </p:oleObj>
              </mc:Choice>
              <mc:Fallback>
                <p:oleObj r:id="rId5" imgW="495300" imgH="165100" progId="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290888"/>
                        <a:ext cx="470613" cy="192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1115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1114932"/>
              </p:ext>
            </p:extLst>
          </p:nvPr>
        </p:nvGraphicFramePr>
        <p:xfrm>
          <a:off x="3402013" y="2514600"/>
          <a:ext cx="2003425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56" name="Equation" r:id="rId3" imgW="2120900" imgH="2057400" progId="Equation.3">
                  <p:embed/>
                </p:oleObj>
              </mc:Choice>
              <mc:Fallback>
                <p:oleObj name="Equation" r:id="rId3" imgW="2120900" imgH="2057400" progId="Equation.3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2514600"/>
                        <a:ext cx="2003425" cy="194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45469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Weak base</a:t>
            </a:r>
          </a:p>
          <a:p>
            <a:r>
              <a:rPr lang="en-US" sz="2400" dirty="0" smtClean="0"/>
              <a:t>B(</a:t>
            </a:r>
            <a:r>
              <a:rPr lang="en-US" sz="2400" dirty="0" err="1" smtClean="0"/>
              <a:t>aq</a:t>
            </a:r>
            <a:r>
              <a:rPr lang="en-US" sz="2400" dirty="0" smtClean="0"/>
              <a:t>)  + H2O(l)             BH(</a:t>
            </a:r>
            <a:r>
              <a:rPr lang="en-US" sz="2400" dirty="0" err="1" smtClean="0"/>
              <a:t>aq</a:t>
            </a:r>
            <a:r>
              <a:rPr lang="en-US" sz="2400" dirty="0" smtClean="0"/>
              <a:t>)   +OH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  </a:t>
            </a:r>
          </a:p>
          <a:p>
            <a:r>
              <a:rPr lang="en-US" sz="2400" dirty="0" smtClean="0"/>
              <a:t>NH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O(l)             NH4+(</a:t>
            </a:r>
            <a:r>
              <a:rPr lang="en-US" sz="2400" dirty="0" err="1" smtClean="0"/>
              <a:t>aq</a:t>
            </a:r>
            <a:r>
              <a:rPr lang="en-US" sz="2400" dirty="0" smtClean="0"/>
              <a:t>) +OH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ICE Table similar to that weak acid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019281"/>
              </p:ext>
            </p:extLst>
          </p:nvPr>
        </p:nvGraphicFramePr>
        <p:xfrm>
          <a:off x="3048000" y="2209800"/>
          <a:ext cx="466725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7" r:id="rId3" imgW="495300" imgH="165100" progId="">
                  <p:embed/>
                </p:oleObj>
              </mc:Choice>
              <mc:Fallback>
                <p:oleObj r:id="rId3" imgW="495300" imgH="165100" progId="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209800"/>
                        <a:ext cx="466725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847621"/>
              </p:ext>
            </p:extLst>
          </p:nvPr>
        </p:nvGraphicFramePr>
        <p:xfrm>
          <a:off x="3129977" y="2582862"/>
          <a:ext cx="466725" cy="373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8" r:id="rId5" imgW="495300" imgH="165100" progId="">
                  <p:embed/>
                </p:oleObj>
              </mc:Choice>
              <mc:Fallback>
                <p:oleObj r:id="rId5" imgW="495300" imgH="165100" progId="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977" y="2582862"/>
                        <a:ext cx="466725" cy="3738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514999"/>
              </p:ext>
            </p:extLst>
          </p:nvPr>
        </p:nvGraphicFramePr>
        <p:xfrm>
          <a:off x="3277614" y="3447452"/>
          <a:ext cx="1651000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9" name="Equation" r:id="rId6" imgW="1651000" imgH="1879600" progId="Equation.3">
                  <p:embed/>
                </p:oleObj>
              </mc:Choice>
              <mc:Fallback>
                <p:oleObj name="Equation" r:id="rId6" imgW="1651000" imgH="1879600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7614" y="3447452"/>
                        <a:ext cx="1651000" cy="187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8723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Equilibrium constant at constant Pressure, </a:t>
            </a:r>
            <a:r>
              <a:rPr lang="en-GB" sz="2400" dirty="0" err="1" smtClean="0"/>
              <a:t>Kp</a:t>
            </a:r>
            <a:endParaRPr lang="en-GB" sz="2400" dirty="0" smtClean="0"/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20738" y="2590800"/>
          <a:ext cx="7580312" cy="330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13" name="Equation" r:id="rId3" imgW="3136900" imgH="1384300" progId="Equation.3">
                  <p:embed/>
                </p:oleObj>
              </mc:Choice>
              <mc:Fallback>
                <p:oleObj name="Equation" r:id="rId3" imgW="3136900" imgH="13843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2590800"/>
                        <a:ext cx="7580312" cy="330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err="1" smtClean="0"/>
              <a:t>Autoionization</a:t>
            </a:r>
            <a:r>
              <a:rPr lang="en-GB" sz="2000" dirty="0" smtClean="0"/>
              <a:t> of water</a:t>
            </a:r>
          </a:p>
          <a:p>
            <a:r>
              <a:rPr lang="en-GB" sz="2000" dirty="0" smtClean="0"/>
              <a:t>Pure water reacts </a:t>
            </a:r>
            <a:r>
              <a:rPr lang="en-GB" sz="2000" dirty="0" err="1" smtClean="0"/>
              <a:t>withi</a:t>
            </a:r>
            <a:r>
              <a:rPr lang="en-GB" sz="2000" dirty="0" smtClean="0"/>
              <a:t> its </a:t>
            </a:r>
            <a:r>
              <a:rPr lang="en-GB" sz="2000" dirty="0" err="1" smtClean="0"/>
              <a:t>sel</a:t>
            </a:r>
            <a:r>
              <a:rPr lang="en-GB" sz="2000" dirty="0" smtClean="0"/>
              <a:t> as an acid and base</a:t>
            </a:r>
          </a:p>
          <a:p>
            <a:r>
              <a:rPr lang="en-GB" sz="2000" dirty="0" smtClean="0"/>
              <a:t>H2O (l)  + H2O9l) = H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O</a:t>
            </a:r>
            <a:r>
              <a:rPr lang="en-GB" sz="2000" baseline="30000" dirty="0" smtClean="0"/>
              <a:t>+</a:t>
            </a:r>
            <a:r>
              <a:rPr lang="en-GB" sz="2000" dirty="0" smtClean="0"/>
              <a:t>(</a:t>
            </a:r>
            <a:r>
              <a:rPr lang="en-GB" sz="2000" dirty="0" err="1" smtClean="0"/>
              <a:t>aq</a:t>
            </a:r>
            <a:r>
              <a:rPr lang="en-GB" sz="2000" dirty="0" smtClean="0"/>
              <a:t>) + OH</a:t>
            </a:r>
            <a:r>
              <a:rPr lang="en-GB" sz="2000" baseline="30000" dirty="0" smtClean="0"/>
              <a:t>-</a:t>
            </a:r>
            <a:r>
              <a:rPr lang="en-GB" sz="2000" dirty="0" smtClean="0"/>
              <a:t>(</a:t>
            </a:r>
            <a:r>
              <a:rPr lang="en-GB" sz="2000" dirty="0" err="1" smtClean="0"/>
              <a:t>aq</a:t>
            </a:r>
            <a:r>
              <a:rPr lang="en-GB" sz="2000" dirty="0" smtClean="0"/>
              <a:t>)</a:t>
            </a:r>
          </a:p>
          <a:p>
            <a:r>
              <a:rPr lang="en-GB" sz="2000" dirty="0" smtClean="0"/>
              <a:t>K</a:t>
            </a:r>
            <a:r>
              <a:rPr lang="en-GB" sz="2000" baseline="-25000" dirty="0" smtClean="0"/>
              <a:t>w</a:t>
            </a:r>
            <a:r>
              <a:rPr lang="en-GB" sz="2000" dirty="0" smtClean="0"/>
              <a:t> = [H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O</a:t>
            </a:r>
            <a:r>
              <a:rPr lang="en-GB" sz="2000" baseline="30000" dirty="0" smtClean="0"/>
              <a:t>+</a:t>
            </a:r>
            <a:r>
              <a:rPr lang="en-GB" sz="2000" dirty="0" smtClean="0"/>
              <a:t>(</a:t>
            </a:r>
            <a:r>
              <a:rPr lang="en-GB" sz="2000" dirty="0" err="1" smtClean="0"/>
              <a:t>aq</a:t>
            </a:r>
            <a:r>
              <a:rPr lang="en-GB" sz="2000" dirty="0" smtClean="0"/>
              <a:t>) ][OH</a:t>
            </a:r>
            <a:r>
              <a:rPr lang="en-GB" sz="2000" baseline="30000" dirty="0" smtClean="0"/>
              <a:t>-</a:t>
            </a:r>
            <a:r>
              <a:rPr lang="en-GB" sz="2000" dirty="0" smtClean="0"/>
              <a:t>(</a:t>
            </a:r>
            <a:r>
              <a:rPr lang="en-GB" sz="2000" dirty="0" err="1" smtClean="0"/>
              <a:t>aq</a:t>
            </a:r>
            <a:r>
              <a:rPr lang="en-GB" sz="2000" dirty="0" smtClean="0"/>
              <a:t>)] =10</a:t>
            </a:r>
            <a:r>
              <a:rPr lang="en-GB" sz="2000" baseline="30000" dirty="0" smtClean="0"/>
              <a:t>-14</a:t>
            </a:r>
          </a:p>
          <a:p>
            <a:r>
              <a:rPr lang="en-GB" sz="2000" baseline="30000" dirty="0"/>
              <a:t> </a:t>
            </a:r>
            <a:endParaRPr lang="en-GB" sz="2000" baseline="30000" dirty="0" smtClean="0"/>
          </a:p>
          <a:p>
            <a:r>
              <a:rPr lang="en-GB" sz="2400" dirty="0" smtClean="0"/>
              <a:t> K</a:t>
            </a:r>
            <a:r>
              <a:rPr lang="en-GB" sz="2400" baseline="-25000" dirty="0" smtClean="0"/>
              <a:t>w </a:t>
            </a:r>
            <a:r>
              <a:rPr lang="en-GB" sz="2400" dirty="0" smtClean="0"/>
              <a:t>= </a:t>
            </a:r>
            <a:r>
              <a:rPr lang="en-GB" sz="2400" dirty="0" err="1" smtClean="0"/>
              <a:t>K</a:t>
            </a:r>
            <a:r>
              <a:rPr lang="en-GB" sz="2400" baseline="-25000" dirty="0" err="1" smtClean="0"/>
              <a:t>a</a:t>
            </a:r>
            <a:r>
              <a:rPr lang="en-GB" sz="2400" dirty="0" err="1" smtClean="0"/>
              <a:t>K</a:t>
            </a:r>
            <a:r>
              <a:rPr lang="en-GB" sz="2400" baseline="-25000" dirty="0" err="1" smtClean="0"/>
              <a:t>b</a:t>
            </a:r>
            <a:endParaRPr lang="en-GB" sz="2400" baseline="-25000" dirty="0" smtClean="0"/>
          </a:p>
          <a:p>
            <a:endParaRPr lang="en-GB" sz="2000" dirty="0" smtClean="0"/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1.8x10-5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Example </a:t>
            </a:r>
          </a:p>
          <a:p>
            <a:r>
              <a:rPr lang="en-US" sz="2400" dirty="0" smtClean="0"/>
              <a:t>Calculate  pH of </a:t>
            </a:r>
          </a:p>
          <a:p>
            <a:r>
              <a:rPr lang="en-US" sz="2400" dirty="0" smtClean="0"/>
              <a:t>(a) 0.1000 M </a:t>
            </a:r>
            <a:r>
              <a:rPr lang="en-US" sz="2400" dirty="0" err="1" smtClean="0"/>
              <a:t>HCl</a:t>
            </a:r>
            <a:endParaRPr lang="en-US" sz="2400" dirty="0" smtClean="0"/>
          </a:p>
          <a:p>
            <a:r>
              <a:rPr lang="en-US" sz="2400" dirty="0" smtClean="0"/>
              <a:t>(b) 0.1000 M </a:t>
            </a:r>
            <a:r>
              <a:rPr lang="en-US" sz="2400" dirty="0" err="1" smtClean="0"/>
              <a:t>NaOH</a:t>
            </a:r>
            <a:endParaRPr lang="en-US" sz="2400" dirty="0" smtClean="0"/>
          </a:p>
          <a:p>
            <a:r>
              <a:rPr lang="en-US" sz="2400" dirty="0" smtClean="0"/>
              <a:t>(c)  0.1000 M 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COOH, </a:t>
            </a:r>
            <a:r>
              <a:rPr lang="en-US" sz="2400" dirty="0" err="1" smtClean="0"/>
              <a:t>Ka</a:t>
            </a:r>
            <a:r>
              <a:rPr lang="en-US" sz="2400" dirty="0" smtClean="0"/>
              <a:t> (CH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COOH =1.8 x10</a:t>
            </a:r>
            <a:r>
              <a:rPr lang="en-US" sz="2400" baseline="30000" dirty="0" smtClean="0"/>
              <a:t>-5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 (d)  0.1000 M NH3, Kb(NH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)=1.8x10</a:t>
            </a:r>
            <a:r>
              <a:rPr lang="en-US" sz="2400" baseline="30000" dirty="0" smtClean="0"/>
              <a:t>-5 </a:t>
            </a:r>
            <a:r>
              <a:rPr lang="en-US" sz="2400" dirty="0" smtClean="0"/>
              <a:t>=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5173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(a)</a:t>
            </a:r>
            <a:r>
              <a:rPr lang="en-GB" sz="1600" dirty="0" smtClean="0"/>
              <a:t>    </a:t>
            </a:r>
            <a:r>
              <a:rPr lang="en-GB" sz="1600" dirty="0" err="1" smtClean="0"/>
              <a:t>HClaq</a:t>
            </a:r>
            <a:r>
              <a:rPr lang="en-GB" sz="1600" dirty="0" smtClean="0"/>
              <a:t>)  + H2O =   H3O(+9aq) + </a:t>
            </a:r>
            <a:r>
              <a:rPr lang="en-GB" sz="1600" dirty="0" err="1" smtClean="0"/>
              <a:t>Cl</a:t>
            </a:r>
            <a:r>
              <a:rPr lang="en-GB" sz="1600" dirty="0" smtClean="0"/>
              <a:t>-(</a:t>
            </a:r>
            <a:r>
              <a:rPr lang="en-GB" sz="1600" dirty="0" err="1" smtClean="0"/>
              <a:t>aq</a:t>
            </a:r>
            <a:r>
              <a:rPr lang="en-GB" sz="1600" dirty="0" smtClean="0"/>
              <a:t>)</a:t>
            </a:r>
          </a:p>
          <a:p>
            <a:pPr lvl="1"/>
            <a:r>
              <a:rPr lang="en-GB" sz="1600" dirty="0" smtClean="0"/>
              <a:t>0.1000 M          0.1000 M      0.1000M</a:t>
            </a:r>
          </a:p>
          <a:p>
            <a:pPr lvl="1"/>
            <a:r>
              <a:rPr lang="en-GB" sz="1600" dirty="0" smtClean="0"/>
              <a:t>pH  =-log[[H</a:t>
            </a:r>
            <a:r>
              <a:rPr lang="en-GB" sz="1600" baseline="-25000" dirty="0" smtClean="0"/>
              <a:t>3</a:t>
            </a:r>
            <a:r>
              <a:rPr lang="en-GB" sz="1600" dirty="0" smtClean="0"/>
              <a:t>O</a:t>
            </a:r>
            <a:r>
              <a:rPr lang="en-GB" sz="1600" baseline="30000" dirty="0" smtClean="0"/>
              <a:t>+</a:t>
            </a:r>
            <a:r>
              <a:rPr lang="en-GB" sz="1600" dirty="0" smtClean="0"/>
              <a:t>(</a:t>
            </a:r>
            <a:r>
              <a:rPr lang="en-GB" sz="1600" dirty="0" err="1" smtClean="0"/>
              <a:t>aq</a:t>
            </a:r>
            <a:r>
              <a:rPr lang="en-GB" sz="1600" dirty="0" smtClean="0"/>
              <a:t>) ] = -log 0.100  =1</a:t>
            </a:r>
          </a:p>
          <a:p>
            <a:pPr lvl="1"/>
            <a:r>
              <a:rPr lang="en-GB" sz="1600" dirty="0" smtClean="0"/>
              <a:t> </a:t>
            </a:r>
          </a:p>
          <a:p>
            <a:pPr lvl="1"/>
            <a:endParaRPr lang="en-GB" sz="1600" dirty="0"/>
          </a:p>
          <a:p>
            <a:pPr lvl="1"/>
            <a:r>
              <a:rPr lang="en-GB" sz="1600" dirty="0" smtClean="0"/>
              <a:t>(b)  </a:t>
            </a:r>
          </a:p>
          <a:p>
            <a:pPr lvl="1"/>
            <a:r>
              <a:rPr lang="en-GB" sz="1600" dirty="0" err="1" smtClean="0"/>
              <a:t>NaOH</a:t>
            </a:r>
            <a:r>
              <a:rPr lang="en-GB" sz="1600" dirty="0" smtClean="0"/>
              <a:t>(</a:t>
            </a:r>
            <a:r>
              <a:rPr lang="en-GB" sz="1600" dirty="0" err="1" smtClean="0"/>
              <a:t>aq</a:t>
            </a:r>
            <a:r>
              <a:rPr lang="en-GB" sz="1600" dirty="0" smtClean="0"/>
              <a:t>)   = Na+(</a:t>
            </a:r>
            <a:r>
              <a:rPr lang="en-GB" sz="1600" dirty="0" err="1" smtClean="0"/>
              <a:t>aq</a:t>
            </a:r>
            <a:r>
              <a:rPr lang="en-GB" sz="1600" dirty="0" smtClean="0"/>
              <a:t>) +0H-(</a:t>
            </a:r>
            <a:r>
              <a:rPr lang="en-GB" sz="1600" dirty="0" err="1" smtClean="0"/>
              <a:t>aq</a:t>
            </a:r>
            <a:r>
              <a:rPr lang="en-GB" sz="1600" dirty="0" smtClean="0"/>
              <a:t>)</a:t>
            </a:r>
          </a:p>
          <a:p>
            <a:pPr lvl="1"/>
            <a:r>
              <a:rPr lang="en-GB" sz="1600" dirty="0" smtClean="0"/>
              <a:t>0.1000  M            0.100 M      0.100 M</a:t>
            </a:r>
          </a:p>
          <a:p>
            <a:pPr lvl="1"/>
            <a:r>
              <a:rPr lang="en-GB" sz="1600" dirty="0" err="1" smtClean="0"/>
              <a:t>pOH</a:t>
            </a:r>
            <a:r>
              <a:rPr lang="en-GB" sz="1600" dirty="0" smtClean="0"/>
              <a:t> = -log [OH-(</a:t>
            </a:r>
            <a:r>
              <a:rPr lang="en-GB" sz="1600" dirty="0" err="1" smtClean="0"/>
              <a:t>aq</a:t>
            </a:r>
            <a:r>
              <a:rPr lang="en-GB" sz="1600" dirty="0" smtClean="0"/>
              <a:t>)</a:t>
            </a:r>
          </a:p>
          <a:p>
            <a:pPr lvl="1"/>
            <a:r>
              <a:rPr lang="en-GB" sz="1600" dirty="0" smtClean="0"/>
              <a:t>            log0.100 = 1</a:t>
            </a:r>
          </a:p>
          <a:p>
            <a:pPr lvl="1"/>
            <a:r>
              <a:rPr lang="en-GB" sz="1600" dirty="0" smtClean="0"/>
              <a:t>pH =14 –</a:t>
            </a:r>
            <a:r>
              <a:rPr lang="en-GB" sz="1600" dirty="0" err="1" smtClean="0"/>
              <a:t>pOH</a:t>
            </a:r>
            <a:r>
              <a:rPr lang="en-GB" sz="1600" dirty="0" smtClean="0"/>
              <a:t> =14-1 =13</a:t>
            </a:r>
          </a:p>
          <a:p>
            <a:pPr lvl="1"/>
            <a:r>
              <a:rPr lang="en-GB" sz="1600" dirty="0" smtClean="0"/>
              <a:t> </a:t>
            </a:r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(c)</a:t>
            </a:r>
          </a:p>
          <a:p>
            <a:r>
              <a:rPr lang="en-GB" sz="2000" dirty="0"/>
              <a:t> </a:t>
            </a:r>
            <a:r>
              <a:rPr lang="en-GB" sz="2000" dirty="0" smtClean="0"/>
              <a:t>   x= [H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O</a:t>
            </a:r>
            <a:r>
              <a:rPr lang="en-GB" sz="2000" baseline="30000" dirty="0" smtClean="0"/>
              <a:t>+</a:t>
            </a:r>
            <a:r>
              <a:rPr lang="en-GB" sz="2000" dirty="0" smtClean="0"/>
              <a:t>aq)</a:t>
            </a:r>
          </a:p>
          <a:p>
            <a:r>
              <a:rPr lang="en-GB" sz="2000" dirty="0"/>
              <a:t> </a:t>
            </a:r>
            <a:r>
              <a:rPr lang="en-GB" sz="2000" dirty="0" smtClean="0"/>
              <a:t>        = (</a:t>
            </a:r>
            <a:r>
              <a:rPr lang="en-GB" sz="2000" dirty="0" err="1" smtClean="0"/>
              <a:t>cK</a:t>
            </a:r>
            <a:r>
              <a:rPr lang="en-GB" sz="2000" baseline="-25000" dirty="0" err="1" smtClean="0"/>
              <a:t>a</a:t>
            </a:r>
            <a:r>
              <a:rPr lang="en-GB" sz="2000" dirty="0" smtClean="0"/>
              <a:t>)</a:t>
            </a:r>
            <a:r>
              <a:rPr lang="en-GB" sz="2000" baseline="30000" dirty="0" smtClean="0"/>
              <a:t>1/2</a:t>
            </a:r>
            <a:endParaRPr lang="en-GB" sz="2000" dirty="0" smtClean="0"/>
          </a:p>
          <a:p>
            <a:r>
              <a:rPr lang="en-GB" sz="2000" dirty="0"/>
              <a:t> </a:t>
            </a:r>
            <a:r>
              <a:rPr lang="en-GB" sz="2000" dirty="0" smtClean="0"/>
              <a:t>         =(0.1000x1.8x10</a:t>
            </a:r>
            <a:r>
              <a:rPr lang="en-GB" sz="2000" baseline="30000" dirty="0" smtClean="0"/>
              <a:t>-5</a:t>
            </a:r>
            <a:r>
              <a:rPr lang="en-GB" sz="2000" dirty="0" smtClean="0"/>
              <a:t>)</a:t>
            </a:r>
            <a:r>
              <a:rPr lang="en-GB" sz="2000" baseline="30000" dirty="0" smtClean="0"/>
              <a:t>1/2</a:t>
            </a:r>
            <a:r>
              <a:rPr lang="en-GB" sz="2000" dirty="0" smtClean="0"/>
              <a:t>=1.342x10</a:t>
            </a:r>
            <a:r>
              <a:rPr lang="en-GB" sz="2000" baseline="30000" dirty="0" smtClean="0"/>
              <a:t>-3</a:t>
            </a:r>
            <a:r>
              <a:rPr lang="en-GB" sz="2000" dirty="0" smtClean="0"/>
              <a:t> M</a:t>
            </a:r>
          </a:p>
          <a:p>
            <a:r>
              <a:rPr lang="en-GB" sz="2000" dirty="0" smtClean="0"/>
              <a:t>pH =-log1.342x10</a:t>
            </a:r>
            <a:r>
              <a:rPr lang="en-GB" sz="2000" baseline="30000" dirty="0" smtClean="0"/>
              <a:t>-3</a:t>
            </a:r>
            <a:r>
              <a:rPr lang="en-GB" sz="2000" dirty="0" smtClean="0"/>
              <a:t>=2.87</a:t>
            </a:r>
            <a:r>
              <a:rPr lang="en-GB" sz="2000" baseline="30000" dirty="0" smtClean="0"/>
              <a:t>             </a:t>
            </a:r>
            <a:endParaRPr lang="en-GB" sz="2000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(d)</a:t>
            </a:r>
          </a:p>
          <a:p>
            <a:r>
              <a:rPr lang="en-GB" sz="2000" dirty="0"/>
              <a:t> </a:t>
            </a:r>
            <a:r>
              <a:rPr lang="en-GB" sz="2000" dirty="0" smtClean="0"/>
              <a:t>   x= [OH</a:t>
            </a:r>
            <a:r>
              <a:rPr lang="en-GB" sz="2000" baseline="30000" dirty="0" smtClean="0"/>
              <a:t>-</a:t>
            </a:r>
            <a:r>
              <a:rPr lang="en-GB" sz="2000" dirty="0" smtClean="0"/>
              <a:t>(</a:t>
            </a:r>
            <a:r>
              <a:rPr lang="en-GB" sz="2000" dirty="0" err="1" smtClean="0"/>
              <a:t>aq</a:t>
            </a:r>
            <a:r>
              <a:rPr lang="en-GB" sz="2000" dirty="0" smtClean="0"/>
              <a:t>)</a:t>
            </a:r>
          </a:p>
          <a:p>
            <a:r>
              <a:rPr lang="en-GB" sz="2000" dirty="0"/>
              <a:t> </a:t>
            </a:r>
            <a:r>
              <a:rPr lang="en-GB" sz="2000" dirty="0" smtClean="0"/>
              <a:t>        = (</a:t>
            </a:r>
            <a:r>
              <a:rPr lang="en-GB" sz="2000" dirty="0" err="1" smtClean="0"/>
              <a:t>cK</a:t>
            </a:r>
            <a:r>
              <a:rPr lang="en-GB" sz="2000" baseline="-25000" dirty="0" err="1" smtClean="0"/>
              <a:t>b</a:t>
            </a:r>
            <a:r>
              <a:rPr lang="en-GB" sz="2000" dirty="0" smtClean="0"/>
              <a:t>)</a:t>
            </a:r>
            <a:r>
              <a:rPr lang="en-GB" sz="2000" baseline="30000" dirty="0" smtClean="0"/>
              <a:t>1/2</a:t>
            </a:r>
            <a:endParaRPr lang="en-GB" sz="2000" dirty="0" smtClean="0"/>
          </a:p>
          <a:p>
            <a:r>
              <a:rPr lang="en-GB" sz="2000" dirty="0"/>
              <a:t> </a:t>
            </a:r>
            <a:r>
              <a:rPr lang="en-GB" sz="2000" dirty="0" smtClean="0"/>
              <a:t>         =(0.1000x1.8x10</a:t>
            </a:r>
            <a:r>
              <a:rPr lang="en-GB" sz="2000" baseline="30000" dirty="0" smtClean="0"/>
              <a:t>-5</a:t>
            </a:r>
            <a:r>
              <a:rPr lang="en-GB" sz="2000" dirty="0" smtClean="0"/>
              <a:t>)</a:t>
            </a:r>
            <a:r>
              <a:rPr lang="en-GB" sz="2000" baseline="30000" dirty="0" smtClean="0"/>
              <a:t>1/2</a:t>
            </a:r>
            <a:r>
              <a:rPr lang="en-GB" sz="2000" dirty="0" smtClean="0"/>
              <a:t>=1.342x10</a:t>
            </a:r>
            <a:r>
              <a:rPr lang="en-GB" sz="2000" baseline="30000" dirty="0" smtClean="0"/>
              <a:t>-3</a:t>
            </a:r>
            <a:r>
              <a:rPr lang="en-GB" sz="2000" dirty="0" smtClean="0"/>
              <a:t> M</a:t>
            </a:r>
          </a:p>
          <a:p>
            <a:r>
              <a:rPr lang="en-GB" sz="2000" dirty="0" err="1" smtClean="0"/>
              <a:t>pOH</a:t>
            </a:r>
            <a:r>
              <a:rPr lang="en-GB" sz="2000" dirty="0" smtClean="0"/>
              <a:t> =-log1.342x10</a:t>
            </a:r>
            <a:r>
              <a:rPr lang="en-GB" sz="2000" baseline="30000" dirty="0" smtClean="0"/>
              <a:t>-3</a:t>
            </a:r>
            <a:r>
              <a:rPr lang="en-GB" sz="2000" dirty="0" smtClean="0"/>
              <a:t>=2.87</a:t>
            </a:r>
          </a:p>
          <a:p>
            <a:endParaRPr lang="en-GB" sz="2000" baseline="30000" dirty="0" smtClean="0"/>
          </a:p>
          <a:p>
            <a:r>
              <a:rPr lang="en-GB" sz="2400" baseline="30000" dirty="0" smtClean="0"/>
              <a:t>pH    =14 -2.87 =11.13  </a:t>
            </a:r>
            <a:r>
              <a:rPr lang="en-GB" sz="2000" baseline="30000" dirty="0" smtClean="0"/>
              <a:t>       </a:t>
            </a:r>
            <a:endParaRPr lang="en-GB" sz="2000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5405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K</a:t>
            </a:r>
            <a:r>
              <a:rPr lang="en-GB" sz="2000" baseline="-25000" dirty="0" smtClean="0"/>
              <a:t>b</a:t>
            </a:r>
            <a:r>
              <a:rPr lang="en-GB" sz="2000" dirty="0" smtClean="0"/>
              <a:t> =x2/0.10-x</a:t>
            </a:r>
          </a:p>
          <a:p>
            <a:r>
              <a:rPr lang="en-GB" sz="2000" dirty="0" smtClean="0"/>
              <a:t>x=(0.1 x2.1x10</a:t>
            </a:r>
            <a:r>
              <a:rPr lang="en-GB" sz="2000" baseline="30000" dirty="0" smtClean="0"/>
              <a:t>-4</a:t>
            </a:r>
            <a:r>
              <a:rPr lang="en-GB" sz="2000" dirty="0" smtClean="0"/>
              <a:t>)1/2=4.58x10-3 M</a:t>
            </a:r>
          </a:p>
          <a:p>
            <a:r>
              <a:rPr lang="en-GB" sz="2000" dirty="0" smtClean="0"/>
              <a:t>x=[OH-]</a:t>
            </a:r>
          </a:p>
          <a:p>
            <a:r>
              <a:rPr lang="en-GB" sz="2000" dirty="0" err="1" smtClean="0"/>
              <a:t>pOH</a:t>
            </a:r>
            <a:r>
              <a:rPr lang="en-GB" sz="2000" dirty="0" smtClean="0"/>
              <a:t> =-log4.58x10</a:t>
            </a:r>
            <a:r>
              <a:rPr lang="en-GB" sz="2000" baseline="30000" dirty="0" smtClean="0"/>
              <a:t>-3</a:t>
            </a:r>
            <a:r>
              <a:rPr lang="en-GB" sz="2000" dirty="0" smtClean="0"/>
              <a:t> =2.34</a:t>
            </a:r>
          </a:p>
          <a:p>
            <a:r>
              <a:rPr lang="en-GB" sz="2000" dirty="0" smtClean="0"/>
              <a:t>pH = 14-2.34 =11.66</a:t>
            </a:r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Acid-Base neutralization reactions</a:t>
            </a:r>
            <a:endParaRPr lang="en-US" sz="2400" b="1" dirty="0"/>
          </a:p>
          <a:p>
            <a:r>
              <a:rPr lang="en-US" sz="2400" dirty="0" smtClean="0"/>
              <a:t>An acid reacts with base to form a salt and water</a:t>
            </a:r>
          </a:p>
          <a:p>
            <a:r>
              <a:rPr lang="en-US" sz="2400" dirty="0" smtClean="0"/>
              <a:t>1.	Neutral salts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strong acid + strong base = neutral salt + water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</a:t>
            </a:r>
            <a:r>
              <a:rPr lang="en-US" sz="2400" dirty="0" err="1" smtClean="0"/>
              <a:t>HCl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)+ </a:t>
            </a:r>
            <a:r>
              <a:rPr lang="en-US" sz="2400" dirty="0" err="1" smtClean="0"/>
              <a:t>NaOH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 →</a:t>
            </a:r>
            <a:r>
              <a:rPr lang="en-US" sz="2400" dirty="0" err="1" smtClean="0"/>
              <a:t>NaCl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 +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O(l)</a:t>
            </a:r>
          </a:p>
          <a:p>
            <a:r>
              <a:rPr lang="en-US" sz="2400" b="1" dirty="0" smtClean="0"/>
              <a:t>2          Acidic salt (salt of weak base)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strong acid + weak base →acidic salt + water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</a:t>
            </a:r>
            <a:r>
              <a:rPr lang="en-US" sz="2400" dirty="0" err="1" smtClean="0"/>
              <a:t>HCl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 + NH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 →NH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Cl(</a:t>
            </a:r>
            <a:r>
              <a:rPr lang="en-US" sz="2400" dirty="0" err="1" smtClean="0"/>
              <a:t>aq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3. </a:t>
            </a:r>
            <a:r>
              <a:rPr lang="en-US" sz="2400" b="1" dirty="0" smtClean="0"/>
              <a:t>Basic salts (salt of weak acid)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weak acid + strong base →basic salt + water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COOH(</a:t>
            </a:r>
            <a:r>
              <a:rPr lang="en-US" sz="2400" dirty="0" err="1" smtClean="0"/>
              <a:t>aq</a:t>
            </a:r>
            <a:r>
              <a:rPr lang="en-US" sz="2400" dirty="0" smtClean="0"/>
              <a:t>)  + </a:t>
            </a:r>
            <a:r>
              <a:rPr lang="en-US" sz="2400" dirty="0" err="1" smtClean="0"/>
              <a:t>NaOH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 →CH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COO Na +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O(l)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CO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(</a:t>
            </a:r>
            <a:r>
              <a:rPr lang="en-US" sz="2400" dirty="0" err="1" smtClean="0"/>
              <a:t>aq</a:t>
            </a:r>
            <a:r>
              <a:rPr lang="en-US" sz="2400" dirty="0" smtClean="0"/>
              <a:t>)+ 2NaOH(</a:t>
            </a:r>
            <a:r>
              <a:rPr lang="en-US" sz="2400" dirty="0" err="1" smtClean="0"/>
              <a:t>aq</a:t>
            </a:r>
            <a:r>
              <a:rPr lang="en-US" sz="2400" dirty="0" smtClean="0"/>
              <a:t>) → Na2CO3(</a:t>
            </a:r>
            <a:r>
              <a:rPr lang="en-US" sz="2400" dirty="0" err="1" smtClean="0"/>
              <a:t>aq</a:t>
            </a:r>
            <a:r>
              <a:rPr lang="en-US" sz="2400" dirty="0" smtClean="0"/>
              <a:t>)+ 2H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O(l)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10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HYDROLYSIS OF ACIDIC AND BASIC SALTS</a:t>
            </a:r>
          </a:p>
          <a:p>
            <a:r>
              <a:rPr lang="en-GB" sz="2000" dirty="0" smtClean="0"/>
              <a:t>1.  Neutral salts when dissolved in water its pH neutral</a:t>
            </a:r>
          </a:p>
          <a:p>
            <a:r>
              <a:rPr lang="en-GB" sz="2000" dirty="0" smtClean="0"/>
              <a:t>2. Acidic salts </a:t>
            </a:r>
            <a:r>
              <a:rPr lang="en-GB" sz="2000" dirty="0"/>
              <a:t>when dissolved in water its pH </a:t>
            </a:r>
            <a:r>
              <a:rPr lang="en-GB" sz="2000" dirty="0" smtClean="0"/>
              <a:t>&lt; 7</a:t>
            </a:r>
          </a:p>
          <a:p>
            <a:r>
              <a:rPr lang="en-GB" sz="2000" dirty="0" smtClean="0"/>
              <a:t>3. Basic  </a:t>
            </a:r>
            <a:r>
              <a:rPr lang="en-GB" sz="2000" dirty="0"/>
              <a:t>salts when dissolved in water its pH </a:t>
            </a:r>
            <a:r>
              <a:rPr lang="en-GB" sz="2000" dirty="0" smtClean="0"/>
              <a:t>&gt; 7</a:t>
            </a:r>
          </a:p>
          <a:p>
            <a:endParaRPr lang="en-GB" sz="2000" dirty="0"/>
          </a:p>
          <a:p>
            <a:r>
              <a:rPr lang="en-GB" sz="2000" dirty="0" smtClean="0"/>
              <a:t>In case 2 pH is due to the hydrolysis of the </a:t>
            </a:r>
            <a:r>
              <a:rPr lang="en-GB" sz="2000" dirty="0" err="1" smtClean="0"/>
              <a:t>cataions</a:t>
            </a:r>
            <a:r>
              <a:rPr lang="en-GB" sz="2000" dirty="0" smtClean="0"/>
              <a:t> ( + ions)</a:t>
            </a:r>
            <a:endParaRPr lang="en-GB" sz="2000" dirty="0"/>
          </a:p>
          <a:p>
            <a:r>
              <a:rPr lang="en-GB" sz="2000" dirty="0"/>
              <a:t>In case </a:t>
            </a:r>
            <a:r>
              <a:rPr lang="en-GB" sz="2000" dirty="0" smtClean="0"/>
              <a:t>3 </a:t>
            </a:r>
            <a:r>
              <a:rPr lang="en-GB" sz="2000" dirty="0"/>
              <a:t>pH is due to the hydrolysis of the </a:t>
            </a:r>
            <a:r>
              <a:rPr lang="en-GB" sz="2000" dirty="0" err="1" smtClean="0"/>
              <a:t>anaions</a:t>
            </a:r>
            <a:r>
              <a:rPr lang="en-GB" sz="2000" dirty="0" smtClean="0"/>
              <a:t> </a:t>
            </a:r>
            <a:r>
              <a:rPr lang="en-GB" sz="2000" dirty="0"/>
              <a:t>( </a:t>
            </a:r>
            <a:r>
              <a:rPr lang="en-GB" sz="2000" dirty="0" smtClean="0"/>
              <a:t>- </a:t>
            </a:r>
            <a:r>
              <a:rPr lang="en-GB" sz="2000" dirty="0"/>
              <a:t>ions)</a:t>
            </a:r>
          </a:p>
          <a:p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874838"/>
            <a:ext cx="8229600" cy="4525963"/>
          </a:xfrm>
        </p:spPr>
        <p:txBody>
          <a:bodyPr>
            <a:normAutofit fontScale="92500" lnSpcReduction="10000"/>
          </a:bodyPr>
          <a:lstStyle/>
          <a:p>
            <a:endParaRPr lang="en-GB" sz="2400" dirty="0" smtClean="0">
              <a:latin typeface="Arial"/>
              <a:cs typeface="Arial"/>
            </a:endParaRPr>
          </a:p>
          <a:p>
            <a:r>
              <a:rPr lang="en-GB" sz="2400" b="1" dirty="0" smtClean="0">
                <a:latin typeface="Arial"/>
                <a:cs typeface="Arial"/>
              </a:rPr>
              <a:t> </a:t>
            </a:r>
          </a:p>
          <a:p>
            <a:r>
              <a:rPr lang="en-GB" sz="2200" b="1" dirty="0" smtClean="0">
                <a:latin typeface="Arial"/>
                <a:cs typeface="Arial"/>
              </a:rPr>
              <a:t>HYDROLYSIS OF ACIDIC SALTs</a:t>
            </a:r>
          </a:p>
          <a:p>
            <a:endParaRPr lang="en-GB" sz="2200" b="1" dirty="0" smtClean="0">
              <a:latin typeface="Arial"/>
              <a:cs typeface="Arial"/>
            </a:endParaRPr>
          </a:p>
          <a:p>
            <a:r>
              <a:rPr lang="en-GB" sz="2200" b="1" dirty="0" smtClean="0">
                <a:latin typeface="Arial"/>
                <a:cs typeface="Arial"/>
              </a:rPr>
              <a:t>(Hydrolysis of salt of weak base)</a:t>
            </a:r>
          </a:p>
          <a:p>
            <a:endParaRPr lang="en-GB" sz="2200" b="1" dirty="0" smtClean="0">
              <a:latin typeface="Arial"/>
              <a:cs typeface="Arial"/>
            </a:endParaRPr>
          </a:p>
          <a:p>
            <a:r>
              <a:rPr lang="en-GB" sz="2200" b="1" dirty="0" smtClean="0">
                <a:latin typeface="Arial"/>
                <a:cs typeface="Arial"/>
              </a:rPr>
              <a:t>NH</a:t>
            </a:r>
            <a:r>
              <a:rPr lang="en-GB" sz="2200" b="1" baseline="-25000" dirty="0" smtClean="0">
                <a:latin typeface="Arial"/>
                <a:cs typeface="Arial"/>
              </a:rPr>
              <a:t>4</a:t>
            </a:r>
            <a:r>
              <a:rPr lang="en-GB" sz="2200" b="1" dirty="0" smtClean="0">
                <a:latin typeface="Arial"/>
                <a:cs typeface="Arial"/>
              </a:rPr>
              <a:t>Cl(</a:t>
            </a:r>
            <a:r>
              <a:rPr lang="en-GB" sz="2200" b="1" dirty="0" err="1" smtClean="0">
                <a:latin typeface="Arial"/>
                <a:cs typeface="Arial"/>
              </a:rPr>
              <a:t>aq</a:t>
            </a:r>
            <a:r>
              <a:rPr lang="en-GB" sz="2200" b="1" dirty="0" smtClean="0">
                <a:latin typeface="Arial"/>
                <a:cs typeface="Arial"/>
              </a:rPr>
              <a:t>)   →  NH</a:t>
            </a:r>
            <a:r>
              <a:rPr lang="en-GB" sz="2200" b="1" baseline="-25000" dirty="0" smtClean="0">
                <a:latin typeface="Arial"/>
                <a:cs typeface="Arial"/>
              </a:rPr>
              <a:t>4</a:t>
            </a:r>
            <a:r>
              <a:rPr lang="en-GB" sz="2200" b="1" dirty="0" smtClean="0">
                <a:latin typeface="Arial"/>
                <a:cs typeface="Arial"/>
              </a:rPr>
              <a:t>+(</a:t>
            </a:r>
            <a:r>
              <a:rPr lang="en-GB" sz="2200" b="1" dirty="0" err="1" smtClean="0">
                <a:latin typeface="Arial"/>
                <a:cs typeface="Arial"/>
              </a:rPr>
              <a:t>aq</a:t>
            </a:r>
            <a:r>
              <a:rPr lang="en-GB" sz="2200" b="1" dirty="0" smtClean="0">
                <a:latin typeface="Arial"/>
                <a:cs typeface="Arial"/>
              </a:rPr>
              <a:t>)   + </a:t>
            </a:r>
            <a:r>
              <a:rPr lang="en-GB" sz="2200" b="1" dirty="0" err="1" smtClean="0">
                <a:latin typeface="Arial"/>
                <a:cs typeface="Arial"/>
              </a:rPr>
              <a:t>Cl</a:t>
            </a:r>
            <a:r>
              <a:rPr lang="en-GB" sz="2200" b="1" baseline="-25000" dirty="0" smtClean="0">
                <a:latin typeface="Arial"/>
                <a:cs typeface="Arial"/>
              </a:rPr>
              <a:t>-</a:t>
            </a:r>
            <a:r>
              <a:rPr lang="en-GB" sz="2200" b="1" dirty="0" smtClean="0">
                <a:latin typeface="Arial"/>
                <a:cs typeface="Arial"/>
              </a:rPr>
              <a:t>(</a:t>
            </a:r>
            <a:r>
              <a:rPr lang="en-GB" sz="2200" b="1" dirty="0" err="1" smtClean="0">
                <a:latin typeface="Arial"/>
                <a:cs typeface="Arial"/>
              </a:rPr>
              <a:t>aq</a:t>
            </a:r>
            <a:r>
              <a:rPr lang="en-GB" sz="2200" b="1" dirty="0" smtClean="0">
                <a:latin typeface="Arial"/>
                <a:cs typeface="Arial"/>
              </a:rPr>
              <a:t>)            </a:t>
            </a:r>
          </a:p>
          <a:p>
            <a:r>
              <a:rPr lang="en-GB" sz="2200" b="1" dirty="0" smtClean="0">
                <a:latin typeface="Arial"/>
                <a:cs typeface="Arial"/>
              </a:rPr>
              <a:t> 100 % dissociation      </a:t>
            </a:r>
          </a:p>
          <a:p>
            <a:r>
              <a:rPr lang="en-GB" sz="2200" b="1" dirty="0" smtClean="0">
                <a:latin typeface="Arial"/>
                <a:cs typeface="Arial"/>
              </a:rPr>
              <a:t> </a:t>
            </a:r>
          </a:p>
          <a:p>
            <a:r>
              <a:rPr lang="en-GB" sz="1900" b="1" dirty="0" err="1" smtClean="0">
                <a:latin typeface="Arial"/>
                <a:cs typeface="Arial"/>
              </a:rPr>
              <a:t>Cl</a:t>
            </a:r>
            <a:r>
              <a:rPr lang="en-GB" sz="1900" b="1" baseline="30000" dirty="0" smtClean="0">
                <a:latin typeface="Arial"/>
                <a:cs typeface="Arial"/>
              </a:rPr>
              <a:t>-</a:t>
            </a:r>
            <a:r>
              <a:rPr lang="en-GB" sz="1900" b="1" dirty="0" smtClean="0">
                <a:latin typeface="Arial"/>
                <a:cs typeface="Arial"/>
              </a:rPr>
              <a:t>(</a:t>
            </a:r>
            <a:r>
              <a:rPr lang="en-GB" sz="1900" b="1" dirty="0" err="1" smtClean="0">
                <a:latin typeface="Arial"/>
                <a:cs typeface="Arial"/>
              </a:rPr>
              <a:t>aq</a:t>
            </a:r>
            <a:r>
              <a:rPr lang="en-GB" sz="1900" b="1" dirty="0" smtClean="0">
                <a:latin typeface="Arial"/>
                <a:cs typeface="Arial"/>
              </a:rPr>
              <a:t>) is not hydrolysed as it came from a strong acid, </a:t>
            </a:r>
            <a:r>
              <a:rPr lang="en-GB" sz="1900" b="1" dirty="0" err="1" smtClean="0">
                <a:latin typeface="Arial"/>
                <a:cs typeface="Arial"/>
              </a:rPr>
              <a:t>HCl</a:t>
            </a:r>
            <a:endParaRPr lang="en-GB" sz="1900" b="1" dirty="0" smtClean="0">
              <a:latin typeface="Arial"/>
              <a:cs typeface="Arial"/>
            </a:endParaRPr>
          </a:p>
          <a:p>
            <a:r>
              <a:rPr lang="en-GB" sz="1900" b="1" dirty="0" smtClean="0">
                <a:latin typeface="Arial"/>
                <a:cs typeface="Arial"/>
              </a:rPr>
              <a:t>NH</a:t>
            </a:r>
            <a:r>
              <a:rPr lang="en-GB" sz="1900" b="1" baseline="-25000" dirty="0" smtClean="0">
                <a:latin typeface="Arial"/>
                <a:cs typeface="Arial"/>
              </a:rPr>
              <a:t>4</a:t>
            </a:r>
            <a:r>
              <a:rPr lang="en-GB" sz="1900" b="1" baseline="30000" dirty="0" smtClean="0">
                <a:latin typeface="Arial"/>
                <a:cs typeface="Arial"/>
              </a:rPr>
              <a:t>+</a:t>
            </a:r>
            <a:r>
              <a:rPr lang="en-GB" sz="1900" b="1" dirty="0" smtClean="0">
                <a:latin typeface="Arial"/>
                <a:cs typeface="Arial"/>
              </a:rPr>
              <a:t>(</a:t>
            </a:r>
            <a:r>
              <a:rPr lang="en-GB" sz="1900" b="1" dirty="0" err="1" smtClean="0">
                <a:latin typeface="Arial"/>
                <a:cs typeface="Arial"/>
              </a:rPr>
              <a:t>aq</a:t>
            </a:r>
            <a:r>
              <a:rPr lang="en-GB" sz="1900" b="1" dirty="0" smtClean="0">
                <a:latin typeface="Arial"/>
                <a:cs typeface="Arial"/>
              </a:rPr>
              <a:t>) is hydrolysed</a:t>
            </a:r>
          </a:p>
          <a:p>
            <a:r>
              <a:rPr lang="en-GB" sz="1900" dirty="0" smtClean="0">
                <a:latin typeface="Arial"/>
                <a:cs typeface="Arial"/>
              </a:rPr>
              <a:t>NH</a:t>
            </a:r>
            <a:r>
              <a:rPr lang="en-GB" sz="1900" baseline="-25000" dirty="0" smtClean="0">
                <a:latin typeface="Arial"/>
                <a:cs typeface="Arial"/>
              </a:rPr>
              <a:t>4</a:t>
            </a:r>
            <a:r>
              <a:rPr lang="en-GB" sz="1900" baseline="30000" dirty="0" smtClean="0">
                <a:latin typeface="Arial"/>
                <a:cs typeface="Arial"/>
              </a:rPr>
              <a:t>+</a:t>
            </a:r>
            <a:r>
              <a:rPr lang="en-GB" sz="1900" dirty="0" smtClean="0">
                <a:latin typeface="Arial"/>
                <a:cs typeface="Arial"/>
              </a:rPr>
              <a:t>(</a:t>
            </a:r>
            <a:r>
              <a:rPr lang="en-GB" sz="1900" dirty="0" err="1" smtClean="0">
                <a:latin typeface="Arial"/>
                <a:cs typeface="Arial"/>
              </a:rPr>
              <a:t>aq</a:t>
            </a:r>
            <a:r>
              <a:rPr lang="en-GB" sz="1900" dirty="0" smtClean="0">
                <a:latin typeface="Arial"/>
                <a:cs typeface="Arial"/>
              </a:rPr>
              <a:t>) + H</a:t>
            </a:r>
            <a:r>
              <a:rPr lang="en-GB" sz="1900" baseline="-25000" dirty="0" smtClean="0">
                <a:latin typeface="Arial"/>
                <a:cs typeface="Arial"/>
              </a:rPr>
              <a:t>2</a:t>
            </a:r>
            <a:r>
              <a:rPr lang="en-GB" sz="1900" dirty="0" smtClean="0">
                <a:latin typeface="Arial"/>
                <a:cs typeface="Arial"/>
              </a:rPr>
              <a:t>O         NH</a:t>
            </a:r>
            <a:r>
              <a:rPr lang="en-GB" sz="1900" baseline="-25000" dirty="0" smtClean="0">
                <a:latin typeface="Arial"/>
                <a:cs typeface="Arial"/>
              </a:rPr>
              <a:t>3</a:t>
            </a:r>
            <a:r>
              <a:rPr lang="en-GB" sz="1900" dirty="0" smtClean="0">
                <a:latin typeface="Arial"/>
                <a:cs typeface="Arial"/>
              </a:rPr>
              <a:t>(</a:t>
            </a:r>
            <a:r>
              <a:rPr lang="en-GB" sz="1900" dirty="0" err="1" smtClean="0">
                <a:latin typeface="Arial"/>
                <a:cs typeface="Arial"/>
              </a:rPr>
              <a:t>aq</a:t>
            </a:r>
            <a:r>
              <a:rPr lang="en-GB" sz="1900" dirty="0" smtClean="0">
                <a:latin typeface="Arial"/>
                <a:cs typeface="Arial"/>
              </a:rPr>
              <a:t>) +    </a:t>
            </a:r>
            <a:r>
              <a:rPr lang="en-GB" sz="1900" dirty="0" smtClean="0"/>
              <a:t>H</a:t>
            </a:r>
            <a:r>
              <a:rPr lang="en-GB" sz="1900" baseline="-25000" dirty="0" smtClean="0"/>
              <a:t>3</a:t>
            </a:r>
            <a:r>
              <a:rPr lang="en-GB" sz="1900" dirty="0" smtClean="0"/>
              <a:t>O</a:t>
            </a:r>
            <a:r>
              <a:rPr lang="en-GB" sz="1900" baseline="30000" dirty="0" smtClean="0">
                <a:latin typeface="Arial"/>
                <a:cs typeface="Arial"/>
              </a:rPr>
              <a:t>+</a:t>
            </a:r>
            <a:r>
              <a:rPr lang="en-GB" sz="1900" dirty="0" smtClean="0">
                <a:latin typeface="Arial"/>
                <a:cs typeface="Arial"/>
              </a:rPr>
              <a:t>(</a:t>
            </a:r>
            <a:r>
              <a:rPr lang="en-GB" sz="1900" dirty="0" err="1" smtClean="0">
                <a:latin typeface="Arial"/>
                <a:cs typeface="Arial"/>
              </a:rPr>
              <a:t>aq</a:t>
            </a:r>
            <a:r>
              <a:rPr lang="en-GB" sz="2000" dirty="0" smtClean="0">
                <a:latin typeface="Arial"/>
                <a:cs typeface="Arial"/>
              </a:rPr>
              <a:t>).</a:t>
            </a:r>
          </a:p>
          <a:p>
            <a:r>
              <a:rPr lang="en-GB" sz="2000" dirty="0" smtClean="0">
                <a:latin typeface="Arial"/>
                <a:cs typeface="Arial"/>
              </a:rPr>
              <a:t>Acid                          conj. base         </a:t>
            </a:r>
          </a:p>
          <a:p>
            <a:endParaRPr lang="en-GB" sz="2000" dirty="0" smtClean="0">
              <a:latin typeface="Arial"/>
              <a:cs typeface="Arial"/>
            </a:endParaRPr>
          </a:p>
          <a:p>
            <a:endParaRPr lang="en-GB" sz="2000" dirty="0" smtClean="0">
              <a:latin typeface="Arial"/>
              <a:cs typeface="Arial"/>
            </a:endParaRPr>
          </a:p>
          <a:p>
            <a:endParaRPr lang="en-GB" sz="2200" b="1" dirty="0" smtClean="0">
              <a:latin typeface="Arial"/>
              <a:cs typeface="Arial"/>
            </a:endParaRPr>
          </a:p>
          <a:p>
            <a:endParaRPr lang="en-GB" sz="2400" b="1" dirty="0" smtClean="0">
              <a:latin typeface="Arial"/>
              <a:cs typeface="Arial"/>
            </a:endParaRPr>
          </a:p>
          <a:p>
            <a:endParaRPr lang="en-GB" sz="2000" dirty="0" smtClean="0">
              <a:latin typeface="Arial"/>
              <a:cs typeface="Arial"/>
            </a:endParaRPr>
          </a:p>
          <a:p>
            <a:endParaRPr lang="en-GB" sz="2000" dirty="0" smtClean="0">
              <a:latin typeface="Arial"/>
              <a:cs typeface="Arial"/>
            </a:endParaRPr>
          </a:p>
          <a:p>
            <a:pPr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>
              <a:buNone/>
            </a:pPr>
            <a:endParaRPr lang="en-GB" sz="2000" baseline="30000" dirty="0" smtClean="0">
              <a:latin typeface="Arial"/>
              <a:cs typeface="Arial"/>
            </a:endParaRPr>
          </a:p>
          <a:p>
            <a:pPr>
              <a:buNone/>
            </a:pPr>
            <a:endParaRPr lang="en-GB" sz="2000" baseline="30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pPr>
              <a:buNone/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676400" y="274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18381"/>
              </p:ext>
            </p:extLst>
          </p:nvPr>
        </p:nvGraphicFramePr>
        <p:xfrm>
          <a:off x="4343400" y="5638800"/>
          <a:ext cx="466725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2" r:id="rId4" imgW="495300" imgH="165100" progId="">
                  <p:embed/>
                </p:oleObj>
              </mc:Choice>
              <mc:Fallback>
                <p:oleObj r:id="rId4" imgW="495300" imgH="165100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638800"/>
                        <a:ext cx="466725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GB" sz="2000" b="1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en-GB" sz="2000" dirty="0" smtClean="0">
                <a:latin typeface="Arial"/>
                <a:cs typeface="Arial"/>
              </a:rPr>
              <a:t>	</a:t>
            </a:r>
            <a:r>
              <a:rPr lang="en-GB" sz="2400" dirty="0" smtClean="0">
                <a:latin typeface="Arial"/>
                <a:cs typeface="Arial"/>
              </a:rPr>
              <a:t>Example: Calculate pH 0.100 M NH </a:t>
            </a:r>
            <a:r>
              <a:rPr lang="en-GB" sz="2400" baseline="-25000" dirty="0" smtClean="0">
                <a:latin typeface="Arial"/>
                <a:cs typeface="Arial"/>
              </a:rPr>
              <a:t>4</a:t>
            </a:r>
            <a:r>
              <a:rPr lang="en-GB" sz="2400" dirty="0" smtClean="0">
                <a:latin typeface="Arial"/>
                <a:cs typeface="Arial"/>
              </a:rPr>
              <a:t>Cl solution. K</a:t>
            </a:r>
            <a:r>
              <a:rPr lang="en-GB" sz="2400" baseline="-25000" dirty="0" smtClean="0">
                <a:latin typeface="Arial"/>
                <a:cs typeface="Arial"/>
              </a:rPr>
              <a:t>b</a:t>
            </a:r>
            <a:r>
              <a:rPr lang="en-GB" sz="2400" dirty="0" smtClean="0">
                <a:latin typeface="Arial"/>
                <a:cs typeface="Arial"/>
              </a:rPr>
              <a:t>(NH</a:t>
            </a:r>
            <a:r>
              <a:rPr lang="en-GB" sz="2400" baseline="-25000" dirty="0" smtClean="0">
                <a:latin typeface="Arial"/>
                <a:cs typeface="Arial"/>
              </a:rPr>
              <a:t>3</a:t>
            </a:r>
            <a:r>
              <a:rPr lang="en-GB" sz="2400" dirty="0" smtClean="0">
                <a:latin typeface="Arial"/>
                <a:cs typeface="Arial"/>
              </a:rPr>
              <a:t>) =1.8x10</a:t>
            </a:r>
            <a:r>
              <a:rPr lang="en-GB" sz="2400" baseline="30000" dirty="0" smtClean="0">
                <a:latin typeface="Arial"/>
                <a:cs typeface="Arial"/>
              </a:rPr>
              <a:t>-5</a:t>
            </a:r>
            <a:r>
              <a:rPr lang="en-GB" sz="2400" dirty="0" smtClean="0">
                <a:latin typeface="Arial"/>
                <a:cs typeface="Arial"/>
              </a:rPr>
              <a:t>.</a:t>
            </a:r>
          </a:p>
          <a:p>
            <a:r>
              <a:rPr lang="en-GB" sz="2400" dirty="0" smtClean="0">
                <a:latin typeface="Arial"/>
                <a:cs typeface="Arial"/>
              </a:rPr>
              <a:t>NH</a:t>
            </a:r>
            <a:r>
              <a:rPr lang="en-GB" sz="2400" baseline="-25000" dirty="0" smtClean="0">
                <a:latin typeface="Arial"/>
                <a:cs typeface="Arial"/>
              </a:rPr>
              <a:t>4</a:t>
            </a:r>
            <a:r>
              <a:rPr lang="en-GB" sz="2400" baseline="30000" dirty="0" smtClean="0">
                <a:latin typeface="Arial"/>
                <a:cs typeface="Arial"/>
              </a:rPr>
              <a:t>+</a:t>
            </a:r>
            <a:r>
              <a:rPr lang="en-GB" sz="2400" dirty="0" smtClean="0">
                <a:latin typeface="Arial"/>
                <a:cs typeface="Arial"/>
              </a:rPr>
              <a:t>(</a:t>
            </a:r>
            <a:r>
              <a:rPr lang="en-GB" sz="2400" dirty="0" err="1" smtClean="0">
                <a:latin typeface="Arial"/>
                <a:cs typeface="Arial"/>
              </a:rPr>
              <a:t>aq</a:t>
            </a:r>
            <a:r>
              <a:rPr lang="en-GB" sz="2400" dirty="0" smtClean="0">
                <a:latin typeface="Arial"/>
                <a:cs typeface="Arial"/>
              </a:rPr>
              <a:t>) + H</a:t>
            </a:r>
            <a:r>
              <a:rPr lang="en-GB" sz="2400" baseline="-25000" dirty="0" smtClean="0">
                <a:latin typeface="Arial"/>
                <a:cs typeface="Arial"/>
              </a:rPr>
              <a:t>2</a:t>
            </a:r>
            <a:r>
              <a:rPr lang="en-GB" sz="2400" dirty="0" smtClean="0">
                <a:latin typeface="Arial"/>
                <a:cs typeface="Arial"/>
              </a:rPr>
              <a:t>O = NH</a:t>
            </a:r>
            <a:r>
              <a:rPr lang="en-GB" sz="2400" baseline="-25000" dirty="0" smtClean="0">
                <a:latin typeface="Arial"/>
                <a:cs typeface="Arial"/>
              </a:rPr>
              <a:t>3</a:t>
            </a:r>
            <a:r>
              <a:rPr lang="en-GB" sz="2400" dirty="0" smtClean="0">
                <a:latin typeface="Arial"/>
                <a:cs typeface="Arial"/>
              </a:rPr>
              <a:t>(</a:t>
            </a:r>
            <a:r>
              <a:rPr lang="en-GB" sz="2400" dirty="0" err="1" smtClean="0">
                <a:latin typeface="Arial"/>
                <a:cs typeface="Arial"/>
              </a:rPr>
              <a:t>aq</a:t>
            </a:r>
            <a:r>
              <a:rPr lang="en-GB" sz="2400" dirty="0" smtClean="0">
                <a:latin typeface="Arial"/>
                <a:cs typeface="Arial"/>
              </a:rPr>
              <a:t>) +    </a:t>
            </a:r>
            <a:r>
              <a:rPr lang="en-GB" sz="2400" dirty="0" smtClean="0"/>
              <a:t>H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O</a:t>
            </a:r>
            <a:r>
              <a:rPr lang="en-GB" sz="2400" baseline="30000" dirty="0" smtClean="0">
                <a:latin typeface="Arial"/>
                <a:cs typeface="Arial"/>
              </a:rPr>
              <a:t>+</a:t>
            </a:r>
            <a:r>
              <a:rPr lang="en-GB" sz="2400" dirty="0" smtClean="0">
                <a:latin typeface="Arial"/>
                <a:cs typeface="Arial"/>
              </a:rPr>
              <a:t>(</a:t>
            </a:r>
            <a:r>
              <a:rPr lang="en-GB" sz="2400" dirty="0" err="1" smtClean="0">
                <a:latin typeface="Arial"/>
                <a:cs typeface="Arial"/>
              </a:rPr>
              <a:t>aq</a:t>
            </a:r>
            <a:r>
              <a:rPr lang="en-GB" sz="2400" dirty="0" smtClean="0">
                <a:latin typeface="Arial"/>
                <a:cs typeface="Arial"/>
              </a:rPr>
              <a:t>). </a:t>
            </a:r>
          </a:p>
          <a:p>
            <a:r>
              <a:rPr lang="en-GB" sz="2400" dirty="0" smtClean="0">
                <a:latin typeface="Arial"/>
                <a:cs typeface="Arial"/>
              </a:rPr>
              <a:t>weak acid            conj. base</a:t>
            </a:r>
          </a:p>
          <a:p>
            <a:r>
              <a:rPr lang="en-GB" sz="2400" dirty="0" smtClean="0">
                <a:latin typeface="Arial"/>
                <a:cs typeface="Arial"/>
              </a:rPr>
              <a:t>Use ICE Table of weak acid</a:t>
            </a:r>
          </a:p>
          <a:p>
            <a:r>
              <a:rPr lang="en-GB" sz="2400" dirty="0" smtClean="0">
                <a:latin typeface="Arial"/>
                <a:cs typeface="Arial"/>
              </a:rPr>
              <a:t>x= [H</a:t>
            </a:r>
            <a:r>
              <a:rPr lang="en-GB" sz="2400" baseline="-25000" dirty="0" smtClean="0">
                <a:latin typeface="Arial"/>
                <a:cs typeface="Arial"/>
              </a:rPr>
              <a:t>3</a:t>
            </a:r>
            <a:r>
              <a:rPr lang="en-GB" sz="2400" dirty="0" smtClean="0">
                <a:latin typeface="Arial"/>
                <a:cs typeface="Arial"/>
              </a:rPr>
              <a:t>O+(</a:t>
            </a:r>
            <a:r>
              <a:rPr lang="en-GB" sz="2400" dirty="0" err="1" smtClean="0">
                <a:latin typeface="Arial"/>
                <a:cs typeface="Arial"/>
              </a:rPr>
              <a:t>aq</a:t>
            </a:r>
            <a:r>
              <a:rPr lang="en-GB" sz="2400" dirty="0" smtClean="0">
                <a:latin typeface="Arial"/>
                <a:cs typeface="Arial"/>
              </a:rPr>
              <a:t>)]= (</a:t>
            </a:r>
            <a:r>
              <a:rPr lang="en-GB" sz="2400" dirty="0" err="1" smtClean="0">
                <a:latin typeface="Arial"/>
                <a:cs typeface="Arial"/>
              </a:rPr>
              <a:t>cK</a:t>
            </a:r>
            <a:r>
              <a:rPr lang="en-GB" sz="2400" baseline="-25000" dirty="0" err="1" smtClean="0">
                <a:latin typeface="Arial"/>
                <a:cs typeface="Arial"/>
              </a:rPr>
              <a:t>a</a:t>
            </a:r>
            <a:r>
              <a:rPr lang="en-GB" sz="2400" dirty="0" smtClean="0">
                <a:latin typeface="Arial"/>
                <a:cs typeface="Arial"/>
              </a:rPr>
              <a:t>)</a:t>
            </a:r>
            <a:r>
              <a:rPr lang="en-GB" sz="2400" baseline="30000" dirty="0" smtClean="0">
                <a:latin typeface="Arial"/>
                <a:cs typeface="Arial"/>
              </a:rPr>
              <a:t>1/2</a:t>
            </a:r>
          </a:p>
          <a:p>
            <a:r>
              <a:rPr lang="en-GB" sz="2400" dirty="0" err="1" smtClean="0">
                <a:latin typeface="Arial"/>
                <a:cs typeface="Arial"/>
              </a:rPr>
              <a:t>K</a:t>
            </a:r>
            <a:r>
              <a:rPr lang="en-GB" sz="2400" baseline="-25000" dirty="0" err="1" smtClean="0">
                <a:latin typeface="Arial"/>
                <a:cs typeface="Arial"/>
              </a:rPr>
              <a:t>a</a:t>
            </a:r>
            <a:r>
              <a:rPr lang="en-GB" sz="2400" dirty="0" smtClean="0">
                <a:latin typeface="Arial"/>
                <a:cs typeface="Arial"/>
              </a:rPr>
              <a:t> = K</a:t>
            </a:r>
            <a:r>
              <a:rPr lang="en-GB" sz="2400" baseline="-25000" dirty="0" smtClean="0">
                <a:latin typeface="Arial"/>
                <a:cs typeface="Arial"/>
              </a:rPr>
              <a:t>w</a:t>
            </a:r>
            <a:r>
              <a:rPr lang="en-GB" sz="2400" dirty="0" smtClean="0">
                <a:latin typeface="Arial"/>
                <a:cs typeface="Arial"/>
              </a:rPr>
              <a:t>/K</a:t>
            </a:r>
            <a:r>
              <a:rPr lang="en-GB" sz="2400" baseline="-25000" dirty="0" smtClean="0">
                <a:latin typeface="Arial"/>
                <a:cs typeface="Arial"/>
              </a:rPr>
              <a:t>b</a:t>
            </a:r>
            <a:r>
              <a:rPr lang="en-GB" sz="2400" dirty="0" smtClean="0">
                <a:latin typeface="Arial"/>
                <a:cs typeface="Arial"/>
              </a:rPr>
              <a:t>= 10</a:t>
            </a:r>
            <a:r>
              <a:rPr lang="en-GB" sz="2400" baseline="30000" dirty="0" smtClean="0">
                <a:latin typeface="Arial"/>
                <a:cs typeface="Arial"/>
              </a:rPr>
              <a:t>-14</a:t>
            </a:r>
            <a:r>
              <a:rPr lang="en-GB" sz="2400" dirty="0" smtClean="0">
                <a:latin typeface="Arial"/>
                <a:cs typeface="Arial"/>
              </a:rPr>
              <a:t>/1.8x10</a:t>
            </a:r>
            <a:r>
              <a:rPr lang="en-GB" sz="2400" baseline="30000" dirty="0" smtClean="0">
                <a:latin typeface="Arial"/>
                <a:cs typeface="Arial"/>
              </a:rPr>
              <a:t>-5</a:t>
            </a:r>
            <a:r>
              <a:rPr lang="en-GB" sz="2400" dirty="0" smtClean="0">
                <a:latin typeface="Arial"/>
                <a:cs typeface="Arial"/>
              </a:rPr>
              <a:t>=5.56x10</a:t>
            </a:r>
            <a:r>
              <a:rPr lang="en-GB" sz="2400" baseline="30000" dirty="0" smtClean="0">
                <a:latin typeface="Arial"/>
                <a:cs typeface="Arial"/>
              </a:rPr>
              <a:t>-10</a:t>
            </a:r>
            <a:r>
              <a:rPr lang="en-GB" sz="2400" dirty="0" smtClean="0">
                <a:latin typeface="Arial"/>
                <a:cs typeface="Arial"/>
              </a:rPr>
              <a:t>                     </a:t>
            </a:r>
          </a:p>
          <a:p>
            <a:pPr>
              <a:buNone/>
            </a:pPr>
            <a:r>
              <a:rPr lang="en-GB" sz="2400" dirty="0" smtClean="0">
                <a:latin typeface="Arial"/>
                <a:cs typeface="Arial"/>
              </a:rPr>
              <a:t>	x= (0.1 x 5.56x10</a:t>
            </a:r>
            <a:r>
              <a:rPr lang="en-GB" sz="2400" baseline="30000" dirty="0" smtClean="0">
                <a:latin typeface="Arial"/>
                <a:cs typeface="Arial"/>
              </a:rPr>
              <a:t>-10</a:t>
            </a:r>
            <a:r>
              <a:rPr lang="en-GB" sz="2400" dirty="0" smtClean="0">
                <a:latin typeface="Arial"/>
                <a:cs typeface="Arial"/>
              </a:rPr>
              <a:t>)</a:t>
            </a:r>
            <a:r>
              <a:rPr lang="en-GB" sz="2400" baseline="30000" dirty="0" smtClean="0">
                <a:latin typeface="Arial"/>
                <a:cs typeface="Arial"/>
              </a:rPr>
              <a:t>1/2  </a:t>
            </a:r>
            <a:r>
              <a:rPr lang="en-GB" sz="2400" dirty="0" smtClean="0">
                <a:latin typeface="Arial"/>
                <a:cs typeface="Arial"/>
              </a:rPr>
              <a:t>= 7. 46 x10</a:t>
            </a:r>
            <a:r>
              <a:rPr lang="en-GB" sz="2400" baseline="30000" dirty="0" smtClean="0">
                <a:latin typeface="Arial"/>
                <a:cs typeface="Arial"/>
              </a:rPr>
              <a:t>-6 </a:t>
            </a:r>
            <a:r>
              <a:rPr lang="en-GB" sz="2400" dirty="0" smtClean="0">
                <a:latin typeface="Arial"/>
                <a:cs typeface="Arial"/>
              </a:rPr>
              <a:t>M </a:t>
            </a:r>
          </a:p>
          <a:p>
            <a:pPr>
              <a:buNone/>
            </a:pPr>
            <a:r>
              <a:rPr lang="en-GB" sz="2400" dirty="0" smtClean="0">
                <a:latin typeface="Arial"/>
                <a:cs typeface="Arial"/>
              </a:rPr>
              <a:t>pH = -log7.46x10</a:t>
            </a:r>
            <a:r>
              <a:rPr lang="en-GB" sz="2400" baseline="30000" dirty="0" smtClean="0">
                <a:latin typeface="Arial"/>
                <a:cs typeface="Arial"/>
              </a:rPr>
              <a:t>- 6</a:t>
            </a:r>
            <a:r>
              <a:rPr lang="en-GB" sz="2400" dirty="0" smtClean="0">
                <a:latin typeface="Arial"/>
                <a:cs typeface="Arial"/>
              </a:rPr>
              <a:t>  = 5.13</a:t>
            </a:r>
          </a:p>
          <a:p>
            <a:pPr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>
              <a:buNone/>
            </a:pPr>
            <a:endParaRPr lang="en-GB" sz="2000" baseline="30000" dirty="0" smtClean="0">
              <a:latin typeface="Arial"/>
              <a:cs typeface="Arial"/>
            </a:endParaRPr>
          </a:p>
          <a:p>
            <a:pPr>
              <a:buNone/>
            </a:pPr>
            <a:endParaRPr lang="en-GB" sz="2000" baseline="30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pPr>
              <a:buNone/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sz="2400" dirty="0" smtClean="0"/>
                  <a:t>Equilibrium </a:t>
                </a:r>
                <a:r>
                  <a:rPr lang="en-GB" sz="2400" dirty="0" smtClean="0"/>
                  <a:t>constant at constant  volume, Kc</a:t>
                </a:r>
              </a:p>
              <a:p>
                <a:endParaRPr lang="en-GB" sz="24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p>
                        </m:sSup>
                      </m:den>
                    </m:f>
                  </m:oMath>
                </a14:m>
                <a:endParaRPr lang="en-GB" sz="2400" dirty="0" smtClean="0"/>
              </a:p>
              <a:p>
                <a:endParaRPr lang="en-GB" sz="2400" dirty="0"/>
              </a:p>
              <a:p>
                <a:r>
                  <a:rPr lang="en-GB" sz="2400" dirty="0" smtClean="0"/>
                  <a:t>[C]= is the concentration of C at equilibrium in </a:t>
                </a:r>
                <a:r>
                  <a:rPr lang="en-GB" sz="2400" dirty="0" err="1" smtClean="0"/>
                  <a:t>mol</a:t>
                </a:r>
                <a:r>
                  <a:rPr lang="en-GB" sz="2400" dirty="0" smtClean="0"/>
                  <a:t>/L</a:t>
                </a:r>
              </a:p>
              <a:p>
                <a:r>
                  <a:rPr lang="en-GB" sz="2400" dirty="0" smtClean="0"/>
                  <a:t>K</a:t>
                </a:r>
                <a:r>
                  <a:rPr lang="en-GB" sz="1050" dirty="0" smtClean="0"/>
                  <a:t>c</a:t>
                </a:r>
                <a:r>
                  <a:rPr lang="en-GB" sz="2400" dirty="0" smtClean="0"/>
                  <a:t> is dimensionless at standard states for each concentration</a:t>
                </a:r>
                <a:endParaRPr lang="en-GB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GB" sz="2000" b="1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en-GB" sz="2000" dirty="0" smtClean="0">
                <a:latin typeface="Arial"/>
                <a:cs typeface="Arial"/>
              </a:rPr>
              <a:t>	</a:t>
            </a:r>
            <a:r>
              <a:rPr lang="en-GB" sz="2400" dirty="0" smtClean="0">
                <a:latin typeface="Arial"/>
                <a:cs typeface="Arial"/>
              </a:rPr>
              <a:t>Example: Calculate pH 0.100 M CH3COOH solution. </a:t>
            </a:r>
            <a:r>
              <a:rPr lang="en-GB" sz="2400" dirty="0" err="1" smtClean="0">
                <a:latin typeface="Arial"/>
                <a:cs typeface="Arial"/>
              </a:rPr>
              <a:t>K</a:t>
            </a:r>
            <a:r>
              <a:rPr lang="en-GB" sz="2400" baseline="-25000" dirty="0" err="1" smtClean="0">
                <a:latin typeface="Arial"/>
                <a:cs typeface="Arial"/>
              </a:rPr>
              <a:t>a</a:t>
            </a:r>
            <a:r>
              <a:rPr lang="en-GB" sz="2400" dirty="0" smtClean="0">
                <a:latin typeface="Arial"/>
                <a:cs typeface="Arial"/>
              </a:rPr>
              <a:t>(CH</a:t>
            </a:r>
            <a:r>
              <a:rPr lang="en-GB" sz="2400" baseline="-25000" dirty="0" smtClean="0">
                <a:latin typeface="Arial"/>
                <a:cs typeface="Arial"/>
              </a:rPr>
              <a:t>3</a:t>
            </a:r>
            <a:r>
              <a:rPr lang="en-GB" sz="2400" dirty="0" smtClean="0">
                <a:latin typeface="Arial"/>
                <a:cs typeface="Arial"/>
              </a:rPr>
              <a:t>COOH) =1.8x10</a:t>
            </a:r>
            <a:r>
              <a:rPr lang="en-GB" sz="2400" baseline="30000" dirty="0" smtClean="0">
                <a:latin typeface="Arial"/>
                <a:cs typeface="Arial"/>
              </a:rPr>
              <a:t>-5</a:t>
            </a:r>
            <a:r>
              <a:rPr lang="en-GB" sz="2400" dirty="0" smtClean="0">
                <a:latin typeface="Arial"/>
                <a:cs typeface="Arial"/>
              </a:rPr>
              <a:t>.</a:t>
            </a:r>
          </a:p>
          <a:p>
            <a:r>
              <a:rPr lang="en-GB" sz="2400" dirty="0" smtClean="0">
                <a:latin typeface="Arial"/>
                <a:cs typeface="Arial"/>
              </a:rPr>
              <a:t>CH</a:t>
            </a:r>
            <a:r>
              <a:rPr lang="en-GB" sz="2400" baseline="-25000" dirty="0" smtClean="0">
                <a:latin typeface="Arial"/>
                <a:cs typeface="Arial"/>
              </a:rPr>
              <a:t>3</a:t>
            </a:r>
            <a:r>
              <a:rPr lang="en-GB" sz="2400" dirty="0" smtClean="0">
                <a:latin typeface="Arial"/>
                <a:cs typeface="Arial"/>
              </a:rPr>
              <a:t>COO</a:t>
            </a:r>
            <a:r>
              <a:rPr lang="en-GB" sz="2400" baseline="300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(</a:t>
            </a:r>
            <a:r>
              <a:rPr lang="en-GB" sz="2400" dirty="0" err="1" smtClean="0">
                <a:latin typeface="Arial"/>
                <a:cs typeface="Arial"/>
              </a:rPr>
              <a:t>aq</a:t>
            </a:r>
            <a:r>
              <a:rPr lang="en-GB" sz="2400" dirty="0" smtClean="0">
                <a:latin typeface="Arial"/>
                <a:cs typeface="Arial"/>
              </a:rPr>
              <a:t>) + H</a:t>
            </a:r>
            <a:r>
              <a:rPr lang="en-GB" sz="2400" baseline="-25000" dirty="0" smtClean="0">
                <a:latin typeface="Arial"/>
                <a:cs typeface="Arial"/>
              </a:rPr>
              <a:t>2</a:t>
            </a:r>
            <a:r>
              <a:rPr lang="en-GB" sz="2400" dirty="0" smtClean="0">
                <a:latin typeface="Arial"/>
                <a:cs typeface="Arial"/>
              </a:rPr>
              <a:t>O = CH</a:t>
            </a:r>
            <a:r>
              <a:rPr lang="en-GB" sz="2400" baseline="-25000" dirty="0" smtClean="0">
                <a:latin typeface="Arial"/>
                <a:cs typeface="Arial"/>
              </a:rPr>
              <a:t>3</a:t>
            </a:r>
            <a:r>
              <a:rPr lang="en-GB" sz="2400" dirty="0" smtClean="0">
                <a:latin typeface="Arial"/>
                <a:cs typeface="Arial"/>
              </a:rPr>
              <a:t>COOH(</a:t>
            </a:r>
            <a:r>
              <a:rPr lang="en-GB" sz="2400" dirty="0" err="1" smtClean="0">
                <a:latin typeface="Arial"/>
                <a:cs typeface="Arial"/>
              </a:rPr>
              <a:t>aq</a:t>
            </a:r>
            <a:r>
              <a:rPr lang="en-GB" sz="2400" dirty="0" smtClean="0">
                <a:latin typeface="Arial"/>
                <a:cs typeface="Arial"/>
              </a:rPr>
              <a:t>) +    </a:t>
            </a:r>
            <a:r>
              <a:rPr lang="en-GB" sz="2400" dirty="0" smtClean="0"/>
              <a:t>OH</a:t>
            </a:r>
            <a:r>
              <a:rPr lang="en-GB" sz="2400" baseline="30000" dirty="0" smtClean="0"/>
              <a:t>-</a:t>
            </a:r>
            <a:r>
              <a:rPr lang="en-GB" sz="2400" dirty="0" smtClean="0">
                <a:latin typeface="Arial"/>
                <a:cs typeface="Arial"/>
              </a:rPr>
              <a:t>(</a:t>
            </a:r>
            <a:r>
              <a:rPr lang="en-GB" sz="2400" dirty="0" err="1" smtClean="0">
                <a:latin typeface="Arial"/>
                <a:cs typeface="Arial"/>
              </a:rPr>
              <a:t>aq</a:t>
            </a:r>
            <a:r>
              <a:rPr lang="en-GB" sz="2400" dirty="0" smtClean="0">
                <a:latin typeface="Arial"/>
                <a:cs typeface="Arial"/>
              </a:rPr>
              <a:t>). </a:t>
            </a:r>
          </a:p>
          <a:p>
            <a:r>
              <a:rPr lang="en-GB" sz="2400" dirty="0" smtClean="0">
                <a:latin typeface="Arial"/>
                <a:cs typeface="Arial"/>
              </a:rPr>
              <a:t>weak base                      conj. acid</a:t>
            </a:r>
          </a:p>
          <a:p>
            <a:r>
              <a:rPr lang="en-GB" sz="2400" dirty="0" smtClean="0">
                <a:latin typeface="Arial"/>
                <a:cs typeface="Arial"/>
              </a:rPr>
              <a:t>Use ICE Table of weak base</a:t>
            </a:r>
          </a:p>
          <a:p>
            <a:r>
              <a:rPr lang="en-GB" sz="2400" dirty="0" smtClean="0">
                <a:latin typeface="Arial"/>
                <a:cs typeface="Arial"/>
              </a:rPr>
              <a:t>x= [OH</a:t>
            </a:r>
            <a:r>
              <a:rPr lang="en-GB" sz="2400" baseline="300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(</a:t>
            </a:r>
            <a:r>
              <a:rPr lang="en-GB" sz="2400" dirty="0" err="1" smtClean="0">
                <a:latin typeface="Arial"/>
                <a:cs typeface="Arial"/>
              </a:rPr>
              <a:t>aq</a:t>
            </a:r>
            <a:r>
              <a:rPr lang="en-GB" sz="2400" dirty="0" smtClean="0">
                <a:latin typeface="Arial"/>
                <a:cs typeface="Arial"/>
              </a:rPr>
              <a:t>)]= (</a:t>
            </a:r>
            <a:r>
              <a:rPr lang="en-GB" sz="2400" dirty="0" err="1" smtClean="0">
                <a:latin typeface="Arial"/>
                <a:cs typeface="Arial"/>
              </a:rPr>
              <a:t>cK</a:t>
            </a:r>
            <a:r>
              <a:rPr lang="en-GB" sz="2400" baseline="-25000" dirty="0" err="1">
                <a:latin typeface="Arial"/>
                <a:cs typeface="Arial"/>
              </a:rPr>
              <a:t>b</a:t>
            </a:r>
            <a:r>
              <a:rPr lang="en-GB" sz="2400" dirty="0" smtClean="0">
                <a:latin typeface="Arial"/>
                <a:cs typeface="Arial"/>
              </a:rPr>
              <a:t>)</a:t>
            </a:r>
            <a:r>
              <a:rPr lang="en-GB" sz="2400" baseline="30000" dirty="0" smtClean="0">
                <a:latin typeface="Arial"/>
                <a:cs typeface="Arial"/>
              </a:rPr>
              <a:t>1/2</a:t>
            </a:r>
          </a:p>
          <a:p>
            <a:r>
              <a:rPr lang="en-GB" sz="2400" dirty="0" smtClean="0">
                <a:latin typeface="Arial"/>
                <a:cs typeface="Arial"/>
              </a:rPr>
              <a:t>K</a:t>
            </a:r>
            <a:r>
              <a:rPr lang="en-GB" sz="2400" baseline="-25000" dirty="0">
                <a:latin typeface="Arial"/>
                <a:cs typeface="Arial"/>
              </a:rPr>
              <a:t>b</a:t>
            </a:r>
            <a:r>
              <a:rPr lang="en-GB" sz="2400" dirty="0" smtClean="0">
                <a:latin typeface="Arial"/>
                <a:cs typeface="Arial"/>
              </a:rPr>
              <a:t> = K</a:t>
            </a:r>
            <a:r>
              <a:rPr lang="en-GB" sz="2400" baseline="-25000" dirty="0" smtClean="0">
                <a:latin typeface="Arial"/>
                <a:cs typeface="Arial"/>
              </a:rPr>
              <a:t>w</a:t>
            </a:r>
            <a:r>
              <a:rPr lang="en-GB" sz="2400" dirty="0" smtClean="0">
                <a:latin typeface="Arial"/>
                <a:cs typeface="Arial"/>
              </a:rPr>
              <a:t>/</a:t>
            </a:r>
            <a:r>
              <a:rPr lang="en-GB" sz="2400" dirty="0" err="1" smtClean="0">
                <a:latin typeface="Arial"/>
                <a:cs typeface="Arial"/>
              </a:rPr>
              <a:t>K</a:t>
            </a:r>
            <a:r>
              <a:rPr lang="en-GB" sz="2400" baseline="-25000" dirty="0" err="1">
                <a:latin typeface="Arial"/>
                <a:cs typeface="Arial"/>
              </a:rPr>
              <a:t>a</a:t>
            </a:r>
            <a:r>
              <a:rPr lang="en-GB" sz="2400" dirty="0" smtClean="0">
                <a:latin typeface="Arial"/>
                <a:cs typeface="Arial"/>
              </a:rPr>
              <a:t>= 10</a:t>
            </a:r>
            <a:r>
              <a:rPr lang="en-GB" sz="2400" baseline="30000" dirty="0" smtClean="0">
                <a:latin typeface="Arial"/>
                <a:cs typeface="Arial"/>
              </a:rPr>
              <a:t>-14</a:t>
            </a:r>
            <a:r>
              <a:rPr lang="en-GB" sz="2400" dirty="0" smtClean="0">
                <a:latin typeface="Arial"/>
                <a:cs typeface="Arial"/>
              </a:rPr>
              <a:t>/1.8x10</a:t>
            </a:r>
            <a:r>
              <a:rPr lang="en-GB" sz="2400" baseline="30000" dirty="0" smtClean="0">
                <a:latin typeface="Arial"/>
                <a:cs typeface="Arial"/>
              </a:rPr>
              <a:t>-5</a:t>
            </a:r>
            <a:r>
              <a:rPr lang="en-GB" sz="2400" dirty="0" smtClean="0">
                <a:latin typeface="Arial"/>
                <a:cs typeface="Arial"/>
              </a:rPr>
              <a:t>=5.56x10</a:t>
            </a:r>
            <a:r>
              <a:rPr lang="en-GB" sz="2400" baseline="30000" dirty="0" smtClean="0">
                <a:latin typeface="Arial"/>
                <a:cs typeface="Arial"/>
              </a:rPr>
              <a:t>-10</a:t>
            </a:r>
            <a:r>
              <a:rPr lang="en-GB" sz="2400" dirty="0" smtClean="0">
                <a:latin typeface="Arial"/>
                <a:cs typeface="Arial"/>
              </a:rPr>
              <a:t>                     </a:t>
            </a:r>
          </a:p>
          <a:p>
            <a:pPr>
              <a:buNone/>
            </a:pPr>
            <a:r>
              <a:rPr lang="en-GB" sz="2400" dirty="0" smtClean="0">
                <a:latin typeface="Arial"/>
                <a:cs typeface="Arial"/>
              </a:rPr>
              <a:t>	x= (0.1 x 5.56x10</a:t>
            </a:r>
            <a:r>
              <a:rPr lang="en-GB" sz="2400" baseline="30000" dirty="0" smtClean="0">
                <a:latin typeface="Arial"/>
                <a:cs typeface="Arial"/>
              </a:rPr>
              <a:t>-10</a:t>
            </a:r>
            <a:r>
              <a:rPr lang="en-GB" sz="2400" dirty="0" smtClean="0">
                <a:latin typeface="Arial"/>
                <a:cs typeface="Arial"/>
              </a:rPr>
              <a:t>)</a:t>
            </a:r>
            <a:r>
              <a:rPr lang="en-GB" sz="2400" baseline="30000" dirty="0" smtClean="0">
                <a:latin typeface="Arial"/>
                <a:cs typeface="Arial"/>
              </a:rPr>
              <a:t>1/2  </a:t>
            </a:r>
            <a:r>
              <a:rPr lang="en-GB" sz="2400" dirty="0" smtClean="0">
                <a:latin typeface="Arial"/>
                <a:cs typeface="Arial"/>
              </a:rPr>
              <a:t>= 7. 46 x10</a:t>
            </a:r>
            <a:r>
              <a:rPr lang="en-GB" sz="2400" baseline="30000" dirty="0" smtClean="0">
                <a:latin typeface="Arial"/>
                <a:cs typeface="Arial"/>
              </a:rPr>
              <a:t>-6 </a:t>
            </a:r>
            <a:r>
              <a:rPr lang="en-GB" sz="2400" dirty="0" smtClean="0">
                <a:latin typeface="Arial"/>
                <a:cs typeface="Arial"/>
              </a:rPr>
              <a:t>M </a:t>
            </a:r>
          </a:p>
          <a:p>
            <a:pPr>
              <a:buNone/>
            </a:pPr>
            <a:r>
              <a:rPr lang="en-GB" sz="2400" dirty="0" err="1" smtClean="0">
                <a:latin typeface="Arial"/>
                <a:cs typeface="Arial"/>
              </a:rPr>
              <a:t>pOH</a:t>
            </a:r>
            <a:r>
              <a:rPr lang="en-GB" sz="2400" dirty="0" smtClean="0">
                <a:latin typeface="Arial"/>
                <a:cs typeface="Arial"/>
              </a:rPr>
              <a:t> = -log7.46x10</a:t>
            </a:r>
            <a:r>
              <a:rPr lang="en-GB" sz="2400" baseline="30000" dirty="0" smtClean="0">
                <a:latin typeface="Arial"/>
                <a:cs typeface="Arial"/>
              </a:rPr>
              <a:t>- 6</a:t>
            </a:r>
            <a:r>
              <a:rPr lang="en-GB" sz="2400" dirty="0" smtClean="0">
                <a:latin typeface="Arial"/>
                <a:cs typeface="Arial"/>
              </a:rPr>
              <a:t>  = 5.13</a:t>
            </a:r>
          </a:p>
          <a:p>
            <a:pPr>
              <a:buNone/>
            </a:pPr>
            <a:r>
              <a:rPr lang="en-GB" sz="2400" dirty="0" smtClean="0">
                <a:latin typeface="Arial"/>
                <a:cs typeface="Arial"/>
              </a:rPr>
              <a:t>pH =14 -5.13 = 8.87</a:t>
            </a:r>
          </a:p>
          <a:p>
            <a:pPr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>
              <a:buNone/>
            </a:pPr>
            <a:endParaRPr lang="en-GB" sz="2000" baseline="30000" dirty="0" smtClean="0">
              <a:latin typeface="Arial"/>
              <a:cs typeface="Arial"/>
            </a:endParaRPr>
          </a:p>
          <a:p>
            <a:pPr>
              <a:buNone/>
            </a:pPr>
            <a:endParaRPr lang="en-GB" sz="2000" baseline="30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pPr>
              <a:buNone/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29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u="sng" dirty="0" smtClean="0"/>
              <a:t>BUFFERS</a:t>
            </a:r>
          </a:p>
          <a:p>
            <a:r>
              <a:rPr lang="en-GB" sz="2000" b="1" dirty="0" smtClean="0"/>
              <a:t>Types of Buffers</a:t>
            </a:r>
          </a:p>
          <a:p>
            <a:r>
              <a:rPr lang="en-GB" sz="2000" dirty="0" smtClean="0"/>
              <a:t>1.   Acidic buffer</a:t>
            </a:r>
          </a:p>
          <a:p>
            <a:r>
              <a:rPr lang="en-GB" sz="2000" dirty="0"/>
              <a:t> </a:t>
            </a:r>
            <a:r>
              <a:rPr lang="en-GB" sz="2000" dirty="0" smtClean="0"/>
              <a:t>     weak acid solution (HA) </a:t>
            </a:r>
            <a:r>
              <a:rPr lang="en-GB" sz="2000" dirty="0" err="1" smtClean="0"/>
              <a:t>i</a:t>
            </a:r>
            <a:r>
              <a:rPr lang="en-GB" sz="2000" dirty="0" smtClean="0"/>
              <a:t> s mixed with a solution of a basic salt </a:t>
            </a:r>
          </a:p>
          <a:p>
            <a:r>
              <a:rPr lang="en-GB" sz="2000" dirty="0" smtClean="0"/>
              <a:t>2.  Alkaline buffers</a:t>
            </a:r>
          </a:p>
          <a:p>
            <a:r>
              <a:rPr lang="en-GB" sz="2000" dirty="0" smtClean="0"/>
              <a:t>     </a:t>
            </a:r>
            <a:r>
              <a:rPr lang="en-GB" sz="2000" dirty="0"/>
              <a:t>weak </a:t>
            </a:r>
            <a:r>
              <a:rPr lang="en-GB" sz="2000" dirty="0" smtClean="0"/>
              <a:t>base </a:t>
            </a:r>
            <a:r>
              <a:rPr lang="en-GB" sz="2000" dirty="0"/>
              <a:t>solution </a:t>
            </a:r>
            <a:r>
              <a:rPr lang="en-GB" sz="2000" dirty="0" smtClean="0"/>
              <a:t>(</a:t>
            </a:r>
            <a:r>
              <a:rPr lang="en-GB" sz="2000" dirty="0"/>
              <a:t>B</a:t>
            </a:r>
            <a:r>
              <a:rPr lang="en-GB" sz="2000" dirty="0" smtClean="0"/>
              <a:t>) </a:t>
            </a:r>
            <a:r>
              <a:rPr lang="en-GB" sz="2000" dirty="0" err="1"/>
              <a:t>i</a:t>
            </a:r>
            <a:r>
              <a:rPr lang="en-GB" sz="2000" dirty="0"/>
              <a:t> s mixed with a solution of </a:t>
            </a:r>
            <a:r>
              <a:rPr lang="en-GB" sz="2000" dirty="0" smtClean="0"/>
              <a:t>an </a:t>
            </a:r>
            <a:r>
              <a:rPr lang="en-GB" sz="2000" dirty="0" err="1" smtClean="0"/>
              <a:t>acic</a:t>
            </a:r>
            <a:r>
              <a:rPr lang="en-GB" sz="2000" dirty="0" smtClean="0"/>
              <a:t> </a:t>
            </a:r>
            <a:r>
              <a:rPr lang="en-GB" sz="2000" dirty="0"/>
              <a:t>salt </a:t>
            </a:r>
          </a:p>
          <a:p>
            <a:endParaRPr lang="en-GB" sz="2000" dirty="0" smtClean="0"/>
          </a:p>
          <a:p>
            <a:r>
              <a:rPr lang="en-GB" sz="2000" b="1" dirty="0" smtClean="0"/>
              <a:t>Buffer Action</a:t>
            </a:r>
          </a:p>
          <a:p>
            <a:r>
              <a:rPr lang="en-GB" sz="2000" dirty="0"/>
              <a:t> </a:t>
            </a:r>
            <a:r>
              <a:rPr lang="en-GB" sz="2000" dirty="0" smtClean="0"/>
              <a:t>  Buffers  have the property of resisting pH change  when strong acid 	or strong base is introduced into the buffer solution. (Buffer action)</a:t>
            </a:r>
          </a:p>
          <a:p>
            <a:pPr>
              <a:buNone/>
            </a:pPr>
            <a:endParaRPr lang="en-GB" sz="2000" u="sng" dirty="0" smtClean="0"/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Methods of calculating the pH of the buffer solution</a:t>
            </a:r>
            <a:endParaRPr lang="en-US" sz="2400" dirty="0"/>
          </a:p>
          <a:p>
            <a:r>
              <a:rPr lang="en-US" sz="2400" dirty="0" smtClean="0"/>
              <a:t>1. ICE Table</a:t>
            </a:r>
          </a:p>
          <a:p>
            <a:r>
              <a:rPr lang="en-US" sz="2400" dirty="0" smtClean="0"/>
              <a:t>2. </a:t>
            </a:r>
            <a:r>
              <a:rPr lang="en-GB" sz="2400" dirty="0" smtClean="0"/>
              <a:t>Henderson-</a:t>
            </a:r>
            <a:r>
              <a:rPr lang="en-GB" sz="2400" dirty="0" err="1" smtClean="0"/>
              <a:t>Hasselbalch</a:t>
            </a:r>
            <a:r>
              <a:rPr lang="en-GB" sz="2400" dirty="0" smtClean="0"/>
              <a:t> </a:t>
            </a:r>
            <a:r>
              <a:rPr lang="en-GB" sz="2400" dirty="0"/>
              <a:t>equation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88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Concentrations of buffer solution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671972"/>
              </p:ext>
            </p:extLst>
          </p:nvPr>
        </p:nvGraphicFramePr>
        <p:xfrm>
          <a:off x="2247900" y="3452813"/>
          <a:ext cx="3619500" cy="341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18" name="Equation" r:id="rId3" imgW="1143000" imgH="1346200" progId="Equation.3">
                  <p:embed/>
                </p:oleObj>
              </mc:Choice>
              <mc:Fallback>
                <p:oleObj name="Equation" r:id="rId3" imgW="1143000" imgH="1346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452813"/>
                        <a:ext cx="3619500" cy="3414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458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Henderson-</a:t>
            </a:r>
            <a:r>
              <a:rPr lang="en-GB" sz="2000" dirty="0" err="1" smtClean="0"/>
              <a:t>Hasselbalch</a:t>
            </a:r>
            <a:r>
              <a:rPr lang="en-GB" sz="2000" dirty="0" smtClean="0"/>
              <a:t> equation</a:t>
            </a:r>
          </a:p>
          <a:p>
            <a:r>
              <a:rPr lang="en-GB" sz="2000" dirty="0" smtClean="0">
                <a:latin typeface="Arial"/>
                <a:cs typeface="Arial"/>
              </a:rPr>
              <a:t>Acidic buffer</a:t>
            </a:r>
          </a:p>
          <a:p>
            <a:pPr lvl="1"/>
            <a:r>
              <a:rPr lang="en-GB" sz="1600" dirty="0" smtClean="0">
                <a:latin typeface="Arial"/>
                <a:cs typeface="Arial"/>
              </a:rPr>
              <a:t>                               </a:t>
            </a:r>
            <a:endParaRPr lang="en-GB" sz="1600" b="1" dirty="0" smtClean="0">
              <a:latin typeface="Arial"/>
              <a:cs typeface="Arial"/>
            </a:endParaRPr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107642"/>
              </p:ext>
            </p:extLst>
          </p:nvPr>
        </p:nvGraphicFramePr>
        <p:xfrm>
          <a:off x="574675" y="2438400"/>
          <a:ext cx="3651250" cy="45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72" name="Equation" r:id="rId4" imgW="2616200" imgH="3911600" progId="Equation.3">
                  <p:embed/>
                </p:oleObj>
              </mc:Choice>
              <mc:Fallback>
                <p:oleObj name="Equation" r:id="rId4" imgW="2616200" imgH="39116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2438400"/>
                        <a:ext cx="3651250" cy="450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06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 smtClean="0"/>
              <a:t>pKa</a:t>
            </a:r>
            <a:r>
              <a:rPr lang="en-GB" sz="2400" dirty="0" smtClean="0"/>
              <a:t>= -log K</a:t>
            </a:r>
            <a:r>
              <a:rPr lang="en-GB" sz="2400" baseline="-25000" dirty="0" smtClean="0"/>
              <a:t>a</a:t>
            </a:r>
          </a:p>
          <a:p>
            <a:r>
              <a:rPr lang="en-GB" sz="2400" dirty="0" err="1" smtClean="0"/>
              <a:t>pKb</a:t>
            </a:r>
            <a:r>
              <a:rPr lang="en-GB" sz="2400" dirty="0" smtClean="0"/>
              <a:t>= -</a:t>
            </a:r>
            <a:r>
              <a:rPr lang="en-GB" sz="2400" dirty="0" err="1" smtClean="0"/>
              <a:t>logK</a:t>
            </a:r>
            <a:r>
              <a:rPr lang="en-GB" sz="2400" baseline="-25000" dirty="0" err="1" smtClean="0"/>
              <a:t>b</a:t>
            </a:r>
            <a:endParaRPr lang="en-GB" sz="2400" baseline="-25000" dirty="0" smtClean="0"/>
          </a:p>
          <a:p>
            <a:r>
              <a:rPr lang="en-GB" sz="2400" dirty="0" smtClean="0"/>
              <a:t>Maximum buffer capacity of the buffer </a:t>
            </a:r>
            <a:r>
              <a:rPr lang="en-GB" sz="2400" dirty="0" err="1" smtClean="0"/>
              <a:t>occurswhen</a:t>
            </a:r>
            <a:endParaRPr lang="en-GB" sz="2400" dirty="0" smtClean="0"/>
          </a:p>
          <a:p>
            <a:r>
              <a:rPr lang="en-GB" sz="2400" dirty="0" smtClean="0"/>
              <a:t>pH=</a:t>
            </a:r>
            <a:r>
              <a:rPr lang="en-GB" sz="2400" dirty="0" err="1" smtClean="0"/>
              <a:t>pK</a:t>
            </a:r>
            <a:r>
              <a:rPr lang="en-GB" sz="2400" baseline="-25000" dirty="0" err="1" smtClean="0"/>
              <a:t>a</a:t>
            </a:r>
            <a:r>
              <a:rPr lang="en-GB" sz="2400" dirty="0" smtClean="0"/>
              <a:t>   (for acidic buffer, [salt]=[HA]</a:t>
            </a:r>
          </a:p>
          <a:p>
            <a:r>
              <a:rPr lang="en-GB" sz="2400" dirty="0" smtClean="0"/>
              <a:t>POH =</a:t>
            </a:r>
            <a:r>
              <a:rPr lang="en-GB" sz="2400" dirty="0" err="1" smtClean="0"/>
              <a:t>pK</a:t>
            </a:r>
            <a:r>
              <a:rPr lang="en-GB" sz="2400" baseline="-25000" dirty="0" err="1" smtClean="0"/>
              <a:t>b</a:t>
            </a:r>
            <a:r>
              <a:rPr lang="en-GB" sz="2400" dirty="0" smtClean="0"/>
              <a:t> (for basic buffer</a:t>
            </a:r>
            <a:r>
              <a:rPr lang="en-GB" sz="2400" smtClean="0"/>
              <a:t>, [salt]=[Base]]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8169"/>
            <a:ext cx="8229600" cy="4525963"/>
          </a:xfrm>
        </p:spPr>
        <p:txBody>
          <a:bodyPr>
            <a:normAutofit/>
          </a:bodyPr>
          <a:lstStyle/>
          <a:p>
            <a:r>
              <a:rPr lang="en-GB" sz="2000" dirty="0" smtClean="0">
                <a:latin typeface="Arial"/>
                <a:cs typeface="Arial"/>
              </a:rPr>
              <a:t>Basic </a:t>
            </a:r>
            <a:r>
              <a:rPr lang="en-GB" sz="2000" dirty="0" smtClean="0">
                <a:latin typeface="Arial"/>
                <a:cs typeface="Arial"/>
              </a:rPr>
              <a:t>buffer</a:t>
            </a:r>
          </a:p>
          <a:p>
            <a:pPr lvl="1"/>
            <a:r>
              <a:rPr lang="en-GB" sz="1600" dirty="0" smtClean="0">
                <a:latin typeface="Arial"/>
                <a:cs typeface="Arial"/>
              </a:rPr>
              <a:t>                               </a:t>
            </a:r>
            <a:endParaRPr lang="en-GB" sz="1600" b="1" dirty="0" smtClean="0">
              <a:latin typeface="Arial"/>
              <a:cs typeface="Arial"/>
            </a:endParaRPr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109320"/>
              </p:ext>
            </p:extLst>
          </p:nvPr>
        </p:nvGraphicFramePr>
        <p:xfrm>
          <a:off x="539750" y="2588544"/>
          <a:ext cx="3733800" cy="428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41" name="Equation" r:id="rId4" imgW="2666880" imgH="3670200" progId="Equation.3">
                  <p:embed/>
                </p:oleObj>
              </mc:Choice>
              <mc:Fallback>
                <p:oleObj name="Equation" r:id="rId4" imgW="2666880" imgH="36702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588544"/>
                        <a:ext cx="3733800" cy="42814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60678"/>
              </p:ext>
            </p:extLst>
          </p:nvPr>
        </p:nvGraphicFramePr>
        <p:xfrm>
          <a:off x="1301750" y="6254750"/>
          <a:ext cx="22098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42" name="Equation" r:id="rId6" imgW="2209680" imgH="203040" progId="Equation.3">
                  <p:embed/>
                </p:oleObj>
              </mc:Choice>
              <mc:Fallback>
                <p:oleObj name="Equation" r:id="rId6" imgW="22096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01750" y="6254750"/>
                        <a:ext cx="22098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797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sz="2000" dirty="0" smtClean="0"/>
          </a:p>
          <a:p>
            <a:r>
              <a:rPr lang="en-GB" sz="2000" dirty="0" smtClean="0"/>
              <a:t>Example   1a</a:t>
            </a:r>
          </a:p>
          <a:p>
            <a:r>
              <a:rPr lang="en-GB" sz="2000" b="1" dirty="0" smtClean="0"/>
              <a:t>Use ICE Table</a:t>
            </a:r>
            <a:br>
              <a:rPr lang="en-GB" sz="2000" b="1" dirty="0" smtClean="0"/>
            </a:br>
            <a:endParaRPr lang="en-GB" sz="2000" b="1" dirty="0" smtClean="0"/>
          </a:p>
          <a:p>
            <a:r>
              <a:rPr lang="en-GB" sz="2000" dirty="0" smtClean="0"/>
              <a:t>Suppose you have a solution which is 0.20 M in acetic acid (</a:t>
            </a:r>
            <a:r>
              <a:rPr lang="en-GB" sz="2000" dirty="0" err="1" smtClean="0"/>
              <a:t>HAc</a:t>
            </a:r>
            <a:r>
              <a:rPr lang="en-GB" sz="2000" dirty="0" smtClean="0"/>
              <a:t>) and 0.10 M in sodium acetate (</a:t>
            </a:r>
            <a:r>
              <a:rPr lang="en-GB" sz="2000" dirty="0" err="1" smtClean="0"/>
              <a:t>NaAc</a:t>
            </a:r>
            <a:r>
              <a:rPr lang="en-GB" sz="2000" dirty="0" smtClean="0"/>
              <a:t>). What will be the pH of this solution? </a:t>
            </a:r>
          </a:p>
          <a:p>
            <a:r>
              <a:rPr lang="en-GB" sz="2000" dirty="0" smtClean="0"/>
              <a:t>K</a:t>
            </a:r>
            <a:r>
              <a:rPr lang="en-GB" sz="2000" baseline="-25000" dirty="0" smtClean="0"/>
              <a:t>a</a:t>
            </a:r>
            <a:r>
              <a:rPr lang="en-GB" sz="2000" dirty="0" smtClean="0"/>
              <a:t>(</a:t>
            </a:r>
            <a:r>
              <a:rPr lang="en-GB" sz="2000" dirty="0" err="1" smtClean="0"/>
              <a:t>Hac</a:t>
            </a:r>
            <a:r>
              <a:rPr lang="en-GB" sz="2000" dirty="0" smtClean="0"/>
              <a:t>) -1.8 x10</a:t>
            </a:r>
            <a:r>
              <a:rPr lang="en-GB" sz="2000" baseline="30000" dirty="0" smtClean="0"/>
              <a:t>-5</a:t>
            </a:r>
          </a:p>
          <a:p>
            <a:r>
              <a:rPr lang="en-GB" sz="2000" dirty="0" smtClean="0"/>
              <a:t>Buffer Reactions</a:t>
            </a:r>
          </a:p>
          <a:p>
            <a:endParaRPr lang="en-GB" sz="2000" dirty="0" smtClean="0"/>
          </a:p>
          <a:p>
            <a:r>
              <a:rPr lang="en-GB" sz="2000" dirty="0" smtClean="0"/>
              <a:t>                                                         CH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COONa(</a:t>
            </a:r>
            <a:r>
              <a:rPr lang="en-GB" sz="2000" dirty="0" err="1" smtClean="0"/>
              <a:t>aq</a:t>
            </a:r>
            <a:r>
              <a:rPr lang="en-GB" sz="2000" dirty="0" smtClean="0"/>
              <a:t>) → Na</a:t>
            </a:r>
            <a:r>
              <a:rPr lang="en-GB" sz="2000" baseline="30000" dirty="0" smtClean="0"/>
              <a:t>+</a:t>
            </a:r>
            <a:r>
              <a:rPr lang="en-GB" sz="2000" dirty="0" smtClean="0"/>
              <a:t>(</a:t>
            </a:r>
            <a:r>
              <a:rPr lang="en-GB" sz="2000" dirty="0" err="1" smtClean="0"/>
              <a:t>aq</a:t>
            </a:r>
            <a:r>
              <a:rPr lang="en-GB" sz="2000" dirty="0" smtClean="0"/>
              <a:t>) + CH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COO-(</a:t>
            </a:r>
            <a:r>
              <a:rPr lang="en-GB" sz="2000" dirty="0" err="1" smtClean="0"/>
              <a:t>aq</a:t>
            </a:r>
            <a:r>
              <a:rPr lang="en-GB" sz="2000" dirty="0" smtClean="0"/>
              <a:t>)</a:t>
            </a:r>
          </a:p>
          <a:p>
            <a:r>
              <a:rPr lang="en-GB" sz="2000" dirty="0" smtClean="0"/>
              <a:t>                                          CH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COOH(</a:t>
            </a:r>
            <a:r>
              <a:rPr lang="en-GB" sz="2000" dirty="0" err="1" smtClean="0"/>
              <a:t>aq</a:t>
            </a:r>
            <a:r>
              <a:rPr lang="en-GB" sz="2000" dirty="0" smtClean="0"/>
              <a:t>) + H</a:t>
            </a:r>
            <a:r>
              <a:rPr lang="en-GB" sz="2000" baseline="-25000" dirty="0" smtClean="0"/>
              <a:t>2</a:t>
            </a:r>
            <a:r>
              <a:rPr lang="en-GB" sz="2000" dirty="0" smtClean="0"/>
              <a:t>O(l)   =  HO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+(</a:t>
            </a:r>
            <a:r>
              <a:rPr lang="en-GB" sz="2000" dirty="0" err="1" smtClean="0"/>
              <a:t>aq</a:t>
            </a:r>
            <a:r>
              <a:rPr lang="en-GB" sz="2000" dirty="0" smtClean="0"/>
              <a:t>)  +CH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COO</a:t>
            </a:r>
            <a:r>
              <a:rPr lang="en-GB" sz="2000" baseline="30000" dirty="0" smtClean="0"/>
              <a:t>-</a:t>
            </a:r>
            <a:r>
              <a:rPr lang="en-GB" sz="2000" dirty="0" smtClean="0"/>
              <a:t>(</a:t>
            </a:r>
            <a:r>
              <a:rPr lang="en-GB" sz="2000" dirty="0" err="1" smtClean="0"/>
              <a:t>aq</a:t>
            </a:r>
            <a:r>
              <a:rPr lang="en-GB" sz="2000" dirty="0" smtClean="0"/>
              <a:t>) </a:t>
            </a:r>
          </a:p>
          <a:p>
            <a:r>
              <a:rPr lang="en-GB" sz="2000" dirty="0" smtClean="0"/>
              <a:t>I    (</a:t>
            </a:r>
            <a:r>
              <a:rPr lang="en-GB" sz="2000" dirty="0" err="1" smtClean="0"/>
              <a:t>mol</a:t>
            </a:r>
            <a:r>
              <a:rPr lang="en-GB" sz="2000" dirty="0" smtClean="0"/>
              <a:t>/L)                               0.2                                         0                    0.10                                                        </a:t>
            </a:r>
          </a:p>
          <a:p>
            <a:r>
              <a:rPr lang="en-GB" sz="2000" dirty="0" smtClean="0"/>
              <a:t>C                                                -x                                          x                     </a:t>
            </a:r>
            <a:r>
              <a:rPr lang="en-GB" sz="2000" dirty="0" err="1" smtClean="0"/>
              <a:t>x</a:t>
            </a:r>
            <a:endParaRPr lang="en-GB" sz="2000" dirty="0" smtClean="0"/>
          </a:p>
          <a:p>
            <a:r>
              <a:rPr lang="en-GB" sz="2000" dirty="0" smtClean="0"/>
              <a:t>E                                              0.2 –x                                      </a:t>
            </a:r>
            <a:r>
              <a:rPr lang="en-GB" sz="2000" dirty="0" err="1" smtClean="0"/>
              <a:t>x</a:t>
            </a:r>
            <a:r>
              <a:rPr lang="en-GB" sz="2000" dirty="0" smtClean="0"/>
              <a:t>                   0.1+x</a:t>
            </a:r>
          </a:p>
          <a:p>
            <a:endParaRPr lang="en-GB" sz="2000" dirty="0" smtClean="0"/>
          </a:p>
          <a:p>
            <a:pPr>
              <a:buNone/>
            </a:pPr>
            <a:endParaRPr lang="en-GB" sz="240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K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 =x(0.1+x)  /(0.2-x) </a:t>
            </a:r>
          </a:p>
          <a:p>
            <a:r>
              <a:rPr lang="en-GB" sz="2400" dirty="0"/>
              <a:t> </a:t>
            </a:r>
            <a:r>
              <a:rPr lang="en-GB" sz="2400" dirty="0" smtClean="0"/>
              <a:t>x &lt;&lt; 0.1 M and 0.2M</a:t>
            </a:r>
          </a:p>
          <a:p>
            <a:r>
              <a:rPr lang="en-GB" sz="2400" dirty="0" smtClean="0"/>
              <a:t>K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 = 0.1x /0.2  </a:t>
            </a:r>
          </a:p>
          <a:p>
            <a:r>
              <a:rPr lang="en-GB" sz="2400" dirty="0" smtClean="0"/>
              <a:t>x = (0.2/0.1)Ka = 3.6x10</a:t>
            </a:r>
            <a:r>
              <a:rPr lang="en-GB" sz="2400" baseline="30000" dirty="0" smtClean="0"/>
              <a:t>-5</a:t>
            </a:r>
            <a:r>
              <a:rPr lang="en-GB" sz="2400" dirty="0" smtClean="0"/>
              <a:t> = HO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+(</a:t>
            </a:r>
            <a:r>
              <a:rPr lang="en-GB" sz="2400" dirty="0" err="1" smtClean="0"/>
              <a:t>aq</a:t>
            </a:r>
            <a:r>
              <a:rPr lang="en-GB" sz="2400" dirty="0" smtClean="0"/>
              <a:t>) </a:t>
            </a:r>
          </a:p>
          <a:p>
            <a:r>
              <a:rPr lang="en-GB" sz="2400" dirty="0" smtClean="0"/>
              <a:t>pH = -log 3.6x10</a:t>
            </a:r>
            <a:r>
              <a:rPr lang="en-GB" sz="2400" baseline="30000" dirty="0" smtClean="0"/>
              <a:t>-5</a:t>
            </a:r>
          </a:p>
          <a:p>
            <a:r>
              <a:rPr lang="en-GB" sz="2400" dirty="0" smtClean="0"/>
              <a:t>       = 4.44</a:t>
            </a:r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Example 1b</a:t>
            </a:r>
          </a:p>
          <a:p>
            <a:r>
              <a:rPr lang="en-US" sz="2400" dirty="0" smtClean="0"/>
              <a:t>Use H-H equation for acidic buffer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49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604624"/>
              </p:ext>
            </p:extLst>
          </p:nvPr>
        </p:nvGraphicFramePr>
        <p:xfrm>
          <a:off x="3505200" y="2781300"/>
          <a:ext cx="2133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97" name="Equation" r:id="rId3" imgW="2133600" imgH="1295400" progId="Equation.3">
                  <p:embed/>
                </p:oleObj>
              </mc:Choice>
              <mc:Fallback>
                <p:oleObj name="Equation" r:id="rId3" imgW="2133600" imgH="12954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81300"/>
                        <a:ext cx="21336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528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Relationship between </a:t>
            </a:r>
            <a:r>
              <a:rPr lang="en-GB" b="1" dirty="0" err="1" smtClean="0"/>
              <a:t>Kp</a:t>
            </a:r>
            <a:r>
              <a:rPr lang="en-GB" b="1" dirty="0" smtClean="0"/>
              <a:t> and </a:t>
            </a:r>
            <a:r>
              <a:rPr lang="en-GB" b="1" dirty="0" err="1" smtClean="0"/>
              <a:t>Kc</a:t>
            </a:r>
            <a:endParaRPr lang="en-GB" b="1" dirty="0" smtClean="0"/>
          </a:p>
          <a:p>
            <a:r>
              <a:rPr lang="en-GB" dirty="0" smtClean="0"/>
              <a:t>For gases that behave as Ideal gases</a:t>
            </a:r>
          </a:p>
          <a:p>
            <a:endParaRPr lang="en-GB" b="1" dirty="0" smtClean="0"/>
          </a:p>
          <a:p>
            <a:endParaRPr lang="en-GB" b="1" dirty="0" smtClean="0"/>
          </a:p>
          <a:p>
            <a:endParaRPr lang="en-GB" b="1" dirty="0" smtClean="0"/>
          </a:p>
          <a:p>
            <a:r>
              <a:rPr lang="en-GB" dirty="0" err="1" smtClean="0"/>
              <a:t>Kc</a:t>
            </a:r>
            <a:r>
              <a:rPr lang="en-GB" dirty="0" smtClean="0"/>
              <a:t> and </a:t>
            </a:r>
            <a:r>
              <a:rPr lang="en-GB" dirty="0" err="1" smtClean="0"/>
              <a:t>Kp</a:t>
            </a:r>
            <a:r>
              <a:rPr lang="en-GB" dirty="0" smtClean="0"/>
              <a:t> are temperature dependent</a:t>
            </a:r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51250" y="2755900"/>
          <a:ext cx="18415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61" name="Equation" r:id="rId3" imgW="1841500" imgH="1346200" progId="Equation.3">
                  <p:embed/>
                </p:oleObj>
              </mc:Choice>
              <mc:Fallback>
                <p:oleObj name="Equation" r:id="rId3" imgW="1841500" imgH="13462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755900"/>
                        <a:ext cx="18415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15.35 Example of Buffer Action</a:t>
            </a:r>
          </a:p>
          <a:p>
            <a:endParaRPr lang="en-GB" dirty="0"/>
          </a:p>
          <a:p>
            <a:r>
              <a:rPr lang="en-GB" dirty="0" smtClean="0"/>
              <a:t>Calculate the pH after 0.01 mol of gaseous </a:t>
            </a:r>
            <a:r>
              <a:rPr lang="en-GB" dirty="0" err="1" smtClean="0"/>
              <a:t>HCl</a:t>
            </a:r>
            <a:r>
              <a:rPr lang="en-GB" dirty="0" smtClean="0"/>
              <a:t> is added to 250 	mL of each of the following buffer solution. 0.5 M NH</a:t>
            </a:r>
            <a:r>
              <a:rPr lang="en-GB" baseline="-25000" dirty="0" smtClean="0"/>
              <a:t>3</a:t>
            </a:r>
            <a:r>
              <a:rPr lang="en-GB" dirty="0" smtClean="0"/>
              <a:t> /and 1.5 M 	NH</a:t>
            </a:r>
            <a:r>
              <a:rPr lang="en-GB" baseline="-25000" dirty="0" smtClean="0"/>
              <a:t>4</a:t>
            </a:r>
            <a:r>
              <a:rPr lang="en-GB" dirty="0" smtClean="0"/>
              <a:t>Cl.  K</a:t>
            </a:r>
            <a:r>
              <a:rPr lang="en-GB" baseline="-25000" dirty="0" smtClean="0"/>
              <a:t>b</a:t>
            </a:r>
            <a:r>
              <a:rPr lang="en-GB" dirty="0" smtClean="0"/>
              <a:t>(NH</a:t>
            </a:r>
            <a:r>
              <a:rPr lang="en-GB" baseline="-25000" dirty="0" smtClean="0"/>
              <a:t>3</a:t>
            </a:r>
            <a:r>
              <a:rPr lang="en-GB" dirty="0" smtClean="0"/>
              <a:t>) =1.8x10-5.</a:t>
            </a:r>
          </a:p>
          <a:p>
            <a:r>
              <a:rPr lang="en-GB" dirty="0" smtClean="0"/>
              <a:t> </a:t>
            </a:r>
          </a:p>
          <a:p>
            <a:r>
              <a:rPr lang="en-GB" dirty="0" smtClean="0"/>
              <a:t>	Buffer reaction	</a:t>
            </a:r>
          </a:p>
          <a:p>
            <a:r>
              <a:rPr lang="en-GB" dirty="0" smtClean="0"/>
              <a:t>				NH</a:t>
            </a:r>
            <a:r>
              <a:rPr lang="en-GB" baseline="-25000" dirty="0" smtClean="0"/>
              <a:t>4</a:t>
            </a:r>
            <a:r>
              <a:rPr lang="en-GB" dirty="0" smtClean="0"/>
              <a:t>Cl(</a:t>
            </a:r>
            <a:r>
              <a:rPr lang="en-GB" dirty="0" err="1" smtClean="0"/>
              <a:t>aq</a:t>
            </a:r>
            <a:r>
              <a:rPr lang="en-GB" dirty="0" smtClean="0"/>
              <a:t>) →NH4+(</a:t>
            </a:r>
            <a:r>
              <a:rPr lang="en-GB" dirty="0" err="1" smtClean="0"/>
              <a:t>aq</a:t>
            </a:r>
            <a:r>
              <a:rPr lang="en-GB" dirty="0" smtClean="0"/>
              <a:t>) +</a:t>
            </a:r>
            <a:r>
              <a:rPr lang="en-GB" dirty="0" err="1" smtClean="0"/>
              <a:t>Cl</a:t>
            </a:r>
            <a:r>
              <a:rPr lang="en-GB" dirty="0" smtClean="0"/>
              <a:t>-(</a:t>
            </a:r>
            <a:r>
              <a:rPr lang="en-GB" dirty="0" err="1" smtClean="0"/>
              <a:t>aq</a:t>
            </a:r>
            <a:r>
              <a:rPr lang="en-GB" dirty="0" smtClean="0"/>
              <a:t>)</a:t>
            </a:r>
          </a:p>
          <a:p>
            <a:r>
              <a:rPr lang="en-GB" dirty="0" smtClean="0"/>
              <a:t>                                 		NH</a:t>
            </a:r>
            <a:r>
              <a:rPr lang="en-GB" baseline="-25000" dirty="0" smtClean="0"/>
              <a:t>3</a:t>
            </a:r>
            <a:r>
              <a:rPr lang="en-GB" dirty="0" smtClean="0"/>
              <a:t>(</a:t>
            </a:r>
            <a:r>
              <a:rPr lang="en-GB" dirty="0" err="1" smtClean="0"/>
              <a:t>aq</a:t>
            </a:r>
            <a:r>
              <a:rPr lang="en-GB" dirty="0" smtClean="0"/>
              <a:t>) + H</a:t>
            </a:r>
            <a:r>
              <a:rPr lang="en-GB" baseline="-25000" dirty="0" smtClean="0"/>
              <a:t>2</a:t>
            </a:r>
            <a:r>
              <a:rPr lang="en-GB" dirty="0" smtClean="0"/>
              <a:t>O = NH</a:t>
            </a:r>
            <a:r>
              <a:rPr lang="en-GB" baseline="-25000" dirty="0" smtClean="0"/>
              <a:t>4</a:t>
            </a:r>
            <a:r>
              <a:rPr lang="en-GB" dirty="0" smtClean="0"/>
              <a:t>(</a:t>
            </a:r>
            <a:r>
              <a:rPr lang="en-GB" dirty="0" err="1" smtClean="0"/>
              <a:t>aq</a:t>
            </a:r>
            <a:r>
              <a:rPr lang="en-GB" dirty="0" smtClean="0"/>
              <a:t>) + OH(</a:t>
            </a:r>
            <a:r>
              <a:rPr lang="en-GB" dirty="0" err="1" smtClean="0"/>
              <a:t>aq</a:t>
            </a:r>
            <a:r>
              <a:rPr lang="en-GB" dirty="0" smtClean="0"/>
              <a:t>)</a:t>
            </a:r>
          </a:p>
          <a:p>
            <a:r>
              <a:rPr lang="en-GB" dirty="0" smtClean="0"/>
              <a:t>			</a:t>
            </a:r>
          </a:p>
          <a:p>
            <a:r>
              <a:rPr lang="en-GB" dirty="0" err="1" smtClean="0"/>
              <a:t>pOH</a:t>
            </a:r>
            <a:r>
              <a:rPr lang="en-GB" dirty="0" smtClean="0"/>
              <a:t> = -</a:t>
            </a:r>
            <a:r>
              <a:rPr lang="en-GB" dirty="0" err="1" smtClean="0"/>
              <a:t>logK</a:t>
            </a:r>
            <a:r>
              <a:rPr lang="en-GB" baseline="-25000" dirty="0" err="1" smtClean="0"/>
              <a:t>b</a:t>
            </a:r>
            <a:r>
              <a:rPr lang="en-GB" dirty="0" smtClean="0"/>
              <a:t> +log[salt]/[base]</a:t>
            </a:r>
          </a:p>
          <a:p>
            <a:r>
              <a:rPr lang="en-GB" dirty="0" err="1" smtClean="0"/>
              <a:t>pOH</a:t>
            </a:r>
            <a:r>
              <a:rPr lang="en-GB" dirty="0" smtClean="0"/>
              <a:t> = -log1.8x10-5 +log1.5/0.5 = 5.222			</a:t>
            </a:r>
          </a:p>
          <a:p>
            <a:r>
              <a:rPr lang="en-GB" dirty="0" smtClean="0"/>
              <a:t>	 </a:t>
            </a:r>
          </a:p>
          <a:p>
            <a:r>
              <a:rPr lang="en-GB" dirty="0" smtClean="0"/>
              <a:t>   	</a:t>
            </a:r>
            <a:r>
              <a:rPr lang="en-GB" dirty="0" err="1" smtClean="0"/>
              <a:t>poH</a:t>
            </a:r>
            <a:r>
              <a:rPr lang="en-GB" dirty="0" smtClean="0"/>
              <a:t>= -log x</a:t>
            </a:r>
          </a:p>
          <a:p>
            <a:r>
              <a:rPr lang="en-GB" dirty="0" smtClean="0"/>
              <a:t>	x= 10</a:t>
            </a:r>
            <a:r>
              <a:rPr lang="en-GB" baseline="30000" dirty="0" smtClean="0"/>
              <a:t>-pOH</a:t>
            </a:r>
            <a:r>
              <a:rPr lang="en-GB" dirty="0" smtClean="0"/>
              <a:t>=10</a:t>
            </a:r>
            <a:r>
              <a:rPr lang="en-GB" baseline="30000" dirty="0" smtClean="0"/>
              <a:t>-5.222</a:t>
            </a:r>
            <a:r>
              <a:rPr lang="en-GB" dirty="0" smtClean="0"/>
              <a:t>= 6.00 x10-6</a:t>
            </a:r>
          </a:p>
          <a:p>
            <a:r>
              <a:rPr lang="en-GB" dirty="0" smtClean="0"/>
              <a:t>	pH = 14-5.22 = 8.78    before </a:t>
            </a:r>
            <a:r>
              <a:rPr lang="en-GB" dirty="0" err="1" smtClean="0"/>
              <a:t>HCl</a:t>
            </a:r>
            <a:r>
              <a:rPr lang="en-GB" dirty="0" smtClean="0"/>
              <a:t> added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50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Addition of 0.01 </a:t>
            </a:r>
            <a:r>
              <a:rPr lang="en-GB" dirty="0" err="1" smtClean="0"/>
              <a:t>mol</a:t>
            </a:r>
            <a:r>
              <a:rPr lang="en-GB" dirty="0" smtClean="0"/>
              <a:t> </a:t>
            </a:r>
            <a:r>
              <a:rPr lang="en-GB" dirty="0" err="1" smtClean="0"/>
              <a:t>HCl</a:t>
            </a:r>
            <a:r>
              <a:rPr lang="en-GB" dirty="0" smtClean="0"/>
              <a:t> in 250 mL buffer solution</a:t>
            </a:r>
          </a:p>
          <a:p>
            <a:r>
              <a:rPr lang="en-GB" dirty="0" smtClean="0"/>
              <a:t>	[</a:t>
            </a:r>
            <a:r>
              <a:rPr lang="en-GB" dirty="0" err="1" smtClean="0"/>
              <a:t>HCl</a:t>
            </a:r>
            <a:r>
              <a:rPr lang="en-GB" dirty="0" smtClean="0"/>
              <a:t>(</a:t>
            </a:r>
            <a:r>
              <a:rPr lang="en-GB" dirty="0" err="1" smtClean="0"/>
              <a:t>aq</a:t>
            </a:r>
            <a:r>
              <a:rPr lang="en-GB" dirty="0" smtClean="0"/>
              <a:t>)]=0.01 </a:t>
            </a:r>
            <a:r>
              <a:rPr lang="en-GB" dirty="0" err="1" smtClean="0"/>
              <a:t>mol</a:t>
            </a:r>
            <a:r>
              <a:rPr lang="en-GB" dirty="0" smtClean="0"/>
              <a:t>/0.250L=0.04 </a:t>
            </a:r>
            <a:r>
              <a:rPr lang="en-GB" dirty="0" err="1" smtClean="0"/>
              <a:t>mol</a:t>
            </a:r>
            <a:r>
              <a:rPr lang="en-GB" dirty="0" smtClean="0"/>
              <a:t>/L</a:t>
            </a:r>
          </a:p>
          <a:p>
            <a:r>
              <a:rPr lang="en-GB" dirty="0" smtClean="0"/>
              <a:t>Addition of </a:t>
            </a:r>
            <a:r>
              <a:rPr lang="en-GB" dirty="0" err="1" smtClean="0"/>
              <a:t>HCl</a:t>
            </a:r>
            <a:r>
              <a:rPr lang="en-GB" dirty="0" smtClean="0"/>
              <a:t> will reduce the conc. NH</a:t>
            </a:r>
            <a:r>
              <a:rPr lang="en-GB" baseline="-25000" dirty="0" smtClean="0"/>
              <a:t>3</a:t>
            </a:r>
            <a:r>
              <a:rPr lang="en-GB" dirty="0" smtClean="0"/>
              <a:t> and increase the conc. NH4Cl in the buffer reaction: NH3(</a:t>
            </a:r>
            <a:r>
              <a:rPr lang="en-GB" dirty="0" err="1" smtClean="0"/>
              <a:t>aq</a:t>
            </a:r>
            <a:r>
              <a:rPr lang="en-GB" dirty="0" smtClean="0"/>
              <a:t>) + </a:t>
            </a:r>
            <a:r>
              <a:rPr lang="en-GB" dirty="0" err="1" smtClean="0"/>
              <a:t>HCl</a:t>
            </a:r>
            <a:r>
              <a:rPr lang="en-GB" dirty="0" smtClean="0"/>
              <a:t>(</a:t>
            </a:r>
            <a:r>
              <a:rPr lang="en-GB" dirty="0" err="1" smtClean="0"/>
              <a:t>aq</a:t>
            </a:r>
            <a:r>
              <a:rPr lang="en-GB" dirty="0" smtClean="0"/>
              <a:t>) = NH4Cl(</a:t>
            </a:r>
            <a:r>
              <a:rPr lang="en-GB" dirty="0" err="1" smtClean="0"/>
              <a:t>aq</a:t>
            </a:r>
            <a:r>
              <a:rPr lang="en-GB" dirty="0" smtClean="0"/>
              <a:t>)</a:t>
            </a:r>
          </a:p>
          <a:p>
            <a:r>
              <a:rPr lang="en-GB" dirty="0" smtClean="0"/>
              <a:t>			          NH</a:t>
            </a:r>
            <a:r>
              <a:rPr lang="en-GB" baseline="-25000" dirty="0" smtClean="0"/>
              <a:t>4</a:t>
            </a:r>
            <a:r>
              <a:rPr lang="en-GB" dirty="0" smtClean="0"/>
              <a:t>Cl(</a:t>
            </a:r>
            <a:r>
              <a:rPr lang="en-GB" dirty="0" err="1" smtClean="0"/>
              <a:t>aq</a:t>
            </a:r>
            <a:r>
              <a:rPr lang="en-GB" dirty="0" smtClean="0"/>
              <a:t>) →NH4+(</a:t>
            </a:r>
            <a:r>
              <a:rPr lang="en-GB" dirty="0" err="1" smtClean="0"/>
              <a:t>aq</a:t>
            </a:r>
            <a:r>
              <a:rPr lang="en-GB" dirty="0" smtClean="0"/>
              <a:t>) +</a:t>
            </a:r>
            <a:r>
              <a:rPr lang="en-GB" dirty="0" err="1" smtClean="0"/>
              <a:t>Cl</a:t>
            </a:r>
            <a:r>
              <a:rPr lang="en-GB" dirty="0" smtClean="0"/>
              <a:t>-(</a:t>
            </a:r>
            <a:r>
              <a:rPr lang="en-GB" dirty="0" err="1" smtClean="0"/>
              <a:t>aq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                              	    NH</a:t>
            </a:r>
            <a:r>
              <a:rPr lang="en-GB" baseline="-25000" dirty="0" smtClean="0"/>
              <a:t>3</a:t>
            </a:r>
            <a:r>
              <a:rPr lang="en-GB" dirty="0" smtClean="0"/>
              <a:t>(</a:t>
            </a:r>
            <a:r>
              <a:rPr lang="en-GB" dirty="0" err="1" smtClean="0"/>
              <a:t>aq</a:t>
            </a:r>
            <a:r>
              <a:rPr lang="en-GB" dirty="0" smtClean="0"/>
              <a:t>) + H</a:t>
            </a:r>
            <a:r>
              <a:rPr lang="en-GB" baseline="-25000" dirty="0" smtClean="0"/>
              <a:t>2</a:t>
            </a:r>
            <a:r>
              <a:rPr lang="en-GB" dirty="0" smtClean="0"/>
              <a:t>O = NH</a:t>
            </a:r>
            <a:r>
              <a:rPr lang="en-GB" baseline="-25000" dirty="0" smtClean="0"/>
              <a:t>4</a:t>
            </a:r>
            <a:r>
              <a:rPr lang="en-GB" dirty="0" smtClean="0"/>
              <a:t>(</a:t>
            </a:r>
            <a:r>
              <a:rPr lang="en-GB" dirty="0" err="1" smtClean="0"/>
              <a:t>aq</a:t>
            </a:r>
            <a:r>
              <a:rPr lang="en-GB" dirty="0" smtClean="0"/>
              <a:t>) +OH(</a:t>
            </a:r>
            <a:r>
              <a:rPr lang="en-GB" dirty="0" err="1" smtClean="0"/>
              <a:t>aq</a:t>
            </a:r>
            <a:r>
              <a:rPr lang="en-GB" dirty="0" smtClean="0"/>
              <a:t>)</a:t>
            </a:r>
          </a:p>
          <a:p>
            <a:r>
              <a:rPr lang="en-GB" dirty="0" smtClean="0"/>
              <a:t>		Initial	         0.5                            1..5	    0              </a:t>
            </a:r>
          </a:p>
          <a:p>
            <a:r>
              <a:rPr lang="en-GB" dirty="0" smtClean="0"/>
              <a:t>		Addition </a:t>
            </a:r>
            <a:r>
              <a:rPr lang="en-GB" dirty="0" err="1" smtClean="0"/>
              <a:t>HCl</a:t>
            </a:r>
            <a:r>
              <a:rPr lang="en-GB" dirty="0" smtClean="0"/>
              <a:t>   - 0.04                      0.04</a:t>
            </a:r>
          </a:p>
          <a:p>
            <a:r>
              <a:rPr lang="en-GB" dirty="0" smtClean="0"/>
              <a:t>                 Sum of above                 0.4600                 1.5400</a:t>
            </a:r>
          </a:p>
          <a:p>
            <a:r>
              <a:rPr lang="en-GB" dirty="0" smtClean="0"/>
              <a:t>	 </a:t>
            </a:r>
          </a:p>
          <a:p>
            <a:r>
              <a:rPr lang="en-GB" dirty="0" smtClean="0"/>
              <a:t>	</a:t>
            </a:r>
            <a:r>
              <a:rPr lang="en-GB" dirty="0" err="1" smtClean="0"/>
              <a:t>pOH</a:t>
            </a:r>
            <a:r>
              <a:rPr lang="en-GB" dirty="0" smtClean="0"/>
              <a:t>= -log 1.8x10</a:t>
            </a:r>
            <a:r>
              <a:rPr lang="en-GB" baseline="30000" dirty="0" smtClean="0"/>
              <a:t>-5</a:t>
            </a:r>
            <a:r>
              <a:rPr lang="en-GB" dirty="0" smtClean="0"/>
              <a:t> +log1.54000/0.4600 =5.269 </a:t>
            </a:r>
          </a:p>
          <a:p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pH = 14-5.269 = 8.73  (after HCL added)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51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TITRATIONS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1.	 Strong acid - strong base titration</a:t>
            </a:r>
          </a:p>
          <a:p>
            <a:r>
              <a:rPr lang="en-GB" sz="2000" dirty="0" smtClean="0"/>
              <a:t>           Example</a:t>
            </a:r>
          </a:p>
          <a:p>
            <a:r>
              <a:rPr lang="en-GB" sz="1800" dirty="0" smtClean="0"/>
              <a:t>        Titration 25.00 </a:t>
            </a:r>
            <a:r>
              <a:rPr lang="en-GB" sz="1800" dirty="0" err="1" smtClean="0"/>
              <a:t>mL</a:t>
            </a:r>
            <a:r>
              <a:rPr lang="en-GB" sz="1800" dirty="0" smtClean="0"/>
              <a:t> of  0.1000 </a:t>
            </a:r>
            <a:r>
              <a:rPr lang="en-GB" sz="1800" dirty="0" err="1" smtClean="0"/>
              <a:t>HClwith</a:t>
            </a:r>
            <a:r>
              <a:rPr lang="en-GB" sz="1800" dirty="0" smtClean="0"/>
              <a:t> 0.1000 M </a:t>
            </a:r>
            <a:r>
              <a:rPr lang="en-GB" sz="1800" dirty="0" err="1" smtClean="0"/>
              <a:t>NaOH</a:t>
            </a:r>
            <a:endParaRPr lang="en-GB" sz="1800" dirty="0" smtClean="0"/>
          </a:p>
          <a:p>
            <a:r>
              <a:rPr lang="en-GB" sz="1800" dirty="0" smtClean="0"/>
              <a:t>           </a:t>
            </a:r>
            <a:r>
              <a:rPr lang="en-GB" sz="1800" dirty="0" err="1" smtClean="0"/>
              <a:t>HCl</a:t>
            </a:r>
            <a:r>
              <a:rPr lang="en-GB" sz="1800" dirty="0" smtClean="0"/>
              <a:t>(</a:t>
            </a:r>
            <a:r>
              <a:rPr lang="en-GB" sz="1800" dirty="0" err="1" smtClean="0"/>
              <a:t>aq</a:t>
            </a:r>
            <a:r>
              <a:rPr lang="en-GB" sz="1800" dirty="0" smtClean="0"/>
              <a:t>) + </a:t>
            </a:r>
            <a:r>
              <a:rPr lang="en-GB" sz="1800" dirty="0" err="1" smtClean="0"/>
              <a:t>NaOH</a:t>
            </a:r>
            <a:r>
              <a:rPr lang="en-GB" sz="1800" dirty="0" smtClean="0"/>
              <a:t>(</a:t>
            </a:r>
            <a:r>
              <a:rPr lang="en-GB" sz="1800" dirty="0" err="1" smtClean="0"/>
              <a:t>aq</a:t>
            </a:r>
            <a:r>
              <a:rPr lang="en-GB" sz="1800" dirty="0" smtClean="0"/>
              <a:t>) → </a:t>
            </a:r>
            <a:r>
              <a:rPr lang="en-GB" sz="1800" dirty="0" err="1" smtClean="0"/>
              <a:t>NaCl</a:t>
            </a:r>
            <a:r>
              <a:rPr lang="en-GB" sz="1800" dirty="0" smtClean="0"/>
              <a:t>(</a:t>
            </a:r>
            <a:r>
              <a:rPr lang="en-GB" sz="1800" dirty="0" err="1" smtClean="0"/>
              <a:t>aq</a:t>
            </a:r>
            <a:r>
              <a:rPr lang="en-GB" sz="1800" dirty="0" smtClean="0"/>
              <a:t>) +H2O(l)</a:t>
            </a:r>
          </a:p>
          <a:p>
            <a:r>
              <a:rPr lang="en-GB" sz="1800" dirty="0" smtClean="0"/>
              <a:t>2.	</a:t>
            </a:r>
            <a:r>
              <a:rPr lang="en-GB" sz="1800" b="1" dirty="0" smtClean="0"/>
              <a:t> Weak acid - strong base titration</a:t>
            </a:r>
          </a:p>
          <a:p>
            <a:r>
              <a:rPr lang="en-GB" sz="1800" dirty="0" smtClean="0"/>
              <a:t>            Titration 25.00 </a:t>
            </a:r>
            <a:r>
              <a:rPr lang="en-GB" sz="1800" dirty="0" err="1" smtClean="0"/>
              <a:t>mL</a:t>
            </a:r>
            <a:r>
              <a:rPr lang="en-GB" sz="1800" dirty="0" smtClean="0"/>
              <a:t> of  0.1000 CH3COOH with 0.1000 M </a:t>
            </a:r>
            <a:r>
              <a:rPr lang="en-GB" sz="1800" dirty="0" err="1" smtClean="0"/>
              <a:t>NaOH</a:t>
            </a:r>
            <a:r>
              <a:rPr lang="en-GB" sz="1800" dirty="0" smtClean="0"/>
              <a:t>, </a:t>
            </a:r>
          </a:p>
          <a:p>
            <a:r>
              <a:rPr lang="en-GB" sz="1800" dirty="0" smtClean="0"/>
              <a:t>              Ka (</a:t>
            </a:r>
            <a:r>
              <a:rPr lang="en-GB" sz="1800" dirty="0" err="1" smtClean="0"/>
              <a:t>HaAc</a:t>
            </a:r>
            <a:r>
              <a:rPr lang="en-GB" sz="1800" dirty="0" smtClean="0"/>
              <a:t>)=1.8x10</a:t>
            </a:r>
            <a:r>
              <a:rPr lang="en-GB" sz="1800" baseline="30000" dirty="0" smtClean="0"/>
              <a:t>-5</a:t>
            </a:r>
          </a:p>
          <a:p>
            <a:r>
              <a:rPr lang="en-GB" sz="1800" dirty="0" smtClean="0"/>
              <a:t>             CH2COOH(</a:t>
            </a:r>
            <a:r>
              <a:rPr lang="en-GB" sz="1800" dirty="0" err="1" smtClean="0"/>
              <a:t>aq</a:t>
            </a:r>
            <a:r>
              <a:rPr lang="en-GB" sz="1800" dirty="0" smtClean="0"/>
              <a:t>) + </a:t>
            </a:r>
            <a:r>
              <a:rPr lang="en-GB" sz="1800" dirty="0" err="1" smtClean="0"/>
              <a:t>NaOH</a:t>
            </a:r>
            <a:r>
              <a:rPr lang="en-GB" sz="1800" dirty="0" smtClean="0"/>
              <a:t>(</a:t>
            </a:r>
            <a:r>
              <a:rPr lang="en-GB" sz="1800" dirty="0" err="1" smtClean="0"/>
              <a:t>aq</a:t>
            </a:r>
            <a:r>
              <a:rPr lang="en-GB" sz="1800" dirty="0" smtClean="0"/>
              <a:t>) → CH3COONa(</a:t>
            </a:r>
            <a:r>
              <a:rPr lang="en-GB" sz="1800" dirty="0" err="1" smtClean="0"/>
              <a:t>aq</a:t>
            </a:r>
            <a:r>
              <a:rPr lang="en-GB" sz="1800" dirty="0" smtClean="0"/>
              <a:t>) + H2O(l)</a:t>
            </a:r>
          </a:p>
          <a:p>
            <a:r>
              <a:rPr lang="en-GB" sz="1800" dirty="0" smtClean="0"/>
              <a:t>3.	</a:t>
            </a:r>
            <a:r>
              <a:rPr lang="en-GB" sz="1800" b="1" dirty="0" smtClean="0"/>
              <a:t>Weak base-strong acid titration</a:t>
            </a:r>
          </a:p>
          <a:p>
            <a:r>
              <a:rPr lang="en-GB" sz="1800" dirty="0" smtClean="0"/>
              <a:t>           Titration 25.00 </a:t>
            </a:r>
            <a:r>
              <a:rPr lang="en-GB" sz="1800" dirty="0" err="1" smtClean="0"/>
              <a:t>mL</a:t>
            </a:r>
            <a:r>
              <a:rPr lang="en-GB" sz="1800" dirty="0" smtClean="0"/>
              <a:t> of  0.1000 M NH3 with 0.1000 M </a:t>
            </a:r>
            <a:r>
              <a:rPr lang="en-GB" sz="1800" dirty="0" err="1" smtClean="0"/>
              <a:t>HCl</a:t>
            </a:r>
            <a:r>
              <a:rPr lang="en-GB" sz="1800" dirty="0" smtClean="0"/>
              <a:t>,</a:t>
            </a:r>
          </a:p>
          <a:p>
            <a:r>
              <a:rPr lang="en-GB" sz="1800" dirty="0" smtClean="0"/>
              <a:t>              Kb(NH3)=1.8x10</a:t>
            </a:r>
            <a:r>
              <a:rPr lang="en-GB" sz="1800" baseline="30000" dirty="0" smtClean="0"/>
              <a:t>-5</a:t>
            </a:r>
          </a:p>
          <a:p>
            <a:r>
              <a:rPr lang="en-GB" sz="1800" dirty="0" smtClean="0"/>
              <a:t>              NH3(</a:t>
            </a:r>
            <a:r>
              <a:rPr lang="en-GB" sz="1800" dirty="0" err="1" smtClean="0"/>
              <a:t>aq</a:t>
            </a:r>
            <a:r>
              <a:rPr lang="en-GB" sz="1800" dirty="0" smtClean="0"/>
              <a:t>)  + </a:t>
            </a:r>
            <a:r>
              <a:rPr lang="en-GB" sz="1800" dirty="0" err="1" smtClean="0"/>
              <a:t>Hcl</a:t>
            </a:r>
            <a:r>
              <a:rPr lang="en-GB" sz="1800" dirty="0" smtClean="0"/>
              <a:t>(</a:t>
            </a:r>
            <a:r>
              <a:rPr lang="en-GB" sz="1800" dirty="0" err="1" smtClean="0"/>
              <a:t>aq</a:t>
            </a:r>
            <a:r>
              <a:rPr lang="en-GB" sz="1800" dirty="0" smtClean="0"/>
              <a:t>) → NH4Cl(</a:t>
            </a:r>
            <a:r>
              <a:rPr lang="en-GB" sz="1800" dirty="0" err="1" smtClean="0"/>
              <a:t>aq</a:t>
            </a:r>
            <a:r>
              <a:rPr lang="en-GB" sz="1800" dirty="0" smtClean="0"/>
              <a:t>)  + H2O(</a:t>
            </a:r>
            <a:r>
              <a:rPr lang="en-GB" sz="1800" dirty="0" err="1" smtClean="0"/>
              <a:t>aq</a:t>
            </a:r>
            <a:endParaRPr lang="en-GB" sz="1800" dirty="0" smtClean="0"/>
          </a:p>
          <a:p>
            <a:endParaRPr lang="en-GB" sz="20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1200" dirty="0" smtClean="0"/>
          </a:p>
          <a:p>
            <a:pPr lvl="2"/>
            <a:endParaRPr lang="en-GB" sz="1200" dirty="0" smtClean="0"/>
          </a:p>
          <a:p>
            <a:endParaRPr lang="en-GB" sz="2000" dirty="0" smtClean="0"/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52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INDICATORS</a:t>
            </a:r>
          </a:p>
          <a:p>
            <a:r>
              <a:rPr lang="en-GB" sz="2000" dirty="0" smtClean="0"/>
              <a:t>Indicators are weak acids which have a different colour to their conjugate base</a:t>
            </a:r>
          </a:p>
          <a:p>
            <a:r>
              <a:rPr lang="en-GB" sz="2000" dirty="0" err="1" smtClean="0"/>
              <a:t>HIn</a:t>
            </a:r>
            <a:r>
              <a:rPr lang="en-GB" sz="2000" dirty="0" smtClean="0"/>
              <a:t>  			   H</a:t>
            </a:r>
            <a:r>
              <a:rPr lang="en-GB" sz="2000" baseline="30000" dirty="0" smtClean="0"/>
              <a:t>+</a:t>
            </a:r>
            <a:r>
              <a:rPr lang="en-GB" sz="2000" dirty="0" smtClean="0"/>
              <a:t>  +  In</a:t>
            </a:r>
            <a:r>
              <a:rPr lang="en-GB" sz="2000" baseline="30000" dirty="0" smtClean="0"/>
              <a:t>-</a:t>
            </a:r>
            <a:endParaRPr lang="en-GB" sz="2000" dirty="0" smtClean="0"/>
          </a:p>
          <a:p>
            <a:r>
              <a:rPr lang="en-GB" sz="2000" dirty="0" err="1" smtClean="0"/>
              <a:t>Hin</a:t>
            </a:r>
            <a:r>
              <a:rPr lang="en-GB" sz="2000" dirty="0" smtClean="0"/>
              <a:t> (</a:t>
            </a:r>
            <a:r>
              <a:rPr lang="en-GB" sz="2000" dirty="0" err="1" smtClean="0"/>
              <a:t>aq</a:t>
            </a:r>
            <a:r>
              <a:rPr lang="en-GB" sz="2000" dirty="0" smtClean="0"/>
              <a:t>) = H+(</a:t>
            </a:r>
            <a:r>
              <a:rPr lang="en-GB" sz="2000" dirty="0" err="1" smtClean="0"/>
              <a:t>aq</a:t>
            </a:r>
            <a:r>
              <a:rPr lang="en-GB" sz="2000" dirty="0" smtClean="0"/>
              <a:t>) + In-(</a:t>
            </a:r>
            <a:r>
              <a:rPr lang="en-GB" sz="2000" dirty="0" err="1" smtClean="0"/>
              <a:t>aq</a:t>
            </a:r>
            <a:r>
              <a:rPr lang="en-GB" sz="2000" dirty="0" smtClean="0"/>
              <a:t>)</a:t>
            </a:r>
          </a:p>
          <a:p>
            <a:r>
              <a:rPr lang="en-GB" sz="2000" dirty="0" smtClean="0"/>
              <a:t>acid                            conjugate base</a:t>
            </a:r>
          </a:p>
          <a:p>
            <a:r>
              <a:rPr lang="en-GB" sz="2000" dirty="0" smtClean="0"/>
              <a:t>colour 1                      </a:t>
            </a:r>
            <a:r>
              <a:rPr lang="en-GB" sz="2000" dirty="0" err="1" smtClean="0"/>
              <a:t>colur</a:t>
            </a:r>
            <a:r>
              <a:rPr lang="en-GB" sz="2000" dirty="0" smtClean="0"/>
              <a:t> 2</a:t>
            </a:r>
          </a:p>
          <a:p>
            <a:r>
              <a:rPr lang="en-GB" sz="2000" dirty="0" err="1" smtClean="0"/>
              <a:t>K</a:t>
            </a:r>
            <a:r>
              <a:rPr lang="en-GB" sz="2000" baseline="-25000" dirty="0" err="1" smtClean="0"/>
              <a:t>In</a:t>
            </a:r>
            <a:r>
              <a:rPr lang="en-GB" sz="2000" dirty="0" smtClean="0"/>
              <a:t> =[H+][In-]/[</a:t>
            </a:r>
            <a:r>
              <a:rPr lang="en-GB" sz="2000" dirty="0" err="1" smtClean="0"/>
              <a:t>Hin</a:t>
            </a:r>
            <a:r>
              <a:rPr lang="en-GB" sz="2000" dirty="0" smtClean="0"/>
              <a:t>]</a:t>
            </a:r>
          </a:p>
          <a:p>
            <a:r>
              <a:rPr lang="en-GB" sz="2000" dirty="0" smtClean="0"/>
              <a:t>1/[H+] </a:t>
            </a:r>
            <a:r>
              <a:rPr lang="en-GB" sz="2000" dirty="0" err="1" smtClean="0"/>
              <a:t>K</a:t>
            </a:r>
            <a:r>
              <a:rPr lang="en-GB" sz="2000" baseline="-25000" dirty="0" err="1" smtClean="0"/>
              <a:t>In</a:t>
            </a:r>
            <a:r>
              <a:rPr lang="en-GB" sz="2000" dirty="0" smtClean="0"/>
              <a:t> = [In-]/[</a:t>
            </a:r>
            <a:r>
              <a:rPr lang="en-GB" sz="2000" dirty="0" err="1" smtClean="0"/>
              <a:t>Hin</a:t>
            </a:r>
            <a:r>
              <a:rPr lang="en-GB" sz="2000" dirty="0" smtClean="0"/>
              <a:t>] </a:t>
            </a:r>
          </a:p>
          <a:p>
            <a:r>
              <a:rPr lang="en-GB" sz="2000" dirty="0" smtClean="0"/>
              <a:t>-log[H+] + log </a:t>
            </a:r>
            <a:r>
              <a:rPr lang="en-GB" sz="2000" dirty="0" err="1" smtClean="0"/>
              <a:t>KIn</a:t>
            </a:r>
            <a:r>
              <a:rPr lang="en-GB" sz="2000" dirty="0" smtClean="0"/>
              <a:t> = log [In-]/[</a:t>
            </a:r>
            <a:r>
              <a:rPr lang="en-GB" sz="2000" dirty="0" err="1" smtClean="0"/>
              <a:t>HIn</a:t>
            </a:r>
            <a:r>
              <a:rPr lang="en-GB" sz="2000" dirty="0" smtClean="0"/>
              <a:t>]</a:t>
            </a:r>
          </a:p>
          <a:p>
            <a:r>
              <a:rPr lang="en-GB" sz="2000" dirty="0" smtClean="0"/>
              <a:t>10</a:t>
            </a:r>
            <a:r>
              <a:rPr lang="en-GB" sz="2000" baseline="30000" dirty="0" smtClean="0"/>
              <a:t>KIn -pH </a:t>
            </a:r>
            <a:r>
              <a:rPr lang="en-GB" sz="2000" dirty="0" smtClean="0"/>
              <a:t>= [In-]/[</a:t>
            </a:r>
            <a:r>
              <a:rPr lang="en-GB" sz="2000" dirty="0" err="1" smtClean="0"/>
              <a:t>Hin</a:t>
            </a:r>
            <a:r>
              <a:rPr lang="en-GB" sz="2000" dirty="0" smtClean="0"/>
              <a:t>]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53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10</a:t>
            </a:r>
            <a:r>
              <a:rPr lang="en-GB" baseline="30000" dirty="0" smtClean="0"/>
              <a:t>KIn -pH </a:t>
            </a:r>
            <a:r>
              <a:rPr lang="en-GB" dirty="0" smtClean="0"/>
              <a:t>= [In-]/[</a:t>
            </a:r>
            <a:r>
              <a:rPr lang="en-GB" dirty="0" err="1" smtClean="0"/>
              <a:t>Hin</a:t>
            </a:r>
            <a:r>
              <a:rPr lang="en-GB" dirty="0" smtClean="0"/>
              <a:t>]</a:t>
            </a:r>
            <a:br>
              <a:rPr lang="en-GB" dirty="0" smtClean="0"/>
            </a:br>
            <a:r>
              <a:rPr lang="en-GB" dirty="0" smtClean="0"/>
              <a:t>10</a:t>
            </a:r>
            <a:r>
              <a:rPr lang="en-GB" baseline="30000" dirty="0" smtClean="0"/>
              <a:t>KIn -pH </a:t>
            </a:r>
            <a:r>
              <a:rPr lang="en-GB" dirty="0" smtClean="0"/>
              <a:t>= [In-]/[</a:t>
            </a:r>
            <a:r>
              <a:rPr lang="en-GB" dirty="0" err="1" smtClean="0"/>
              <a:t>Hin</a:t>
            </a:r>
            <a:r>
              <a:rPr lang="en-GB" dirty="0" smtClean="0"/>
              <a:t>]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10</a:t>
            </a:r>
            <a:r>
              <a:rPr lang="en-GB" sz="2000" baseline="30000" dirty="0" smtClean="0"/>
              <a:t>KIn -pH </a:t>
            </a:r>
            <a:r>
              <a:rPr lang="en-GB" sz="2000" dirty="0" smtClean="0"/>
              <a:t>= [In-]/[</a:t>
            </a:r>
            <a:r>
              <a:rPr lang="en-GB" sz="2000" dirty="0" err="1" smtClean="0"/>
              <a:t>HIn</a:t>
            </a:r>
            <a:r>
              <a:rPr lang="en-GB" sz="2000" dirty="0" smtClean="0"/>
              <a:t>]</a:t>
            </a:r>
          </a:p>
          <a:p>
            <a:r>
              <a:rPr lang="en-GB" sz="2000" dirty="0" smtClean="0"/>
              <a:t>At pH = Kin</a:t>
            </a:r>
          </a:p>
          <a:p>
            <a:r>
              <a:rPr lang="en-GB" sz="2000" dirty="0" smtClean="0"/>
              <a:t>10</a:t>
            </a:r>
            <a:r>
              <a:rPr lang="en-GB" sz="2000" baseline="30000" dirty="0" smtClean="0"/>
              <a:t>0 </a:t>
            </a:r>
            <a:r>
              <a:rPr lang="en-GB" sz="2000" dirty="0" smtClean="0"/>
              <a:t>=1</a:t>
            </a:r>
          </a:p>
          <a:p>
            <a:r>
              <a:rPr lang="en-GB" sz="2000" dirty="0" smtClean="0"/>
              <a:t>[In-]=</a:t>
            </a:r>
            <a:r>
              <a:rPr lang="en-GB" sz="2000" dirty="0" err="1" smtClean="0"/>
              <a:t>Hin</a:t>
            </a:r>
            <a:r>
              <a:rPr lang="en-GB" sz="2000" dirty="0" smtClean="0"/>
              <a:t>]</a:t>
            </a:r>
          </a:p>
          <a:p>
            <a:endParaRPr lang="en-GB" sz="2000" dirty="0" smtClean="0"/>
          </a:p>
          <a:p>
            <a:r>
              <a:rPr lang="en-GB" sz="2400" dirty="0" smtClean="0"/>
              <a:t>At </a:t>
            </a:r>
            <a:r>
              <a:rPr lang="en-GB" sz="2400" dirty="0" err="1" smtClean="0"/>
              <a:t>K</a:t>
            </a:r>
            <a:r>
              <a:rPr lang="en-GB" sz="2400" baseline="-25000" dirty="0" err="1" smtClean="0"/>
              <a:t>In</a:t>
            </a:r>
            <a:r>
              <a:rPr lang="en-GB" sz="2400" baseline="-25000" dirty="0" smtClean="0"/>
              <a:t> </a:t>
            </a:r>
            <a:r>
              <a:rPr lang="en-GB" sz="2400" dirty="0" smtClean="0"/>
              <a:t>= pH +1</a:t>
            </a:r>
          </a:p>
          <a:p>
            <a:r>
              <a:rPr lang="en-GB" sz="2400" dirty="0" smtClean="0"/>
              <a:t>10</a:t>
            </a:r>
            <a:r>
              <a:rPr lang="en-GB" sz="2400" baseline="30000" dirty="0" smtClean="0"/>
              <a:t>1</a:t>
            </a:r>
            <a:r>
              <a:rPr lang="en-GB" sz="2400" dirty="0" smtClean="0"/>
              <a:t>= 10 = [In-]/[</a:t>
            </a:r>
            <a:r>
              <a:rPr lang="en-GB" sz="2400" dirty="0" err="1" smtClean="0"/>
              <a:t>HIn</a:t>
            </a:r>
            <a:r>
              <a:rPr lang="en-GB" sz="2400" dirty="0" smtClean="0"/>
              <a:t>]</a:t>
            </a:r>
          </a:p>
          <a:p>
            <a:r>
              <a:rPr lang="en-GB" sz="2400" dirty="0" smtClean="0"/>
              <a:t>[In-] = 0.1[</a:t>
            </a:r>
            <a:r>
              <a:rPr lang="en-GB" sz="2400" dirty="0" err="1" smtClean="0"/>
              <a:t>HIn</a:t>
            </a:r>
            <a:r>
              <a:rPr lang="en-GB" sz="2400" dirty="0" smtClean="0"/>
              <a:t>]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54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000" b="1" dirty="0" smtClean="0"/>
              <a:t>The pH range of the indicator’s colour change must be within the range of the pH change at the end-point.</a:t>
            </a:r>
            <a:r>
              <a:rPr lang="en-GB" sz="2000" dirty="0" smtClean="0"/>
              <a:t/>
            </a:r>
            <a:br>
              <a:rPr lang="en-GB" sz="2000" dirty="0" smtClean="0"/>
            </a:br>
            <a:endParaRPr lang="en-GB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Indicator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Colour at low pH</a:t>
                      </a:r>
                      <a:r>
                        <a:rPr lang="en-GB" baseline="0" dirty="0" smtClean="0"/>
                        <a:t> (acidic)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pH range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Colour at high pH</a:t>
                      </a:r>
                    </a:p>
                    <a:p>
                      <a:r>
                        <a:rPr lang="en-GB" dirty="0" smtClean="0"/>
                        <a:t>(basic)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methyl orange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 – 4.4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orange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phenolphthalein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colourless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8.2 – 10.0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purple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55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Example</a:t>
            </a:r>
          </a:p>
          <a:p>
            <a:r>
              <a:rPr lang="en-GB" sz="2400" dirty="0" smtClean="0"/>
              <a:t>Consider the following reaction</a:t>
            </a:r>
          </a:p>
          <a:p>
            <a:r>
              <a:rPr lang="pt-BR" sz="2400" dirty="0" smtClean="0"/>
              <a:t>2 NO (g) + 2 H2 (g) =N2 (g) + 2 H2O (g)</a:t>
            </a:r>
          </a:p>
          <a:p>
            <a:r>
              <a:rPr lang="en-GB" sz="2400" dirty="0" smtClean="0"/>
              <a:t>A mixture of 0.100 M NO, 0.050 M H2, 0.100 M H2O, and no N2 was allowed to reach equilibrium.. At equilibrium the concentration of NO was found to be 0.062 M.</a:t>
            </a:r>
          </a:p>
          <a:p>
            <a:r>
              <a:rPr lang="en-GB" sz="2400" dirty="0" smtClean="0"/>
              <a:t>(</a:t>
            </a:r>
            <a:r>
              <a:rPr lang="en-GB" sz="2400" dirty="0" err="1" smtClean="0"/>
              <a:t>i</a:t>
            </a:r>
            <a:r>
              <a:rPr lang="en-GB" sz="2400" dirty="0" smtClean="0"/>
              <a:t>) Determine </a:t>
            </a:r>
            <a:r>
              <a:rPr lang="en-GB" sz="2400" dirty="0" err="1" smtClean="0"/>
              <a:t>Kc</a:t>
            </a:r>
            <a:endParaRPr lang="en-GB" sz="2400" dirty="0" smtClean="0"/>
          </a:p>
          <a:p>
            <a:r>
              <a:rPr lang="en-GB" sz="2400" dirty="0" smtClean="0"/>
              <a:t>(ii) Write an expression of  </a:t>
            </a:r>
            <a:r>
              <a:rPr lang="en-GB" sz="2400" dirty="0" err="1" smtClean="0"/>
              <a:t>Kp</a:t>
            </a:r>
            <a:r>
              <a:rPr lang="en-GB" sz="2400" dirty="0" smtClean="0"/>
              <a:t> using  value of </a:t>
            </a:r>
            <a:r>
              <a:rPr lang="en-GB" sz="2400" dirty="0" err="1" smtClean="0"/>
              <a:t>Kc</a:t>
            </a:r>
            <a:r>
              <a:rPr lang="en-GB" sz="2400" dirty="0" smtClean="0"/>
              <a:t> above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Equilibrium problems are easily done using ICE Table</a:t>
            </a:r>
          </a:p>
          <a:p>
            <a:r>
              <a:rPr lang="en-GB" sz="2400" dirty="0" smtClean="0"/>
              <a:t>I= initial</a:t>
            </a:r>
          </a:p>
          <a:p>
            <a:r>
              <a:rPr lang="en-GB" sz="2400" dirty="0" smtClean="0"/>
              <a:t>C = Change</a:t>
            </a:r>
          </a:p>
          <a:p>
            <a:r>
              <a:rPr lang="en-GB" sz="2400" dirty="0" smtClean="0"/>
              <a:t>E =equilibrium</a:t>
            </a:r>
          </a:p>
          <a:p>
            <a:endParaRPr lang="en-GB" sz="2400" dirty="0" smtClean="0"/>
          </a:p>
          <a:p>
            <a:r>
              <a:rPr lang="en-GB" sz="2400" dirty="0" smtClean="0"/>
              <a:t>Entries in the Table can be moles, concentration (mol/L) or </a:t>
            </a:r>
            <a:r>
              <a:rPr lang="en-GB" sz="2400" dirty="0" err="1" smtClean="0"/>
              <a:t>pressue</a:t>
            </a:r>
            <a:r>
              <a:rPr lang="en-GB" sz="2400" dirty="0" smtClean="0"/>
              <a:t> units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400" dirty="0" smtClean="0"/>
              <a:t>ICE Table</a:t>
            </a:r>
          </a:p>
          <a:p>
            <a:r>
              <a:rPr lang="en-GB" sz="2400" dirty="0" smtClean="0"/>
              <a:t>I = Initial      C = Change         E =Equilibrium</a:t>
            </a:r>
          </a:p>
          <a:p>
            <a:r>
              <a:rPr lang="en-GB" dirty="0" smtClean="0"/>
              <a:t>              </a:t>
            </a:r>
            <a:r>
              <a:rPr lang="en-GB" sz="2400" dirty="0" smtClean="0"/>
              <a:t>2NO(g)    +  2H2(g)   =  N2(g)  + 2H2O(g)</a:t>
            </a:r>
          </a:p>
          <a:p>
            <a:r>
              <a:rPr lang="en-GB" sz="2400" dirty="0" smtClean="0"/>
              <a:t>I  (mol/L)     0.1000        0.0500         0          0.1000</a:t>
            </a:r>
          </a:p>
          <a:p>
            <a:r>
              <a:rPr lang="en-GB" sz="2400" dirty="0" smtClean="0"/>
              <a:t>C                     -2x              -2x                +x         +2x</a:t>
            </a:r>
          </a:p>
          <a:p>
            <a:r>
              <a:rPr lang="en-GB" sz="2400" dirty="0" smtClean="0"/>
              <a:t>E                   0.10 -2x         0.05 -2x        x         0.10+2x</a:t>
            </a:r>
          </a:p>
          <a:p>
            <a:r>
              <a:rPr lang="en-GB" sz="2400" dirty="0" smtClean="0"/>
              <a:t>                      0.062           0.012         0.0190     .138</a:t>
            </a:r>
          </a:p>
          <a:p>
            <a:endParaRPr lang="en-GB" sz="2400" dirty="0" smtClean="0"/>
          </a:p>
          <a:p>
            <a:r>
              <a:rPr lang="en-GB" sz="2400" dirty="0" smtClean="0"/>
              <a:t>0.10-2x =0.00.062</a:t>
            </a:r>
          </a:p>
          <a:p>
            <a:r>
              <a:rPr lang="en-GB" sz="2400" dirty="0" smtClean="0"/>
              <a:t>2x 0.10-0.062=0.038</a:t>
            </a:r>
          </a:p>
          <a:p>
            <a:r>
              <a:rPr lang="en-GB" sz="2400" dirty="0" smtClean="0"/>
              <a:t>x =0.00.019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6A7E-E4CF-4043-9EA8-81589BCE27BA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2924175" y="2590800"/>
          <a:ext cx="328295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09" name="Equation" r:id="rId3" imgW="2171520" imgH="1663560" progId="Equation.3">
                  <p:embed/>
                </p:oleObj>
              </mc:Choice>
              <mc:Fallback>
                <p:oleObj name="Equation" r:id="rId3" imgW="2171520" imgH="1663560" progId="Equation.3">
                  <p:embed/>
                  <p:pic>
                    <p:nvPicPr>
                      <p:cNvPr id="0" name="Picture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5" y="2590800"/>
                        <a:ext cx="3282950" cy="251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14455</TotalTime>
  <Words>1555</Words>
  <Application>Microsoft Office PowerPoint</Application>
  <PresentationFormat>On-screen Show (4:3)</PresentationFormat>
  <Paragraphs>497</Paragraphs>
  <Slides>55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62" baseType="lpstr">
      <vt:lpstr> Arial</vt:lpstr>
      <vt:lpstr>Arial</vt:lpstr>
      <vt:lpstr>Calibri</vt:lpstr>
      <vt:lpstr>Cambria Math</vt:lpstr>
      <vt:lpstr>Office Theme</vt:lpstr>
      <vt:lpstr>Equation</vt:lpstr>
      <vt:lpstr>Microsoft Equation 3.0</vt:lpstr>
      <vt:lpstr>EQUILIOBRIUM</vt:lpstr>
      <vt:lpstr>PowerPoint Presentation</vt:lpstr>
      <vt:lpstr>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SOLUBILITY AND SOLUBILITY PRODUCTS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1.8x10-5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TITRATIONS</vt:lpstr>
      <vt:lpstr>PowerPoint Presentation</vt:lpstr>
      <vt:lpstr>10KIn -pH = [In-]/[Hin] 10KIn -pH = [In-]/[Hin] </vt:lpstr>
      <vt:lpstr>The pH range of the indicator’s colour change must be within the range of the pH change at the end-point.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Matongo Nomai</dc:creator>
  <cp:lastModifiedBy>Neelam Prakash</cp:lastModifiedBy>
  <cp:revision>853</cp:revision>
  <dcterms:created xsi:type="dcterms:W3CDTF">2012-02-19T16:25:14Z</dcterms:created>
  <dcterms:modified xsi:type="dcterms:W3CDTF">2020-09-20T14:22:57Z</dcterms:modified>
</cp:coreProperties>
</file>