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2" r:id="rId14"/>
    <p:sldId id="269" r:id="rId15"/>
    <p:sldId id="275" r:id="rId16"/>
    <p:sldId id="270" r:id="rId17"/>
    <p:sldId id="271" r:id="rId18"/>
    <p:sldId id="272" r:id="rId19"/>
    <p:sldId id="274"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19961D-08B9-4184-B354-9ED2B1193F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CBDACC8E-ACCA-4D69-87A7-C9D8A01705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C74D5CF0-F6E6-4638-85FA-5CF79F851FFD}"/>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221E289C-0750-4871-9FBB-C9A4A4135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2827B55-4C10-46C7-99E1-525E58291366}"/>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2448801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D3B311-31F3-4B1A-98AF-68290E39D6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DB79DA4-BF68-48CF-87E5-26A8599C53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6D6E985-5BEA-40ED-B4C0-B08FDFBC1FDB}"/>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9A643E01-F9E3-417D-A5D9-D56C1B304D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FD0C64D-A27A-4412-92DF-F31F682D2C3B}"/>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946311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BEFDCF2B-DE21-46F1-A33C-7E4CB724E0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FBD14DDA-6894-46F1-806C-1376E4F488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A5ABE1E-5591-48E0-9536-6F995784EE97}"/>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BEE2BB9A-6A87-4915-A33D-56730BDD03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9286447-0374-451A-8454-B9098E61D26C}"/>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3918851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A7E180-C5FD-4673-BA1B-7A616795D3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B316151-A45D-4F85-97E9-B697030FB1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D223A0E6-5DAC-4921-AFD3-7CB94D48F1B9}"/>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7C7544CE-9B53-42EE-AC32-B5433F1114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743A1C7-CFF6-4484-9EB8-F2BC2EB3EA60}"/>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3765522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6EDC17-0441-42DA-9D36-E14786C2A2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DB234512-11B2-4314-B800-A4C7929E9C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A659920-7123-4E2C-B057-F4223B15DFEF}"/>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F5F04DE5-5ACB-49BB-87BE-09CCCDFD0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803EBAC-438F-45B5-9438-A3627F9E14BC}"/>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2205678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89D44DF-727F-4AB1-8F24-58FDB5BAFB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645F459-12D2-45C9-B4BB-069CC765D5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845C393-D37C-4249-A01E-A728E95EF2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6914391-F9C8-4073-8BCA-DCA143D215BB}"/>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6" name="Footer Placeholder 5">
            <a:extLst>
              <a:ext uri="{FF2B5EF4-FFF2-40B4-BE49-F238E27FC236}">
                <a16:creationId xmlns:a16="http://schemas.microsoft.com/office/drawing/2014/main" xmlns="" id="{4DEC3449-FEC7-4CF8-911C-3635B4E989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9DC568C-38CF-45DB-A183-7AA25EEBB1D4}"/>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4134167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5FD0D5-26AC-4528-BB8F-F3CA9742AB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F9EAF70F-261C-43C2-A260-A5B2D299BEA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C58C447-6826-42DE-A71C-79958488B6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E314291A-C4A1-43A0-86DE-E0AE64F54A8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F4ABE1C-F98D-4AB4-9659-EF561B67C2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692C93A-4F40-497D-898D-27DE520D6676}"/>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8" name="Footer Placeholder 7">
            <a:extLst>
              <a:ext uri="{FF2B5EF4-FFF2-40B4-BE49-F238E27FC236}">
                <a16:creationId xmlns:a16="http://schemas.microsoft.com/office/drawing/2014/main" xmlns="" id="{44549971-6A59-46F3-B162-373F78322C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6E1A960E-5133-4668-B61B-85A696FEE684}"/>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3302260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B0B0EA-A339-43D9-BDBF-257FC4EF47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AC57568E-7A0A-42FB-B90C-81C35B45783F}"/>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4" name="Footer Placeholder 3">
            <a:extLst>
              <a:ext uri="{FF2B5EF4-FFF2-40B4-BE49-F238E27FC236}">
                <a16:creationId xmlns:a16="http://schemas.microsoft.com/office/drawing/2014/main" xmlns="" id="{84FD2931-61D5-4E94-AC18-0C9D671C56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65BB361-C0B1-44D9-AF21-6AA66A4FA65A}"/>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1104662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C64DE2A-E05A-468A-891E-3419F3C8D48F}"/>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3" name="Footer Placeholder 2">
            <a:extLst>
              <a:ext uri="{FF2B5EF4-FFF2-40B4-BE49-F238E27FC236}">
                <a16:creationId xmlns:a16="http://schemas.microsoft.com/office/drawing/2014/main" xmlns="" id="{6FCCEE77-A706-4409-948C-317E2BFD9B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0492F6F8-9E8D-4955-A3F5-6661F31ECE30}"/>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137732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D725FE-A224-44BB-90D5-7DE97CE2C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391C846B-EB69-4E42-BDAC-C61E51525F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55D6C4C2-7D7B-438B-8A8B-F90D7A4419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C8A899EE-EB8C-4735-971E-8D28CC3B847A}"/>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6" name="Footer Placeholder 5">
            <a:extLst>
              <a:ext uri="{FF2B5EF4-FFF2-40B4-BE49-F238E27FC236}">
                <a16:creationId xmlns:a16="http://schemas.microsoft.com/office/drawing/2014/main" xmlns="" id="{C700F843-06E7-4608-8119-5BFE53DEE6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7166485-8204-429B-8040-0BE7782C7434}"/>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1607464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AA9C679-1D76-4D11-B640-8FD26108B73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DB63F21-FA7C-4A41-907B-581C2E69CC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94F2195-6A7E-4EFD-870C-9E856FF1F2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48151F5-7FCA-4B40-A7FA-00D8BDA2D9B8}"/>
              </a:ext>
            </a:extLst>
          </p:cNvPr>
          <p:cNvSpPr>
            <a:spLocks noGrp="1"/>
          </p:cNvSpPr>
          <p:nvPr>
            <p:ph type="dt" sz="half" idx="10"/>
          </p:nvPr>
        </p:nvSpPr>
        <p:spPr/>
        <p:txBody>
          <a:bodyPr/>
          <a:lstStyle/>
          <a:p>
            <a:fld id="{756C28C2-47A0-4B72-B06F-5F05E4483B7C}" type="datetimeFigureOut">
              <a:rPr lang="en-US" smtClean="0"/>
              <a:t>8/5/2021</a:t>
            </a:fld>
            <a:endParaRPr lang="en-US"/>
          </a:p>
        </p:txBody>
      </p:sp>
      <p:sp>
        <p:nvSpPr>
          <p:cNvPr id="6" name="Footer Placeholder 5">
            <a:extLst>
              <a:ext uri="{FF2B5EF4-FFF2-40B4-BE49-F238E27FC236}">
                <a16:creationId xmlns:a16="http://schemas.microsoft.com/office/drawing/2014/main" xmlns="" id="{CA945C45-0CBE-4FD2-9AD4-3DFC07F049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9013733-46B5-4429-81D8-E4202FF771B4}"/>
              </a:ext>
            </a:extLst>
          </p:cNvPr>
          <p:cNvSpPr>
            <a:spLocks noGrp="1"/>
          </p:cNvSpPr>
          <p:nvPr>
            <p:ph type="sldNum" sz="quarter" idx="12"/>
          </p:nvPr>
        </p:nvSpPr>
        <p:spPr/>
        <p:txBody>
          <a:bodyPr/>
          <a:lstStyle/>
          <a:p>
            <a:fld id="{43822D49-52AF-4267-93D0-8837C87F4C4B}" type="slidenum">
              <a:rPr lang="en-US" smtClean="0"/>
              <a:t>‹#›</a:t>
            </a:fld>
            <a:endParaRPr lang="en-US"/>
          </a:p>
        </p:txBody>
      </p:sp>
    </p:spTree>
    <p:extLst>
      <p:ext uri="{BB962C8B-B14F-4D97-AF65-F5344CB8AC3E}">
        <p14:creationId xmlns:p14="http://schemas.microsoft.com/office/powerpoint/2010/main" val="1306091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9AAAD20F-6285-4956-8862-0C37E10FFA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4386B8EE-2F2C-4274-8A38-0CC85CFE0B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8B7CA35-CD39-4AC4-9F9A-35FA0A155D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C28C2-47A0-4B72-B06F-5F05E4483B7C}" type="datetimeFigureOut">
              <a:rPr lang="en-US" smtClean="0"/>
              <a:t>8/5/2021</a:t>
            </a:fld>
            <a:endParaRPr lang="en-US"/>
          </a:p>
        </p:txBody>
      </p:sp>
      <p:sp>
        <p:nvSpPr>
          <p:cNvPr id="5" name="Footer Placeholder 4">
            <a:extLst>
              <a:ext uri="{FF2B5EF4-FFF2-40B4-BE49-F238E27FC236}">
                <a16:creationId xmlns:a16="http://schemas.microsoft.com/office/drawing/2014/main" xmlns="" id="{9CA5394A-6ABF-433C-83B5-567BA8A707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27211D5-44B2-495D-8F68-AC38D6E257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822D49-52AF-4267-93D0-8837C87F4C4B}" type="slidenum">
              <a:rPr lang="en-US" smtClean="0"/>
              <a:t>‹#›</a:t>
            </a:fld>
            <a:endParaRPr lang="en-US"/>
          </a:p>
        </p:txBody>
      </p:sp>
    </p:spTree>
    <p:extLst>
      <p:ext uri="{BB962C8B-B14F-4D97-AF65-F5344CB8AC3E}">
        <p14:creationId xmlns:p14="http://schemas.microsoft.com/office/powerpoint/2010/main" val="150891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A435D3-C4BB-4300-AD74-098DFE3E5E20}"/>
              </a:ext>
            </a:extLst>
          </p:cNvPr>
          <p:cNvSpPr>
            <a:spLocks noGrp="1"/>
          </p:cNvSpPr>
          <p:nvPr>
            <p:ph type="ctrTitle"/>
          </p:nvPr>
        </p:nvSpPr>
        <p:spPr/>
        <p:txBody>
          <a:bodyPr/>
          <a:lstStyle/>
          <a:p>
            <a:r>
              <a:rPr lang="en-US" b="1" dirty="0">
                <a:solidFill>
                  <a:prstClr val="black"/>
                </a:solidFill>
              </a:rPr>
              <a:t>UNIVERSITY OF LUSAKA</a:t>
            </a:r>
            <a:endParaRPr lang="en-US" dirty="0"/>
          </a:p>
        </p:txBody>
      </p:sp>
      <p:sp>
        <p:nvSpPr>
          <p:cNvPr id="3" name="Subtitle 2">
            <a:extLst>
              <a:ext uri="{FF2B5EF4-FFF2-40B4-BE49-F238E27FC236}">
                <a16:creationId xmlns:a16="http://schemas.microsoft.com/office/drawing/2014/main" xmlns="" id="{FBCB6959-90E5-405C-8836-8D832A6249EA}"/>
              </a:ext>
            </a:extLst>
          </p:cNvPr>
          <p:cNvSpPr>
            <a:spLocks noGrp="1"/>
          </p:cNvSpPr>
          <p:nvPr>
            <p:ph type="subTitle" idx="1"/>
          </p:nvPr>
        </p:nvSpPr>
        <p:spPr/>
        <p:txBody>
          <a:bodyPr>
            <a:normAutofit/>
          </a:bodyPr>
          <a:lstStyle/>
          <a:p>
            <a:endParaRPr lang="en-US" sz="3200" b="1" dirty="0"/>
          </a:p>
          <a:p>
            <a:r>
              <a:rPr lang="en-US" sz="2800" b="1" dirty="0"/>
              <a:t>Unit 5 – Co - Ownership – Concurrent Interests In Land </a:t>
            </a:r>
          </a:p>
        </p:txBody>
      </p:sp>
    </p:spTree>
    <p:extLst>
      <p:ext uri="{BB962C8B-B14F-4D97-AF65-F5344CB8AC3E}">
        <p14:creationId xmlns:p14="http://schemas.microsoft.com/office/powerpoint/2010/main" val="4243292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56D3B5-AF9B-40D5-B5E2-D84E3AD18AA8}"/>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268B5343-9D6D-46FB-A37B-393527EFB999}"/>
              </a:ext>
            </a:extLst>
          </p:cNvPr>
          <p:cNvSpPr>
            <a:spLocks noGrp="1"/>
          </p:cNvSpPr>
          <p:nvPr>
            <p:ph idx="1"/>
          </p:nvPr>
        </p:nvSpPr>
        <p:spPr/>
        <p:txBody>
          <a:bodyPr/>
          <a:lstStyle/>
          <a:p>
            <a:r>
              <a:rPr lang="en-US" dirty="0"/>
              <a:t>Second example:</a:t>
            </a:r>
          </a:p>
          <a:p>
            <a:pPr lvl="1">
              <a:buFont typeface="Courier New" panose="02070309020205020404" pitchFamily="49" charset="0"/>
              <a:buChar char="o"/>
            </a:pPr>
            <a:r>
              <a:rPr lang="en-US" sz="2800" dirty="0"/>
              <a:t>The Mr. Daka conveys his land, One half to Hensel and his heirs and one half to Gretel for life". </a:t>
            </a:r>
          </a:p>
          <a:p>
            <a:pPr lvl="1">
              <a:buFont typeface="Courier New" panose="02070309020205020404" pitchFamily="49" charset="0"/>
              <a:buChar char="o"/>
            </a:pPr>
            <a:r>
              <a:rPr lang="en-US" sz="2800" dirty="0"/>
              <a:t>Since Hensel and Gretel do not have equal estates (Hensel has a fee simple absolute in his share, but Gretel has only a life estate in hers), they cannot be joint tenants in the House. </a:t>
            </a:r>
          </a:p>
          <a:p>
            <a:pPr lvl="1">
              <a:buFont typeface="Courier New" panose="02070309020205020404" pitchFamily="49" charset="0"/>
              <a:buChar char="o"/>
            </a:pPr>
            <a:r>
              <a:rPr lang="en-US" sz="2800" dirty="0"/>
              <a:t>Once again, they are tenants-in-common.</a:t>
            </a:r>
          </a:p>
          <a:p>
            <a:endParaRPr lang="en-US" dirty="0"/>
          </a:p>
        </p:txBody>
      </p:sp>
    </p:spTree>
    <p:extLst>
      <p:ext uri="{BB962C8B-B14F-4D97-AF65-F5344CB8AC3E}">
        <p14:creationId xmlns:p14="http://schemas.microsoft.com/office/powerpoint/2010/main" val="3805507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D25D5A-F8B5-4BEE-BA04-E1E573981B3D}"/>
              </a:ext>
            </a:extLst>
          </p:cNvPr>
          <p:cNvSpPr>
            <a:spLocks noGrp="1"/>
          </p:cNvSpPr>
          <p:nvPr>
            <p:ph type="title"/>
          </p:nvPr>
        </p:nvSpPr>
        <p:spPr>
          <a:xfrm>
            <a:off x="809297" y="236483"/>
            <a:ext cx="10515600" cy="1325563"/>
          </a:xfrm>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BEF32746-FF36-4E2B-A55B-DE85C9EDB76E}"/>
              </a:ext>
            </a:extLst>
          </p:cNvPr>
          <p:cNvSpPr>
            <a:spLocks noGrp="1"/>
          </p:cNvSpPr>
          <p:nvPr>
            <p:ph idx="1"/>
          </p:nvPr>
        </p:nvSpPr>
        <p:spPr>
          <a:xfrm>
            <a:off x="838200" y="1576552"/>
            <a:ext cx="10515600" cy="5044965"/>
          </a:xfrm>
        </p:spPr>
        <p:txBody>
          <a:bodyPr>
            <a:normAutofit/>
          </a:bodyPr>
          <a:lstStyle/>
          <a:p>
            <a:pPr marL="0" indent="0">
              <a:buNone/>
            </a:pPr>
            <a:r>
              <a:rPr lang="en-US" dirty="0"/>
              <a:t>4) </a:t>
            </a:r>
            <a:r>
              <a:rPr lang="en-US" b="1" dirty="0"/>
              <a:t>Unity of Possession</a:t>
            </a:r>
          </a:p>
          <a:p>
            <a:pPr lvl="1">
              <a:buFont typeface="Courier New" panose="02070309020205020404" pitchFamily="49" charset="0"/>
              <a:buChar char="o"/>
            </a:pPr>
            <a:r>
              <a:rPr lang="en-US" sz="2800" dirty="0"/>
              <a:t>This requires that each joint tenant have the right to possess the entire property. </a:t>
            </a:r>
          </a:p>
          <a:p>
            <a:pPr lvl="1">
              <a:buFont typeface="Courier New" panose="02070309020205020404" pitchFamily="49" charset="0"/>
              <a:buChar char="o"/>
            </a:pPr>
            <a:r>
              <a:rPr lang="en-US" sz="2800" dirty="0"/>
              <a:t>Note that, in this respect, the joint tenancy is similar to the tenancy-in-common. </a:t>
            </a:r>
          </a:p>
          <a:p>
            <a:pPr lvl="1">
              <a:buFont typeface="Courier New" panose="02070309020205020404" pitchFamily="49" charset="0"/>
              <a:buChar char="o"/>
            </a:pPr>
            <a:r>
              <a:rPr lang="en-US" sz="2800" dirty="0"/>
              <a:t>The difference is that with the tenancy-in-common, equal right to possession was presumed, but could be overcome by clear intent of the parties.</a:t>
            </a:r>
          </a:p>
          <a:p>
            <a:pPr lvl="1">
              <a:buFont typeface="Courier New" panose="02070309020205020404" pitchFamily="49" charset="0"/>
              <a:buChar char="o"/>
            </a:pPr>
            <a:r>
              <a:rPr lang="en-US" sz="2800" dirty="0"/>
              <a:t>There may be no physical division of the land and no restriction on any joint tenant’s use of each and every part of the land and this includes the right to participate fully in the fruit of possession, such as receipt of rents and profits derived from the land .</a:t>
            </a:r>
          </a:p>
        </p:txBody>
      </p:sp>
    </p:spTree>
    <p:extLst>
      <p:ext uri="{BB962C8B-B14F-4D97-AF65-F5344CB8AC3E}">
        <p14:creationId xmlns:p14="http://schemas.microsoft.com/office/powerpoint/2010/main" val="418562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E2A769-0839-4E98-B972-04C07D578723}"/>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11997E14-B2F6-4FED-BAD8-5948E886D7EB}"/>
              </a:ext>
            </a:extLst>
          </p:cNvPr>
          <p:cNvSpPr>
            <a:spLocks noGrp="1"/>
          </p:cNvSpPr>
          <p:nvPr>
            <p:ph idx="1"/>
          </p:nvPr>
        </p:nvSpPr>
        <p:spPr/>
        <p:txBody>
          <a:bodyPr/>
          <a:lstStyle/>
          <a:p>
            <a:r>
              <a:rPr lang="en-US" dirty="0"/>
              <a:t>With a joint tenancy, equal right of possession is a necessary element. For example:</a:t>
            </a:r>
          </a:p>
          <a:p>
            <a:pPr lvl="1">
              <a:buFont typeface="Courier New" panose="02070309020205020404" pitchFamily="49" charset="0"/>
              <a:buChar char="o"/>
            </a:pPr>
            <a:r>
              <a:rPr lang="en-US" sz="2800" dirty="0"/>
              <a:t>The Mr. Daka conveys his House to Peter and John in equal shares as joint tenants with rights of survivorship, but provides that Peter shall not have the right to live in the House from June through September because he is afraid that the house gets extremely cold and Peter, being asthmatic might experience health problems by virtue of living in the house. Peter and John will take the House as tenants-in-common.</a:t>
            </a:r>
          </a:p>
        </p:txBody>
      </p:sp>
    </p:spTree>
    <p:extLst>
      <p:ext uri="{BB962C8B-B14F-4D97-AF65-F5344CB8AC3E}">
        <p14:creationId xmlns:p14="http://schemas.microsoft.com/office/powerpoint/2010/main" val="2842379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F3C24C-7403-4287-A76B-923727C5E06F}"/>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BB6D7272-9C2D-4864-8ACB-0204A22E3B2B}"/>
              </a:ext>
            </a:extLst>
          </p:cNvPr>
          <p:cNvSpPr>
            <a:spLocks noGrp="1"/>
          </p:cNvSpPr>
          <p:nvPr>
            <p:ph idx="1"/>
          </p:nvPr>
        </p:nvSpPr>
        <p:spPr>
          <a:xfrm>
            <a:off x="838200" y="1825625"/>
            <a:ext cx="10515600" cy="4667250"/>
          </a:xfrm>
        </p:spPr>
        <p:txBody>
          <a:bodyPr>
            <a:normAutofit lnSpcReduction="10000"/>
          </a:bodyPr>
          <a:lstStyle/>
          <a:p>
            <a:r>
              <a:rPr lang="en-US" dirty="0"/>
              <a:t> A joint tenant has the right to convey his or her interest in the property to anyone he or she wants to. </a:t>
            </a:r>
          </a:p>
          <a:p>
            <a:r>
              <a:rPr lang="en-US" dirty="0"/>
              <a:t>However, once this is done, the joint tenancy is destroyed with respect to the share of the property that has been transferred. </a:t>
            </a:r>
          </a:p>
          <a:p>
            <a:r>
              <a:rPr lang="en-US" dirty="0"/>
              <a:t>This is because the transfer breaks up the unities of time and title as it creates an interest in the new recipient who received his or her interest later and with a different instrument than did the original joint tenants.</a:t>
            </a:r>
          </a:p>
          <a:p>
            <a:r>
              <a:rPr lang="en-US" dirty="0"/>
              <a:t>If the instrument which purports to create a joint tenancy is ambiguous, that could lead to the Court reading into it as a tenancy in common</a:t>
            </a:r>
          </a:p>
        </p:txBody>
      </p:sp>
    </p:spTree>
    <p:extLst>
      <p:ext uri="{BB962C8B-B14F-4D97-AF65-F5344CB8AC3E}">
        <p14:creationId xmlns:p14="http://schemas.microsoft.com/office/powerpoint/2010/main" val="69285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4ED2F0-44E4-4895-9AA5-B847F9FEDB6A}"/>
              </a:ext>
            </a:extLst>
          </p:cNvPr>
          <p:cNvSpPr>
            <a:spLocks noGrp="1"/>
          </p:cNvSpPr>
          <p:nvPr>
            <p:ph type="title"/>
          </p:nvPr>
        </p:nvSpPr>
        <p:spPr>
          <a:xfrm>
            <a:off x="838200" y="189186"/>
            <a:ext cx="10515600" cy="1229712"/>
          </a:xfrm>
        </p:spPr>
        <p:txBody>
          <a:bodyPr/>
          <a:lstStyle/>
          <a:p>
            <a:r>
              <a:rPr lang="en-US" b="1" dirty="0"/>
              <a:t>Tenancy in Common</a:t>
            </a:r>
          </a:p>
        </p:txBody>
      </p:sp>
      <p:sp>
        <p:nvSpPr>
          <p:cNvPr id="3" name="Content Placeholder 2">
            <a:extLst>
              <a:ext uri="{FF2B5EF4-FFF2-40B4-BE49-F238E27FC236}">
                <a16:creationId xmlns:a16="http://schemas.microsoft.com/office/drawing/2014/main" xmlns="" id="{4E104CF6-56C7-407C-A849-2FB17B6613A2}"/>
              </a:ext>
            </a:extLst>
          </p:cNvPr>
          <p:cNvSpPr>
            <a:spLocks noGrp="1"/>
          </p:cNvSpPr>
          <p:nvPr>
            <p:ph idx="1"/>
          </p:nvPr>
        </p:nvSpPr>
        <p:spPr>
          <a:xfrm>
            <a:off x="838200" y="1418898"/>
            <a:ext cx="10515600" cy="5108025"/>
          </a:xfrm>
        </p:spPr>
        <p:txBody>
          <a:bodyPr>
            <a:normAutofit/>
          </a:bodyPr>
          <a:lstStyle/>
          <a:p>
            <a:r>
              <a:rPr lang="en-US" dirty="0"/>
              <a:t>When two or more people own land under a tenancy in common it is often said that they have undivided share in land. </a:t>
            </a:r>
          </a:p>
          <a:p>
            <a:r>
              <a:rPr lang="en-US" dirty="0"/>
              <a:t>In other words a tenant in common can point to precise share of ownership of the land e.g. one half, one fifth, own quarter etc., although the land at present is undivided and treated as a single unit.</a:t>
            </a:r>
          </a:p>
          <a:p>
            <a:r>
              <a:rPr lang="en-US" dirty="0"/>
              <a:t>The distinctive feature of the tenancy in common is then, that each co-owner has a distinct and quantified share in the land. </a:t>
            </a:r>
          </a:p>
        </p:txBody>
      </p:sp>
    </p:spTree>
    <p:extLst>
      <p:ext uri="{BB962C8B-B14F-4D97-AF65-F5344CB8AC3E}">
        <p14:creationId xmlns:p14="http://schemas.microsoft.com/office/powerpoint/2010/main" val="2340725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A99059-7449-4443-AE6E-C7BAC8AFB67D}"/>
              </a:ext>
            </a:extLst>
          </p:cNvPr>
          <p:cNvSpPr>
            <a:spLocks noGrp="1"/>
          </p:cNvSpPr>
          <p:nvPr>
            <p:ph type="title"/>
          </p:nvPr>
        </p:nvSpPr>
        <p:spPr/>
        <p:txBody>
          <a:bodyPr/>
          <a:lstStyle/>
          <a:p>
            <a:r>
              <a:rPr lang="en-US" b="1" dirty="0">
                <a:solidFill>
                  <a:prstClr val="black"/>
                </a:solidFill>
              </a:rPr>
              <a:t>Tenancy in Common Cont’d</a:t>
            </a:r>
            <a:endParaRPr lang="en-US" dirty="0"/>
          </a:p>
        </p:txBody>
      </p:sp>
      <p:sp>
        <p:nvSpPr>
          <p:cNvPr id="3" name="Content Placeholder 2">
            <a:extLst>
              <a:ext uri="{FF2B5EF4-FFF2-40B4-BE49-F238E27FC236}">
                <a16:creationId xmlns:a16="http://schemas.microsoft.com/office/drawing/2014/main" xmlns="" id="{554DF4F6-3292-409B-8CAE-A0E029B1911C}"/>
              </a:ext>
            </a:extLst>
          </p:cNvPr>
          <p:cNvSpPr>
            <a:spLocks noGrp="1"/>
          </p:cNvSpPr>
          <p:nvPr>
            <p:ph idx="1"/>
          </p:nvPr>
        </p:nvSpPr>
        <p:spPr>
          <a:xfrm>
            <a:off x="838200" y="1825625"/>
            <a:ext cx="10515600" cy="4667250"/>
          </a:xfrm>
        </p:spPr>
        <p:txBody>
          <a:bodyPr/>
          <a:lstStyle/>
          <a:p>
            <a:r>
              <a:rPr lang="en-US" dirty="0"/>
              <a:t>As the parties hold ‘shares’, they are free to dispose of  their part whenever they wish </a:t>
            </a:r>
            <a:r>
              <a:rPr lang="en-US" dirty="0" smtClean="0"/>
              <a:t>to.</a:t>
            </a:r>
          </a:p>
          <a:p>
            <a:r>
              <a:rPr lang="en-US" dirty="0" smtClean="0"/>
              <a:t>Furthermore</a:t>
            </a:r>
            <a:r>
              <a:rPr lang="en-US" dirty="0"/>
              <a:t>, there is no right of  survivorship as the size of  each party’s share is ﬁxed and remains unaffected upon the death of  a co-owner, instead the share of  the deceased is passed on under a will or their intestacy. </a:t>
            </a:r>
          </a:p>
          <a:p>
            <a:r>
              <a:rPr lang="en-US" dirty="0"/>
              <a:t>This may explain why a tenancy in common may be preferred were the co-owners are not closely connected by family ties.</a:t>
            </a:r>
          </a:p>
          <a:p>
            <a:endParaRPr lang="en-US" dirty="0"/>
          </a:p>
        </p:txBody>
      </p:sp>
    </p:spTree>
    <p:extLst>
      <p:ext uri="{BB962C8B-B14F-4D97-AF65-F5344CB8AC3E}">
        <p14:creationId xmlns:p14="http://schemas.microsoft.com/office/powerpoint/2010/main" val="2474220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E8FC9C5-528C-492B-8904-9E36CF5C1930}"/>
              </a:ext>
            </a:extLst>
          </p:cNvPr>
          <p:cNvSpPr>
            <a:spLocks noGrp="1"/>
          </p:cNvSpPr>
          <p:nvPr>
            <p:ph type="title"/>
          </p:nvPr>
        </p:nvSpPr>
        <p:spPr/>
        <p:txBody>
          <a:bodyPr/>
          <a:lstStyle/>
          <a:p>
            <a:r>
              <a:rPr lang="en-US" b="1" dirty="0">
                <a:solidFill>
                  <a:prstClr val="black"/>
                </a:solidFill>
              </a:rPr>
              <a:t>Tenancy in Common Cont’d</a:t>
            </a:r>
            <a:endParaRPr lang="en-US" dirty="0"/>
          </a:p>
        </p:txBody>
      </p:sp>
      <p:sp>
        <p:nvSpPr>
          <p:cNvPr id="3" name="Content Placeholder 2">
            <a:extLst>
              <a:ext uri="{FF2B5EF4-FFF2-40B4-BE49-F238E27FC236}">
                <a16:creationId xmlns:a16="http://schemas.microsoft.com/office/drawing/2014/main" xmlns="" id="{C92096E0-A175-48BD-AF84-FFB25B4C7EAC}"/>
              </a:ext>
            </a:extLst>
          </p:cNvPr>
          <p:cNvSpPr>
            <a:spLocks noGrp="1"/>
          </p:cNvSpPr>
          <p:nvPr>
            <p:ph idx="1"/>
          </p:nvPr>
        </p:nvSpPr>
        <p:spPr>
          <a:xfrm>
            <a:off x="838200" y="1690688"/>
            <a:ext cx="10515600" cy="4946595"/>
          </a:xfrm>
        </p:spPr>
        <p:txBody>
          <a:bodyPr/>
          <a:lstStyle/>
          <a:p>
            <a:r>
              <a:rPr lang="en-US" dirty="0"/>
              <a:t>To </a:t>
            </a:r>
            <a:r>
              <a:rPr lang="en-US" dirty="0" err="1"/>
              <a:t>summarise</a:t>
            </a:r>
            <a:r>
              <a:rPr lang="en-US" dirty="0"/>
              <a:t>, under a tenancy-in common;    </a:t>
            </a:r>
          </a:p>
          <a:p>
            <a:pPr marL="971550" lvl="1" indent="-514350">
              <a:buFont typeface="+mj-lt"/>
              <a:buAutoNum type="arabicPeriod"/>
            </a:pPr>
            <a:r>
              <a:rPr lang="en-US" sz="2800" dirty="0"/>
              <a:t>There is an undivided share in land,</a:t>
            </a:r>
          </a:p>
          <a:p>
            <a:pPr marL="971550" lvl="1" indent="-514350">
              <a:buFont typeface="+mj-lt"/>
              <a:buAutoNum type="arabicPeriod"/>
            </a:pPr>
            <a:r>
              <a:rPr lang="en-US" sz="2800" dirty="0"/>
              <a:t>There is unity of possession;</a:t>
            </a:r>
          </a:p>
          <a:p>
            <a:pPr marL="971550" lvl="1" indent="-514350">
              <a:buFont typeface="+mj-lt"/>
              <a:buAutoNum type="arabicPeriod"/>
            </a:pPr>
            <a:r>
              <a:rPr lang="en-US" sz="2800" dirty="0"/>
              <a:t>No other unities need be present;</a:t>
            </a:r>
          </a:p>
          <a:p>
            <a:pPr marL="971550" lvl="1" indent="-514350">
              <a:buFont typeface="+mj-lt"/>
              <a:buAutoNum type="arabicPeriod"/>
            </a:pPr>
            <a:r>
              <a:rPr lang="en-US" sz="2800" dirty="0"/>
              <a:t>There is no right of survivorship; a tenant’s share maybe passed on in the normal way by will on death or through the rules of intestacy; a transfer of interests does not terminate the tenancy in common.</a:t>
            </a:r>
          </a:p>
          <a:p>
            <a:endParaRPr lang="en-US" dirty="0"/>
          </a:p>
        </p:txBody>
      </p:sp>
    </p:spTree>
    <p:extLst>
      <p:ext uri="{BB962C8B-B14F-4D97-AF65-F5344CB8AC3E}">
        <p14:creationId xmlns:p14="http://schemas.microsoft.com/office/powerpoint/2010/main" val="2307635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22DF2D-6D9A-438B-AEE9-A81510738F52}"/>
              </a:ext>
            </a:extLst>
          </p:cNvPr>
          <p:cNvSpPr>
            <a:spLocks noGrp="1"/>
          </p:cNvSpPr>
          <p:nvPr>
            <p:ph type="title"/>
          </p:nvPr>
        </p:nvSpPr>
        <p:spPr>
          <a:xfrm>
            <a:off x="838200" y="365126"/>
            <a:ext cx="10515600" cy="1116834"/>
          </a:xfrm>
        </p:spPr>
        <p:txBody>
          <a:bodyPr/>
          <a:lstStyle/>
          <a:p>
            <a:r>
              <a:rPr lang="en-US" b="1" dirty="0"/>
              <a:t>Tenancy by Entireties and Coparcenary</a:t>
            </a:r>
          </a:p>
        </p:txBody>
      </p:sp>
      <p:sp>
        <p:nvSpPr>
          <p:cNvPr id="3" name="Content Placeholder 2">
            <a:extLst>
              <a:ext uri="{FF2B5EF4-FFF2-40B4-BE49-F238E27FC236}">
                <a16:creationId xmlns:a16="http://schemas.microsoft.com/office/drawing/2014/main" xmlns="" id="{B32ED58B-0CCA-4F41-BF3F-C34AF6A325FE}"/>
              </a:ext>
            </a:extLst>
          </p:cNvPr>
          <p:cNvSpPr>
            <a:spLocks noGrp="1"/>
          </p:cNvSpPr>
          <p:nvPr>
            <p:ph idx="1"/>
          </p:nvPr>
        </p:nvSpPr>
        <p:spPr>
          <a:xfrm>
            <a:off x="838200" y="1481960"/>
            <a:ext cx="10515600" cy="5010914"/>
          </a:xfrm>
        </p:spPr>
        <p:txBody>
          <a:bodyPr>
            <a:normAutofit/>
          </a:bodyPr>
          <a:lstStyle/>
          <a:p>
            <a:r>
              <a:rPr lang="en-US" dirty="0"/>
              <a:t>Coparcenary and tenancy by entities are old forms of co-ownership</a:t>
            </a:r>
          </a:p>
          <a:p>
            <a:r>
              <a:rPr lang="en-US" b="1" dirty="0"/>
              <a:t>Coparcenary</a:t>
            </a:r>
          </a:p>
          <a:p>
            <a:pPr lvl="1">
              <a:buFont typeface="Courier New" panose="02070309020205020404" pitchFamily="49" charset="0"/>
              <a:buChar char="o"/>
            </a:pPr>
            <a:r>
              <a:rPr lang="en-US" sz="2600" dirty="0"/>
              <a:t>Coparcenary as a form of Co-Ownership arose by operation of law on the death of the holder of unbarred fee tail leaving daughters and no issue through the male line. </a:t>
            </a:r>
          </a:p>
          <a:p>
            <a:pPr lvl="1">
              <a:buFont typeface="Courier New" panose="02070309020205020404" pitchFamily="49" charset="0"/>
              <a:buChar char="o"/>
            </a:pPr>
            <a:r>
              <a:rPr lang="en-US" sz="2600" dirty="0"/>
              <a:t>the daughters would own and hold the land as Coparceners. </a:t>
            </a:r>
          </a:p>
          <a:p>
            <a:pPr lvl="1">
              <a:buFont typeface="Courier New" panose="02070309020205020404" pitchFamily="49" charset="0"/>
              <a:buChar char="o"/>
            </a:pPr>
            <a:r>
              <a:rPr lang="en-US" sz="2600" dirty="0"/>
              <a:t>It resembled a tenancy in common in that there was no right of survivorship and further in that the interest of Coparceners could be of different sizes.  It differed from a Joint Tenancy in that it arose only by operation of law (inheritance) whereas a joint tenancy can arise through purchase of land.  </a:t>
            </a:r>
          </a:p>
        </p:txBody>
      </p:sp>
    </p:spTree>
    <p:extLst>
      <p:ext uri="{BB962C8B-B14F-4D97-AF65-F5344CB8AC3E}">
        <p14:creationId xmlns:p14="http://schemas.microsoft.com/office/powerpoint/2010/main" val="2192149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1596B95-81A8-46CD-BC10-97AC36B51300}"/>
              </a:ext>
            </a:extLst>
          </p:cNvPr>
          <p:cNvSpPr>
            <a:spLocks noGrp="1"/>
          </p:cNvSpPr>
          <p:nvPr>
            <p:ph type="title"/>
          </p:nvPr>
        </p:nvSpPr>
        <p:spPr>
          <a:xfrm>
            <a:off x="838200" y="365126"/>
            <a:ext cx="10515600" cy="1116834"/>
          </a:xfrm>
        </p:spPr>
        <p:txBody>
          <a:bodyPr/>
          <a:lstStyle/>
          <a:p>
            <a:r>
              <a:rPr lang="en-US" b="1" dirty="0">
                <a:solidFill>
                  <a:prstClr val="black"/>
                </a:solidFill>
              </a:rPr>
              <a:t>Tenancy by Entireties and Coparcenary Cont’d</a:t>
            </a:r>
            <a:endParaRPr lang="en-US" dirty="0"/>
          </a:p>
        </p:txBody>
      </p:sp>
      <p:sp>
        <p:nvSpPr>
          <p:cNvPr id="3" name="Content Placeholder 2">
            <a:extLst>
              <a:ext uri="{FF2B5EF4-FFF2-40B4-BE49-F238E27FC236}">
                <a16:creationId xmlns:a16="http://schemas.microsoft.com/office/drawing/2014/main" xmlns="" id="{5C19C305-5E6D-4C4A-BFF4-E204E3BFCFA2}"/>
              </a:ext>
            </a:extLst>
          </p:cNvPr>
          <p:cNvSpPr>
            <a:spLocks noGrp="1"/>
          </p:cNvSpPr>
          <p:nvPr>
            <p:ph idx="1"/>
          </p:nvPr>
        </p:nvSpPr>
        <p:spPr>
          <a:xfrm>
            <a:off x="838200" y="1481960"/>
            <a:ext cx="10515600" cy="5123792"/>
          </a:xfrm>
        </p:spPr>
        <p:txBody>
          <a:bodyPr/>
          <a:lstStyle/>
          <a:p>
            <a:r>
              <a:rPr lang="en-US" dirty="0"/>
              <a:t>A tenancy by entireties arose where land was conveyed to a husband and wife in a way that would otherwise have created a joint tenancy.  </a:t>
            </a:r>
          </a:p>
          <a:p>
            <a:r>
              <a:rPr lang="en-US" dirty="0"/>
              <a:t>It resembled a joint tenancy in that there was a right of survivorship.</a:t>
            </a:r>
          </a:p>
          <a:p>
            <a:r>
              <a:rPr lang="en-US" dirty="0"/>
              <a:t>It was distinguishable from a joint tenancy in that either spouse could alienate his or her interest without the agreement of the other.  </a:t>
            </a:r>
          </a:p>
          <a:p>
            <a:r>
              <a:rPr lang="en-US" dirty="0"/>
              <a:t>By the provisions of sections 1 and 5 of the Married Women’s Property Act of 1882, no new tenancy by entireties was capable of being created after the said year.</a:t>
            </a:r>
          </a:p>
        </p:txBody>
      </p:sp>
    </p:spTree>
    <p:extLst>
      <p:ext uri="{BB962C8B-B14F-4D97-AF65-F5344CB8AC3E}">
        <p14:creationId xmlns:p14="http://schemas.microsoft.com/office/powerpoint/2010/main" val="132201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F4B6A2-2071-41D0-AD99-78A0A006947A}"/>
              </a:ext>
            </a:extLst>
          </p:cNvPr>
          <p:cNvSpPr>
            <a:spLocks noGrp="1"/>
          </p:cNvSpPr>
          <p:nvPr>
            <p:ph type="title"/>
          </p:nvPr>
        </p:nvSpPr>
        <p:spPr>
          <a:xfrm>
            <a:off x="838200" y="189186"/>
            <a:ext cx="10515600" cy="1277008"/>
          </a:xfrm>
        </p:spPr>
        <p:txBody>
          <a:bodyPr/>
          <a:lstStyle/>
          <a:p>
            <a:r>
              <a:rPr lang="en-US" b="1" dirty="0"/>
              <a:t>Termination of Co-ownership</a:t>
            </a:r>
          </a:p>
        </p:txBody>
      </p:sp>
      <p:sp>
        <p:nvSpPr>
          <p:cNvPr id="3" name="Content Placeholder 2">
            <a:extLst>
              <a:ext uri="{FF2B5EF4-FFF2-40B4-BE49-F238E27FC236}">
                <a16:creationId xmlns:a16="http://schemas.microsoft.com/office/drawing/2014/main" xmlns="" id="{D85AF679-3DB5-4820-A43A-FCA59C1F920C}"/>
              </a:ext>
            </a:extLst>
          </p:cNvPr>
          <p:cNvSpPr>
            <a:spLocks noGrp="1"/>
          </p:cNvSpPr>
          <p:nvPr>
            <p:ph idx="1"/>
          </p:nvPr>
        </p:nvSpPr>
        <p:spPr>
          <a:xfrm>
            <a:off x="838200" y="1466194"/>
            <a:ext cx="10515600" cy="5044965"/>
          </a:xfrm>
        </p:spPr>
        <p:txBody>
          <a:bodyPr/>
          <a:lstStyle/>
          <a:p>
            <a:r>
              <a:rPr lang="en-US" dirty="0"/>
              <a:t>A joint tenancy may be terminated through conversion into sole ownership, severance or partition.</a:t>
            </a:r>
          </a:p>
          <a:p>
            <a:pPr lvl="1">
              <a:buFont typeface="Courier New" panose="02070309020205020404" pitchFamily="49" charset="0"/>
              <a:buChar char="o"/>
            </a:pPr>
            <a:r>
              <a:rPr lang="en-US" dirty="0"/>
              <a:t>Conversion into sole ownership means that, by virtue of the doctrine of survivor-ship when one or more of the joint tenants die, the survivor becomes the sole owner of the property.</a:t>
            </a:r>
          </a:p>
          <a:p>
            <a:pPr lvl="1">
              <a:buFont typeface="Courier New" panose="02070309020205020404" pitchFamily="49" charset="0"/>
              <a:buChar char="o"/>
            </a:pPr>
            <a:r>
              <a:rPr lang="en-US" dirty="0"/>
              <a:t>Severance occurs when a joint tenancy is converted into a tenancy in common; For example, where one of the two co-owners transfers his or her interest in the co-owned property to another, or when the parties mutually agree to sever their interest.</a:t>
            </a:r>
          </a:p>
          <a:p>
            <a:pPr lvl="1">
              <a:buFont typeface="Courier New" panose="02070309020205020404" pitchFamily="49" charset="0"/>
              <a:buChar char="o"/>
            </a:pPr>
            <a:r>
              <a:rPr lang="en-US" dirty="0"/>
              <a:t>Partition - the co-owners owners may apply to court to have the land divided.</a:t>
            </a:r>
          </a:p>
          <a:p>
            <a:r>
              <a:rPr lang="en-US" dirty="0"/>
              <a:t>A tenancy in common can be terminated through partition</a:t>
            </a:r>
          </a:p>
          <a:p>
            <a:pPr marL="457200" lvl="1" indent="0">
              <a:buNone/>
            </a:pPr>
            <a:endParaRPr lang="en-US" dirty="0"/>
          </a:p>
          <a:p>
            <a:pPr lvl="1">
              <a:buFont typeface="Courier New" panose="02070309020205020404" pitchFamily="49" charset="0"/>
              <a:buChar char="o"/>
            </a:pPr>
            <a:endParaRPr lang="en-US" dirty="0"/>
          </a:p>
        </p:txBody>
      </p:sp>
    </p:spTree>
    <p:extLst>
      <p:ext uri="{BB962C8B-B14F-4D97-AF65-F5344CB8AC3E}">
        <p14:creationId xmlns:p14="http://schemas.microsoft.com/office/powerpoint/2010/main" val="113084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BEC109-048F-40D6-A340-F9DB1B2055E7}"/>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xmlns="" id="{739F7852-54DB-4BD0-841C-3AFE29EA07B2}"/>
              </a:ext>
            </a:extLst>
          </p:cNvPr>
          <p:cNvSpPr>
            <a:spLocks noGrp="1"/>
          </p:cNvSpPr>
          <p:nvPr>
            <p:ph idx="1"/>
          </p:nvPr>
        </p:nvSpPr>
        <p:spPr>
          <a:xfrm>
            <a:off x="838200" y="1825625"/>
            <a:ext cx="10515600" cy="4480582"/>
          </a:xfrm>
        </p:spPr>
        <p:txBody>
          <a:bodyPr/>
          <a:lstStyle/>
          <a:p>
            <a:r>
              <a:rPr lang="en-US" dirty="0"/>
              <a:t>Ownership of land may be vested in a single person or in two or more persons. Concurrent Co-ownership of property describes the simultaneous enjoyment of land by two or more persons. </a:t>
            </a:r>
          </a:p>
          <a:p>
            <a:r>
              <a:rPr lang="en-US" dirty="0"/>
              <a:t>The law of Co-ownership operates whenever two or more people enjoy the rights of ownership of property or land at the same time.</a:t>
            </a:r>
          </a:p>
          <a:p>
            <a:r>
              <a:rPr lang="en-US" dirty="0"/>
              <a:t>The Co-owners may be husband and wife, siblings, business partners or friends. </a:t>
            </a:r>
          </a:p>
        </p:txBody>
      </p:sp>
    </p:spTree>
    <p:extLst>
      <p:ext uri="{BB962C8B-B14F-4D97-AF65-F5344CB8AC3E}">
        <p14:creationId xmlns:p14="http://schemas.microsoft.com/office/powerpoint/2010/main" val="6342978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D8F84F7-5621-4E5F-AE3B-121448D902E4}"/>
              </a:ext>
            </a:extLst>
          </p:cNvPr>
          <p:cNvSpPr>
            <a:spLocks noGrp="1"/>
          </p:cNvSpPr>
          <p:nvPr>
            <p:ph type="title"/>
          </p:nvPr>
        </p:nvSpPr>
        <p:spPr/>
        <p:txBody>
          <a:bodyPr/>
          <a:lstStyle/>
          <a:p>
            <a:r>
              <a:rPr lang="en-US" b="1" dirty="0"/>
              <a:t>Further Reading</a:t>
            </a:r>
          </a:p>
        </p:txBody>
      </p:sp>
      <p:sp>
        <p:nvSpPr>
          <p:cNvPr id="3" name="Content Placeholder 2">
            <a:extLst>
              <a:ext uri="{FF2B5EF4-FFF2-40B4-BE49-F238E27FC236}">
                <a16:creationId xmlns:a16="http://schemas.microsoft.com/office/drawing/2014/main" xmlns="" id="{5B2319F5-6430-46F3-91A7-2DB7D1AD076F}"/>
              </a:ext>
            </a:extLst>
          </p:cNvPr>
          <p:cNvSpPr>
            <a:spLocks noGrp="1"/>
          </p:cNvSpPr>
          <p:nvPr>
            <p:ph idx="1"/>
          </p:nvPr>
        </p:nvSpPr>
        <p:spPr>
          <a:xfrm>
            <a:off x="838200" y="1403132"/>
            <a:ext cx="10515600" cy="5089744"/>
          </a:xfrm>
        </p:spPr>
        <p:txBody>
          <a:bodyPr>
            <a:normAutofit/>
          </a:bodyPr>
          <a:lstStyle/>
          <a:p>
            <a:r>
              <a:rPr lang="en-US" dirty="0"/>
              <a:t>Read:</a:t>
            </a:r>
          </a:p>
          <a:p>
            <a:pPr lvl="1">
              <a:lnSpc>
                <a:spcPct val="150000"/>
              </a:lnSpc>
              <a:buFont typeface="Courier New" panose="02070309020205020404" pitchFamily="49" charset="0"/>
              <a:buChar char="o"/>
            </a:pPr>
            <a:r>
              <a:rPr lang="en-US" dirty="0"/>
              <a:t> s. 51 of the </a:t>
            </a:r>
            <a:r>
              <a:rPr lang="en-US" dirty="0" err="1"/>
              <a:t>the</a:t>
            </a:r>
            <a:r>
              <a:rPr lang="en-US" dirty="0"/>
              <a:t> Lands and Deeds Registry Act</a:t>
            </a:r>
          </a:p>
          <a:p>
            <a:pPr lvl="1">
              <a:lnSpc>
                <a:spcPct val="150000"/>
              </a:lnSpc>
              <a:buFont typeface="Courier New" panose="02070309020205020404" pitchFamily="49" charset="0"/>
              <a:buChar char="o"/>
            </a:pPr>
            <a:r>
              <a:rPr lang="en-US" dirty="0" err="1"/>
              <a:t>Chishala</a:t>
            </a:r>
            <a:r>
              <a:rPr lang="en-US" dirty="0"/>
              <a:t> </a:t>
            </a:r>
            <a:r>
              <a:rPr lang="en-US" dirty="0" err="1"/>
              <a:t>Karabasis</a:t>
            </a:r>
            <a:r>
              <a:rPr lang="en-US" dirty="0"/>
              <a:t> and another v </a:t>
            </a:r>
            <a:r>
              <a:rPr lang="en-US" dirty="0" err="1"/>
              <a:t>Mwale</a:t>
            </a:r>
            <a:r>
              <a:rPr lang="en-US" dirty="0"/>
              <a:t> (2018) ZMSC 321 -if not expressly stated, co- ownership is treated as a joint tenancy </a:t>
            </a:r>
          </a:p>
          <a:p>
            <a:pPr lvl="1">
              <a:lnSpc>
                <a:spcPct val="150000"/>
              </a:lnSpc>
              <a:buFont typeface="Courier New" panose="02070309020205020404" pitchFamily="49" charset="0"/>
              <a:buChar char="o"/>
            </a:pPr>
            <a:r>
              <a:rPr lang="en-US" dirty="0" err="1"/>
              <a:t>Balvant</a:t>
            </a:r>
            <a:r>
              <a:rPr lang="en-US" dirty="0"/>
              <a:t> </a:t>
            </a:r>
            <a:r>
              <a:rPr lang="en-US" dirty="0" err="1"/>
              <a:t>Popatal</a:t>
            </a:r>
            <a:r>
              <a:rPr lang="en-US" dirty="0"/>
              <a:t> </a:t>
            </a:r>
            <a:r>
              <a:rPr lang="en-US" dirty="0" err="1"/>
              <a:t>Potal</a:t>
            </a:r>
            <a:r>
              <a:rPr lang="en-US" dirty="0"/>
              <a:t> V. </a:t>
            </a:r>
            <a:r>
              <a:rPr lang="en-US" dirty="0" err="1"/>
              <a:t>Amrat</a:t>
            </a:r>
            <a:r>
              <a:rPr lang="en-US" dirty="0"/>
              <a:t> </a:t>
            </a:r>
            <a:r>
              <a:rPr lang="en-US" dirty="0" err="1"/>
              <a:t>Bhaga</a:t>
            </a:r>
            <a:r>
              <a:rPr lang="en-US" dirty="0"/>
              <a:t> – SCZ Appeal No. 104 of 1999</a:t>
            </a:r>
          </a:p>
          <a:p>
            <a:pPr lvl="1">
              <a:lnSpc>
                <a:spcPct val="150000"/>
              </a:lnSpc>
              <a:buFont typeface="Courier New" panose="02070309020205020404" pitchFamily="49" charset="0"/>
              <a:buChar char="o"/>
            </a:pPr>
            <a:r>
              <a:rPr lang="en-US" dirty="0" err="1"/>
              <a:t>Popatal</a:t>
            </a:r>
            <a:r>
              <a:rPr lang="en-US" dirty="0"/>
              <a:t> v </a:t>
            </a:r>
            <a:r>
              <a:rPr lang="en-US" dirty="0" err="1"/>
              <a:t>Gauff</a:t>
            </a:r>
            <a:r>
              <a:rPr lang="en-US" dirty="0"/>
              <a:t> And Another – 2002/HPC/0486- HC</a:t>
            </a:r>
          </a:p>
          <a:p>
            <a:pPr lvl="1">
              <a:lnSpc>
                <a:spcPct val="150000"/>
              </a:lnSpc>
              <a:buFont typeface="Courier New" panose="02070309020205020404" pitchFamily="49" charset="0"/>
              <a:buChar char="o"/>
            </a:pPr>
            <a:r>
              <a:rPr lang="en-US" dirty="0"/>
              <a:t>Anne Scott v Oliver Scott (SCZ Judgment Number 3 OF 2007)</a:t>
            </a:r>
          </a:p>
          <a:p>
            <a:pPr lvl="1">
              <a:lnSpc>
                <a:spcPct val="150000"/>
              </a:lnSpc>
              <a:buFont typeface="Courier New" panose="02070309020205020404" pitchFamily="49" charset="0"/>
              <a:buChar char="o"/>
            </a:pPr>
            <a:r>
              <a:rPr lang="en-US" dirty="0"/>
              <a:t>Krige and Another v Christian Council </a:t>
            </a:r>
            <a:r>
              <a:rPr lang="en-US"/>
              <a:t>of Zambia (1975) ZR 152 (SC)</a:t>
            </a:r>
            <a:endParaRPr lang="en-US" dirty="0"/>
          </a:p>
          <a:p>
            <a:pPr lvl="1">
              <a:lnSpc>
                <a:spcPct val="150000"/>
              </a:lnSpc>
              <a:buFont typeface="Courier New" panose="02070309020205020404" pitchFamily="49" charset="0"/>
              <a:buChar char="o"/>
            </a:pPr>
            <a:endParaRPr lang="en-US" sz="2800" dirty="0"/>
          </a:p>
        </p:txBody>
      </p:sp>
    </p:spTree>
    <p:extLst>
      <p:ext uri="{BB962C8B-B14F-4D97-AF65-F5344CB8AC3E}">
        <p14:creationId xmlns:p14="http://schemas.microsoft.com/office/powerpoint/2010/main" val="3068848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EF5542-50BC-4D79-B2BA-5D21ACB9091D}"/>
              </a:ext>
            </a:extLst>
          </p:cNvPr>
          <p:cNvSpPr>
            <a:spLocks noGrp="1"/>
          </p:cNvSpPr>
          <p:nvPr>
            <p:ph type="title"/>
          </p:nvPr>
        </p:nvSpPr>
        <p:spPr/>
        <p:txBody>
          <a:bodyPr/>
          <a:lstStyle/>
          <a:p>
            <a:r>
              <a:rPr lang="en-US" b="1" dirty="0"/>
              <a:t>Introduction Cont’d</a:t>
            </a:r>
          </a:p>
        </p:txBody>
      </p:sp>
      <p:sp>
        <p:nvSpPr>
          <p:cNvPr id="3" name="Content Placeholder 2">
            <a:extLst>
              <a:ext uri="{FF2B5EF4-FFF2-40B4-BE49-F238E27FC236}">
                <a16:creationId xmlns:a16="http://schemas.microsoft.com/office/drawing/2014/main" xmlns="" id="{BAC98DD6-A106-4032-BEE6-B107EC24BACF}"/>
              </a:ext>
            </a:extLst>
          </p:cNvPr>
          <p:cNvSpPr>
            <a:spLocks noGrp="1"/>
          </p:cNvSpPr>
          <p:nvPr>
            <p:ph idx="1"/>
          </p:nvPr>
        </p:nvSpPr>
        <p:spPr/>
        <p:txBody>
          <a:bodyPr/>
          <a:lstStyle/>
          <a:p>
            <a:r>
              <a:rPr lang="en-US" dirty="0"/>
              <a:t>There were four forms of co-ownership in land at common law. These are:</a:t>
            </a:r>
          </a:p>
          <a:p>
            <a:pPr marL="914400" lvl="1" indent="-457200">
              <a:buFont typeface="+mj-lt"/>
              <a:buAutoNum type="arabicPeriod"/>
            </a:pPr>
            <a:r>
              <a:rPr lang="en-US" dirty="0"/>
              <a:t> </a:t>
            </a:r>
            <a:r>
              <a:rPr lang="en-US" sz="2800" dirty="0"/>
              <a:t>joint tenancy; </a:t>
            </a:r>
          </a:p>
          <a:p>
            <a:pPr marL="914400" lvl="1" indent="-457200">
              <a:buFont typeface="+mj-lt"/>
              <a:buAutoNum type="arabicPeriod"/>
            </a:pPr>
            <a:r>
              <a:rPr lang="en-US" sz="2800" dirty="0"/>
              <a:t>tenancy in common;</a:t>
            </a:r>
          </a:p>
          <a:p>
            <a:pPr marL="914400" lvl="1" indent="-457200">
              <a:buFont typeface="+mj-lt"/>
              <a:buAutoNum type="arabicPeriod"/>
            </a:pPr>
            <a:r>
              <a:rPr lang="en-US" sz="2800" dirty="0"/>
              <a:t>tenancy by entireties; and </a:t>
            </a:r>
          </a:p>
          <a:p>
            <a:pPr marL="914400" lvl="1" indent="-457200">
              <a:buFont typeface="+mj-lt"/>
              <a:buAutoNum type="arabicPeriod"/>
            </a:pPr>
            <a:r>
              <a:rPr lang="en-US" sz="2800" dirty="0"/>
              <a:t>Coparcenary.</a:t>
            </a:r>
          </a:p>
          <a:p>
            <a:r>
              <a:rPr lang="en-US" sz="3200" dirty="0"/>
              <a:t>Most forms of co-ownership are created voluntarily or by someone else.</a:t>
            </a:r>
          </a:p>
        </p:txBody>
      </p:sp>
    </p:spTree>
    <p:extLst>
      <p:ext uri="{BB962C8B-B14F-4D97-AF65-F5344CB8AC3E}">
        <p14:creationId xmlns:p14="http://schemas.microsoft.com/office/powerpoint/2010/main" val="3745135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E34794-1819-4428-891B-9BADEE7E67E3}"/>
              </a:ext>
            </a:extLst>
          </p:cNvPr>
          <p:cNvSpPr>
            <a:spLocks noGrp="1"/>
          </p:cNvSpPr>
          <p:nvPr>
            <p:ph type="title"/>
          </p:nvPr>
        </p:nvSpPr>
        <p:spPr/>
        <p:txBody>
          <a:bodyPr/>
          <a:lstStyle/>
          <a:p>
            <a:r>
              <a:rPr lang="en-US" b="1" dirty="0"/>
              <a:t>Joint Tenancy</a:t>
            </a:r>
          </a:p>
        </p:txBody>
      </p:sp>
      <p:sp>
        <p:nvSpPr>
          <p:cNvPr id="3" name="Content Placeholder 2">
            <a:extLst>
              <a:ext uri="{FF2B5EF4-FFF2-40B4-BE49-F238E27FC236}">
                <a16:creationId xmlns:a16="http://schemas.microsoft.com/office/drawing/2014/main" xmlns="" id="{2A5455F5-4CCE-4FA1-AB13-289CB2F29B49}"/>
              </a:ext>
            </a:extLst>
          </p:cNvPr>
          <p:cNvSpPr>
            <a:spLocks noGrp="1"/>
          </p:cNvSpPr>
          <p:nvPr>
            <p:ph idx="1"/>
          </p:nvPr>
        </p:nvSpPr>
        <p:spPr/>
        <p:txBody>
          <a:bodyPr/>
          <a:lstStyle/>
          <a:p>
            <a:r>
              <a:rPr lang="en-US" dirty="0"/>
              <a:t>Joint tenancy exists when two or more people have concurrent title to property.</a:t>
            </a:r>
          </a:p>
          <a:p>
            <a:r>
              <a:rPr lang="en-US" dirty="0"/>
              <a:t>each co-owner is treated as being entitled to the whole of that land; there are no distinct ‘shares’ and no single owner can claim any greater rights over any part of the land than another.</a:t>
            </a:r>
          </a:p>
          <a:p>
            <a:r>
              <a:rPr lang="en-US" dirty="0"/>
              <a:t>Although as between themselves joint tenants have separate rights, against everyone else they are in a position of a single owner</a:t>
            </a:r>
          </a:p>
          <a:p>
            <a:r>
              <a:rPr lang="en-US" dirty="0"/>
              <a:t>The two principle features of a joint tenancy are the right of survivorship and the four unties</a:t>
            </a:r>
          </a:p>
          <a:p>
            <a:endParaRPr lang="en-US" dirty="0"/>
          </a:p>
          <a:p>
            <a:endParaRPr lang="en-US" dirty="0"/>
          </a:p>
        </p:txBody>
      </p:sp>
    </p:spTree>
    <p:extLst>
      <p:ext uri="{BB962C8B-B14F-4D97-AF65-F5344CB8AC3E}">
        <p14:creationId xmlns:p14="http://schemas.microsoft.com/office/powerpoint/2010/main" val="348407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E85C34-3BA8-4843-A630-8220827FE661}"/>
              </a:ext>
            </a:extLst>
          </p:cNvPr>
          <p:cNvSpPr>
            <a:spLocks noGrp="1"/>
          </p:cNvSpPr>
          <p:nvPr>
            <p:ph type="title"/>
          </p:nvPr>
        </p:nvSpPr>
        <p:spPr/>
        <p:txBody>
          <a:bodyPr/>
          <a:lstStyle/>
          <a:p>
            <a:r>
              <a:rPr lang="en-US" b="1" dirty="0"/>
              <a:t>Joint tenancy Cont’d</a:t>
            </a:r>
          </a:p>
        </p:txBody>
      </p:sp>
      <p:sp>
        <p:nvSpPr>
          <p:cNvPr id="3" name="Content Placeholder 2">
            <a:extLst>
              <a:ext uri="{FF2B5EF4-FFF2-40B4-BE49-F238E27FC236}">
                <a16:creationId xmlns:a16="http://schemas.microsoft.com/office/drawing/2014/main" xmlns="" id="{20D9ADEE-50D6-4E38-98B1-B191A9560123}"/>
              </a:ext>
            </a:extLst>
          </p:cNvPr>
          <p:cNvSpPr>
            <a:spLocks noGrp="1"/>
          </p:cNvSpPr>
          <p:nvPr>
            <p:ph idx="1"/>
          </p:nvPr>
        </p:nvSpPr>
        <p:spPr/>
        <p:txBody>
          <a:bodyPr/>
          <a:lstStyle/>
          <a:p>
            <a:r>
              <a:rPr lang="en-US" dirty="0"/>
              <a:t>The right of survivorship or </a:t>
            </a:r>
            <a:r>
              <a:rPr lang="en-US" b="1" i="1" dirty="0"/>
              <a:t>jus accrescendi</a:t>
            </a:r>
          </a:p>
          <a:p>
            <a:pPr lvl="1">
              <a:buFont typeface="Courier New" panose="02070309020205020404" pitchFamily="49" charset="0"/>
              <a:buChar char="o"/>
            </a:pPr>
            <a:r>
              <a:rPr lang="en-US" sz="2800" dirty="0"/>
              <a:t>By virtue of this principle, if one joint owner dies during the existence of the joint tenancy i.e. before it has been severed their interest in the joint tenancy automatically passes to the remaining joint tenancy and the remainder continues to enjoy their rights over the land as a single owner. </a:t>
            </a:r>
          </a:p>
          <a:p>
            <a:pPr lvl="1">
              <a:buFont typeface="Courier New" panose="02070309020205020404" pitchFamily="49" charset="0"/>
              <a:buChar char="o"/>
            </a:pPr>
            <a:r>
              <a:rPr lang="en-US" sz="2800" dirty="0"/>
              <a:t>The right of survivorship takes precedence over any attempted transfer of the property by will; a </a:t>
            </a:r>
            <a:r>
              <a:rPr lang="en-US" sz="2800" b="1" dirty="0"/>
              <a:t>will</a:t>
            </a:r>
            <a:r>
              <a:rPr lang="en-US" sz="2800" dirty="0"/>
              <a:t> has no effect on this type of tenancy.</a:t>
            </a:r>
          </a:p>
          <a:p>
            <a:pPr lvl="1">
              <a:buFont typeface="Courier New" panose="02070309020205020404" pitchFamily="49" charset="0"/>
              <a:buChar char="o"/>
            </a:pPr>
            <a:endParaRPr lang="en-US" sz="2800" dirty="0"/>
          </a:p>
        </p:txBody>
      </p:sp>
    </p:spTree>
    <p:extLst>
      <p:ext uri="{BB962C8B-B14F-4D97-AF65-F5344CB8AC3E}">
        <p14:creationId xmlns:p14="http://schemas.microsoft.com/office/powerpoint/2010/main" val="3697879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0E8313-2D32-4A45-979E-CC370C059F28}"/>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0467D914-341A-42C9-B095-11F06D8FA8E1}"/>
              </a:ext>
            </a:extLst>
          </p:cNvPr>
          <p:cNvSpPr>
            <a:spLocks noGrp="1"/>
          </p:cNvSpPr>
          <p:nvPr>
            <p:ph idx="1"/>
          </p:nvPr>
        </p:nvSpPr>
        <p:spPr/>
        <p:txBody>
          <a:bodyPr/>
          <a:lstStyle/>
          <a:p>
            <a:r>
              <a:rPr lang="en-US" dirty="0"/>
              <a:t>The four unties</a:t>
            </a:r>
          </a:p>
          <a:p>
            <a:pPr lvl="1">
              <a:buFont typeface="Courier New" panose="02070309020205020404" pitchFamily="49" charset="0"/>
              <a:buChar char="o"/>
            </a:pPr>
            <a:r>
              <a:rPr lang="en-US" sz="2800" dirty="0"/>
              <a:t>Before a joint tenancy can exist, the four unities must be present and it is the presence or absence of these factors that enable us to distinguish a joint tenancy from a tenancy in common.</a:t>
            </a:r>
          </a:p>
          <a:p>
            <a:pPr lvl="1">
              <a:buFont typeface="Courier New" panose="02070309020205020404" pitchFamily="49" charset="0"/>
              <a:buChar char="o"/>
            </a:pPr>
            <a:r>
              <a:rPr lang="en-US" sz="2800" dirty="0"/>
              <a:t>The four unities are: </a:t>
            </a:r>
          </a:p>
          <a:p>
            <a:pPr lvl="2">
              <a:buFont typeface="Wingdings" panose="05000000000000000000" pitchFamily="2" charset="2"/>
              <a:buChar char="§"/>
            </a:pPr>
            <a:r>
              <a:rPr lang="en-US" sz="2800" dirty="0"/>
              <a:t>Unity of possession interest; title; and time</a:t>
            </a:r>
            <a:r>
              <a:rPr lang="en-US" sz="2400" dirty="0"/>
              <a:t>.</a:t>
            </a:r>
          </a:p>
        </p:txBody>
      </p:sp>
    </p:spTree>
    <p:extLst>
      <p:ext uri="{BB962C8B-B14F-4D97-AF65-F5344CB8AC3E}">
        <p14:creationId xmlns:p14="http://schemas.microsoft.com/office/powerpoint/2010/main" val="3167343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E7CBCD-AB47-4FA5-B0DC-BB7BC43EC59E}"/>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89DDAE7F-DED4-4694-8574-66AD9FE20349}"/>
              </a:ext>
            </a:extLst>
          </p:cNvPr>
          <p:cNvSpPr>
            <a:spLocks noGrp="1"/>
          </p:cNvSpPr>
          <p:nvPr>
            <p:ph idx="1"/>
          </p:nvPr>
        </p:nvSpPr>
        <p:spPr>
          <a:xfrm>
            <a:off x="838200" y="1825625"/>
            <a:ext cx="10515600" cy="4795892"/>
          </a:xfrm>
        </p:spPr>
        <p:txBody>
          <a:bodyPr>
            <a:normAutofit/>
          </a:bodyPr>
          <a:lstStyle/>
          <a:p>
            <a:pPr marL="514350" indent="-514350">
              <a:buFont typeface="+mj-lt"/>
              <a:buAutoNum type="arabicParenR"/>
            </a:pPr>
            <a:r>
              <a:rPr lang="en-US" b="1" dirty="0"/>
              <a:t>Unity of time</a:t>
            </a:r>
          </a:p>
          <a:p>
            <a:pPr lvl="1">
              <a:buFont typeface="Courier New" panose="02070309020205020404" pitchFamily="49" charset="0"/>
              <a:buChar char="o"/>
            </a:pPr>
            <a:r>
              <a:rPr lang="en-US" sz="2800" dirty="0"/>
              <a:t>As is implied by the name, this element requires that each joint tenant take his or her share at the exact same time. For example:</a:t>
            </a:r>
          </a:p>
          <a:p>
            <a:pPr lvl="2">
              <a:buFont typeface="Wingdings" panose="05000000000000000000" pitchFamily="2" charset="2"/>
              <a:buChar char="§"/>
            </a:pPr>
            <a:r>
              <a:rPr lang="en-US" sz="2800" dirty="0"/>
              <a:t>Peter has two sons, John and James. Peter conveys a one-half interest in his apartment to John. A month later, he conveys his remaining one-half interest in his apartment to James. Even if Peter intended that John and James be joint tenants, this is not possible because they received title to the apartment at different times. </a:t>
            </a:r>
          </a:p>
          <a:p>
            <a:pPr lvl="2">
              <a:buFont typeface="Wingdings" panose="05000000000000000000" pitchFamily="2" charset="2"/>
              <a:buChar char="§"/>
            </a:pPr>
            <a:r>
              <a:rPr lang="en-US" sz="2800" dirty="0"/>
              <a:t>Instead, John and James share a tenancy-in-common in the apartment.</a:t>
            </a:r>
          </a:p>
          <a:p>
            <a:pPr marL="514350" indent="-514350">
              <a:buFont typeface="+mj-lt"/>
              <a:buAutoNum type="arabicParenR"/>
            </a:pPr>
            <a:endParaRPr lang="en-US" dirty="0"/>
          </a:p>
        </p:txBody>
      </p:sp>
    </p:spTree>
    <p:extLst>
      <p:ext uri="{BB962C8B-B14F-4D97-AF65-F5344CB8AC3E}">
        <p14:creationId xmlns:p14="http://schemas.microsoft.com/office/powerpoint/2010/main" val="1642307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5042C8-4737-4C33-BBCA-2A980BC0FA6F}"/>
              </a:ext>
            </a:extLst>
          </p:cNvPr>
          <p:cNvSpPr>
            <a:spLocks noGrp="1"/>
          </p:cNvSpPr>
          <p:nvPr>
            <p:ph type="title"/>
          </p:nvPr>
        </p:nvSpPr>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C1FB13DE-160B-48B5-B298-01E6D9AC6500}"/>
              </a:ext>
            </a:extLst>
          </p:cNvPr>
          <p:cNvSpPr>
            <a:spLocks noGrp="1"/>
          </p:cNvSpPr>
          <p:nvPr>
            <p:ph idx="1"/>
          </p:nvPr>
        </p:nvSpPr>
        <p:spPr>
          <a:xfrm>
            <a:off x="838200" y="1690688"/>
            <a:ext cx="10515600" cy="4802187"/>
          </a:xfrm>
        </p:spPr>
        <p:txBody>
          <a:bodyPr>
            <a:normAutofit/>
          </a:bodyPr>
          <a:lstStyle/>
          <a:p>
            <a:pPr marL="0" indent="0">
              <a:buNone/>
            </a:pPr>
            <a:r>
              <a:rPr lang="en-US" dirty="0"/>
              <a:t>2) </a:t>
            </a:r>
            <a:r>
              <a:rPr lang="en-US" b="1" dirty="0"/>
              <a:t>Unity of Title</a:t>
            </a:r>
          </a:p>
          <a:p>
            <a:pPr lvl="1">
              <a:buFont typeface="Courier New" panose="02070309020205020404" pitchFamily="49" charset="0"/>
              <a:buChar char="o"/>
            </a:pPr>
            <a:r>
              <a:rPr lang="en-US" sz="2800" dirty="0"/>
              <a:t>This unity requires that all joint tenants acquire title by the same instrument. This can be a deed, a will, a trust or any other document that can convey property. For example:</a:t>
            </a:r>
          </a:p>
          <a:p>
            <a:pPr lvl="2">
              <a:buFont typeface="Wingdings" panose="05000000000000000000" pitchFamily="2" charset="2"/>
              <a:buChar char="§"/>
            </a:pPr>
            <a:r>
              <a:rPr lang="en-US" sz="2800" dirty="0"/>
              <a:t>The Mary gives a deed to Hazel, giving her a one-half interest in her House, but it is only effective at the time of her death. In her will, the Mary leaves the other one-half interest in the House to Songi, and she specifically writes that Songi should be a joint tenant with Hazel. </a:t>
            </a:r>
          </a:p>
          <a:p>
            <a:pPr lvl="2">
              <a:buFont typeface="Wingdings" panose="05000000000000000000" pitchFamily="2" charset="2"/>
              <a:buChar char="§"/>
            </a:pPr>
            <a:r>
              <a:rPr lang="en-US" sz="2800" dirty="0"/>
              <a:t>Hazel and Songi are only tenants-in-common with each other. Since they did not take title via the same instrument. </a:t>
            </a:r>
          </a:p>
          <a:p>
            <a:endParaRPr lang="en-US" dirty="0"/>
          </a:p>
        </p:txBody>
      </p:sp>
    </p:spTree>
    <p:extLst>
      <p:ext uri="{BB962C8B-B14F-4D97-AF65-F5344CB8AC3E}">
        <p14:creationId xmlns:p14="http://schemas.microsoft.com/office/powerpoint/2010/main" val="862959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E4A4C7-9B4A-495B-B70B-28614D935BAB}"/>
              </a:ext>
            </a:extLst>
          </p:cNvPr>
          <p:cNvSpPr>
            <a:spLocks noGrp="1"/>
          </p:cNvSpPr>
          <p:nvPr>
            <p:ph type="title"/>
          </p:nvPr>
        </p:nvSpPr>
        <p:spPr>
          <a:xfrm>
            <a:off x="838200" y="219458"/>
            <a:ext cx="10515600" cy="1325563"/>
          </a:xfrm>
        </p:spPr>
        <p:txBody>
          <a:bodyPr/>
          <a:lstStyle/>
          <a:p>
            <a:r>
              <a:rPr lang="en-US" b="1" dirty="0">
                <a:solidFill>
                  <a:prstClr val="black"/>
                </a:solidFill>
              </a:rPr>
              <a:t>Joint tenancy Cont’d</a:t>
            </a:r>
            <a:endParaRPr lang="en-US" dirty="0"/>
          </a:p>
        </p:txBody>
      </p:sp>
      <p:sp>
        <p:nvSpPr>
          <p:cNvPr id="3" name="Content Placeholder 2">
            <a:extLst>
              <a:ext uri="{FF2B5EF4-FFF2-40B4-BE49-F238E27FC236}">
                <a16:creationId xmlns:a16="http://schemas.microsoft.com/office/drawing/2014/main" xmlns="" id="{60ABE5C3-FD78-41E8-877C-79C8AD6E194D}"/>
              </a:ext>
            </a:extLst>
          </p:cNvPr>
          <p:cNvSpPr>
            <a:spLocks noGrp="1"/>
          </p:cNvSpPr>
          <p:nvPr>
            <p:ph idx="1"/>
          </p:nvPr>
        </p:nvSpPr>
        <p:spPr>
          <a:xfrm>
            <a:off x="838200" y="1545021"/>
            <a:ext cx="10515600" cy="5093521"/>
          </a:xfrm>
        </p:spPr>
        <p:txBody>
          <a:bodyPr>
            <a:normAutofit fontScale="92500" lnSpcReduction="10000"/>
          </a:bodyPr>
          <a:lstStyle/>
          <a:p>
            <a:pPr marL="0" indent="0">
              <a:buNone/>
            </a:pPr>
            <a:r>
              <a:rPr lang="en-US" dirty="0"/>
              <a:t>3) </a:t>
            </a:r>
            <a:r>
              <a:rPr lang="en-US" b="1" dirty="0"/>
              <a:t>Unity of Interest</a:t>
            </a:r>
          </a:p>
          <a:p>
            <a:pPr lvl="1">
              <a:buFont typeface="Courier New" panose="02070309020205020404" pitchFamily="49" charset="0"/>
              <a:buChar char="o"/>
            </a:pPr>
            <a:r>
              <a:rPr lang="en-US" sz="3000" dirty="0"/>
              <a:t>This unity requires that each tenant must have an equal interest in the property. This means that each co-tenant must have the exact same interest as all of the others in terms of physical ownership (each must own an identical percentage of the interest in the property) and chronological ownership (each must have an identical estate). For example:</a:t>
            </a:r>
          </a:p>
          <a:p>
            <a:pPr lvl="2">
              <a:buFont typeface="Wingdings" panose="05000000000000000000" pitchFamily="2" charset="2"/>
              <a:buChar char="§"/>
            </a:pPr>
            <a:r>
              <a:rPr lang="en-US" sz="2800" dirty="0"/>
              <a:t>The Mr. Daka conveys his land, 40% to Hensel and 60% to Gretel “as joint tenants with rights of survivorship.” </a:t>
            </a:r>
          </a:p>
          <a:p>
            <a:pPr lvl="2">
              <a:buFont typeface="Wingdings" panose="05000000000000000000" pitchFamily="2" charset="2"/>
              <a:buChar char="§"/>
            </a:pPr>
            <a:r>
              <a:rPr lang="en-US" sz="2800" dirty="0"/>
              <a:t>This language is ineffective. Since Hensel and Gretel are not each given the same percentage of the land, they cannot be joint tenants. </a:t>
            </a:r>
          </a:p>
          <a:p>
            <a:pPr lvl="2">
              <a:buFont typeface="Wingdings" panose="05000000000000000000" pitchFamily="2" charset="2"/>
              <a:buChar char="§"/>
            </a:pPr>
            <a:r>
              <a:rPr lang="en-US" sz="2800" dirty="0"/>
              <a:t>Instead, they will take the land as tenants-in-common in the proportions set out by Mr. Daka.</a:t>
            </a:r>
          </a:p>
        </p:txBody>
      </p:sp>
    </p:spTree>
    <p:extLst>
      <p:ext uri="{BB962C8B-B14F-4D97-AF65-F5344CB8AC3E}">
        <p14:creationId xmlns:p14="http://schemas.microsoft.com/office/powerpoint/2010/main" val="2349283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1849</Words>
  <Application>Microsoft Office PowerPoint</Application>
  <PresentationFormat>Widescreen</PresentationFormat>
  <Paragraphs>102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Courier New</vt:lpstr>
      <vt:lpstr>Wingdings</vt:lpstr>
      <vt:lpstr>Office Theme</vt:lpstr>
      <vt:lpstr>UNIVERSITY OF LUSAKA</vt:lpstr>
      <vt:lpstr>Introduction</vt:lpstr>
      <vt:lpstr>Introduction Cont’d</vt:lpstr>
      <vt:lpstr>Joint Tenancy</vt:lpstr>
      <vt:lpstr>Joint tenancy Cont’d</vt:lpstr>
      <vt:lpstr>Joint tenancy Cont’d</vt:lpstr>
      <vt:lpstr>Joint tenancy Cont’d</vt:lpstr>
      <vt:lpstr>Joint tenancy Cont’d</vt:lpstr>
      <vt:lpstr>Joint tenancy Cont’d</vt:lpstr>
      <vt:lpstr>Joint tenancy Cont’d</vt:lpstr>
      <vt:lpstr>Joint tenancy Cont’d</vt:lpstr>
      <vt:lpstr>Joint tenancy Cont’d</vt:lpstr>
      <vt:lpstr>Joint tenancy Cont’d</vt:lpstr>
      <vt:lpstr>Tenancy in Common</vt:lpstr>
      <vt:lpstr>Tenancy in Common Cont’d</vt:lpstr>
      <vt:lpstr>Tenancy in Common Cont’d</vt:lpstr>
      <vt:lpstr>Tenancy by Entireties and Coparcenary</vt:lpstr>
      <vt:lpstr>Tenancy by Entireties and Coparcenary Cont’d</vt:lpstr>
      <vt:lpstr>Termination of Co-ownership</vt:lpstr>
      <vt:lpstr>Further Reading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Lumbiwe</cp:lastModifiedBy>
  <cp:revision>40</cp:revision>
  <dcterms:created xsi:type="dcterms:W3CDTF">2020-03-31T13:34:58Z</dcterms:created>
  <dcterms:modified xsi:type="dcterms:W3CDTF">2021-08-05T14:01:11Z</dcterms:modified>
</cp:coreProperties>
</file>