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73" r:id="rId14"/>
    <p:sldId id="267" r:id="rId15"/>
    <p:sldId id="268"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69" r:id="rId30"/>
    <p:sldId id="270" r:id="rId31"/>
    <p:sldId id="271" r:id="rId32"/>
    <p:sldId id="272" r:id="rId33"/>
    <p:sldId id="287" r:id="rId34"/>
    <p:sldId id="288"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4" d="100"/>
          <a:sy n="74" d="100"/>
        </p:scale>
        <p:origin x="4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526F466-4CAA-43E1-9AE8-029A677751F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2651279D-C047-484B-9822-3E0AFD15177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DFFAEA3C-C2E0-4CE3-AC24-F5BD22BB5468}"/>
              </a:ext>
            </a:extLst>
          </p:cNvPr>
          <p:cNvSpPr>
            <a:spLocks noGrp="1"/>
          </p:cNvSpPr>
          <p:nvPr>
            <p:ph type="dt" sz="half" idx="10"/>
          </p:nvPr>
        </p:nvSpPr>
        <p:spPr/>
        <p:txBody>
          <a:bodyPr/>
          <a:lstStyle/>
          <a:p>
            <a:fld id="{0B9A2A58-EB3B-4222-8AFA-51366FC285A9}" type="datetimeFigureOut">
              <a:rPr lang="en-US" smtClean="0"/>
              <a:t>7/18/2022</a:t>
            </a:fld>
            <a:endParaRPr lang="en-US"/>
          </a:p>
        </p:txBody>
      </p:sp>
      <p:sp>
        <p:nvSpPr>
          <p:cNvPr id="5" name="Footer Placeholder 4">
            <a:extLst>
              <a:ext uri="{FF2B5EF4-FFF2-40B4-BE49-F238E27FC236}">
                <a16:creationId xmlns:a16="http://schemas.microsoft.com/office/drawing/2014/main" xmlns="" id="{CB11ABC6-2745-4214-98DA-BFB386D6B2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7269505-6117-4D19-ABDB-41C2ED51A9E2}"/>
              </a:ext>
            </a:extLst>
          </p:cNvPr>
          <p:cNvSpPr>
            <a:spLocks noGrp="1"/>
          </p:cNvSpPr>
          <p:nvPr>
            <p:ph type="sldNum" sz="quarter" idx="12"/>
          </p:nvPr>
        </p:nvSpPr>
        <p:spPr/>
        <p:txBody>
          <a:bodyPr/>
          <a:lstStyle/>
          <a:p>
            <a:fld id="{8646D4C8-F829-40A7-BF4A-93171054AAA1}" type="slidenum">
              <a:rPr lang="en-US" smtClean="0"/>
              <a:t>‹#›</a:t>
            </a:fld>
            <a:endParaRPr lang="en-US"/>
          </a:p>
        </p:txBody>
      </p:sp>
    </p:spTree>
    <p:extLst>
      <p:ext uri="{BB962C8B-B14F-4D97-AF65-F5344CB8AC3E}">
        <p14:creationId xmlns:p14="http://schemas.microsoft.com/office/powerpoint/2010/main" val="2390944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58B7A51-C320-4FE1-8D84-52BE5F3E6EA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8BF29120-1168-42FE-A111-B8B38149769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8DD5426-9975-4E31-AA35-E1CF91B82956}"/>
              </a:ext>
            </a:extLst>
          </p:cNvPr>
          <p:cNvSpPr>
            <a:spLocks noGrp="1"/>
          </p:cNvSpPr>
          <p:nvPr>
            <p:ph type="dt" sz="half" idx="10"/>
          </p:nvPr>
        </p:nvSpPr>
        <p:spPr/>
        <p:txBody>
          <a:bodyPr/>
          <a:lstStyle/>
          <a:p>
            <a:fld id="{0B9A2A58-EB3B-4222-8AFA-51366FC285A9}" type="datetimeFigureOut">
              <a:rPr lang="en-US" smtClean="0"/>
              <a:t>7/18/2022</a:t>
            </a:fld>
            <a:endParaRPr lang="en-US"/>
          </a:p>
        </p:txBody>
      </p:sp>
      <p:sp>
        <p:nvSpPr>
          <p:cNvPr id="5" name="Footer Placeholder 4">
            <a:extLst>
              <a:ext uri="{FF2B5EF4-FFF2-40B4-BE49-F238E27FC236}">
                <a16:creationId xmlns:a16="http://schemas.microsoft.com/office/drawing/2014/main" xmlns="" id="{D1687AB8-4B60-44A0-9C9A-E60DC22DF8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A04F455-85B5-47FC-B303-391422A2E3CC}"/>
              </a:ext>
            </a:extLst>
          </p:cNvPr>
          <p:cNvSpPr>
            <a:spLocks noGrp="1"/>
          </p:cNvSpPr>
          <p:nvPr>
            <p:ph type="sldNum" sz="quarter" idx="12"/>
          </p:nvPr>
        </p:nvSpPr>
        <p:spPr/>
        <p:txBody>
          <a:bodyPr/>
          <a:lstStyle/>
          <a:p>
            <a:fld id="{8646D4C8-F829-40A7-BF4A-93171054AAA1}" type="slidenum">
              <a:rPr lang="en-US" smtClean="0"/>
              <a:t>‹#›</a:t>
            </a:fld>
            <a:endParaRPr lang="en-US"/>
          </a:p>
        </p:txBody>
      </p:sp>
    </p:spTree>
    <p:extLst>
      <p:ext uri="{BB962C8B-B14F-4D97-AF65-F5344CB8AC3E}">
        <p14:creationId xmlns:p14="http://schemas.microsoft.com/office/powerpoint/2010/main" val="1477193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C983DD6E-0DD4-4BAE-B954-E063C86BF23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64A6865F-714F-4D09-9853-52F0CC1BB82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4C7453F-2B41-43B4-8B1D-C078D7BA393C}"/>
              </a:ext>
            </a:extLst>
          </p:cNvPr>
          <p:cNvSpPr>
            <a:spLocks noGrp="1"/>
          </p:cNvSpPr>
          <p:nvPr>
            <p:ph type="dt" sz="half" idx="10"/>
          </p:nvPr>
        </p:nvSpPr>
        <p:spPr/>
        <p:txBody>
          <a:bodyPr/>
          <a:lstStyle/>
          <a:p>
            <a:fld id="{0B9A2A58-EB3B-4222-8AFA-51366FC285A9}" type="datetimeFigureOut">
              <a:rPr lang="en-US" smtClean="0"/>
              <a:t>7/18/2022</a:t>
            </a:fld>
            <a:endParaRPr lang="en-US"/>
          </a:p>
        </p:txBody>
      </p:sp>
      <p:sp>
        <p:nvSpPr>
          <p:cNvPr id="5" name="Footer Placeholder 4">
            <a:extLst>
              <a:ext uri="{FF2B5EF4-FFF2-40B4-BE49-F238E27FC236}">
                <a16:creationId xmlns:a16="http://schemas.microsoft.com/office/drawing/2014/main" xmlns="" id="{061EF285-CB5C-47D6-8F7C-E1BEABD8A4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937E2C6-FF64-4167-8443-88F1CEC2936E}"/>
              </a:ext>
            </a:extLst>
          </p:cNvPr>
          <p:cNvSpPr>
            <a:spLocks noGrp="1"/>
          </p:cNvSpPr>
          <p:nvPr>
            <p:ph type="sldNum" sz="quarter" idx="12"/>
          </p:nvPr>
        </p:nvSpPr>
        <p:spPr/>
        <p:txBody>
          <a:bodyPr/>
          <a:lstStyle/>
          <a:p>
            <a:fld id="{8646D4C8-F829-40A7-BF4A-93171054AAA1}" type="slidenum">
              <a:rPr lang="en-US" smtClean="0"/>
              <a:t>‹#›</a:t>
            </a:fld>
            <a:endParaRPr lang="en-US"/>
          </a:p>
        </p:txBody>
      </p:sp>
    </p:spTree>
    <p:extLst>
      <p:ext uri="{BB962C8B-B14F-4D97-AF65-F5344CB8AC3E}">
        <p14:creationId xmlns:p14="http://schemas.microsoft.com/office/powerpoint/2010/main" val="39282091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9EDAF30-49F5-47FE-BAEF-7AE50AB4E46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66E9724E-B36B-442C-AA27-F243C9A907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A4ECF9A1-0395-463D-B565-DA1CBAB12FA6}"/>
              </a:ext>
            </a:extLst>
          </p:cNvPr>
          <p:cNvSpPr>
            <a:spLocks noGrp="1"/>
          </p:cNvSpPr>
          <p:nvPr>
            <p:ph type="dt" sz="half" idx="10"/>
          </p:nvPr>
        </p:nvSpPr>
        <p:spPr/>
        <p:txBody>
          <a:bodyPr/>
          <a:lstStyle/>
          <a:p>
            <a:fld id="{700C988F-CDC4-4C11-A861-9403C2DB98F5}" type="datetimeFigureOut">
              <a:rPr lang="en-US" smtClean="0"/>
              <a:t>7/18/2022</a:t>
            </a:fld>
            <a:endParaRPr lang="en-US"/>
          </a:p>
        </p:txBody>
      </p:sp>
      <p:sp>
        <p:nvSpPr>
          <p:cNvPr id="5" name="Footer Placeholder 4">
            <a:extLst>
              <a:ext uri="{FF2B5EF4-FFF2-40B4-BE49-F238E27FC236}">
                <a16:creationId xmlns:a16="http://schemas.microsoft.com/office/drawing/2014/main" xmlns="" id="{DD67F925-7659-48B5-8F34-D8C8474023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9709BA5-FB64-4AE8-AC92-CB8C7C084340}"/>
              </a:ext>
            </a:extLst>
          </p:cNvPr>
          <p:cNvSpPr>
            <a:spLocks noGrp="1"/>
          </p:cNvSpPr>
          <p:nvPr>
            <p:ph type="sldNum" sz="quarter" idx="12"/>
          </p:nvPr>
        </p:nvSpPr>
        <p:spPr/>
        <p:txBody>
          <a:bodyPr/>
          <a:lstStyle/>
          <a:p>
            <a:fld id="{C5573019-4289-4F1E-9DE3-27664A0502AE}" type="slidenum">
              <a:rPr lang="en-US" smtClean="0"/>
              <a:t>‹#›</a:t>
            </a:fld>
            <a:endParaRPr lang="en-US"/>
          </a:p>
        </p:txBody>
      </p:sp>
    </p:spTree>
    <p:extLst>
      <p:ext uri="{BB962C8B-B14F-4D97-AF65-F5344CB8AC3E}">
        <p14:creationId xmlns:p14="http://schemas.microsoft.com/office/powerpoint/2010/main" val="41657520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AAD7095-5F7B-4BBF-9C61-0752347B082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A7306F11-B97A-4F58-AEA7-8EB44EB328B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294070E-D87D-4F66-A780-88693CC9CEDE}"/>
              </a:ext>
            </a:extLst>
          </p:cNvPr>
          <p:cNvSpPr>
            <a:spLocks noGrp="1"/>
          </p:cNvSpPr>
          <p:nvPr>
            <p:ph type="dt" sz="half" idx="10"/>
          </p:nvPr>
        </p:nvSpPr>
        <p:spPr/>
        <p:txBody>
          <a:bodyPr/>
          <a:lstStyle/>
          <a:p>
            <a:fld id="{700C988F-CDC4-4C11-A861-9403C2DB98F5}" type="datetimeFigureOut">
              <a:rPr lang="en-US" smtClean="0"/>
              <a:t>7/18/2022</a:t>
            </a:fld>
            <a:endParaRPr lang="en-US"/>
          </a:p>
        </p:txBody>
      </p:sp>
      <p:sp>
        <p:nvSpPr>
          <p:cNvPr id="5" name="Footer Placeholder 4">
            <a:extLst>
              <a:ext uri="{FF2B5EF4-FFF2-40B4-BE49-F238E27FC236}">
                <a16:creationId xmlns:a16="http://schemas.microsoft.com/office/drawing/2014/main" xmlns="" id="{366F6DA8-2E13-4A40-BA9D-0031F0B5BB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82D463F-655B-49B2-BA95-B680D12AC007}"/>
              </a:ext>
            </a:extLst>
          </p:cNvPr>
          <p:cNvSpPr>
            <a:spLocks noGrp="1"/>
          </p:cNvSpPr>
          <p:nvPr>
            <p:ph type="sldNum" sz="quarter" idx="12"/>
          </p:nvPr>
        </p:nvSpPr>
        <p:spPr/>
        <p:txBody>
          <a:bodyPr/>
          <a:lstStyle/>
          <a:p>
            <a:fld id="{C5573019-4289-4F1E-9DE3-27664A0502AE}" type="slidenum">
              <a:rPr lang="en-US" smtClean="0"/>
              <a:t>‹#›</a:t>
            </a:fld>
            <a:endParaRPr lang="en-US"/>
          </a:p>
        </p:txBody>
      </p:sp>
    </p:spTree>
    <p:extLst>
      <p:ext uri="{BB962C8B-B14F-4D97-AF65-F5344CB8AC3E}">
        <p14:creationId xmlns:p14="http://schemas.microsoft.com/office/powerpoint/2010/main" val="36208177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0B08D2-875B-4D11-9591-14849C08D9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3DD1C21E-5FAD-466E-90E9-6A74839AF3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204BC407-ACC2-4FB1-85E2-FDF7EDE6EB69}"/>
              </a:ext>
            </a:extLst>
          </p:cNvPr>
          <p:cNvSpPr>
            <a:spLocks noGrp="1"/>
          </p:cNvSpPr>
          <p:nvPr>
            <p:ph type="dt" sz="half" idx="10"/>
          </p:nvPr>
        </p:nvSpPr>
        <p:spPr/>
        <p:txBody>
          <a:bodyPr/>
          <a:lstStyle/>
          <a:p>
            <a:fld id="{700C988F-CDC4-4C11-A861-9403C2DB98F5}" type="datetimeFigureOut">
              <a:rPr lang="en-US" smtClean="0"/>
              <a:t>7/18/2022</a:t>
            </a:fld>
            <a:endParaRPr lang="en-US"/>
          </a:p>
        </p:txBody>
      </p:sp>
      <p:sp>
        <p:nvSpPr>
          <p:cNvPr id="5" name="Footer Placeholder 4">
            <a:extLst>
              <a:ext uri="{FF2B5EF4-FFF2-40B4-BE49-F238E27FC236}">
                <a16:creationId xmlns:a16="http://schemas.microsoft.com/office/drawing/2014/main" xmlns="" id="{D8332127-903F-4BAA-943C-AF5B9B564E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9E3082EE-158F-4AB5-B20D-A7B3FAA6D531}"/>
              </a:ext>
            </a:extLst>
          </p:cNvPr>
          <p:cNvSpPr>
            <a:spLocks noGrp="1"/>
          </p:cNvSpPr>
          <p:nvPr>
            <p:ph type="sldNum" sz="quarter" idx="12"/>
          </p:nvPr>
        </p:nvSpPr>
        <p:spPr/>
        <p:txBody>
          <a:bodyPr/>
          <a:lstStyle/>
          <a:p>
            <a:fld id="{C5573019-4289-4F1E-9DE3-27664A0502AE}" type="slidenum">
              <a:rPr lang="en-US" smtClean="0"/>
              <a:t>‹#›</a:t>
            </a:fld>
            <a:endParaRPr lang="en-US"/>
          </a:p>
        </p:txBody>
      </p:sp>
    </p:spTree>
    <p:extLst>
      <p:ext uri="{BB962C8B-B14F-4D97-AF65-F5344CB8AC3E}">
        <p14:creationId xmlns:p14="http://schemas.microsoft.com/office/powerpoint/2010/main" val="12041160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D2B0BA3-978B-4BAB-92BE-30A503B0A1D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771B6C81-011C-4E13-BAE2-EE5E591AABF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1312DD45-06C6-4668-87AA-3A047E46933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CA29593C-415D-4ECB-928A-576882CDCA63}"/>
              </a:ext>
            </a:extLst>
          </p:cNvPr>
          <p:cNvSpPr>
            <a:spLocks noGrp="1"/>
          </p:cNvSpPr>
          <p:nvPr>
            <p:ph type="dt" sz="half" idx="10"/>
          </p:nvPr>
        </p:nvSpPr>
        <p:spPr/>
        <p:txBody>
          <a:bodyPr/>
          <a:lstStyle/>
          <a:p>
            <a:fld id="{700C988F-CDC4-4C11-A861-9403C2DB98F5}" type="datetimeFigureOut">
              <a:rPr lang="en-US" smtClean="0"/>
              <a:t>7/18/2022</a:t>
            </a:fld>
            <a:endParaRPr lang="en-US"/>
          </a:p>
        </p:txBody>
      </p:sp>
      <p:sp>
        <p:nvSpPr>
          <p:cNvPr id="6" name="Footer Placeholder 5">
            <a:extLst>
              <a:ext uri="{FF2B5EF4-FFF2-40B4-BE49-F238E27FC236}">
                <a16:creationId xmlns:a16="http://schemas.microsoft.com/office/drawing/2014/main" xmlns="" id="{9287574F-EA4B-4CF8-A00C-CF3C6F2BA7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1775528-5294-4BCA-A59D-E3431143C221}"/>
              </a:ext>
            </a:extLst>
          </p:cNvPr>
          <p:cNvSpPr>
            <a:spLocks noGrp="1"/>
          </p:cNvSpPr>
          <p:nvPr>
            <p:ph type="sldNum" sz="quarter" idx="12"/>
          </p:nvPr>
        </p:nvSpPr>
        <p:spPr/>
        <p:txBody>
          <a:bodyPr/>
          <a:lstStyle/>
          <a:p>
            <a:fld id="{C5573019-4289-4F1E-9DE3-27664A0502AE}" type="slidenum">
              <a:rPr lang="en-US" smtClean="0"/>
              <a:t>‹#›</a:t>
            </a:fld>
            <a:endParaRPr lang="en-US"/>
          </a:p>
        </p:txBody>
      </p:sp>
    </p:spTree>
    <p:extLst>
      <p:ext uri="{BB962C8B-B14F-4D97-AF65-F5344CB8AC3E}">
        <p14:creationId xmlns:p14="http://schemas.microsoft.com/office/powerpoint/2010/main" val="23621997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F6E7D5-9032-44BA-94B3-C05BEB8C3B9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9F620BE3-DDA9-42F4-A11A-8ABFFE5BAEF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218E1469-59F4-4545-AFB4-143A67F5B5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A6EA802F-E383-408B-8432-30F316B31B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E79E8F3A-8694-4FA0-A453-76C5D6FBC7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C6A81F94-6435-4EC0-B41D-24207E7D2CE8}"/>
              </a:ext>
            </a:extLst>
          </p:cNvPr>
          <p:cNvSpPr>
            <a:spLocks noGrp="1"/>
          </p:cNvSpPr>
          <p:nvPr>
            <p:ph type="dt" sz="half" idx="10"/>
          </p:nvPr>
        </p:nvSpPr>
        <p:spPr/>
        <p:txBody>
          <a:bodyPr/>
          <a:lstStyle/>
          <a:p>
            <a:fld id="{700C988F-CDC4-4C11-A861-9403C2DB98F5}" type="datetimeFigureOut">
              <a:rPr lang="en-US" smtClean="0"/>
              <a:t>7/18/2022</a:t>
            </a:fld>
            <a:endParaRPr lang="en-US"/>
          </a:p>
        </p:txBody>
      </p:sp>
      <p:sp>
        <p:nvSpPr>
          <p:cNvPr id="8" name="Footer Placeholder 7">
            <a:extLst>
              <a:ext uri="{FF2B5EF4-FFF2-40B4-BE49-F238E27FC236}">
                <a16:creationId xmlns:a16="http://schemas.microsoft.com/office/drawing/2014/main" xmlns="" id="{41932D2A-194A-42DA-B5A2-19D5D982D96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3A3E00B8-2503-4FEA-877C-99C680E6F0B4}"/>
              </a:ext>
            </a:extLst>
          </p:cNvPr>
          <p:cNvSpPr>
            <a:spLocks noGrp="1"/>
          </p:cNvSpPr>
          <p:nvPr>
            <p:ph type="sldNum" sz="quarter" idx="12"/>
          </p:nvPr>
        </p:nvSpPr>
        <p:spPr/>
        <p:txBody>
          <a:bodyPr/>
          <a:lstStyle/>
          <a:p>
            <a:fld id="{C5573019-4289-4F1E-9DE3-27664A0502AE}" type="slidenum">
              <a:rPr lang="en-US" smtClean="0"/>
              <a:t>‹#›</a:t>
            </a:fld>
            <a:endParaRPr lang="en-US"/>
          </a:p>
        </p:txBody>
      </p:sp>
    </p:spTree>
    <p:extLst>
      <p:ext uri="{BB962C8B-B14F-4D97-AF65-F5344CB8AC3E}">
        <p14:creationId xmlns:p14="http://schemas.microsoft.com/office/powerpoint/2010/main" val="39942241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233DF47-36F6-438D-AAC9-B40FED007E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C2F0B4C5-147D-47F2-8699-0EA2F6B8F467}"/>
              </a:ext>
            </a:extLst>
          </p:cNvPr>
          <p:cNvSpPr>
            <a:spLocks noGrp="1"/>
          </p:cNvSpPr>
          <p:nvPr>
            <p:ph type="dt" sz="half" idx="10"/>
          </p:nvPr>
        </p:nvSpPr>
        <p:spPr/>
        <p:txBody>
          <a:bodyPr/>
          <a:lstStyle/>
          <a:p>
            <a:fld id="{700C988F-CDC4-4C11-A861-9403C2DB98F5}" type="datetimeFigureOut">
              <a:rPr lang="en-US" smtClean="0"/>
              <a:t>7/18/2022</a:t>
            </a:fld>
            <a:endParaRPr lang="en-US"/>
          </a:p>
        </p:txBody>
      </p:sp>
      <p:sp>
        <p:nvSpPr>
          <p:cNvPr id="4" name="Footer Placeholder 3">
            <a:extLst>
              <a:ext uri="{FF2B5EF4-FFF2-40B4-BE49-F238E27FC236}">
                <a16:creationId xmlns:a16="http://schemas.microsoft.com/office/drawing/2014/main" xmlns="" id="{C7322A1B-BD7B-4171-98D1-E423DFD7798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5635BD78-2FE6-4DFD-93C5-A05C4011F066}"/>
              </a:ext>
            </a:extLst>
          </p:cNvPr>
          <p:cNvSpPr>
            <a:spLocks noGrp="1"/>
          </p:cNvSpPr>
          <p:nvPr>
            <p:ph type="sldNum" sz="quarter" idx="12"/>
          </p:nvPr>
        </p:nvSpPr>
        <p:spPr/>
        <p:txBody>
          <a:bodyPr/>
          <a:lstStyle/>
          <a:p>
            <a:fld id="{C5573019-4289-4F1E-9DE3-27664A0502AE}" type="slidenum">
              <a:rPr lang="en-US" smtClean="0"/>
              <a:t>‹#›</a:t>
            </a:fld>
            <a:endParaRPr lang="en-US"/>
          </a:p>
        </p:txBody>
      </p:sp>
    </p:spTree>
    <p:extLst>
      <p:ext uri="{BB962C8B-B14F-4D97-AF65-F5344CB8AC3E}">
        <p14:creationId xmlns:p14="http://schemas.microsoft.com/office/powerpoint/2010/main" val="37370241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C3A8FEA5-F368-4E97-A6B5-D64B5886697F}"/>
              </a:ext>
            </a:extLst>
          </p:cNvPr>
          <p:cNvSpPr>
            <a:spLocks noGrp="1"/>
          </p:cNvSpPr>
          <p:nvPr>
            <p:ph type="dt" sz="half" idx="10"/>
          </p:nvPr>
        </p:nvSpPr>
        <p:spPr/>
        <p:txBody>
          <a:bodyPr/>
          <a:lstStyle/>
          <a:p>
            <a:fld id="{700C988F-CDC4-4C11-A861-9403C2DB98F5}" type="datetimeFigureOut">
              <a:rPr lang="en-US" smtClean="0"/>
              <a:t>7/18/2022</a:t>
            </a:fld>
            <a:endParaRPr lang="en-US"/>
          </a:p>
        </p:txBody>
      </p:sp>
      <p:sp>
        <p:nvSpPr>
          <p:cNvPr id="3" name="Footer Placeholder 2">
            <a:extLst>
              <a:ext uri="{FF2B5EF4-FFF2-40B4-BE49-F238E27FC236}">
                <a16:creationId xmlns:a16="http://schemas.microsoft.com/office/drawing/2014/main" xmlns="" id="{66210054-62F9-4494-80A3-EE2A159D7A3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9E88387B-76C2-4D47-86A7-93B6B5AB9A38}"/>
              </a:ext>
            </a:extLst>
          </p:cNvPr>
          <p:cNvSpPr>
            <a:spLocks noGrp="1"/>
          </p:cNvSpPr>
          <p:nvPr>
            <p:ph type="sldNum" sz="quarter" idx="12"/>
          </p:nvPr>
        </p:nvSpPr>
        <p:spPr/>
        <p:txBody>
          <a:bodyPr/>
          <a:lstStyle/>
          <a:p>
            <a:fld id="{C5573019-4289-4F1E-9DE3-27664A0502AE}" type="slidenum">
              <a:rPr lang="en-US" smtClean="0"/>
              <a:t>‹#›</a:t>
            </a:fld>
            <a:endParaRPr lang="en-US"/>
          </a:p>
        </p:txBody>
      </p:sp>
    </p:spTree>
    <p:extLst>
      <p:ext uri="{BB962C8B-B14F-4D97-AF65-F5344CB8AC3E}">
        <p14:creationId xmlns:p14="http://schemas.microsoft.com/office/powerpoint/2010/main" val="33502842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EF2A08B-479B-49FF-AC8E-A03790FB5F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12BD7383-F195-48E0-AE8A-94C0FCAB8A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0A3E9D6E-7A6A-464B-B89B-C4C956E279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7509DD70-3800-4F81-B7CB-2A4C45330E7F}"/>
              </a:ext>
            </a:extLst>
          </p:cNvPr>
          <p:cNvSpPr>
            <a:spLocks noGrp="1"/>
          </p:cNvSpPr>
          <p:nvPr>
            <p:ph type="dt" sz="half" idx="10"/>
          </p:nvPr>
        </p:nvSpPr>
        <p:spPr/>
        <p:txBody>
          <a:bodyPr/>
          <a:lstStyle/>
          <a:p>
            <a:fld id="{700C988F-CDC4-4C11-A861-9403C2DB98F5}" type="datetimeFigureOut">
              <a:rPr lang="en-US" smtClean="0"/>
              <a:t>7/18/2022</a:t>
            </a:fld>
            <a:endParaRPr lang="en-US"/>
          </a:p>
        </p:txBody>
      </p:sp>
      <p:sp>
        <p:nvSpPr>
          <p:cNvPr id="6" name="Footer Placeholder 5">
            <a:extLst>
              <a:ext uri="{FF2B5EF4-FFF2-40B4-BE49-F238E27FC236}">
                <a16:creationId xmlns:a16="http://schemas.microsoft.com/office/drawing/2014/main" xmlns="" id="{5B382D88-5CD2-4F2B-8751-385BFD5AF1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02A4ADA3-7979-4EA4-B2A6-E6CF770E97E1}"/>
              </a:ext>
            </a:extLst>
          </p:cNvPr>
          <p:cNvSpPr>
            <a:spLocks noGrp="1"/>
          </p:cNvSpPr>
          <p:nvPr>
            <p:ph type="sldNum" sz="quarter" idx="12"/>
          </p:nvPr>
        </p:nvSpPr>
        <p:spPr/>
        <p:txBody>
          <a:bodyPr/>
          <a:lstStyle/>
          <a:p>
            <a:fld id="{C5573019-4289-4F1E-9DE3-27664A0502AE}" type="slidenum">
              <a:rPr lang="en-US" smtClean="0"/>
              <a:t>‹#›</a:t>
            </a:fld>
            <a:endParaRPr lang="en-US"/>
          </a:p>
        </p:txBody>
      </p:sp>
    </p:spTree>
    <p:extLst>
      <p:ext uri="{BB962C8B-B14F-4D97-AF65-F5344CB8AC3E}">
        <p14:creationId xmlns:p14="http://schemas.microsoft.com/office/powerpoint/2010/main" val="197666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0570CE-E92E-4053-8B2D-DE2ADE505A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6A3A60EE-1B59-4BF3-B826-27FC38632B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541B45E-D0F8-49CB-A088-FBF1C5D8A1B6}"/>
              </a:ext>
            </a:extLst>
          </p:cNvPr>
          <p:cNvSpPr>
            <a:spLocks noGrp="1"/>
          </p:cNvSpPr>
          <p:nvPr>
            <p:ph type="dt" sz="half" idx="10"/>
          </p:nvPr>
        </p:nvSpPr>
        <p:spPr/>
        <p:txBody>
          <a:bodyPr/>
          <a:lstStyle/>
          <a:p>
            <a:fld id="{0B9A2A58-EB3B-4222-8AFA-51366FC285A9}" type="datetimeFigureOut">
              <a:rPr lang="en-US" smtClean="0"/>
              <a:t>7/18/2022</a:t>
            </a:fld>
            <a:endParaRPr lang="en-US"/>
          </a:p>
        </p:txBody>
      </p:sp>
      <p:sp>
        <p:nvSpPr>
          <p:cNvPr id="5" name="Footer Placeholder 4">
            <a:extLst>
              <a:ext uri="{FF2B5EF4-FFF2-40B4-BE49-F238E27FC236}">
                <a16:creationId xmlns:a16="http://schemas.microsoft.com/office/drawing/2014/main" xmlns="" id="{3CF345AF-E4A7-4BC3-82D3-1A050A9A9D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1ACBF40-C03B-4365-9669-74943C1A644D}"/>
              </a:ext>
            </a:extLst>
          </p:cNvPr>
          <p:cNvSpPr>
            <a:spLocks noGrp="1"/>
          </p:cNvSpPr>
          <p:nvPr>
            <p:ph type="sldNum" sz="quarter" idx="12"/>
          </p:nvPr>
        </p:nvSpPr>
        <p:spPr/>
        <p:txBody>
          <a:bodyPr/>
          <a:lstStyle/>
          <a:p>
            <a:fld id="{8646D4C8-F829-40A7-BF4A-93171054AAA1}" type="slidenum">
              <a:rPr lang="en-US" smtClean="0"/>
              <a:t>‹#›</a:t>
            </a:fld>
            <a:endParaRPr lang="en-US"/>
          </a:p>
        </p:txBody>
      </p:sp>
    </p:spTree>
    <p:extLst>
      <p:ext uri="{BB962C8B-B14F-4D97-AF65-F5344CB8AC3E}">
        <p14:creationId xmlns:p14="http://schemas.microsoft.com/office/powerpoint/2010/main" val="11670516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6E3B41-1205-4D69-A666-88D8F654E5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907DB2A9-96CC-45B6-9B59-006FEC03AE9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8E6D0282-CBF4-4D16-BD82-CE00975E2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F4F8FA97-17C0-4D27-9930-E137EFB15361}"/>
              </a:ext>
            </a:extLst>
          </p:cNvPr>
          <p:cNvSpPr>
            <a:spLocks noGrp="1"/>
          </p:cNvSpPr>
          <p:nvPr>
            <p:ph type="dt" sz="half" idx="10"/>
          </p:nvPr>
        </p:nvSpPr>
        <p:spPr/>
        <p:txBody>
          <a:bodyPr/>
          <a:lstStyle/>
          <a:p>
            <a:fld id="{700C988F-CDC4-4C11-A861-9403C2DB98F5}" type="datetimeFigureOut">
              <a:rPr lang="en-US" smtClean="0"/>
              <a:t>7/18/2022</a:t>
            </a:fld>
            <a:endParaRPr lang="en-US"/>
          </a:p>
        </p:txBody>
      </p:sp>
      <p:sp>
        <p:nvSpPr>
          <p:cNvPr id="6" name="Footer Placeholder 5">
            <a:extLst>
              <a:ext uri="{FF2B5EF4-FFF2-40B4-BE49-F238E27FC236}">
                <a16:creationId xmlns:a16="http://schemas.microsoft.com/office/drawing/2014/main" xmlns="" id="{512A2F61-44DA-4073-BBA3-2B388891C1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1CB27EC4-8D36-481A-A872-F8B3D373A380}"/>
              </a:ext>
            </a:extLst>
          </p:cNvPr>
          <p:cNvSpPr>
            <a:spLocks noGrp="1"/>
          </p:cNvSpPr>
          <p:nvPr>
            <p:ph type="sldNum" sz="quarter" idx="12"/>
          </p:nvPr>
        </p:nvSpPr>
        <p:spPr/>
        <p:txBody>
          <a:bodyPr/>
          <a:lstStyle/>
          <a:p>
            <a:fld id="{C5573019-4289-4F1E-9DE3-27664A0502AE}" type="slidenum">
              <a:rPr lang="en-US" smtClean="0"/>
              <a:t>‹#›</a:t>
            </a:fld>
            <a:endParaRPr lang="en-US"/>
          </a:p>
        </p:txBody>
      </p:sp>
    </p:spTree>
    <p:extLst>
      <p:ext uri="{BB962C8B-B14F-4D97-AF65-F5344CB8AC3E}">
        <p14:creationId xmlns:p14="http://schemas.microsoft.com/office/powerpoint/2010/main" val="19388718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6BDEB7-41F4-42F9-ADD5-A8E43DE6ACA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69264A94-14F6-4650-B003-12BCBDE298D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FA35F4FE-8F56-49E5-A904-D96EE878A990}"/>
              </a:ext>
            </a:extLst>
          </p:cNvPr>
          <p:cNvSpPr>
            <a:spLocks noGrp="1"/>
          </p:cNvSpPr>
          <p:nvPr>
            <p:ph type="dt" sz="half" idx="10"/>
          </p:nvPr>
        </p:nvSpPr>
        <p:spPr/>
        <p:txBody>
          <a:bodyPr/>
          <a:lstStyle/>
          <a:p>
            <a:fld id="{700C988F-CDC4-4C11-A861-9403C2DB98F5}" type="datetimeFigureOut">
              <a:rPr lang="en-US" smtClean="0"/>
              <a:t>7/18/2022</a:t>
            </a:fld>
            <a:endParaRPr lang="en-US"/>
          </a:p>
        </p:txBody>
      </p:sp>
      <p:sp>
        <p:nvSpPr>
          <p:cNvPr id="5" name="Footer Placeholder 4">
            <a:extLst>
              <a:ext uri="{FF2B5EF4-FFF2-40B4-BE49-F238E27FC236}">
                <a16:creationId xmlns:a16="http://schemas.microsoft.com/office/drawing/2014/main" xmlns="" id="{7D5A760D-649B-4B47-A253-A63643B48B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5A860F0-9F8A-43EB-AFA2-FB39EDD44441}"/>
              </a:ext>
            </a:extLst>
          </p:cNvPr>
          <p:cNvSpPr>
            <a:spLocks noGrp="1"/>
          </p:cNvSpPr>
          <p:nvPr>
            <p:ph type="sldNum" sz="quarter" idx="12"/>
          </p:nvPr>
        </p:nvSpPr>
        <p:spPr/>
        <p:txBody>
          <a:bodyPr/>
          <a:lstStyle/>
          <a:p>
            <a:fld id="{C5573019-4289-4F1E-9DE3-27664A0502AE}" type="slidenum">
              <a:rPr lang="en-US" smtClean="0"/>
              <a:t>‹#›</a:t>
            </a:fld>
            <a:endParaRPr lang="en-US"/>
          </a:p>
        </p:txBody>
      </p:sp>
    </p:spTree>
    <p:extLst>
      <p:ext uri="{BB962C8B-B14F-4D97-AF65-F5344CB8AC3E}">
        <p14:creationId xmlns:p14="http://schemas.microsoft.com/office/powerpoint/2010/main" val="1194015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E8BD6668-C671-41BB-BEB4-8D10B14CD4B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5FE7E9BC-65E3-47E2-827A-01699C12EBA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09407C5-2ED8-4689-BDAD-F556F0DE8BDF}"/>
              </a:ext>
            </a:extLst>
          </p:cNvPr>
          <p:cNvSpPr>
            <a:spLocks noGrp="1"/>
          </p:cNvSpPr>
          <p:nvPr>
            <p:ph type="dt" sz="half" idx="10"/>
          </p:nvPr>
        </p:nvSpPr>
        <p:spPr/>
        <p:txBody>
          <a:bodyPr/>
          <a:lstStyle/>
          <a:p>
            <a:fld id="{700C988F-CDC4-4C11-A861-9403C2DB98F5}" type="datetimeFigureOut">
              <a:rPr lang="en-US" smtClean="0"/>
              <a:t>7/18/2022</a:t>
            </a:fld>
            <a:endParaRPr lang="en-US"/>
          </a:p>
        </p:txBody>
      </p:sp>
      <p:sp>
        <p:nvSpPr>
          <p:cNvPr id="5" name="Footer Placeholder 4">
            <a:extLst>
              <a:ext uri="{FF2B5EF4-FFF2-40B4-BE49-F238E27FC236}">
                <a16:creationId xmlns:a16="http://schemas.microsoft.com/office/drawing/2014/main" xmlns="" id="{01B6229A-221D-44EB-9706-4C8BC72CFD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59F7321-7699-48BD-AFB6-C4142B9C5BEE}"/>
              </a:ext>
            </a:extLst>
          </p:cNvPr>
          <p:cNvSpPr>
            <a:spLocks noGrp="1"/>
          </p:cNvSpPr>
          <p:nvPr>
            <p:ph type="sldNum" sz="quarter" idx="12"/>
          </p:nvPr>
        </p:nvSpPr>
        <p:spPr/>
        <p:txBody>
          <a:bodyPr/>
          <a:lstStyle/>
          <a:p>
            <a:fld id="{C5573019-4289-4F1E-9DE3-27664A0502AE}" type="slidenum">
              <a:rPr lang="en-US" smtClean="0"/>
              <a:t>‹#›</a:t>
            </a:fld>
            <a:endParaRPr lang="en-US"/>
          </a:p>
        </p:txBody>
      </p:sp>
    </p:spTree>
    <p:extLst>
      <p:ext uri="{BB962C8B-B14F-4D97-AF65-F5344CB8AC3E}">
        <p14:creationId xmlns:p14="http://schemas.microsoft.com/office/powerpoint/2010/main" val="149770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A6D4B9F-0C0D-4124-BBD0-C572FD8AD4E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0530A652-618B-4C66-9C4A-9D83333DE2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489BDBA8-9B16-4736-B60D-C022549D242B}"/>
              </a:ext>
            </a:extLst>
          </p:cNvPr>
          <p:cNvSpPr>
            <a:spLocks noGrp="1"/>
          </p:cNvSpPr>
          <p:nvPr>
            <p:ph type="dt" sz="half" idx="10"/>
          </p:nvPr>
        </p:nvSpPr>
        <p:spPr/>
        <p:txBody>
          <a:bodyPr/>
          <a:lstStyle/>
          <a:p>
            <a:fld id="{0B9A2A58-EB3B-4222-8AFA-51366FC285A9}" type="datetimeFigureOut">
              <a:rPr lang="en-US" smtClean="0"/>
              <a:t>7/18/2022</a:t>
            </a:fld>
            <a:endParaRPr lang="en-US"/>
          </a:p>
        </p:txBody>
      </p:sp>
      <p:sp>
        <p:nvSpPr>
          <p:cNvPr id="5" name="Footer Placeholder 4">
            <a:extLst>
              <a:ext uri="{FF2B5EF4-FFF2-40B4-BE49-F238E27FC236}">
                <a16:creationId xmlns:a16="http://schemas.microsoft.com/office/drawing/2014/main" xmlns="" id="{EAC01E94-6C71-4821-9647-AC042D9E2E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ED61802-4391-405E-99B0-B210E924E663}"/>
              </a:ext>
            </a:extLst>
          </p:cNvPr>
          <p:cNvSpPr>
            <a:spLocks noGrp="1"/>
          </p:cNvSpPr>
          <p:nvPr>
            <p:ph type="sldNum" sz="quarter" idx="12"/>
          </p:nvPr>
        </p:nvSpPr>
        <p:spPr/>
        <p:txBody>
          <a:bodyPr/>
          <a:lstStyle/>
          <a:p>
            <a:fld id="{8646D4C8-F829-40A7-BF4A-93171054AAA1}" type="slidenum">
              <a:rPr lang="en-US" smtClean="0"/>
              <a:t>‹#›</a:t>
            </a:fld>
            <a:endParaRPr lang="en-US"/>
          </a:p>
        </p:txBody>
      </p:sp>
    </p:spTree>
    <p:extLst>
      <p:ext uri="{BB962C8B-B14F-4D97-AF65-F5344CB8AC3E}">
        <p14:creationId xmlns:p14="http://schemas.microsoft.com/office/powerpoint/2010/main" val="2979052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2A0C637-7940-42C3-B646-364EC0C8D1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B699731B-5092-4E02-A73A-11B386E9569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173EDD24-DA18-483A-91C0-4D21568054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24B4C2A1-BDEA-42C9-8C38-9E570CCC7CA5}"/>
              </a:ext>
            </a:extLst>
          </p:cNvPr>
          <p:cNvSpPr>
            <a:spLocks noGrp="1"/>
          </p:cNvSpPr>
          <p:nvPr>
            <p:ph type="dt" sz="half" idx="10"/>
          </p:nvPr>
        </p:nvSpPr>
        <p:spPr/>
        <p:txBody>
          <a:bodyPr/>
          <a:lstStyle/>
          <a:p>
            <a:fld id="{0B9A2A58-EB3B-4222-8AFA-51366FC285A9}" type="datetimeFigureOut">
              <a:rPr lang="en-US" smtClean="0"/>
              <a:t>7/18/2022</a:t>
            </a:fld>
            <a:endParaRPr lang="en-US"/>
          </a:p>
        </p:txBody>
      </p:sp>
      <p:sp>
        <p:nvSpPr>
          <p:cNvPr id="6" name="Footer Placeholder 5">
            <a:extLst>
              <a:ext uri="{FF2B5EF4-FFF2-40B4-BE49-F238E27FC236}">
                <a16:creationId xmlns:a16="http://schemas.microsoft.com/office/drawing/2014/main" xmlns="" id="{19799183-FCF4-4B73-A0F4-94FDE765E2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7D48632B-F032-41E7-BF50-2067DF3E9FD8}"/>
              </a:ext>
            </a:extLst>
          </p:cNvPr>
          <p:cNvSpPr>
            <a:spLocks noGrp="1"/>
          </p:cNvSpPr>
          <p:nvPr>
            <p:ph type="sldNum" sz="quarter" idx="12"/>
          </p:nvPr>
        </p:nvSpPr>
        <p:spPr/>
        <p:txBody>
          <a:bodyPr/>
          <a:lstStyle/>
          <a:p>
            <a:fld id="{8646D4C8-F829-40A7-BF4A-93171054AAA1}" type="slidenum">
              <a:rPr lang="en-US" smtClean="0"/>
              <a:t>‹#›</a:t>
            </a:fld>
            <a:endParaRPr lang="en-US"/>
          </a:p>
        </p:txBody>
      </p:sp>
    </p:spTree>
    <p:extLst>
      <p:ext uri="{BB962C8B-B14F-4D97-AF65-F5344CB8AC3E}">
        <p14:creationId xmlns:p14="http://schemas.microsoft.com/office/powerpoint/2010/main" val="3459309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33FC38F-D235-4429-A931-C9EA33682FF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2FC94AF3-4D8F-4FC5-AEE4-B7BBD71ABC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CC09D877-F582-4E3F-8F4A-9D2440C048E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D1BC9F94-53FD-49F7-AF49-03053589EB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22DF5AAA-46A2-4BD0-8BCC-82DC28F29D2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FAA99BBF-B9B6-47DC-90F8-8E20B626C3D9}"/>
              </a:ext>
            </a:extLst>
          </p:cNvPr>
          <p:cNvSpPr>
            <a:spLocks noGrp="1"/>
          </p:cNvSpPr>
          <p:nvPr>
            <p:ph type="dt" sz="half" idx="10"/>
          </p:nvPr>
        </p:nvSpPr>
        <p:spPr/>
        <p:txBody>
          <a:bodyPr/>
          <a:lstStyle/>
          <a:p>
            <a:fld id="{0B9A2A58-EB3B-4222-8AFA-51366FC285A9}" type="datetimeFigureOut">
              <a:rPr lang="en-US" smtClean="0"/>
              <a:t>7/18/2022</a:t>
            </a:fld>
            <a:endParaRPr lang="en-US"/>
          </a:p>
        </p:txBody>
      </p:sp>
      <p:sp>
        <p:nvSpPr>
          <p:cNvPr id="8" name="Footer Placeholder 7">
            <a:extLst>
              <a:ext uri="{FF2B5EF4-FFF2-40B4-BE49-F238E27FC236}">
                <a16:creationId xmlns:a16="http://schemas.microsoft.com/office/drawing/2014/main" xmlns="" id="{311CFF98-67D8-474F-8659-DC0FE13ED8B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EC204BF9-63D1-44CF-9C27-35EC2B9ECE6B}"/>
              </a:ext>
            </a:extLst>
          </p:cNvPr>
          <p:cNvSpPr>
            <a:spLocks noGrp="1"/>
          </p:cNvSpPr>
          <p:nvPr>
            <p:ph type="sldNum" sz="quarter" idx="12"/>
          </p:nvPr>
        </p:nvSpPr>
        <p:spPr/>
        <p:txBody>
          <a:bodyPr/>
          <a:lstStyle/>
          <a:p>
            <a:fld id="{8646D4C8-F829-40A7-BF4A-93171054AAA1}" type="slidenum">
              <a:rPr lang="en-US" smtClean="0"/>
              <a:t>‹#›</a:t>
            </a:fld>
            <a:endParaRPr lang="en-US"/>
          </a:p>
        </p:txBody>
      </p:sp>
    </p:spTree>
    <p:extLst>
      <p:ext uri="{BB962C8B-B14F-4D97-AF65-F5344CB8AC3E}">
        <p14:creationId xmlns:p14="http://schemas.microsoft.com/office/powerpoint/2010/main" val="2096614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20B62D3-8BD8-44FF-A6F8-288CBD65D6F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43EEEEFF-A73C-463C-879A-044884C0C4DF}"/>
              </a:ext>
            </a:extLst>
          </p:cNvPr>
          <p:cNvSpPr>
            <a:spLocks noGrp="1"/>
          </p:cNvSpPr>
          <p:nvPr>
            <p:ph type="dt" sz="half" idx="10"/>
          </p:nvPr>
        </p:nvSpPr>
        <p:spPr/>
        <p:txBody>
          <a:bodyPr/>
          <a:lstStyle/>
          <a:p>
            <a:fld id="{0B9A2A58-EB3B-4222-8AFA-51366FC285A9}" type="datetimeFigureOut">
              <a:rPr lang="en-US" smtClean="0"/>
              <a:t>7/18/2022</a:t>
            </a:fld>
            <a:endParaRPr lang="en-US"/>
          </a:p>
        </p:txBody>
      </p:sp>
      <p:sp>
        <p:nvSpPr>
          <p:cNvPr id="4" name="Footer Placeholder 3">
            <a:extLst>
              <a:ext uri="{FF2B5EF4-FFF2-40B4-BE49-F238E27FC236}">
                <a16:creationId xmlns:a16="http://schemas.microsoft.com/office/drawing/2014/main" xmlns="" id="{E6035D8D-D15F-435F-9A4B-7A416688B47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1BBE2CEB-9A89-476C-A79A-6C331C003B86}"/>
              </a:ext>
            </a:extLst>
          </p:cNvPr>
          <p:cNvSpPr>
            <a:spLocks noGrp="1"/>
          </p:cNvSpPr>
          <p:nvPr>
            <p:ph type="sldNum" sz="quarter" idx="12"/>
          </p:nvPr>
        </p:nvSpPr>
        <p:spPr/>
        <p:txBody>
          <a:bodyPr/>
          <a:lstStyle/>
          <a:p>
            <a:fld id="{8646D4C8-F829-40A7-BF4A-93171054AAA1}" type="slidenum">
              <a:rPr lang="en-US" smtClean="0"/>
              <a:t>‹#›</a:t>
            </a:fld>
            <a:endParaRPr lang="en-US"/>
          </a:p>
        </p:txBody>
      </p:sp>
    </p:spTree>
    <p:extLst>
      <p:ext uri="{BB962C8B-B14F-4D97-AF65-F5344CB8AC3E}">
        <p14:creationId xmlns:p14="http://schemas.microsoft.com/office/powerpoint/2010/main" val="2368352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92F60188-FBDF-4C78-88A2-03FB8E369154}"/>
              </a:ext>
            </a:extLst>
          </p:cNvPr>
          <p:cNvSpPr>
            <a:spLocks noGrp="1"/>
          </p:cNvSpPr>
          <p:nvPr>
            <p:ph type="dt" sz="half" idx="10"/>
          </p:nvPr>
        </p:nvSpPr>
        <p:spPr/>
        <p:txBody>
          <a:bodyPr/>
          <a:lstStyle/>
          <a:p>
            <a:fld id="{0B9A2A58-EB3B-4222-8AFA-51366FC285A9}" type="datetimeFigureOut">
              <a:rPr lang="en-US" smtClean="0"/>
              <a:t>7/18/2022</a:t>
            </a:fld>
            <a:endParaRPr lang="en-US"/>
          </a:p>
        </p:txBody>
      </p:sp>
      <p:sp>
        <p:nvSpPr>
          <p:cNvPr id="3" name="Footer Placeholder 2">
            <a:extLst>
              <a:ext uri="{FF2B5EF4-FFF2-40B4-BE49-F238E27FC236}">
                <a16:creationId xmlns:a16="http://schemas.microsoft.com/office/drawing/2014/main" xmlns="" id="{AB7E716F-E3C2-4B9C-8A49-B94176B3769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7364C058-C023-4C39-A6EE-C9BA1FCF1E9C}"/>
              </a:ext>
            </a:extLst>
          </p:cNvPr>
          <p:cNvSpPr>
            <a:spLocks noGrp="1"/>
          </p:cNvSpPr>
          <p:nvPr>
            <p:ph type="sldNum" sz="quarter" idx="12"/>
          </p:nvPr>
        </p:nvSpPr>
        <p:spPr/>
        <p:txBody>
          <a:bodyPr/>
          <a:lstStyle/>
          <a:p>
            <a:fld id="{8646D4C8-F829-40A7-BF4A-93171054AAA1}" type="slidenum">
              <a:rPr lang="en-US" smtClean="0"/>
              <a:t>‹#›</a:t>
            </a:fld>
            <a:endParaRPr lang="en-US"/>
          </a:p>
        </p:txBody>
      </p:sp>
    </p:spTree>
    <p:extLst>
      <p:ext uri="{BB962C8B-B14F-4D97-AF65-F5344CB8AC3E}">
        <p14:creationId xmlns:p14="http://schemas.microsoft.com/office/powerpoint/2010/main" val="385805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971E144-B564-4B18-8397-4F3A696F0B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10E15BE1-C62A-461B-88FB-72B991226A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DD8ABB6D-78F1-4F29-A58D-C63A00C006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EC5D0E7B-86E1-41A2-8BF2-13865CAEC071}"/>
              </a:ext>
            </a:extLst>
          </p:cNvPr>
          <p:cNvSpPr>
            <a:spLocks noGrp="1"/>
          </p:cNvSpPr>
          <p:nvPr>
            <p:ph type="dt" sz="half" idx="10"/>
          </p:nvPr>
        </p:nvSpPr>
        <p:spPr/>
        <p:txBody>
          <a:bodyPr/>
          <a:lstStyle/>
          <a:p>
            <a:fld id="{0B9A2A58-EB3B-4222-8AFA-51366FC285A9}" type="datetimeFigureOut">
              <a:rPr lang="en-US" smtClean="0"/>
              <a:t>7/18/2022</a:t>
            </a:fld>
            <a:endParaRPr lang="en-US"/>
          </a:p>
        </p:txBody>
      </p:sp>
      <p:sp>
        <p:nvSpPr>
          <p:cNvPr id="6" name="Footer Placeholder 5">
            <a:extLst>
              <a:ext uri="{FF2B5EF4-FFF2-40B4-BE49-F238E27FC236}">
                <a16:creationId xmlns:a16="http://schemas.microsoft.com/office/drawing/2014/main" xmlns="" id="{B36981EF-CE06-49D3-A893-7C33FC2DCA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53FB354E-2DB0-45DF-B3F1-EF815F63678C}"/>
              </a:ext>
            </a:extLst>
          </p:cNvPr>
          <p:cNvSpPr>
            <a:spLocks noGrp="1"/>
          </p:cNvSpPr>
          <p:nvPr>
            <p:ph type="sldNum" sz="quarter" idx="12"/>
          </p:nvPr>
        </p:nvSpPr>
        <p:spPr/>
        <p:txBody>
          <a:bodyPr/>
          <a:lstStyle/>
          <a:p>
            <a:fld id="{8646D4C8-F829-40A7-BF4A-93171054AAA1}" type="slidenum">
              <a:rPr lang="en-US" smtClean="0"/>
              <a:t>‹#›</a:t>
            </a:fld>
            <a:endParaRPr lang="en-US"/>
          </a:p>
        </p:txBody>
      </p:sp>
    </p:spTree>
    <p:extLst>
      <p:ext uri="{BB962C8B-B14F-4D97-AF65-F5344CB8AC3E}">
        <p14:creationId xmlns:p14="http://schemas.microsoft.com/office/powerpoint/2010/main" val="871156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9DA5C0B-543F-43FE-A56A-34675E80DA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8B58D274-C417-490F-86E7-0E7475B7CB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B761F2FD-5FE9-4E4A-A76F-61D32E5609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F0AA18A8-29C3-4DEF-803F-F017A05F771E}"/>
              </a:ext>
            </a:extLst>
          </p:cNvPr>
          <p:cNvSpPr>
            <a:spLocks noGrp="1"/>
          </p:cNvSpPr>
          <p:nvPr>
            <p:ph type="dt" sz="half" idx="10"/>
          </p:nvPr>
        </p:nvSpPr>
        <p:spPr/>
        <p:txBody>
          <a:bodyPr/>
          <a:lstStyle/>
          <a:p>
            <a:fld id="{0B9A2A58-EB3B-4222-8AFA-51366FC285A9}" type="datetimeFigureOut">
              <a:rPr lang="en-US" smtClean="0"/>
              <a:t>7/18/2022</a:t>
            </a:fld>
            <a:endParaRPr lang="en-US"/>
          </a:p>
        </p:txBody>
      </p:sp>
      <p:sp>
        <p:nvSpPr>
          <p:cNvPr id="6" name="Footer Placeholder 5">
            <a:extLst>
              <a:ext uri="{FF2B5EF4-FFF2-40B4-BE49-F238E27FC236}">
                <a16:creationId xmlns:a16="http://schemas.microsoft.com/office/drawing/2014/main" xmlns="" id="{E5576272-DD38-4924-8619-9A451F8384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273DD738-E861-468B-A957-C7FF8A2E9716}"/>
              </a:ext>
            </a:extLst>
          </p:cNvPr>
          <p:cNvSpPr>
            <a:spLocks noGrp="1"/>
          </p:cNvSpPr>
          <p:nvPr>
            <p:ph type="sldNum" sz="quarter" idx="12"/>
          </p:nvPr>
        </p:nvSpPr>
        <p:spPr/>
        <p:txBody>
          <a:bodyPr/>
          <a:lstStyle/>
          <a:p>
            <a:fld id="{8646D4C8-F829-40A7-BF4A-93171054AAA1}" type="slidenum">
              <a:rPr lang="en-US" smtClean="0"/>
              <a:t>‹#›</a:t>
            </a:fld>
            <a:endParaRPr lang="en-US"/>
          </a:p>
        </p:txBody>
      </p:sp>
    </p:spTree>
    <p:extLst>
      <p:ext uri="{BB962C8B-B14F-4D97-AF65-F5344CB8AC3E}">
        <p14:creationId xmlns:p14="http://schemas.microsoft.com/office/powerpoint/2010/main" val="3925378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D3E8CD0F-69EE-4488-8BE4-8B358D24B2A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01D4B78B-E81D-440C-91D8-61398A5B3C6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CE2E79D2-A3FD-41E3-9AFD-2AD1BB7FBF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9A2A58-EB3B-4222-8AFA-51366FC285A9}" type="datetimeFigureOut">
              <a:rPr lang="en-US" smtClean="0"/>
              <a:t>7/18/2022</a:t>
            </a:fld>
            <a:endParaRPr lang="en-US"/>
          </a:p>
        </p:txBody>
      </p:sp>
      <p:sp>
        <p:nvSpPr>
          <p:cNvPr id="5" name="Footer Placeholder 4">
            <a:extLst>
              <a:ext uri="{FF2B5EF4-FFF2-40B4-BE49-F238E27FC236}">
                <a16:creationId xmlns:a16="http://schemas.microsoft.com/office/drawing/2014/main" xmlns="" id="{768F5DE0-4AE4-4218-8864-999AC4A97D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A853D98D-49A8-4A2D-AD5F-20FF79F9BD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46D4C8-F829-40A7-BF4A-93171054AAA1}" type="slidenum">
              <a:rPr lang="en-US" smtClean="0"/>
              <a:t>‹#›</a:t>
            </a:fld>
            <a:endParaRPr lang="en-US"/>
          </a:p>
        </p:txBody>
      </p:sp>
    </p:spTree>
    <p:extLst>
      <p:ext uri="{BB962C8B-B14F-4D97-AF65-F5344CB8AC3E}">
        <p14:creationId xmlns:p14="http://schemas.microsoft.com/office/powerpoint/2010/main" val="6767900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7BAE4989-6D00-4E75-B991-21144F710E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7A21FE18-091F-4D16-97E4-59C4F6BF10E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A6DAD1A-1483-4084-8199-3BCB6AD192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0C988F-CDC4-4C11-A861-9403C2DB98F5}" type="datetimeFigureOut">
              <a:rPr lang="en-US" smtClean="0"/>
              <a:t>7/18/2022</a:t>
            </a:fld>
            <a:endParaRPr lang="en-US"/>
          </a:p>
        </p:txBody>
      </p:sp>
      <p:sp>
        <p:nvSpPr>
          <p:cNvPr id="5" name="Footer Placeholder 4">
            <a:extLst>
              <a:ext uri="{FF2B5EF4-FFF2-40B4-BE49-F238E27FC236}">
                <a16:creationId xmlns:a16="http://schemas.microsoft.com/office/drawing/2014/main" xmlns="" id="{CD938E4D-3917-4A5C-8237-E5AA513F03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49660C19-E16C-4BD0-9514-360FD9E6B6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573019-4289-4F1E-9DE3-27664A0502AE}" type="slidenum">
              <a:rPr lang="en-US" smtClean="0"/>
              <a:t>‹#›</a:t>
            </a:fld>
            <a:endParaRPr lang="en-US"/>
          </a:p>
        </p:txBody>
      </p:sp>
    </p:spTree>
    <p:extLst>
      <p:ext uri="{BB962C8B-B14F-4D97-AF65-F5344CB8AC3E}">
        <p14:creationId xmlns:p14="http://schemas.microsoft.com/office/powerpoint/2010/main" val="20747056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5C1FA2-E8B7-42A0-A2BF-FB13F08E3089}"/>
              </a:ext>
            </a:extLst>
          </p:cNvPr>
          <p:cNvSpPr>
            <a:spLocks noGrp="1"/>
          </p:cNvSpPr>
          <p:nvPr>
            <p:ph type="ctrTitle"/>
          </p:nvPr>
        </p:nvSpPr>
        <p:spPr/>
        <p:txBody>
          <a:bodyPr/>
          <a:lstStyle/>
          <a:p>
            <a:r>
              <a:rPr kumimoji="0" lang="en-US" sz="6000" b="1" i="0" u="none" strike="noStrike" kern="1200" cap="none" spc="0" normalizeH="0" baseline="0" noProof="0" dirty="0">
                <a:ln>
                  <a:noFill/>
                </a:ln>
                <a:solidFill>
                  <a:prstClr val="black"/>
                </a:solidFill>
                <a:effectLst/>
                <a:uLnTx/>
                <a:uFillTx/>
                <a:latin typeface="Calibri Light" panose="020F0302020204030204"/>
                <a:ea typeface="+mj-ea"/>
                <a:cs typeface="+mj-cs"/>
              </a:rPr>
              <a:t>UNIVERSITY OF LUSAKA</a:t>
            </a:r>
            <a:endParaRPr lang="en-US" dirty="0"/>
          </a:p>
        </p:txBody>
      </p:sp>
      <p:sp>
        <p:nvSpPr>
          <p:cNvPr id="3" name="Subtitle 2">
            <a:extLst>
              <a:ext uri="{FF2B5EF4-FFF2-40B4-BE49-F238E27FC236}">
                <a16:creationId xmlns:a16="http://schemas.microsoft.com/office/drawing/2014/main" xmlns="" id="{398C9620-6D8A-403F-9400-7FE1212BF206}"/>
              </a:ext>
            </a:extLst>
          </p:cNvPr>
          <p:cNvSpPr>
            <a:spLocks noGrp="1"/>
          </p:cNvSpPr>
          <p:nvPr>
            <p:ph type="subTitle" idx="1"/>
          </p:nvPr>
        </p:nvSpPr>
        <p:spPr/>
        <p:txBody>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Unit </a:t>
            </a:r>
            <a:r>
              <a:rPr lang="en-US" sz="3200" b="1" dirty="0">
                <a:solidFill>
                  <a:prstClr val="black"/>
                </a:solidFill>
                <a:latin typeface="Calibri" panose="020F0502020204030204"/>
              </a:rPr>
              <a:t>7 </a:t>
            </a:r>
            <a:r>
              <a:rPr kumimoji="0" lang="en-US" sz="3200" b="1" i="0" u="none" strike="noStrike" kern="1200" cap="none" spc="0" normalizeH="0" baseline="0" noProof="0">
                <a:ln>
                  <a:noFill/>
                </a:ln>
                <a:solidFill>
                  <a:prstClr val="black"/>
                </a:solidFill>
                <a:effectLst/>
                <a:uLnTx/>
                <a:uFillTx/>
                <a:latin typeface="Calibri" panose="020F0502020204030204"/>
                <a:ea typeface="+mn-ea"/>
                <a:cs typeface="+mn-cs"/>
              </a:rPr>
              <a:t>– Registration </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of Interests in Land in Zambia</a:t>
            </a:r>
            <a:endParaRPr lang="en-US" dirty="0"/>
          </a:p>
        </p:txBody>
      </p:sp>
    </p:spTree>
    <p:extLst>
      <p:ext uri="{BB962C8B-B14F-4D97-AF65-F5344CB8AC3E}">
        <p14:creationId xmlns:p14="http://schemas.microsoft.com/office/powerpoint/2010/main" val="11765059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0C3A31D-DB99-44C6-B12E-61FF16C85133}"/>
              </a:ext>
            </a:extLst>
          </p:cNvPr>
          <p:cNvSpPr>
            <a:spLocks noGrp="1"/>
          </p:cNvSpPr>
          <p:nvPr>
            <p:ph type="title"/>
          </p:nvPr>
        </p:nvSpPr>
        <p:spPr/>
        <p:txBody>
          <a:bodyPr/>
          <a:lstStyle/>
          <a:p>
            <a:r>
              <a:rPr lang="en-US" b="1" dirty="0"/>
              <a:t>Further Reading</a:t>
            </a:r>
          </a:p>
        </p:txBody>
      </p:sp>
      <p:sp>
        <p:nvSpPr>
          <p:cNvPr id="3" name="Content Placeholder 2">
            <a:extLst>
              <a:ext uri="{FF2B5EF4-FFF2-40B4-BE49-F238E27FC236}">
                <a16:creationId xmlns:a16="http://schemas.microsoft.com/office/drawing/2014/main" xmlns="" id="{DCEEB4C2-77F0-45A8-AAF4-1B3C4506D03C}"/>
              </a:ext>
            </a:extLst>
          </p:cNvPr>
          <p:cNvSpPr>
            <a:spLocks noGrp="1"/>
          </p:cNvSpPr>
          <p:nvPr>
            <p:ph idx="1"/>
          </p:nvPr>
        </p:nvSpPr>
        <p:spPr>
          <a:xfrm>
            <a:off x="838200" y="1418897"/>
            <a:ext cx="10515600" cy="4758066"/>
          </a:xfrm>
        </p:spPr>
        <p:txBody>
          <a:bodyPr>
            <a:normAutofit/>
          </a:bodyPr>
          <a:lstStyle/>
          <a:p>
            <a:r>
              <a:rPr lang="en-US" sz="2400" b="1" dirty="0"/>
              <a:t>Jean Mwamba Mpashi Vs. Avondale Housing Project Limited (1998-99) ZR 140;</a:t>
            </a:r>
          </a:p>
          <a:p>
            <a:r>
              <a:rPr lang="en-US" sz="2400" b="1" dirty="0"/>
              <a:t>Jonas Amon Banda v Dickson </a:t>
            </a:r>
            <a:r>
              <a:rPr lang="en-US" sz="2400" b="1" dirty="0" err="1"/>
              <a:t>Machiya</a:t>
            </a:r>
            <a:r>
              <a:rPr lang="en-US" sz="2400" b="1" dirty="0"/>
              <a:t> </a:t>
            </a:r>
            <a:r>
              <a:rPr lang="en-US" sz="2400" b="1" dirty="0" err="1"/>
              <a:t>Tembo</a:t>
            </a:r>
            <a:r>
              <a:rPr lang="en-US" sz="2400" b="1" dirty="0"/>
              <a:t> (2008) Z.R. 204 Vol. 1 (SC);</a:t>
            </a:r>
          </a:p>
          <a:p>
            <a:r>
              <a:rPr lang="en-US" sz="2400" b="1" dirty="0"/>
              <a:t>Jonny's Trading Company Limited v Mengistu [2019] ZMCA 57;</a:t>
            </a:r>
          </a:p>
          <a:p>
            <a:r>
              <a:rPr lang="en-US" sz="2400" b="1" dirty="0"/>
              <a:t>Banda v </a:t>
            </a:r>
            <a:r>
              <a:rPr lang="en-US" sz="2400" b="1" dirty="0" err="1"/>
              <a:t>Tembo</a:t>
            </a:r>
            <a:r>
              <a:rPr lang="en-US" sz="2400" b="1" dirty="0"/>
              <a:t>  [2008] ZMSC 13;</a:t>
            </a:r>
          </a:p>
          <a:p>
            <a:r>
              <a:rPr lang="en-US" sz="2400" b="1" dirty="0" err="1"/>
              <a:t>Konidaris</a:t>
            </a:r>
            <a:r>
              <a:rPr lang="en-US" sz="2400" b="1" dirty="0"/>
              <a:t> V </a:t>
            </a:r>
            <a:r>
              <a:rPr lang="en-US" sz="2400" b="1" dirty="0" err="1"/>
              <a:t>Dandiker</a:t>
            </a:r>
            <a:r>
              <a:rPr lang="en-US" sz="2400" b="1" dirty="0"/>
              <a:t>  Supreme Court Appeal No. 157 of 1999 [S.C].</a:t>
            </a:r>
          </a:p>
        </p:txBody>
      </p:sp>
    </p:spTree>
    <p:extLst>
      <p:ext uri="{BB962C8B-B14F-4D97-AF65-F5344CB8AC3E}">
        <p14:creationId xmlns:p14="http://schemas.microsoft.com/office/powerpoint/2010/main" val="28452340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84EB8A9-CA34-4822-92F6-255023431E90}"/>
              </a:ext>
            </a:extLst>
          </p:cNvPr>
          <p:cNvSpPr>
            <a:spLocks noGrp="1"/>
          </p:cNvSpPr>
          <p:nvPr>
            <p:ph type="title"/>
          </p:nvPr>
        </p:nvSpPr>
        <p:spPr/>
        <p:txBody>
          <a:bodyPr/>
          <a:lstStyle/>
          <a:p>
            <a:r>
              <a:rPr lang="en-US" b="1" dirty="0"/>
              <a:t>The Doctrine in WALSH v LONSDALE</a:t>
            </a:r>
          </a:p>
        </p:txBody>
      </p:sp>
      <p:sp>
        <p:nvSpPr>
          <p:cNvPr id="3" name="Content Placeholder 2">
            <a:extLst>
              <a:ext uri="{FF2B5EF4-FFF2-40B4-BE49-F238E27FC236}">
                <a16:creationId xmlns:a16="http://schemas.microsoft.com/office/drawing/2014/main" xmlns="" id="{976494E6-117B-418B-8F2E-CBAD51EAC56A}"/>
              </a:ext>
            </a:extLst>
          </p:cNvPr>
          <p:cNvSpPr>
            <a:spLocks noGrp="1"/>
          </p:cNvSpPr>
          <p:nvPr>
            <p:ph idx="1"/>
          </p:nvPr>
        </p:nvSpPr>
        <p:spPr>
          <a:xfrm>
            <a:off x="838200" y="1825625"/>
            <a:ext cx="10515600" cy="4667250"/>
          </a:xfrm>
        </p:spPr>
        <p:txBody>
          <a:bodyPr>
            <a:normAutofit/>
          </a:bodyPr>
          <a:lstStyle/>
          <a:p>
            <a:r>
              <a:rPr lang="en-US" sz="2400" dirty="0"/>
              <a:t>As noted above, the Statute of Fraud, 1677 requires that any contract for transfer or disposition of land or any interest in land had to be in writing. </a:t>
            </a:r>
          </a:p>
          <a:p>
            <a:r>
              <a:rPr lang="en-US" sz="2400" dirty="0"/>
              <a:t>The Real Property Act of 1845 made a deed an essential for transfer of any interest in land. Without a deed no legal interest in land would be created or transferred.</a:t>
            </a:r>
          </a:p>
          <a:p>
            <a:r>
              <a:rPr lang="en-US" sz="2400" dirty="0"/>
              <a:t>The Real Property Act of 1845 under s. 3 provided that leases which formerly had to be in writing under the Statute of Frauds, now had to be by deed or would be void at law.</a:t>
            </a:r>
          </a:p>
          <a:p>
            <a:r>
              <a:rPr lang="en-US" sz="2400" dirty="0"/>
              <a:t>Equity was not strict and in accordance with its maxim that ‘equity looks on as done that which ought to be done’ the parties were treated as if the formalities were complied with. </a:t>
            </a:r>
          </a:p>
        </p:txBody>
      </p:sp>
    </p:spTree>
    <p:extLst>
      <p:ext uri="{BB962C8B-B14F-4D97-AF65-F5344CB8AC3E}">
        <p14:creationId xmlns:p14="http://schemas.microsoft.com/office/powerpoint/2010/main" val="306101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AC6AD1C-80CE-4744-8FEE-500D629AF420}"/>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a16="http://schemas.microsoft.com/office/drawing/2014/main" xmlns="" id="{15E2BD2B-847F-4CFC-BF36-6D5829322734}"/>
              </a:ext>
            </a:extLst>
          </p:cNvPr>
          <p:cNvSpPr>
            <a:spLocks noGrp="1"/>
          </p:cNvSpPr>
          <p:nvPr>
            <p:ph idx="1"/>
          </p:nvPr>
        </p:nvSpPr>
        <p:spPr>
          <a:xfrm>
            <a:off x="838200" y="1450428"/>
            <a:ext cx="10515600" cy="5042447"/>
          </a:xfrm>
        </p:spPr>
        <p:txBody>
          <a:bodyPr>
            <a:normAutofit fontScale="92500" lnSpcReduction="20000"/>
          </a:bodyPr>
          <a:lstStyle/>
          <a:p>
            <a:r>
              <a:rPr lang="en-US" sz="2600" dirty="0"/>
              <a:t>In </a:t>
            </a:r>
            <a:r>
              <a:rPr lang="en-US" sz="2600" b="1" dirty="0"/>
              <a:t>Walsh v Lonsdale [1882] 21 CHD 9</a:t>
            </a:r>
            <a:r>
              <a:rPr lang="en-US" sz="2600" dirty="0"/>
              <a:t>, it was established that equity would treat an imperfect lease (a lease in writing) as a contract to grant a lease and then order specific performance of the contract.</a:t>
            </a:r>
          </a:p>
          <a:p>
            <a:pPr lvl="1"/>
            <a:r>
              <a:rPr lang="en-US" sz="2600" dirty="0"/>
              <a:t>In that case, the facts involved an agreement for a lease of a mill for seven years at a rent payable quarterly in arrears, with a provision entitling the landlord to demand a year’s rent in advance. </a:t>
            </a:r>
          </a:p>
          <a:p>
            <a:pPr lvl="1"/>
            <a:r>
              <a:rPr lang="en-US" sz="2600" dirty="0"/>
              <a:t>No lease was ever entered into in deed form and thus the lease as such was void at common law.</a:t>
            </a:r>
          </a:p>
          <a:p>
            <a:pPr lvl="1"/>
            <a:r>
              <a:rPr lang="en-US" sz="2600" dirty="0"/>
              <a:t>The tenant entered into possession and paid rent in accordance with the agreement for 18 months.</a:t>
            </a:r>
          </a:p>
          <a:p>
            <a:pPr lvl="1"/>
            <a:r>
              <a:rPr lang="en-US" sz="2600" dirty="0"/>
              <a:t>The landlord then demanded a year’s rent in advance. The tenant failed to pay.</a:t>
            </a:r>
          </a:p>
          <a:p>
            <a:pPr lvl="1"/>
            <a:r>
              <a:rPr lang="en-US" sz="2600" dirty="0"/>
              <a:t>The landlord levied for distress at common law. (The remedy of distress permits a landlord to seize a tenant’s chattels and to hold them until rent is paid. If rent is not paid the chattels may be sold.) The tenant sought an injunction against the distress and damages for illegal distress.</a:t>
            </a:r>
          </a:p>
          <a:p>
            <a:pPr lvl="1"/>
            <a:endParaRPr lang="en-US" dirty="0"/>
          </a:p>
        </p:txBody>
      </p:sp>
    </p:spTree>
    <p:extLst>
      <p:ext uri="{BB962C8B-B14F-4D97-AF65-F5344CB8AC3E}">
        <p14:creationId xmlns:p14="http://schemas.microsoft.com/office/powerpoint/2010/main" val="2815260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C5397A-BCF2-4725-8A4B-2B61B51FAA92}"/>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a16="http://schemas.microsoft.com/office/drawing/2014/main" xmlns="" id="{95CE1498-A770-411B-B349-ECDC741CC36A}"/>
              </a:ext>
            </a:extLst>
          </p:cNvPr>
          <p:cNvSpPr>
            <a:spLocks noGrp="1"/>
          </p:cNvSpPr>
          <p:nvPr>
            <p:ph idx="1"/>
          </p:nvPr>
        </p:nvSpPr>
        <p:spPr>
          <a:xfrm>
            <a:off x="838200" y="1466193"/>
            <a:ext cx="10515600" cy="5026682"/>
          </a:xfrm>
        </p:spPr>
        <p:txBody>
          <a:bodyPr>
            <a:normAutofit/>
          </a:bodyPr>
          <a:lstStyle/>
          <a:p>
            <a:pPr lvl="1"/>
            <a:r>
              <a:rPr lang="en-US" dirty="0"/>
              <a:t>The issue before the court was whether the landlord’s common law remedy of distress was permitted despite the absence of a lease at common law. </a:t>
            </a:r>
          </a:p>
          <a:p>
            <a:pPr lvl="1"/>
            <a:r>
              <a:rPr lang="en-US" dirty="0"/>
              <a:t>Under the pre-judicature system such a result could only have occurred if there was in existence a valid common law lease. </a:t>
            </a:r>
          </a:p>
          <a:p>
            <a:pPr lvl="1"/>
            <a:r>
              <a:rPr lang="en-US" dirty="0"/>
              <a:t>On the facts of Walsh v Lonsdale, that would have required the landlord to obtain a decree of specific performance of the agreement for lease. </a:t>
            </a:r>
          </a:p>
          <a:p>
            <a:pPr lvl="1"/>
            <a:r>
              <a:rPr lang="en-US" dirty="0"/>
              <a:t>The English Court of Appeal found for the landlord, thereby holding that he was entitled to distrain.</a:t>
            </a:r>
          </a:p>
          <a:p>
            <a:r>
              <a:rPr lang="en-US" sz="2400" dirty="0"/>
              <a:t>In this case no deed was executed by the parties as required by the law but using the principle of equity that “ equity looks on as done that which ought to be done” the parties were treated as if this was done and if under the terms of the lease a year’s rent would have been payable in advance on demand, a distress for that was lawful.</a:t>
            </a:r>
          </a:p>
        </p:txBody>
      </p:sp>
    </p:spTree>
    <p:extLst>
      <p:ext uri="{BB962C8B-B14F-4D97-AF65-F5344CB8AC3E}">
        <p14:creationId xmlns:p14="http://schemas.microsoft.com/office/powerpoint/2010/main" val="32026449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9727595-D022-4E94-A64E-3A89ADB2BECE}"/>
              </a:ext>
            </a:extLst>
          </p:cNvPr>
          <p:cNvSpPr>
            <a:spLocks noGrp="1"/>
          </p:cNvSpPr>
          <p:nvPr>
            <p:ph type="title"/>
          </p:nvPr>
        </p:nvSpPr>
        <p:spPr>
          <a:xfrm>
            <a:off x="838200" y="365126"/>
            <a:ext cx="10515600" cy="1164130"/>
          </a:xfrm>
        </p:spPr>
        <p:txBody>
          <a:bodyPr/>
          <a:lstStyle/>
          <a:p>
            <a:r>
              <a:rPr lang="en-US" b="1" dirty="0"/>
              <a:t>Cont’d</a:t>
            </a:r>
          </a:p>
        </p:txBody>
      </p:sp>
      <p:sp>
        <p:nvSpPr>
          <p:cNvPr id="3" name="Content Placeholder 2">
            <a:extLst>
              <a:ext uri="{FF2B5EF4-FFF2-40B4-BE49-F238E27FC236}">
                <a16:creationId xmlns:a16="http://schemas.microsoft.com/office/drawing/2014/main" xmlns="" id="{48082A9D-9ACF-4B4C-8AE7-62D59EC8C580}"/>
              </a:ext>
            </a:extLst>
          </p:cNvPr>
          <p:cNvSpPr>
            <a:spLocks noGrp="1"/>
          </p:cNvSpPr>
          <p:nvPr>
            <p:ph idx="1"/>
          </p:nvPr>
        </p:nvSpPr>
        <p:spPr>
          <a:xfrm>
            <a:off x="838200" y="1529256"/>
            <a:ext cx="10515600" cy="4963618"/>
          </a:xfrm>
        </p:spPr>
        <p:txBody>
          <a:bodyPr>
            <a:normAutofit/>
          </a:bodyPr>
          <a:lstStyle/>
          <a:p>
            <a:r>
              <a:rPr lang="en-US" sz="2400" dirty="0"/>
              <a:t>The outcome of the decision in the Walsh v Lonsdale is to render an enforceable agreement for a lease very nearly as good as a legal lease and further that the same applies to an imperfect lease which is enforceable as an agreement for a lease.</a:t>
            </a:r>
          </a:p>
          <a:p>
            <a:r>
              <a:rPr lang="en-US" sz="2400" dirty="0"/>
              <a:t>Thus, the effect of Walsh v Lonsdale in equity depends upon the willingness of the court to grant the discretionary remedy of specific performance.</a:t>
            </a:r>
          </a:p>
          <a:p>
            <a:r>
              <a:rPr lang="en-US" sz="2400" dirty="0"/>
              <a:t>See:- </a:t>
            </a:r>
          </a:p>
          <a:p>
            <a:pPr lvl="1"/>
            <a:r>
              <a:rPr lang="en-US" b="1" dirty="0" err="1"/>
              <a:t>Hina</a:t>
            </a:r>
            <a:r>
              <a:rPr lang="en-US" b="1" dirty="0"/>
              <a:t> Furnishing Lusaka Limited v </a:t>
            </a:r>
            <a:r>
              <a:rPr lang="en-US" b="1" dirty="0" err="1"/>
              <a:t>Mwaiseni</a:t>
            </a:r>
            <a:r>
              <a:rPr lang="en-US" b="1" dirty="0"/>
              <a:t> Properties Limited (1983) Z.R. 41.</a:t>
            </a:r>
          </a:p>
          <a:p>
            <a:pPr lvl="1"/>
            <a:r>
              <a:rPr lang="en-US" b="1" dirty="0"/>
              <a:t>Krige and Another v Christian Council of Zambia (1975) Z.R. 152</a:t>
            </a:r>
          </a:p>
        </p:txBody>
      </p:sp>
    </p:spTree>
    <p:extLst>
      <p:ext uri="{BB962C8B-B14F-4D97-AF65-F5344CB8AC3E}">
        <p14:creationId xmlns:p14="http://schemas.microsoft.com/office/powerpoint/2010/main" val="20251448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234B0D1-EF97-4734-B976-B5B82B15EDED}"/>
              </a:ext>
            </a:extLst>
          </p:cNvPr>
          <p:cNvSpPr>
            <a:spLocks noGrp="1"/>
          </p:cNvSpPr>
          <p:nvPr>
            <p:ph type="title"/>
          </p:nvPr>
        </p:nvSpPr>
        <p:spPr>
          <a:xfrm>
            <a:off x="838200" y="365126"/>
            <a:ext cx="10515600" cy="870116"/>
          </a:xfrm>
        </p:spPr>
        <p:txBody>
          <a:bodyPr>
            <a:noAutofit/>
          </a:bodyPr>
          <a:lstStyle/>
          <a:p>
            <a:r>
              <a:rPr lang="en-US" sz="3600" b="1" dirty="0"/>
              <a:t>Alienation and Registration of interests in Land in Zambia</a:t>
            </a:r>
          </a:p>
        </p:txBody>
      </p:sp>
      <p:sp>
        <p:nvSpPr>
          <p:cNvPr id="3" name="Content Placeholder 2">
            <a:extLst>
              <a:ext uri="{FF2B5EF4-FFF2-40B4-BE49-F238E27FC236}">
                <a16:creationId xmlns:a16="http://schemas.microsoft.com/office/drawing/2014/main" xmlns="" id="{8D339FE8-CF99-4A67-8C15-446A41B59C54}"/>
              </a:ext>
            </a:extLst>
          </p:cNvPr>
          <p:cNvSpPr>
            <a:spLocks noGrp="1"/>
          </p:cNvSpPr>
          <p:nvPr>
            <p:ph idx="1"/>
          </p:nvPr>
        </p:nvSpPr>
        <p:spPr>
          <a:xfrm>
            <a:off x="838200" y="1459832"/>
            <a:ext cx="10515600" cy="5229726"/>
          </a:xfrm>
        </p:spPr>
        <p:txBody>
          <a:bodyPr>
            <a:normAutofit lnSpcReduction="10000"/>
          </a:bodyPr>
          <a:lstStyle/>
          <a:p>
            <a:r>
              <a:rPr lang="en-US" sz="2400" dirty="0"/>
              <a:t>In Zambia, all land vests in the President as per s. 3 (1) of the Lands Act (</a:t>
            </a:r>
            <a:r>
              <a:rPr lang="en-US" sz="2400" b="1" i="1" dirty="0"/>
              <a:t>get a copy of the Act) </a:t>
            </a:r>
          </a:p>
          <a:p>
            <a:r>
              <a:rPr lang="en-US" sz="2400" dirty="0"/>
              <a:t>Although all land in Zambia is vested in the President, the day to day administration of land is delegated to the Commissioner of Lands  - </a:t>
            </a:r>
            <a:r>
              <a:rPr lang="en-US" sz="2400" b="1" dirty="0"/>
              <a:t>See Statutory Instrument No. 89 of 1996.</a:t>
            </a:r>
          </a:p>
          <a:p>
            <a:r>
              <a:rPr lang="en-US" sz="2400" dirty="0"/>
              <a:t>section 5(1) of the Lands Act provides that any person transferring or assigning land to another person has to obtain the consent of the President.</a:t>
            </a:r>
          </a:p>
          <a:p>
            <a:r>
              <a:rPr lang="en-US" sz="2400" dirty="0"/>
              <a:t>State consent is very important because as stated above, all land is owned by the President who holds it on behalf of the Zambian people. The president therefore leases the land to persons who hold it for a term of years.</a:t>
            </a:r>
          </a:p>
          <a:p>
            <a:r>
              <a:rPr lang="en-US" sz="2400" dirty="0"/>
              <a:t>Furthermore, not everyone in Zambia can own  land on a lease from the president. Section 3 of the lands Act list down people who can own land in Zambia these are: </a:t>
            </a:r>
          </a:p>
          <a:p>
            <a:pPr marL="914400" lvl="1" indent="-457200">
              <a:buFont typeface="+mj-lt"/>
              <a:buAutoNum type="arabicPeriod"/>
            </a:pPr>
            <a:r>
              <a:rPr lang="en-US" dirty="0"/>
              <a:t>All Zambians of full age  - s. 3 (2) of the Lands Act</a:t>
            </a:r>
          </a:p>
          <a:p>
            <a:pPr lvl="2"/>
            <a:endParaRPr lang="en-US" dirty="0"/>
          </a:p>
        </p:txBody>
      </p:sp>
    </p:spTree>
    <p:extLst>
      <p:ext uri="{BB962C8B-B14F-4D97-AF65-F5344CB8AC3E}">
        <p14:creationId xmlns:p14="http://schemas.microsoft.com/office/powerpoint/2010/main" val="982980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01B6872-B808-450E-855B-5A40121E9866}"/>
              </a:ext>
            </a:extLst>
          </p:cNvPr>
          <p:cNvSpPr>
            <a:spLocks noGrp="1"/>
          </p:cNvSpPr>
          <p:nvPr>
            <p:ph type="title"/>
          </p:nvPr>
        </p:nvSpPr>
        <p:spPr>
          <a:xfrm>
            <a:off x="838200" y="365125"/>
            <a:ext cx="10515600" cy="1062621"/>
          </a:xfrm>
        </p:spPr>
        <p:txBody>
          <a:bodyPr/>
          <a:lstStyle/>
          <a:p>
            <a:r>
              <a:rPr lang="en-US" b="1" dirty="0"/>
              <a:t>Cont’d</a:t>
            </a:r>
          </a:p>
        </p:txBody>
      </p:sp>
      <p:sp>
        <p:nvSpPr>
          <p:cNvPr id="3" name="Content Placeholder 2">
            <a:extLst>
              <a:ext uri="{FF2B5EF4-FFF2-40B4-BE49-F238E27FC236}">
                <a16:creationId xmlns:a16="http://schemas.microsoft.com/office/drawing/2014/main" xmlns="" id="{072865DC-2556-4A9F-BBFB-3A4AA454A629}"/>
              </a:ext>
            </a:extLst>
          </p:cNvPr>
          <p:cNvSpPr>
            <a:spLocks noGrp="1"/>
          </p:cNvSpPr>
          <p:nvPr>
            <p:ph idx="1"/>
          </p:nvPr>
        </p:nvSpPr>
        <p:spPr>
          <a:xfrm>
            <a:off x="838200" y="1299411"/>
            <a:ext cx="10515600" cy="5358063"/>
          </a:xfrm>
        </p:spPr>
        <p:txBody>
          <a:bodyPr>
            <a:normAutofit lnSpcReduction="10000"/>
          </a:bodyPr>
          <a:lstStyle/>
          <a:p>
            <a:pPr marL="914400" lvl="1" indent="-457200">
              <a:buAutoNum type="arabicPeriod" startAt="2"/>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Foreigners under the following circumstances:-</a:t>
            </a:r>
          </a:p>
          <a:p>
            <a:pPr lvl="2">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Investor holding an investment license</a:t>
            </a:r>
          </a:p>
          <a:p>
            <a:pPr marL="1143000" marR="0" lvl="2"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All companies provided that not less 75% of the shareholders are Zambians</a:t>
            </a:r>
            <a:endParaRPr lang="en-US" sz="2400" dirty="0"/>
          </a:p>
          <a:p>
            <a:pPr lvl="2"/>
            <a:r>
              <a:rPr lang="en-US" sz="2400" dirty="0"/>
              <a:t>All commercial banks registered under the Companies Act and the Banking and Financial   Services Act.</a:t>
            </a:r>
          </a:p>
          <a:p>
            <a:pPr lvl="2"/>
            <a:r>
              <a:rPr lang="en-US" sz="2400" dirty="0"/>
              <a:t>A foreigner with permanent residence in Zambia (having being issued with an entry permit –as defined by the lands Act).</a:t>
            </a:r>
          </a:p>
          <a:p>
            <a:pPr lvl="2"/>
            <a:r>
              <a:rPr lang="en-US" sz="2400" dirty="0"/>
              <a:t>A foreigner who is inheriting land under the laws of Intestate or under a Will</a:t>
            </a:r>
          </a:p>
          <a:p>
            <a:pPr lvl="2"/>
            <a:r>
              <a:rPr lang="en-US" sz="2400" dirty="0"/>
              <a:t>A foreigner in respect of whom the president has consented in writing to him owning land</a:t>
            </a:r>
          </a:p>
          <a:p>
            <a:pPr lvl="2"/>
            <a:r>
              <a:rPr lang="en-US" sz="2400" dirty="0"/>
              <a:t>A club or society incorporated under the Land (Perpetual Succession) Act and having not less than 75% of the members who are Zambians</a:t>
            </a:r>
          </a:p>
          <a:p>
            <a:pPr lvl="2"/>
            <a:r>
              <a:rPr lang="en-US" sz="2400" b="1" dirty="0"/>
              <a:t>See s. 3 (3) of the Lands Act</a:t>
            </a:r>
          </a:p>
          <a:p>
            <a:pPr lvl="1"/>
            <a:endParaRPr lang="en-US" dirty="0"/>
          </a:p>
        </p:txBody>
      </p:sp>
    </p:spTree>
    <p:extLst>
      <p:ext uri="{BB962C8B-B14F-4D97-AF65-F5344CB8AC3E}">
        <p14:creationId xmlns:p14="http://schemas.microsoft.com/office/powerpoint/2010/main" val="927868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82ED97-8AA2-43C5-9C90-DF18F9D069CF}"/>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a16="http://schemas.microsoft.com/office/drawing/2014/main" xmlns="" id="{99DD3B08-530B-4658-8671-DBBF555D0932}"/>
              </a:ext>
            </a:extLst>
          </p:cNvPr>
          <p:cNvSpPr>
            <a:spLocks noGrp="1"/>
          </p:cNvSpPr>
          <p:nvPr>
            <p:ph idx="1"/>
          </p:nvPr>
        </p:nvSpPr>
        <p:spPr>
          <a:xfrm>
            <a:off x="838200" y="1491916"/>
            <a:ext cx="10515600" cy="5000959"/>
          </a:xfrm>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The requirement for state consent is for the president acting through the commissioner of lands to satisfy himself that the purchaser is a person who can own land in Zambia.</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Where a person applies for consent and the consent is not granted within 45 days of filling the application, the consent shall be deemed to have been granted – s. </a:t>
            </a:r>
            <a:r>
              <a:rPr lang="en-US" sz="2400" dirty="0">
                <a:solidFill>
                  <a:prstClr val="black"/>
                </a:solidFill>
                <a:latin typeface="Calibri" panose="020F0502020204030204"/>
              </a:rPr>
              <a:t>5 (2);</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where the President refuses to grant consent within 30 days, he shall give reasons for his refusal s. 5 (3).</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In terms of subsection s.3 (6), the President is proscribed from granting or alienating land to either a Zambian or non-Zambian for a term exceeding ninety nine (99) years unless he considers it necessary in the national interest or in fulfilment of any obligations of the Republic and it is approved by a two thirds majority of the members of the National Assembly.</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US" dirty="0"/>
          </a:p>
        </p:txBody>
      </p:sp>
    </p:spTree>
    <p:extLst>
      <p:ext uri="{BB962C8B-B14F-4D97-AF65-F5344CB8AC3E}">
        <p14:creationId xmlns:p14="http://schemas.microsoft.com/office/powerpoint/2010/main" val="22249531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DE030F7-366D-4ECB-8821-32A5609C8072}"/>
              </a:ext>
            </a:extLst>
          </p:cNvPr>
          <p:cNvSpPr>
            <a:spLocks noGrp="1"/>
          </p:cNvSpPr>
          <p:nvPr>
            <p:ph type="title"/>
          </p:nvPr>
        </p:nvSpPr>
        <p:spPr>
          <a:xfrm>
            <a:off x="838200" y="365126"/>
            <a:ext cx="10515600" cy="1046580"/>
          </a:xfrm>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A Contract of Sale</a:t>
            </a:r>
            <a:endParaRPr lang="en-US" dirty="0"/>
          </a:p>
        </p:txBody>
      </p:sp>
      <p:sp>
        <p:nvSpPr>
          <p:cNvPr id="3" name="Content Placeholder 2">
            <a:extLst>
              <a:ext uri="{FF2B5EF4-FFF2-40B4-BE49-F238E27FC236}">
                <a16:creationId xmlns:a16="http://schemas.microsoft.com/office/drawing/2014/main" xmlns="" id="{370214C5-69A9-4D0D-B436-A0A98BFEFFCD}"/>
              </a:ext>
            </a:extLst>
          </p:cNvPr>
          <p:cNvSpPr>
            <a:spLocks noGrp="1"/>
          </p:cNvSpPr>
          <p:nvPr>
            <p:ph idx="1"/>
          </p:nvPr>
        </p:nvSpPr>
        <p:spPr>
          <a:xfrm>
            <a:off x="838200" y="1411706"/>
            <a:ext cx="10515600" cy="5081168"/>
          </a:xfrm>
        </p:spPr>
        <p:txBody>
          <a:bodyPr>
            <a:normAutofit lnSpcReduction="10000"/>
          </a:bodyPr>
          <a:lstStyle/>
          <a:p>
            <a:r>
              <a:rPr lang="en-US" sz="2400" dirty="0"/>
              <a:t>A contract of sale of land is like any other contract in the sense that it has offer, acceptance, Consideration, intention to create legal relations. </a:t>
            </a:r>
          </a:p>
          <a:p>
            <a:r>
              <a:rPr lang="en-US" sz="2400" dirty="0"/>
              <a:t>However, it is different from other contracts because section 4 of the Statute of Frauds 1677 requires all transactions or contracts relating to land to be in writing or to be evidenced in writing by a note or memorandum and to contain the following things:</a:t>
            </a:r>
          </a:p>
          <a:p>
            <a:pPr marL="971550" lvl="1" indent="-514350">
              <a:buFont typeface="+mj-lt"/>
              <a:buAutoNum type="arabicPeriod"/>
            </a:pPr>
            <a:r>
              <a:rPr lang="en-US" dirty="0"/>
              <a:t>The names of the parties</a:t>
            </a:r>
          </a:p>
          <a:p>
            <a:pPr marL="971550" lvl="1" indent="-514350">
              <a:buFont typeface="+mj-lt"/>
              <a:buAutoNum type="arabicPeriod"/>
            </a:pPr>
            <a:r>
              <a:rPr lang="en-US" dirty="0"/>
              <a:t>The purchase price</a:t>
            </a:r>
          </a:p>
          <a:p>
            <a:pPr marL="971550" lvl="1" indent="-514350">
              <a:buFont typeface="+mj-lt"/>
              <a:buAutoNum type="arabicPeriod"/>
            </a:pPr>
            <a:r>
              <a:rPr lang="en-US" dirty="0"/>
              <a:t>The description of the property ( also called particulars in conveyancing)</a:t>
            </a:r>
          </a:p>
          <a:p>
            <a:pPr marL="971550" lvl="1" indent="-514350">
              <a:buFont typeface="+mj-lt"/>
              <a:buAutoNum type="arabicPeriod"/>
            </a:pPr>
            <a:r>
              <a:rPr lang="en-US" dirty="0"/>
              <a:t>Any other material terms and conditions.( special conditions as they are referred to in conveyancing )</a:t>
            </a:r>
          </a:p>
          <a:p>
            <a:r>
              <a:rPr lang="en-US" sz="2400" dirty="0"/>
              <a:t>A contract of sale of land is therefore drafted in the manner it is drafted to satisfy the requirements of section 4 of the Statute of Frauds 1677 – </a:t>
            </a:r>
            <a:r>
              <a:rPr lang="en-US" sz="2400" b="1" dirty="0"/>
              <a:t>a sample of a contract of sale is on the Portal</a:t>
            </a:r>
          </a:p>
          <a:p>
            <a:endParaRPr lang="en-US" dirty="0"/>
          </a:p>
        </p:txBody>
      </p:sp>
    </p:spTree>
    <p:extLst>
      <p:ext uri="{BB962C8B-B14F-4D97-AF65-F5344CB8AC3E}">
        <p14:creationId xmlns:p14="http://schemas.microsoft.com/office/powerpoint/2010/main" val="1705809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66FCCBB-82BA-427A-B653-04DD3085C139}"/>
              </a:ext>
            </a:extLst>
          </p:cNvPr>
          <p:cNvSpPr>
            <a:spLocks noGrp="1"/>
          </p:cNvSpPr>
          <p:nvPr>
            <p:ph type="title"/>
          </p:nvPr>
        </p:nvSpPr>
        <p:spPr>
          <a:xfrm>
            <a:off x="838200" y="365126"/>
            <a:ext cx="10515600" cy="1078664"/>
          </a:xfrm>
        </p:spPr>
        <p:txBody>
          <a:bodyPr/>
          <a:lstStyle/>
          <a:p>
            <a:r>
              <a:rPr lang="en-US" b="1" dirty="0"/>
              <a:t>Cont’d</a:t>
            </a:r>
          </a:p>
        </p:txBody>
      </p:sp>
      <p:sp>
        <p:nvSpPr>
          <p:cNvPr id="3" name="Content Placeholder 2">
            <a:extLst>
              <a:ext uri="{FF2B5EF4-FFF2-40B4-BE49-F238E27FC236}">
                <a16:creationId xmlns:a16="http://schemas.microsoft.com/office/drawing/2014/main" xmlns="" id="{3E19ED18-94CC-44C1-9390-AB66009397C6}"/>
              </a:ext>
            </a:extLst>
          </p:cNvPr>
          <p:cNvSpPr>
            <a:spLocks noGrp="1"/>
          </p:cNvSpPr>
          <p:nvPr>
            <p:ph idx="1"/>
          </p:nvPr>
        </p:nvSpPr>
        <p:spPr>
          <a:xfrm>
            <a:off x="838200" y="1315452"/>
            <a:ext cx="10515600" cy="5177421"/>
          </a:xfrm>
        </p:spPr>
        <p:txBody>
          <a:bodyPr/>
          <a:lstStyle/>
          <a:p>
            <a:r>
              <a:rPr lang="en-US" sz="2400" dirty="0"/>
              <a:t>As discussed in the previous unit, generally an oral contract of sale of land is valid but unenforceable. </a:t>
            </a:r>
          </a:p>
          <a:p>
            <a:r>
              <a:rPr lang="en-US" sz="2400" dirty="0"/>
              <a:t>However, an oral contract of land can be enforced if there is an act of part performance by either the vendor or purchaser.</a:t>
            </a:r>
          </a:p>
          <a:p>
            <a:endParaRPr lang="en-US" dirty="0"/>
          </a:p>
        </p:txBody>
      </p:sp>
    </p:spTree>
    <p:extLst>
      <p:ext uri="{BB962C8B-B14F-4D97-AF65-F5344CB8AC3E}">
        <p14:creationId xmlns:p14="http://schemas.microsoft.com/office/powerpoint/2010/main" val="1050892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0FC588F-558F-406E-852D-76BAAFFCFFEF}"/>
              </a:ext>
            </a:extLst>
          </p:cNvPr>
          <p:cNvSpPr>
            <a:spLocks noGrp="1"/>
          </p:cNvSpPr>
          <p:nvPr>
            <p:ph type="title"/>
          </p:nvPr>
        </p:nvSpPr>
        <p:spPr>
          <a:xfrm>
            <a:off x="838200" y="365126"/>
            <a:ext cx="10515600" cy="1101068"/>
          </a:xfrm>
        </p:spPr>
        <p:txBody>
          <a:bodyPr/>
          <a:lstStyle/>
          <a:p>
            <a:r>
              <a:rPr lang="en-US" b="1" dirty="0"/>
              <a:t>Introduction</a:t>
            </a:r>
          </a:p>
        </p:txBody>
      </p:sp>
      <p:sp>
        <p:nvSpPr>
          <p:cNvPr id="3" name="Content Placeholder 2">
            <a:extLst>
              <a:ext uri="{FF2B5EF4-FFF2-40B4-BE49-F238E27FC236}">
                <a16:creationId xmlns:a16="http://schemas.microsoft.com/office/drawing/2014/main" xmlns="" id="{9F801832-3DB7-4691-B1C2-65F58C0F483A}"/>
              </a:ext>
            </a:extLst>
          </p:cNvPr>
          <p:cNvSpPr>
            <a:spLocks noGrp="1"/>
          </p:cNvSpPr>
          <p:nvPr>
            <p:ph idx="1"/>
          </p:nvPr>
        </p:nvSpPr>
        <p:spPr>
          <a:xfrm>
            <a:off x="838200" y="1466194"/>
            <a:ext cx="10515600" cy="5026680"/>
          </a:xfrm>
        </p:spPr>
        <p:txBody>
          <a:bodyPr>
            <a:normAutofit/>
          </a:bodyPr>
          <a:lstStyle/>
          <a:p>
            <a:r>
              <a:rPr lang="en-US" sz="2400" dirty="0"/>
              <a:t>At common law the general rule of English law is that contracts can be made quite informally: no writing or other form is necessary .  </a:t>
            </a:r>
          </a:p>
          <a:p>
            <a:r>
              <a:rPr lang="en-US" sz="2400" dirty="0"/>
              <a:t>The Statute of Frauds, which was passed in 1677, requires under section 4, that contracts for sale of land or disposition of an interest in land must in order to be enforceable, be supported by written evidence.  </a:t>
            </a:r>
          </a:p>
          <a:p>
            <a:r>
              <a:rPr lang="en-US" sz="2400" dirty="0"/>
              <a:t>The object of the Statute  is to prevent fraudulent claims based on false evidence.</a:t>
            </a:r>
          </a:p>
          <a:p>
            <a:r>
              <a:rPr lang="en-US" sz="2400" dirty="0"/>
              <a:t>Before the enactment of the Statute of Frauds 1677, there was no requirement that a contract for the sale or any disposition of land or any interest in land had to be evidenced in writing. </a:t>
            </a:r>
          </a:p>
          <a:p>
            <a:r>
              <a:rPr lang="en-US" sz="2400" dirty="0"/>
              <a:t>S. 4 of the Statute of Frauds, 1677, introduced requirements for contracts for sale of land or disposition of any interest in land to be evidenced in writing failing to which they would be unenforceable. </a:t>
            </a:r>
          </a:p>
        </p:txBody>
      </p:sp>
    </p:spTree>
    <p:extLst>
      <p:ext uri="{BB962C8B-B14F-4D97-AF65-F5344CB8AC3E}">
        <p14:creationId xmlns:p14="http://schemas.microsoft.com/office/powerpoint/2010/main" val="41728120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56DF873-2683-402E-A269-DBCEBB9E6C9A}"/>
              </a:ext>
            </a:extLst>
          </p:cNvPr>
          <p:cNvSpPr>
            <a:spLocks noGrp="1"/>
          </p:cNvSpPr>
          <p:nvPr>
            <p:ph type="title"/>
          </p:nvPr>
        </p:nvSpPr>
        <p:spPr>
          <a:xfrm>
            <a:off x="838200" y="365125"/>
            <a:ext cx="10515600" cy="1174917"/>
          </a:xfrm>
        </p:spPr>
        <p:txBody>
          <a:bodyPr/>
          <a:lstStyle/>
          <a:p>
            <a:r>
              <a:rPr lang="en-US" dirty="0"/>
              <a:t>The Conveyancing Process</a:t>
            </a:r>
          </a:p>
        </p:txBody>
      </p:sp>
      <p:sp>
        <p:nvSpPr>
          <p:cNvPr id="3" name="Content Placeholder 2">
            <a:extLst>
              <a:ext uri="{FF2B5EF4-FFF2-40B4-BE49-F238E27FC236}">
                <a16:creationId xmlns:a16="http://schemas.microsoft.com/office/drawing/2014/main" xmlns="" id="{3A9FCFAD-8C06-40CC-9C0E-718AC13548BC}"/>
              </a:ext>
            </a:extLst>
          </p:cNvPr>
          <p:cNvSpPr>
            <a:spLocks noGrp="1"/>
          </p:cNvSpPr>
          <p:nvPr>
            <p:ph idx="1"/>
          </p:nvPr>
        </p:nvSpPr>
        <p:spPr>
          <a:xfrm>
            <a:off x="838200" y="1395663"/>
            <a:ext cx="10515600" cy="5245769"/>
          </a:xfrm>
        </p:spPr>
        <p:txBody>
          <a:bodyPr>
            <a:normAutofit/>
          </a:bodyPr>
          <a:lstStyle/>
          <a:p>
            <a:r>
              <a:rPr lang="en-US" sz="2400" dirty="0"/>
              <a:t>There following are the steps involved in a transaction where a person is selling land/property to another person.</a:t>
            </a:r>
          </a:p>
          <a:p>
            <a:pPr lvl="1"/>
            <a:r>
              <a:rPr lang="en-US" dirty="0"/>
              <a:t>Vendor and purchaser will agree to engage in a transaction for sale of land. The vendor will give the purchaser the photocopy of the Title Deeds.</a:t>
            </a:r>
          </a:p>
          <a:p>
            <a:pPr lvl="1"/>
            <a:r>
              <a:rPr lang="en-US" dirty="0"/>
              <a:t>Using the details on the Title Deeds, the purchaser’s Advocates will conduct a search at the Lands and Deeds registry. The purpose of this is in twofold:</a:t>
            </a:r>
          </a:p>
          <a:p>
            <a:pPr lvl="2"/>
            <a:r>
              <a:rPr lang="en-US" sz="2400" dirty="0"/>
              <a:t>reveal whether vendor is the owner of the property or not;</a:t>
            </a:r>
          </a:p>
          <a:p>
            <a:pPr lvl="2"/>
            <a:r>
              <a:rPr lang="en-US" sz="2400" dirty="0"/>
              <a:t>reveal whether there are any outstanding encumbrances such as mortgage or outstanding due ground rent on property.</a:t>
            </a:r>
          </a:p>
          <a:p>
            <a:pPr lvl="2"/>
            <a:r>
              <a:rPr lang="en-US" sz="2400" b="1" dirty="0"/>
              <a:t>S. 3 (1) of the Lands and Deeds Registry Act provides for the establishment and constitution of the Lands and Deeds Registry.  </a:t>
            </a:r>
          </a:p>
          <a:p>
            <a:pPr lvl="2"/>
            <a:r>
              <a:rPr lang="en-US" sz="2400" b="1" dirty="0"/>
              <a:t>S. 22 of the Lands and Deeds Registry Act provides that the Registry shall be open for searches.</a:t>
            </a:r>
          </a:p>
        </p:txBody>
      </p:sp>
    </p:spTree>
    <p:extLst>
      <p:ext uri="{BB962C8B-B14F-4D97-AF65-F5344CB8AC3E}">
        <p14:creationId xmlns:p14="http://schemas.microsoft.com/office/powerpoint/2010/main" val="36548863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7B46BF-B13A-462F-AF0E-400B1F34FE08}"/>
              </a:ext>
            </a:extLst>
          </p:cNvPr>
          <p:cNvSpPr>
            <a:spLocks noGrp="1"/>
          </p:cNvSpPr>
          <p:nvPr>
            <p:ph type="title"/>
          </p:nvPr>
        </p:nvSpPr>
        <p:spPr>
          <a:xfrm>
            <a:off x="838200" y="365126"/>
            <a:ext cx="10515600" cy="998454"/>
          </a:xfrm>
        </p:spPr>
        <p:txBody>
          <a:bodyPr/>
          <a:lstStyle/>
          <a:p>
            <a:r>
              <a:rPr lang="en-US" b="1" dirty="0"/>
              <a:t>Cont’d</a:t>
            </a:r>
          </a:p>
        </p:txBody>
      </p:sp>
      <p:sp>
        <p:nvSpPr>
          <p:cNvPr id="3" name="Content Placeholder 2">
            <a:extLst>
              <a:ext uri="{FF2B5EF4-FFF2-40B4-BE49-F238E27FC236}">
                <a16:creationId xmlns:a16="http://schemas.microsoft.com/office/drawing/2014/main" xmlns="" id="{F9D5BD02-6382-46C3-B525-A4622AB59C39}"/>
              </a:ext>
            </a:extLst>
          </p:cNvPr>
          <p:cNvSpPr>
            <a:spLocks noGrp="1"/>
          </p:cNvSpPr>
          <p:nvPr>
            <p:ph idx="1"/>
          </p:nvPr>
        </p:nvSpPr>
        <p:spPr>
          <a:xfrm>
            <a:off x="838200" y="1235242"/>
            <a:ext cx="10515600" cy="5438274"/>
          </a:xfrm>
        </p:spPr>
        <p:txBody>
          <a:bodyPr>
            <a:normAutofit lnSpcReduction="10000"/>
          </a:bodyPr>
          <a:lstStyle/>
          <a:p>
            <a:pPr lvl="1"/>
            <a:r>
              <a:rPr lang="en-US" dirty="0"/>
              <a:t>Vendors Advocates will then draft the contract of sale which purchasers Advocates approves subject to any changes. </a:t>
            </a:r>
          </a:p>
          <a:p>
            <a:pPr lvl="1"/>
            <a:r>
              <a:rPr lang="en-US" dirty="0"/>
              <a:t>The vendors Advocates will then send final copies of contract of sale to purchasers Advocates for signing. Purchasers Advocates will then sign and pay a deposit to the vendor which is held in Trust by the vendor’s advocates. The contract is sent back together with deposits to the vendors Advocates who also sign and date the contract.</a:t>
            </a:r>
          </a:p>
          <a:p>
            <a:pPr lvl="1"/>
            <a:r>
              <a:rPr lang="en-US" dirty="0"/>
              <a:t>After the contract is dated, the vendor applies for state consent to assign. After obtaining state consent to assign , the vendor goes to pay Property Transfer Tax (PTT) to Zambia Revenue Authority(ZRA). </a:t>
            </a:r>
          </a:p>
          <a:p>
            <a:pPr lvl="1"/>
            <a:r>
              <a:rPr lang="en-US" dirty="0"/>
              <a:t>At the time the vendor is obtaining state consent and Property Transfer Tax or soon thereafter, the purchasers Advocates draft </a:t>
            </a:r>
            <a:r>
              <a:rPr lang="en-US" b="1" dirty="0"/>
              <a:t>The Assignment (</a:t>
            </a:r>
            <a:r>
              <a:rPr lang="en-US" b="1" i="1" dirty="0"/>
              <a:t>a document that transfers the property form vendor to the purchaser</a:t>
            </a:r>
            <a:r>
              <a:rPr lang="en-US" b="1" dirty="0"/>
              <a:t>).</a:t>
            </a:r>
          </a:p>
          <a:p>
            <a:pPr lvl="1"/>
            <a:r>
              <a:rPr lang="en-US" dirty="0"/>
              <a:t>The assignment is then approved by the vendor subject to any changes the vendor may make. The purchaser will then sign the assignment and send the signed copies to the vendor.</a:t>
            </a:r>
          </a:p>
        </p:txBody>
      </p:sp>
    </p:spTree>
    <p:extLst>
      <p:ext uri="{BB962C8B-B14F-4D97-AF65-F5344CB8AC3E}">
        <p14:creationId xmlns:p14="http://schemas.microsoft.com/office/powerpoint/2010/main" val="31082578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E69A243-F1A2-4F70-B3B7-6C976B1E759E}"/>
              </a:ext>
            </a:extLst>
          </p:cNvPr>
          <p:cNvSpPr>
            <a:spLocks noGrp="1"/>
          </p:cNvSpPr>
          <p:nvPr>
            <p:ph type="title"/>
          </p:nvPr>
        </p:nvSpPr>
        <p:spPr>
          <a:xfrm>
            <a:off x="838200" y="365126"/>
            <a:ext cx="10515600" cy="1030538"/>
          </a:xfrm>
        </p:spPr>
        <p:txBody>
          <a:bodyPr/>
          <a:lstStyle/>
          <a:p>
            <a:r>
              <a:rPr lang="en-US" b="1" dirty="0"/>
              <a:t>Cont’d</a:t>
            </a:r>
          </a:p>
        </p:txBody>
      </p:sp>
      <p:sp>
        <p:nvSpPr>
          <p:cNvPr id="3" name="Content Placeholder 2">
            <a:extLst>
              <a:ext uri="{FF2B5EF4-FFF2-40B4-BE49-F238E27FC236}">
                <a16:creationId xmlns:a16="http://schemas.microsoft.com/office/drawing/2014/main" xmlns="" id="{F5684816-326F-4CA6-8260-8BA851197CC1}"/>
              </a:ext>
            </a:extLst>
          </p:cNvPr>
          <p:cNvSpPr>
            <a:spLocks noGrp="1"/>
          </p:cNvSpPr>
          <p:nvPr>
            <p:ph idx="1"/>
          </p:nvPr>
        </p:nvSpPr>
        <p:spPr>
          <a:xfrm>
            <a:off x="838200" y="1251284"/>
            <a:ext cx="10515600" cy="5101390"/>
          </a:xfrm>
        </p:spPr>
        <p:txBody>
          <a:bodyPr>
            <a:normAutofit/>
          </a:bodyPr>
          <a:lstStyle/>
          <a:p>
            <a:r>
              <a:rPr lang="en-US" sz="2400" dirty="0"/>
              <a:t>Once the vendors Advocates obtain Property Transfer Tax clearance certificate from ZRA,  state consent to assign from the Commissioner of Lands and signed assignments from the purchaser they inform the purchasers Advocates that they are ready to complete.</a:t>
            </a:r>
          </a:p>
          <a:p>
            <a:r>
              <a:rPr lang="en-US" sz="2400" dirty="0"/>
              <a:t>On completion the vendors Advocates handover to purchasers Advocates the following documents:</a:t>
            </a:r>
          </a:p>
          <a:p>
            <a:pPr marL="914400" lvl="1" indent="-457200">
              <a:buFont typeface="+mj-lt"/>
              <a:buAutoNum type="alphaLcParenR"/>
            </a:pPr>
            <a:r>
              <a:rPr lang="en-US" dirty="0"/>
              <a:t>Original Certificate of Title; (</a:t>
            </a:r>
            <a:r>
              <a:rPr lang="en-US" b="1" dirty="0"/>
              <a:t>this is a must – see s. 29 of the Lands and Deeds Registry Act);</a:t>
            </a:r>
          </a:p>
          <a:p>
            <a:pPr marL="914400" lvl="1" indent="-457200">
              <a:buFont typeface="+mj-lt"/>
              <a:buAutoNum type="alphaLcParenR"/>
            </a:pPr>
            <a:r>
              <a:rPr lang="en-US" dirty="0"/>
              <a:t>Duly executed assignment;</a:t>
            </a:r>
          </a:p>
          <a:p>
            <a:pPr marL="914400" lvl="1" indent="-457200">
              <a:buFont typeface="+mj-lt"/>
              <a:buAutoNum type="alphaLcParenR"/>
            </a:pPr>
            <a:r>
              <a:rPr lang="en-US" dirty="0"/>
              <a:t>State consent to assign;</a:t>
            </a:r>
          </a:p>
          <a:p>
            <a:pPr marL="914400" lvl="1" indent="-457200">
              <a:buFont typeface="+mj-lt"/>
              <a:buAutoNum type="alphaLcParenR"/>
            </a:pPr>
            <a:r>
              <a:rPr lang="en-US" dirty="0"/>
              <a:t>Property Transfer Tax clearance certificate and property transfer receipt.</a:t>
            </a:r>
          </a:p>
          <a:p>
            <a:pPr marL="0" indent="0">
              <a:buNone/>
            </a:pPr>
            <a:r>
              <a:rPr lang="en-US" sz="2400" dirty="0"/>
              <a:t>In return the purchaser’s Advocates pays the balance of the purchase price for the property.</a:t>
            </a:r>
          </a:p>
        </p:txBody>
      </p:sp>
    </p:spTree>
    <p:extLst>
      <p:ext uri="{BB962C8B-B14F-4D97-AF65-F5344CB8AC3E}">
        <p14:creationId xmlns:p14="http://schemas.microsoft.com/office/powerpoint/2010/main" val="24551714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BBE4CE-443F-4645-A890-6DBE70FBA974}"/>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a16="http://schemas.microsoft.com/office/drawing/2014/main" xmlns="" id="{A601F32C-A75F-4582-9C51-BA617BFA897A}"/>
              </a:ext>
            </a:extLst>
          </p:cNvPr>
          <p:cNvSpPr>
            <a:spLocks noGrp="1"/>
          </p:cNvSpPr>
          <p:nvPr>
            <p:ph idx="1"/>
          </p:nvPr>
        </p:nvSpPr>
        <p:spPr>
          <a:xfrm>
            <a:off x="838200" y="1690688"/>
            <a:ext cx="10515600" cy="4486275"/>
          </a:xfrm>
        </p:spPr>
        <p:txBody>
          <a:bodyPr>
            <a:normAutofit/>
          </a:bodyPr>
          <a:lstStyle/>
          <a:p>
            <a:r>
              <a:rPr lang="en-US" sz="2400" dirty="0"/>
              <a:t>After getting the documents listed above (after completion), the purchaser’s advocates lodge the documents at the Lands and Deeds Registry so that ownership of property can be transferred from the vendor to the purchaser. </a:t>
            </a:r>
          </a:p>
          <a:p>
            <a:r>
              <a:rPr lang="en-US" sz="2400" dirty="0"/>
              <a:t>This is done using what is known as the Lodgment Schedule</a:t>
            </a:r>
          </a:p>
          <a:p>
            <a:pPr marL="0" indent="0">
              <a:buNone/>
            </a:pPr>
            <a:r>
              <a:rPr lang="en-US" sz="2400" dirty="0"/>
              <a:t>*</a:t>
            </a:r>
            <a:r>
              <a:rPr lang="en-US" sz="2400" b="1" i="1" dirty="0"/>
              <a:t>drafting of the contract of sale, assignment and lodgment schedule will be taught in the law of conveyancing</a:t>
            </a:r>
            <a:r>
              <a:rPr lang="en-US" sz="2400" i="1" dirty="0"/>
              <a:t>.</a:t>
            </a:r>
          </a:p>
          <a:p>
            <a:r>
              <a:rPr lang="en-US" sz="2400" dirty="0"/>
              <a:t>The law guiding on registration of interests in land is the </a:t>
            </a:r>
            <a:r>
              <a:rPr lang="en-US" sz="2400" b="1" dirty="0"/>
              <a:t>Lands and Deeds Registry Act</a:t>
            </a:r>
            <a:r>
              <a:rPr lang="en-US" sz="2400" dirty="0"/>
              <a:t> </a:t>
            </a:r>
            <a:r>
              <a:rPr lang="en-US" sz="2400" b="1" dirty="0"/>
              <a:t>Cap 185 </a:t>
            </a:r>
            <a:r>
              <a:rPr lang="en-US" sz="2400" dirty="0"/>
              <a:t>(</a:t>
            </a:r>
            <a:r>
              <a:rPr lang="en-US" sz="2400" b="1" dirty="0"/>
              <a:t>obtain a copy</a:t>
            </a:r>
            <a:r>
              <a:rPr lang="en-US" sz="2400" dirty="0"/>
              <a:t>)</a:t>
            </a:r>
          </a:p>
          <a:p>
            <a:pPr marL="0" indent="0">
              <a:buNone/>
            </a:pPr>
            <a:endParaRPr lang="en-US" sz="2400" i="1" dirty="0"/>
          </a:p>
        </p:txBody>
      </p:sp>
    </p:spTree>
    <p:extLst>
      <p:ext uri="{BB962C8B-B14F-4D97-AF65-F5344CB8AC3E}">
        <p14:creationId xmlns:p14="http://schemas.microsoft.com/office/powerpoint/2010/main" val="5203350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10329EE-E2C5-4FBA-BE3D-C6C7438D65F6}"/>
              </a:ext>
            </a:extLst>
          </p:cNvPr>
          <p:cNvSpPr>
            <a:spLocks noGrp="1"/>
          </p:cNvSpPr>
          <p:nvPr>
            <p:ph type="title"/>
          </p:nvPr>
        </p:nvSpPr>
        <p:spPr>
          <a:xfrm>
            <a:off x="838200" y="365125"/>
            <a:ext cx="10515600" cy="1158875"/>
          </a:xfrm>
        </p:spPr>
        <p:txBody>
          <a:bodyPr/>
          <a:lstStyle/>
          <a:p>
            <a:r>
              <a:rPr lang="en-US" b="1" dirty="0"/>
              <a:t>Registration of Interests in Land</a:t>
            </a:r>
          </a:p>
        </p:txBody>
      </p:sp>
      <p:sp>
        <p:nvSpPr>
          <p:cNvPr id="3" name="Content Placeholder 2">
            <a:extLst>
              <a:ext uri="{FF2B5EF4-FFF2-40B4-BE49-F238E27FC236}">
                <a16:creationId xmlns:a16="http://schemas.microsoft.com/office/drawing/2014/main" xmlns="" id="{0F8A743F-6A8C-410D-95B3-088060019CC3}"/>
              </a:ext>
            </a:extLst>
          </p:cNvPr>
          <p:cNvSpPr>
            <a:spLocks noGrp="1"/>
          </p:cNvSpPr>
          <p:nvPr>
            <p:ph idx="1"/>
          </p:nvPr>
        </p:nvSpPr>
        <p:spPr>
          <a:xfrm>
            <a:off x="838200" y="1267326"/>
            <a:ext cx="10515600" cy="5358063"/>
          </a:xfrm>
        </p:spPr>
        <p:txBody>
          <a:bodyPr>
            <a:normAutofit/>
          </a:bodyPr>
          <a:lstStyle/>
          <a:p>
            <a:r>
              <a:rPr lang="en-US" sz="2400" dirty="0"/>
              <a:t>Grants of land and dealings in land are effected by means of documents which are drawn in compliance with the formalities required by English law as applied in Zambia.</a:t>
            </a:r>
          </a:p>
          <a:p>
            <a:r>
              <a:rPr lang="en-US" sz="2400" dirty="0"/>
              <a:t>The purpose of the </a:t>
            </a:r>
            <a:r>
              <a:rPr lang="en-US" sz="2400" b="1" dirty="0"/>
              <a:t>Lands and Deeds Registry Act </a:t>
            </a:r>
            <a:r>
              <a:rPr lang="en-US" sz="2400" dirty="0"/>
              <a:t>is to secure publicity for documents relating to land.</a:t>
            </a:r>
          </a:p>
          <a:p>
            <a:r>
              <a:rPr lang="en-US" sz="2400" dirty="0"/>
              <a:t>Section 3(1) of the Act provides for the establishment and constitution of the Lands and Deeds Registry. </a:t>
            </a:r>
          </a:p>
          <a:p>
            <a:r>
              <a:rPr lang="en-US" sz="2400" dirty="0"/>
              <a:t>Section 4 of the Act provides for documents that require to be registered – see </a:t>
            </a:r>
            <a:r>
              <a:rPr lang="en-US" sz="2400" b="1" dirty="0"/>
              <a:t>William Jacks and Company (Z) Limited v O’Connor, (in his Capacity as Registrar of Lands and Deeds)and Construction and Investment Holdings Limited Intervening (1967) ZR 109.</a:t>
            </a:r>
          </a:p>
          <a:p>
            <a:r>
              <a:rPr lang="en-US" sz="2400" dirty="0"/>
              <a:t>Only documents drafted as Deeds (mortgage, lease, Assignment etc.) are required to be registered at the Lands and Deeds Registry.  A Contract on the other hand is not drafted as a Deed, therefore need not be so registered</a:t>
            </a:r>
          </a:p>
        </p:txBody>
      </p:sp>
    </p:spTree>
    <p:extLst>
      <p:ext uri="{BB962C8B-B14F-4D97-AF65-F5344CB8AC3E}">
        <p14:creationId xmlns:p14="http://schemas.microsoft.com/office/powerpoint/2010/main" val="39797605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4EDD9D6-BC8D-467C-813D-4DD96C8106E2}"/>
              </a:ext>
            </a:extLst>
          </p:cNvPr>
          <p:cNvSpPr>
            <a:spLocks noGrp="1"/>
          </p:cNvSpPr>
          <p:nvPr>
            <p:ph type="title"/>
          </p:nvPr>
        </p:nvSpPr>
        <p:spPr>
          <a:xfrm>
            <a:off x="838200" y="365126"/>
            <a:ext cx="10515600" cy="982412"/>
          </a:xfrm>
        </p:spPr>
        <p:txBody>
          <a:bodyPr/>
          <a:lstStyle/>
          <a:p>
            <a:r>
              <a:rPr lang="en-US" b="1" dirty="0"/>
              <a:t>Cont’d</a:t>
            </a:r>
          </a:p>
        </p:txBody>
      </p:sp>
      <p:sp>
        <p:nvSpPr>
          <p:cNvPr id="3" name="Content Placeholder 2">
            <a:extLst>
              <a:ext uri="{FF2B5EF4-FFF2-40B4-BE49-F238E27FC236}">
                <a16:creationId xmlns:a16="http://schemas.microsoft.com/office/drawing/2014/main" xmlns="" id="{EAF3F7B6-8911-464E-82A0-40D0F65D9CE8}"/>
              </a:ext>
            </a:extLst>
          </p:cNvPr>
          <p:cNvSpPr>
            <a:spLocks noGrp="1"/>
          </p:cNvSpPr>
          <p:nvPr>
            <p:ph idx="1"/>
          </p:nvPr>
        </p:nvSpPr>
        <p:spPr>
          <a:xfrm>
            <a:off x="838200" y="1347538"/>
            <a:ext cx="10515600" cy="4829425"/>
          </a:xfrm>
        </p:spPr>
        <p:txBody>
          <a:bodyPr>
            <a:normAutofit/>
          </a:bodyPr>
          <a:lstStyle/>
          <a:p>
            <a:r>
              <a:rPr lang="en-US" sz="2400" dirty="0"/>
              <a:t>The view that Contract for Sale need not be registered is supported by s. 44 of the Legal Practitioners Act;</a:t>
            </a:r>
          </a:p>
          <a:p>
            <a:r>
              <a:rPr lang="en-US" sz="2400" dirty="0"/>
              <a:t>S. 44 of LPA also provides that a person not admitted to the bar cannot do conveyancing for any consideration. </a:t>
            </a:r>
          </a:p>
          <a:p>
            <a:r>
              <a:rPr lang="en-US" sz="2400" dirty="0"/>
              <a:t>S. 5 provides for times within which registration must be effected; - </a:t>
            </a:r>
          </a:p>
          <a:p>
            <a:r>
              <a:rPr lang="en-US" sz="2400" dirty="0"/>
              <a:t>S. 6 informs that documents which require to be registered within the time period stipulated under s.5 shall be void for want of registration:-</a:t>
            </a:r>
          </a:p>
          <a:p>
            <a:r>
              <a:rPr lang="en-US" sz="2400" b="1" dirty="0"/>
              <a:t>Krige and Another v Christian Council of Zambia </a:t>
            </a:r>
            <a:r>
              <a:rPr lang="en-US" sz="2400" dirty="0"/>
              <a:t>- the effect of non registration was that the agreement was void for all purposes whatsoever;</a:t>
            </a:r>
          </a:p>
          <a:p>
            <a:r>
              <a:rPr lang="en-US" sz="2400" dirty="0"/>
              <a:t>See also: </a:t>
            </a:r>
            <a:r>
              <a:rPr lang="en-US" sz="2400" b="1" dirty="0" err="1"/>
              <a:t>Sundi</a:t>
            </a:r>
            <a:r>
              <a:rPr lang="en-US" sz="2400" b="1" dirty="0"/>
              <a:t> v </a:t>
            </a:r>
            <a:r>
              <a:rPr lang="en-US" sz="2400" b="1" dirty="0" err="1"/>
              <a:t>Ravalia</a:t>
            </a:r>
            <a:r>
              <a:rPr lang="en-US" sz="2400" b="1" dirty="0"/>
              <a:t> LRNR (1949-54)</a:t>
            </a:r>
          </a:p>
        </p:txBody>
      </p:sp>
    </p:spTree>
    <p:extLst>
      <p:ext uri="{BB962C8B-B14F-4D97-AF65-F5344CB8AC3E}">
        <p14:creationId xmlns:p14="http://schemas.microsoft.com/office/powerpoint/2010/main" val="9212265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F97AF1C-386B-4832-9777-925F6208B921}"/>
              </a:ext>
            </a:extLst>
          </p:cNvPr>
          <p:cNvSpPr>
            <a:spLocks noGrp="1"/>
          </p:cNvSpPr>
          <p:nvPr>
            <p:ph type="title"/>
          </p:nvPr>
        </p:nvSpPr>
        <p:spPr>
          <a:xfrm>
            <a:off x="838200" y="365126"/>
            <a:ext cx="10515600" cy="1062622"/>
          </a:xfrm>
        </p:spPr>
        <p:txBody>
          <a:bodyPr/>
          <a:lstStyle/>
          <a:p>
            <a:r>
              <a:rPr lang="en-US" b="1" dirty="0"/>
              <a:t>Cont’d</a:t>
            </a:r>
          </a:p>
        </p:txBody>
      </p:sp>
      <p:sp>
        <p:nvSpPr>
          <p:cNvPr id="3" name="Content Placeholder 2">
            <a:extLst>
              <a:ext uri="{FF2B5EF4-FFF2-40B4-BE49-F238E27FC236}">
                <a16:creationId xmlns:a16="http://schemas.microsoft.com/office/drawing/2014/main" xmlns="" id="{AE6B5C4D-2355-4B7A-987D-C624A67FD17C}"/>
              </a:ext>
            </a:extLst>
          </p:cNvPr>
          <p:cNvSpPr>
            <a:spLocks noGrp="1"/>
          </p:cNvSpPr>
          <p:nvPr>
            <p:ph idx="1"/>
          </p:nvPr>
        </p:nvSpPr>
        <p:spPr>
          <a:xfrm>
            <a:off x="577516" y="1267326"/>
            <a:ext cx="10776284" cy="5406190"/>
          </a:xfrm>
        </p:spPr>
        <p:txBody>
          <a:bodyPr>
            <a:noAutofit/>
          </a:bodyPr>
          <a:lstStyle/>
          <a:p>
            <a:r>
              <a:rPr lang="en-US" sz="2400" dirty="0"/>
              <a:t>In terms of Section 8, any document affecting land which is not required to be registered (i.e. Power of Attorney) pursuant to the provisions of subsection 1 of section 4 may nevertheless be registered in a manner as the Registrar may direct. </a:t>
            </a:r>
          </a:p>
          <a:p>
            <a:r>
              <a:rPr lang="en-US" sz="2400" dirty="0"/>
              <a:t>S. 9 of the Act provides for the types of registers to be kept. </a:t>
            </a:r>
          </a:p>
          <a:p>
            <a:r>
              <a:rPr lang="en-US" sz="2400" dirty="0"/>
              <a:t>S. 11 of the Act Provides for correction of errors or omissions in the registers; and s. 21 of the Act provides that the registration of a document shall not cure any defect in any instrument registered or confer upon it effect or validity. </a:t>
            </a:r>
          </a:p>
          <a:p>
            <a:r>
              <a:rPr lang="en-US" sz="2400" dirty="0"/>
              <a:t>After registration of all the relevant documents relating to property transfer, the registrar shall issue a provisional certificate of title and thereafter, a Certificate of title – </a:t>
            </a:r>
            <a:r>
              <a:rPr lang="en-US" sz="2400" b="1" dirty="0"/>
              <a:t>Read ss. 32 - 46 </a:t>
            </a:r>
          </a:p>
          <a:p>
            <a:r>
              <a:rPr lang="en-GB" sz="2400" dirty="0"/>
              <a:t>Under section 33 of the Lands and Deeds Registry Act, a certificate of title is conclusive evidence of ownership of land by a holder of a certificate of title.</a:t>
            </a:r>
          </a:p>
          <a:p>
            <a:r>
              <a:rPr lang="en-GB" sz="2400" dirty="0"/>
              <a:t>However, under section 34 of the same Act, a certificate of title can be challenged and cancelled for fraud or reasons for impropriety in its acquisition.</a:t>
            </a:r>
          </a:p>
          <a:p>
            <a:endParaRPr lang="en-US" sz="2400" b="1" dirty="0"/>
          </a:p>
        </p:txBody>
      </p:sp>
    </p:spTree>
    <p:extLst>
      <p:ext uri="{BB962C8B-B14F-4D97-AF65-F5344CB8AC3E}">
        <p14:creationId xmlns:p14="http://schemas.microsoft.com/office/powerpoint/2010/main" val="35060894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4A87C47-2FBC-48BD-BCC6-A488F59C027B}"/>
              </a:ext>
            </a:extLst>
          </p:cNvPr>
          <p:cNvSpPr>
            <a:spLocks noGrp="1"/>
          </p:cNvSpPr>
          <p:nvPr>
            <p:ph type="title"/>
          </p:nvPr>
        </p:nvSpPr>
        <p:spPr>
          <a:xfrm>
            <a:off x="838200" y="365126"/>
            <a:ext cx="10515600" cy="1062622"/>
          </a:xfrm>
        </p:spPr>
        <p:txBody>
          <a:bodyPr/>
          <a:lstStyle/>
          <a:p>
            <a:r>
              <a:rPr lang="en-US" b="1" dirty="0"/>
              <a:t>Cont’d</a:t>
            </a:r>
          </a:p>
        </p:txBody>
      </p:sp>
      <p:sp>
        <p:nvSpPr>
          <p:cNvPr id="3" name="Content Placeholder 2">
            <a:extLst>
              <a:ext uri="{FF2B5EF4-FFF2-40B4-BE49-F238E27FC236}">
                <a16:creationId xmlns:a16="http://schemas.microsoft.com/office/drawing/2014/main" xmlns="" id="{0F0A2C6C-5C68-4BEB-A0B2-1FFFBA647FCE}"/>
              </a:ext>
            </a:extLst>
          </p:cNvPr>
          <p:cNvSpPr>
            <a:spLocks noGrp="1"/>
          </p:cNvSpPr>
          <p:nvPr>
            <p:ph idx="1"/>
          </p:nvPr>
        </p:nvSpPr>
        <p:spPr>
          <a:xfrm>
            <a:off x="838200" y="1427748"/>
            <a:ext cx="10515600" cy="5101841"/>
          </a:xfrm>
        </p:spPr>
        <p:txBody>
          <a:bodyPr>
            <a:normAutofit/>
          </a:bodyPr>
          <a:lstStyle/>
          <a:p>
            <a:pPr lvl="0"/>
            <a:r>
              <a:rPr lang="en-US" sz="2400" dirty="0">
                <a:solidFill>
                  <a:prstClr val="black"/>
                </a:solidFill>
              </a:rPr>
              <a:t>Further look at the following cases on the effect of a provisional/certificate of title:</a:t>
            </a:r>
          </a:p>
          <a:p>
            <a:pPr lvl="1"/>
            <a:r>
              <a:rPr lang="en-US" b="1" dirty="0">
                <a:solidFill>
                  <a:prstClr val="black"/>
                </a:solidFill>
              </a:rPr>
              <a:t>White v Ronald </a:t>
            </a:r>
            <a:r>
              <a:rPr lang="en-US" b="1" dirty="0" err="1">
                <a:solidFill>
                  <a:prstClr val="black"/>
                </a:solidFill>
              </a:rPr>
              <a:t>Westerman</a:t>
            </a:r>
            <a:r>
              <a:rPr lang="en-US" b="1" dirty="0">
                <a:solidFill>
                  <a:prstClr val="black"/>
                </a:solidFill>
              </a:rPr>
              <a:t> and Others (1983) ZR 135  </a:t>
            </a:r>
          </a:p>
          <a:p>
            <a:pPr lvl="1"/>
            <a:r>
              <a:rPr lang="en-US" b="1" dirty="0" err="1">
                <a:solidFill>
                  <a:prstClr val="black"/>
                </a:solidFill>
              </a:rPr>
              <a:t>Chilufya</a:t>
            </a:r>
            <a:r>
              <a:rPr lang="en-US" b="1" dirty="0">
                <a:solidFill>
                  <a:prstClr val="black"/>
                </a:solidFill>
              </a:rPr>
              <a:t> v </a:t>
            </a:r>
            <a:r>
              <a:rPr lang="en-US" b="1" dirty="0" err="1">
                <a:solidFill>
                  <a:prstClr val="black"/>
                </a:solidFill>
              </a:rPr>
              <a:t>Kangunda</a:t>
            </a:r>
            <a:r>
              <a:rPr lang="en-US" b="1" dirty="0">
                <a:solidFill>
                  <a:prstClr val="black"/>
                </a:solidFill>
              </a:rPr>
              <a:t> (1999) ZR 166 (SC) </a:t>
            </a:r>
            <a:endParaRPr lang="en-US" dirty="0"/>
          </a:p>
          <a:p>
            <a:r>
              <a:rPr lang="en-US" sz="2400" dirty="0"/>
              <a:t>Sections 34 and 35 Provide for restriction on ejectment after issue of Certificate of title and protection against adverse possession respectively.</a:t>
            </a:r>
          </a:p>
          <a:p>
            <a:r>
              <a:rPr lang="en-US" sz="2400" dirty="0"/>
              <a:t>See the case of:- </a:t>
            </a:r>
            <a:r>
              <a:rPr lang="en-US" sz="2400" b="1" dirty="0" err="1"/>
              <a:t>Lumanyenda</a:t>
            </a:r>
            <a:r>
              <a:rPr lang="en-US" sz="2400" b="1" dirty="0"/>
              <a:t> and Another v Chief </a:t>
            </a:r>
            <a:r>
              <a:rPr lang="en-US" sz="2400" b="1" dirty="0" err="1"/>
              <a:t>Chamuka</a:t>
            </a:r>
            <a:r>
              <a:rPr lang="en-US" sz="2400" b="1" dirty="0"/>
              <a:t> and others (1988/89) ZR 194 </a:t>
            </a:r>
          </a:p>
          <a:p>
            <a:r>
              <a:rPr lang="en-US" sz="2400" dirty="0"/>
              <a:t>Section 54 of the Act provides that a certificate of title shall be evidence of proprietorship – see </a:t>
            </a:r>
            <a:r>
              <a:rPr lang="en-US" sz="2400" b="1" dirty="0"/>
              <a:t>Chilufya v </a:t>
            </a:r>
            <a:r>
              <a:rPr lang="en-US" sz="2400" b="1" dirty="0" err="1"/>
              <a:t>Kangunda</a:t>
            </a:r>
            <a:r>
              <a:rPr lang="en-US" sz="2400" b="1" dirty="0"/>
              <a:t>.</a:t>
            </a:r>
          </a:p>
          <a:p>
            <a:r>
              <a:rPr lang="en-US" sz="2400" dirty="0"/>
              <a:t>However, where a person granted land by the president is not in compliance with the terms of lease, </a:t>
            </a:r>
            <a:r>
              <a:rPr lang="en-GB" sz="2400" dirty="0"/>
              <a:t>a certificate of re-entry maybe entered in the register – meaning  the President repossesses the land – see s. 13 of the Act	</a:t>
            </a:r>
          </a:p>
          <a:p>
            <a:endParaRPr lang="en-GB" sz="2400" b="1" dirty="0"/>
          </a:p>
          <a:p>
            <a:endParaRPr lang="en-US" sz="2400" b="1" dirty="0"/>
          </a:p>
        </p:txBody>
      </p:sp>
    </p:spTree>
    <p:extLst>
      <p:ext uri="{BB962C8B-B14F-4D97-AF65-F5344CB8AC3E}">
        <p14:creationId xmlns:p14="http://schemas.microsoft.com/office/powerpoint/2010/main" val="4897916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D7F1D2-4851-4CDC-893E-F148C612EB7E}"/>
              </a:ext>
            </a:extLst>
          </p:cNvPr>
          <p:cNvSpPr>
            <a:spLocks noGrp="1"/>
          </p:cNvSpPr>
          <p:nvPr>
            <p:ph type="title"/>
          </p:nvPr>
        </p:nvSpPr>
        <p:spPr>
          <a:xfrm>
            <a:off x="838200" y="365125"/>
            <a:ext cx="10515600" cy="1193219"/>
          </a:xfrm>
        </p:spPr>
        <p:txBody>
          <a:bodyPr/>
          <a:lstStyle/>
          <a:p>
            <a:r>
              <a:rPr lang="en-US" b="1" dirty="0"/>
              <a:t>Caveats</a:t>
            </a:r>
          </a:p>
        </p:txBody>
      </p:sp>
      <p:sp>
        <p:nvSpPr>
          <p:cNvPr id="3" name="Content Placeholder 2">
            <a:extLst>
              <a:ext uri="{FF2B5EF4-FFF2-40B4-BE49-F238E27FC236}">
                <a16:creationId xmlns:a16="http://schemas.microsoft.com/office/drawing/2014/main" xmlns="" id="{8FE31245-CABE-4720-9E14-FA4BCFC9F50D}"/>
              </a:ext>
            </a:extLst>
          </p:cNvPr>
          <p:cNvSpPr>
            <a:spLocks noGrp="1"/>
          </p:cNvSpPr>
          <p:nvPr>
            <p:ph idx="1"/>
          </p:nvPr>
        </p:nvSpPr>
        <p:spPr>
          <a:xfrm>
            <a:off x="838200" y="1506828"/>
            <a:ext cx="10515600" cy="5087155"/>
          </a:xfrm>
        </p:spPr>
        <p:txBody>
          <a:bodyPr/>
          <a:lstStyle/>
          <a:p>
            <a:pPr lvl="0"/>
            <a:r>
              <a:rPr lang="en-US" sz="2400" b="1" dirty="0">
                <a:solidFill>
                  <a:prstClr val="black"/>
                </a:solidFill>
              </a:rPr>
              <a:t>Read Part VI of the Act (Sections 76-83) which deals with caveats: -</a:t>
            </a:r>
          </a:p>
          <a:p>
            <a:pPr marL="342900" lvl="0" indent="-342900">
              <a:lnSpc>
                <a:spcPct val="100000"/>
              </a:lnSpc>
              <a:spcBef>
                <a:spcPct val="20000"/>
              </a:spcBef>
            </a:pPr>
            <a:r>
              <a:rPr lang="en-GB" sz="2400" b="1" dirty="0">
                <a:solidFill>
                  <a:prstClr val="black"/>
                </a:solidFill>
              </a:rPr>
              <a:t>What is a Caveat?</a:t>
            </a:r>
          </a:p>
          <a:p>
            <a:pPr marL="742950" lvl="1" indent="-285750">
              <a:lnSpc>
                <a:spcPct val="100000"/>
              </a:lnSpc>
              <a:spcBef>
                <a:spcPct val="20000"/>
              </a:spcBef>
            </a:pPr>
            <a:r>
              <a:rPr lang="en-GB" dirty="0">
                <a:solidFill>
                  <a:prstClr val="black"/>
                </a:solidFill>
              </a:rPr>
              <a:t>A caveat is a notice in writing lodged in the Lands and Deeds Registry  and the effect of a caveat is that the Registrar of Lands and Deeds is forbidden to make any entry on the register having the effect of charging or transferring or otherwise affecting the estate or interest protected by the caveat. </a:t>
            </a:r>
          </a:p>
          <a:p>
            <a:pPr marL="742950" lvl="1" indent="-285750">
              <a:lnSpc>
                <a:spcPct val="100000"/>
              </a:lnSpc>
              <a:spcBef>
                <a:spcPct val="20000"/>
              </a:spcBef>
            </a:pPr>
            <a:r>
              <a:rPr lang="en-GB" dirty="0">
                <a:solidFill>
                  <a:prstClr val="black"/>
                </a:solidFill>
              </a:rPr>
              <a:t>A caveat can only be entered into by a person who has an enforceable interest in land;</a:t>
            </a:r>
          </a:p>
          <a:p>
            <a:pPr marL="742950" lvl="1" indent="-285750">
              <a:lnSpc>
                <a:spcPct val="100000"/>
              </a:lnSpc>
              <a:spcBef>
                <a:spcPct val="20000"/>
              </a:spcBef>
            </a:pPr>
            <a:r>
              <a:rPr lang="en-GB" dirty="0">
                <a:solidFill>
                  <a:prstClr val="black"/>
                </a:solidFill>
              </a:rPr>
              <a:t>That is, the person intending to register a caveat must be entitled to the land; beneficially interested in the land; in the process of transferring some interest in land to some other person; or should be an intending purchaser, or mortgagee of the land in issue.</a:t>
            </a:r>
          </a:p>
          <a:p>
            <a:pPr marL="742950" lvl="1" indent="-285750">
              <a:lnSpc>
                <a:spcPct val="100000"/>
              </a:lnSpc>
              <a:spcBef>
                <a:spcPct val="20000"/>
              </a:spcBef>
            </a:pPr>
            <a:endParaRPr lang="en-GB" dirty="0">
              <a:solidFill>
                <a:prstClr val="black"/>
              </a:solidFill>
            </a:endParaRPr>
          </a:p>
          <a:p>
            <a:pPr marL="0" lvl="0" indent="0">
              <a:buNone/>
            </a:pPr>
            <a:endParaRPr lang="en-US" sz="2400" b="1" dirty="0">
              <a:solidFill>
                <a:prstClr val="black"/>
              </a:solidFill>
            </a:endParaRPr>
          </a:p>
          <a:p>
            <a:endParaRPr lang="en-US" dirty="0"/>
          </a:p>
        </p:txBody>
      </p:sp>
    </p:spTree>
    <p:extLst>
      <p:ext uri="{BB962C8B-B14F-4D97-AF65-F5344CB8AC3E}">
        <p14:creationId xmlns:p14="http://schemas.microsoft.com/office/powerpoint/2010/main" val="41960797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07EA31-E541-4B51-AF44-31745914F61F}"/>
              </a:ext>
            </a:extLst>
          </p:cNvPr>
          <p:cNvSpPr>
            <a:spLocks noGrp="1"/>
          </p:cNvSpPr>
          <p:nvPr>
            <p:ph type="title"/>
          </p:nvPr>
        </p:nvSpPr>
        <p:spPr>
          <a:xfrm>
            <a:off x="838200" y="365125"/>
            <a:ext cx="10515600" cy="935641"/>
          </a:xfrm>
        </p:spPr>
        <p:txBody>
          <a:bodyPr/>
          <a:lstStyle/>
          <a:p>
            <a:r>
              <a:rPr lang="en-US" b="1" dirty="0"/>
              <a:t>Cont’d</a:t>
            </a:r>
          </a:p>
        </p:txBody>
      </p:sp>
      <p:sp>
        <p:nvSpPr>
          <p:cNvPr id="3" name="Content Placeholder 2">
            <a:extLst>
              <a:ext uri="{FF2B5EF4-FFF2-40B4-BE49-F238E27FC236}">
                <a16:creationId xmlns:a16="http://schemas.microsoft.com/office/drawing/2014/main" xmlns="" id="{10C79BFB-4366-4558-A72D-15320314D666}"/>
              </a:ext>
            </a:extLst>
          </p:cNvPr>
          <p:cNvSpPr>
            <a:spLocks noGrp="1"/>
          </p:cNvSpPr>
          <p:nvPr>
            <p:ph idx="1"/>
          </p:nvPr>
        </p:nvSpPr>
        <p:spPr>
          <a:xfrm>
            <a:off x="838200" y="1120462"/>
            <a:ext cx="10515600" cy="5512158"/>
          </a:xfrm>
        </p:spPr>
        <p:txBody>
          <a:bodyPr/>
          <a:lstStyle/>
          <a:p>
            <a:pPr marL="342900" lvl="0" indent="-342900">
              <a:lnSpc>
                <a:spcPct val="100000"/>
              </a:lnSpc>
              <a:spcBef>
                <a:spcPct val="20000"/>
              </a:spcBef>
            </a:pPr>
            <a:r>
              <a:rPr lang="en-GB" sz="2400" dirty="0">
                <a:solidFill>
                  <a:prstClr val="black"/>
                </a:solidFill>
              </a:rPr>
              <a:t>A person intending to register a caveat must disclose an enforceable interest in the property and the enforceable interest must be lawfully claimed and justifiable as provided for in section 76 of the Lands and Deeds Registry Act.</a:t>
            </a:r>
          </a:p>
          <a:p>
            <a:pPr marL="342900" lvl="0" indent="-342900">
              <a:lnSpc>
                <a:spcPct val="100000"/>
              </a:lnSpc>
              <a:spcBef>
                <a:spcPct val="20000"/>
              </a:spcBef>
            </a:pPr>
            <a:r>
              <a:rPr lang="en-GB" sz="2400" dirty="0">
                <a:solidFill>
                  <a:prstClr val="black"/>
                </a:solidFill>
              </a:rPr>
              <a:t>See – </a:t>
            </a:r>
          </a:p>
          <a:p>
            <a:pPr marL="742950" lvl="1" indent="-285750">
              <a:lnSpc>
                <a:spcPct val="100000"/>
              </a:lnSpc>
              <a:spcBef>
                <a:spcPct val="20000"/>
              </a:spcBef>
              <a:buFont typeface="Arial" pitchFamily="34" charset="0"/>
              <a:buChar char="–"/>
            </a:pPr>
            <a:r>
              <a:rPr lang="en-GB" sz="2200" b="1" dirty="0">
                <a:solidFill>
                  <a:prstClr val="black"/>
                </a:solidFill>
              </a:rPr>
              <a:t>Construction And Investment Holding Ltd v  William Jacks And Co. (Z) Ltd , And </a:t>
            </a:r>
            <a:r>
              <a:rPr lang="en-GB" sz="2200" b="1" dirty="0" err="1">
                <a:solidFill>
                  <a:prstClr val="black"/>
                </a:solidFill>
              </a:rPr>
              <a:t>Lenton</a:t>
            </a:r>
            <a:r>
              <a:rPr lang="en-GB" sz="2200" b="1" dirty="0">
                <a:solidFill>
                  <a:prstClr val="black"/>
                </a:solidFill>
              </a:rPr>
              <a:t> Holdings Limited v </a:t>
            </a:r>
            <a:r>
              <a:rPr lang="en-GB" sz="2200" b="1" dirty="0" err="1">
                <a:solidFill>
                  <a:prstClr val="black"/>
                </a:solidFill>
              </a:rPr>
              <a:t>Moyo</a:t>
            </a:r>
            <a:r>
              <a:rPr lang="en-GB" sz="2200" b="1" dirty="0">
                <a:solidFill>
                  <a:prstClr val="black"/>
                </a:solidFill>
              </a:rPr>
              <a:t>. </a:t>
            </a:r>
          </a:p>
          <a:p>
            <a:pPr marL="742950" lvl="1" indent="-285750">
              <a:lnSpc>
                <a:spcPct val="100000"/>
              </a:lnSpc>
              <a:spcBef>
                <a:spcPct val="20000"/>
              </a:spcBef>
              <a:buFont typeface="Arial" pitchFamily="34" charset="0"/>
              <a:buChar char="–"/>
            </a:pPr>
            <a:r>
              <a:rPr lang="en-GB" sz="2200" b="1" dirty="0" err="1">
                <a:solidFill>
                  <a:prstClr val="black"/>
                </a:solidFill>
              </a:rPr>
              <a:t>Sobek</a:t>
            </a:r>
            <a:r>
              <a:rPr lang="en-GB" sz="2200" b="1" dirty="0">
                <a:solidFill>
                  <a:prstClr val="black"/>
                </a:solidFill>
              </a:rPr>
              <a:t> Lodges Limited v Zambia Wildlife Authority</a:t>
            </a:r>
          </a:p>
          <a:p>
            <a:pPr marL="742950" lvl="1" indent="-285750">
              <a:lnSpc>
                <a:spcPct val="100000"/>
              </a:lnSpc>
              <a:spcBef>
                <a:spcPct val="20000"/>
              </a:spcBef>
              <a:buFont typeface="Arial" pitchFamily="34" charset="0"/>
              <a:buChar char="–"/>
            </a:pPr>
            <a:r>
              <a:rPr lang="en-GB" sz="2200" b="1" dirty="0">
                <a:solidFill>
                  <a:prstClr val="black"/>
                </a:solidFill>
              </a:rPr>
              <a:t>Magic Carpet Travel And Tours v Zambia National Commercial Bank Limited</a:t>
            </a:r>
          </a:p>
          <a:p>
            <a:pPr marL="342900" lvl="0" indent="-342900">
              <a:lnSpc>
                <a:spcPct val="100000"/>
              </a:lnSpc>
              <a:spcBef>
                <a:spcPct val="20000"/>
              </a:spcBef>
            </a:pPr>
            <a:r>
              <a:rPr lang="en-GB" sz="2400" dirty="0">
                <a:solidFill>
                  <a:prstClr val="black"/>
                </a:solidFill>
              </a:rPr>
              <a:t>the caveat is required to be signed by the </a:t>
            </a:r>
            <a:r>
              <a:rPr lang="en-GB" sz="2400" dirty="0" err="1">
                <a:solidFill>
                  <a:prstClr val="black"/>
                </a:solidFill>
              </a:rPr>
              <a:t>caveator</a:t>
            </a:r>
            <a:r>
              <a:rPr lang="en-GB" sz="2400" dirty="0">
                <a:solidFill>
                  <a:prstClr val="black"/>
                </a:solidFill>
              </a:rPr>
              <a:t> or by his Attorney or agent and shall state with sufficient certainty the nature of the estate or interest claimed by the </a:t>
            </a:r>
            <a:r>
              <a:rPr lang="en-GB" sz="2400" dirty="0" err="1">
                <a:solidFill>
                  <a:prstClr val="black"/>
                </a:solidFill>
              </a:rPr>
              <a:t>caveator</a:t>
            </a:r>
            <a:r>
              <a:rPr lang="en-GB" sz="2400" dirty="0">
                <a:solidFill>
                  <a:prstClr val="black"/>
                </a:solidFill>
              </a:rPr>
              <a:t> with such other evidence as may be required - </a:t>
            </a:r>
            <a:r>
              <a:rPr lang="en-GB" sz="2400" b="1" dirty="0" err="1">
                <a:solidFill>
                  <a:prstClr val="black"/>
                </a:solidFill>
              </a:rPr>
              <a:t>Lenton</a:t>
            </a:r>
            <a:r>
              <a:rPr lang="en-GB" sz="2400" b="1" dirty="0">
                <a:solidFill>
                  <a:prstClr val="black"/>
                </a:solidFill>
              </a:rPr>
              <a:t> Holdings Limited  v </a:t>
            </a:r>
            <a:r>
              <a:rPr lang="en-GB" sz="2400" b="1" dirty="0" err="1">
                <a:solidFill>
                  <a:prstClr val="black"/>
                </a:solidFill>
              </a:rPr>
              <a:t>Airforce</a:t>
            </a:r>
            <a:r>
              <a:rPr lang="en-GB" sz="2400" b="1" dirty="0">
                <a:solidFill>
                  <a:prstClr val="black"/>
                </a:solidFill>
              </a:rPr>
              <a:t> </a:t>
            </a:r>
            <a:r>
              <a:rPr lang="en-GB" sz="2400" b="1" dirty="0" err="1">
                <a:solidFill>
                  <a:prstClr val="black"/>
                </a:solidFill>
              </a:rPr>
              <a:t>Moyo</a:t>
            </a:r>
            <a:r>
              <a:rPr lang="en-GB" sz="2400" b="1" dirty="0">
                <a:solidFill>
                  <a:prstClr val="black"/>
                </a:solidFill>
              </a:rPr>
              <a:t> (1984) Z.R. 55 (S.C.) </a:t>
            </a:r>
          </a:p>
          <a:p>
            <a:endParaRPr lang="en-US" dirty="0"/>
          </a:p>
        </p:txBody>
      </p:sp>
    </p:spTree>
    <p:extLst>
      <p:ext uri="{BB962C8B-B14F-4D97-AF65-F5344CB8AC3E}">
        <p14:creationId xmlns:p14="http://schemas.microsoft.com/office/powerpoint/2010/main" val="1609938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B36CD07-2C4D-48E5-9C47-ED3BA14C4DFF}"/>
              </a:ext>
            </a:extLst>
          </p:cNvPr>
          <p:cNvSpPr>
            <a:spLocks noGrp="1"/>
          </p:cNvSpPr>
          <p:nvPr>
            <p:ph type="title"/>
          </p:nvPr>
        </p:nvSpPr>
        <p:spPr>
          <a:xfrm>
            <a:off x="838200" y="252248"/>
            <a:ext cx="10515600" cy="1166650"/>
          </a:xfrm>
        </p:spPr>
        <p:txBody>
          <a:bodyPr/>
          <a:lstStyle/>
          <a:p>
            <a:r>
              <a:rPr lang="en-US" b="1" dirty="0"/>
              <a:t>S. 4 of the Statute of Frauds</a:t>
            </a:r>
          </a:p>
        </p:txBody>
      </p:sp>
      <p:sp>
        <p:nvSpPr>
          <p:cNvPr id="3" name="Content Placeholder 2">
            <a:extLst>
              <a:ext uri="{FF2B5EF4-FFF2-40B4-BE49-F238E27FC236}">
                <a16:creationId xmlns:a16="http://schemas.microsoft.com/office/drawing/2014/main" xmlns="" id="{4AA76E99-BD67-4C56-A781-359261AEA453}"/>
              </a:ext>
            </a:extLst>
          </p:cNvPr>
          <p:cNvSpPr>
            <a:spLocks noGrp="1"/>
          </p:cNvSpPr>
          <p:nvPr>
            <p:ph idx="1"/>
          </p:nvPr>
        </p:nvSpPr>
        <p:spPr>
          <a:xfrm>
            <a:off x="838200" y="1434662"/>
            <a:ext cx="10515600" cy="5171090"/>
          </a:xfrm>
        </p:spPr>
        <p:txBody>
          <a:bodyPr/>
          <a:lstStyle/>
          <a:p>
            <a:r>
              <a:rPr lang="en-US" sz="2400" dirty="0"/>
              <a:t>Section 4 of the Statute of Frauds 1677, as amended by the (English) Law Reform (Enforcement of Contracts) Act, 1954 provides that:-</a:t>
            </a:r>
          </a:p>
          <a:p>
            <a:pPr lvl="1"/>
            <a:r>
              <a:rPr lang="en-US" b="1" dirty="0"/>
              <a:t>no action shall be brought </a:t>
            </a:r>
            <a:r>
              <a:rPr lang="en-US" dirty="0"/>
              <a:t>upon any contract for </a:t>
            </a:r>
            <a:r>
              <a:rPr lang="en-US" b="1" dirty="0"/>
              <a:t>the sale or other disposition of land or an interest in land</a:t>
            </a:r>
            <a:r>
              <a:rPr lang="en-US" dirty="0"/>
              <a:t>, unless the agreement upon which such action shall be brought, or some memorandum or note thereof, </a:t>
            </a:r>
            <a:r>
              <a:rPr lang="en-US" b="1" dirty="0"/>
              <a:t>shall be in  writing </a:t>
            </a:r>
            <a:r>
              <a:rPr lang="en-US" dirty="0"/>
              <a:t>and </a:t>
            </a:r>
            <a:r>
              <a:rPr lang="en-US" b="1" dirty="0"/>
              <a:t>signed by the party </a:t>
            </a:r>
            <a:r>
              <a:rPr lang="en-US" dirty="0"/>
              <a:t>to be charged therewith or some other person there unto by him lawfully authorised. </a:t>
            </a:r>
          </a:p>
          <a:p>
            <a:r>
              <a:rPr lang="en-US" sz="2400" b="1" dirty="0"/>
              <a:t>No action may be brought </a:t>
            </a:r>
            <a:r>
              <a:rPr lang="en-US" sz="2400" dirty="0"/>
              <a:t>-  The Statute of Frauds does not avoid parole (oral) contracts but, the effect of section 4 is that though a contract may be valid, it may not be enforceable by an action at law.</a:t>
            </a:r>
          </a:p>
          <a:p>
            <a:r>
              <a:rPr lang="en-US" sz="2400" b="1" dirty="0"/>
              <a:t>The sale or other disposition of land or any interest in land - </a:t>
            </a:r>
            <a:r>
              <a:rPr lang="en-US" sz="2400" dirty="0"/>
              <a:t>the words “any interest in land” are comprehensive and cover leases, mortgages as well as sales</a:t>
            </a:r>
          </a:p>
          <a:p>
            <a:pPr marL="0" indent="0">
              <a:buNone/>
            </a:pPr>
            <a:endParaRPr lang="en-US" sz="2400" dirty="0"/>
          </a:p>
          <a:p>
            <a:endParaRPr lang="en-US" sz="2400" dirty="0"/>
          </a:p>
        </p:txBody>
      </p:sp>
    </p:spTree>
    <p:extLst>
      <p:ext uri="{BB962C8B-B14F-4D97-AF65-F5344CB8AC3E}">
        <p14:creationId xmlns:p14="http://schemas.microsoft.com/office/powerpoint/2010/main" val="16359197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79E171-0937-4056-A1CE-F9450A943CBF}"/>
              </a:ext>
            </a:extLst>
          </p:cNvPr>
          <p:cNvSpPr>
            <a:spLocks noGrp="1"/>
          </p:cNvSpPr>
          <p:nvPr>
            <p:ph type="title"/>
          </p:nvPr>
        </p:nvSpPr>
        <p:spPr>
          <a:xfrm>
            <a:off x="838200" y="244699"/>
            <a:ext cx="10515600" cy="1133341"/>
          </a:xfrm>
        </p:spPr>
        <p:txBody>
          <a:bodyPr/>
          <a:lstStyle/>
          <a:p>
            <a:r>
              <a:rPr lang="en-US" b="1" dirty="0"/>
              <a:t>Cont’d</a:t>
            </a:r>
          </a:p>
        </p:txBody>
      </p:sp>
      <p:sp>
        <p:nvSpPr>
          <p:cNvPr id="3" name="Content Placeholder 2">
            <a:extLst>
              <a:ext uri="{FF2B5EF4-FFF2-40B4-BE49-F238E27FC236}">
                <a16:creationId xmlns:a16="http://schemas.microsoft.com/office/drawing/2014/main" xmlns="" id="{1A4B8667-C328-4525-B1CD-2B7BAD872D69}"/>
              </a:ext>
            </a:extLst>
          </p:cNvPr>
          <p:cNvSpPr>
            <a:spLocks noGrp="1"/>
          </p:cNvSpPr>
          <p:nvPr>
            <p:ph idx="1"/>
          </p:nvPr>
        </p:nvSpPr>
        <p:spPr>
          <a:xfrm>
            <a:off x="838200" y="1287887"/>
            <a:ext cx="10515600" cy="4889076"/>
          </a:xfrm>
        </p:spPr>
        <p:txBody>
          <a:bodyPr>
            <a:normAutofit/>
          </a:bodyPr>
          <a:lstStyle/>
          <a:p>
            <a:pPr marL="342900" lvl="0" indent="-342900">
              <a:lnSpc>
                <a:spcPct val="100000"/>
              </a:lnSpc>
              <a:spcBef>
                <a:spcPct val="20000"/>
              </a:spcBef>
            </a:pPr>
            <a:r>
              <a:rPr lang="en-GB" sz="2400" dirty="0">
                <a:solidFill>
                  <a:prstClr val="black"/>
                </a:solidFill>
              </a:rPr>
              <a:t>Lodging a caveat is not a final remedy, it is interim in that the caveat maybe removed; </a:t>
            </a:r>
          </a:p>
          <a:p>
            <a:pPr marL="342900" lvl="0" indent="-342900">
              <a:lnSpc>
                <a:spcPct val="100000"/>
              </a:lnSpc>
              <a:spcBef>
                <a:spcPct val="20000"/>
              </a:spcBef>
            </a:pPr>
            <a:r>
              <a:rPr lang="en-GB" sz="2400" dirty="0">
                <a:solidFill>
                  <a:prstClr val="black"/>
                </a:solidFill>
              </a:rPr>
              <a:t>However, see the case of</a:t>
            </a:r>
            <a:r>
              <a:rPr lang="en-GB" sz="2400" b="1" dirty="0">
                <a:solidFill>
                  <a:prstClr val="black"/>
                </a:solidFill>
              </a:rPr>
              <a:t> Rosemary </a:t>
            </a:r>
            <a:r>
              <a:rPr lang="en-GB" sz="2400" b="1" dirty="0" err="1">
                <a:solidFill>
                  <a:prstClr val="black"/>
                </a:solidFill>
              </a:rPr>
              <a:t>Phiri</a:t>
            </a:r>
            <a:r>
              <a:rPr lang="en-GB" sz="2400" b="1" dirty="0">
                <a:solidFill>
                  <a:prstClr val="black"/>
                </a:solidFill>
              </a:rPr>
              <a:t> </a:t>
            </a:r>
            <a:r>
              <a:rPr lang="en-GB" sz="2400" b="1" dirty="0" err="1">
                <a:solidFill>
                  <a:prstClr val="black"/>
                </a:solidFill>
              </a:rPr>
              <a:t>Madaza</a:t>
            </a:r>
            <a:r>
              <a:rPr lang="en-GB" sz="2400" b="1" dirty="0">
                <a:solidFill>
                  <a:prstClr val="black"/>
                </a:solidFill>
              </a:rPr>
              <a:t> v </a:t>
            </a:r>
            <a:r>
              <a:rPr lang="en-GB" sz="2400" b="1" dirty="0" err="1">
                <a:solidFill>
                  <a:prstClr val="black"/>
                </a:solidFill>
              </a:rPr>
              <a:t>Awadh</a:t>
            </a:r>
            <a:r>
              <a:rPr lang="en-GB" sz="2400" b="1" dirty="0">
                <a:solidFill>
                  <a:prstClr val="black"/>
                </a:solidFill>
              </a:rPr>
              <a:t> </a:t>
            </a:r>
            <a:r>
              <a:rPr lang="en-GB" sz="2400" b="1" dirty="0" err="1">
                <a:solidFill>
                  <a:prstClr val="black"/>
                </a:solidFill>
              </a:rPr>
              <a:t>Keren</a:t>
            </a:r>
            <a:r>
              <a:rPr lang="en-GB" sz="2400" b="1" dirty="0">
                <a:solidFill>
                  <a:prstClr val="black"/>
                </a:solidFill>
              </a:rPr>
              <a:t> Coleen (2008) Z.R. 12 Vol. 1(S.C) </a:t>
            </a:r>
            <a:r>
              <a:rPr lang="en-GB" sz="2400" dirty="0">
                <a:solidFill>
                  <a:prstClr val="black"/>
                </a:solidFill>
              </a:rPr>
              <a:t>where it was held that the removal of a caveat without the consent of the </a:t>
            </a:r>
            <a:r>
              <a:rPr lang="en-GB" sz="2400" dirty="0" err="1">
                <a:solidFill>
                  <a:prstClr val="black"/>
                </a:solidFill>
              </a:rPr>
              <a:t>caveator</a:t>
            </a:r>
            <a:r>
              <a:rPr lang="en-GB" sz="2400" dirty="0">
                <a:solidFill>
                  <a:prstClr val="black"/>
                </a:solidFill>
              </a:rPr>
              <a:t> is unlawful.</a:t>
            </a:r>
          </a:p>
          <a:p>
            <a:pPr marL="342900" lvl="0" indent="-342900">
              <a:lnSpc>
                <a:spcPct val="100000"/>
              </a:lnSpc>
              <a:spcBef>
                <a:spcPct val="20000"/>
              </a:spcBef>
            </a:pPr>
            <a:r>
              <a:rPr lang="en-GB" sz="2400" dirty="0">
                <a:solidFill>
                  <a:prstClr val="black"/>
                </a:solidFill>
              </a:rPr>
              <a:t>The registered proprietor or other interested person may, if he thinks fit, summon the </a:t>
            </a:r>
            <a:r>
              <a:rPr lang="en-GB" sz="2400" dirty="0" err="1">
                <a:solidFill>
                  <a:prstClr val="black"/>
                </a:solidFill>
              </a:rPr>
              <a:t>caveator</a:t>
            </a:r>
            <a:r>
              <a:rPr lang="en-GB" sz="2400" dirty="0">
                <a:solidFill>
                  <a:prstClr val="black"/>
                </a:solidFill>
              </a:rPr>
              <a:t>, or the person on whose behalf such caveat has been lodged, to attend before the Court or a judge thereof to show cause why such caveat should not be removed.</a:t>
            </a:r>
          </a:p>
          <a:p>
            <a:pPr marL="342900" lvl="0" indent="-342900">
              <a:lnSpc>
                <a:spcPct val="100000"/>
              </a:lnSpc>
              <a:spcBef>
                <a:spcPct val="20000"/>
              </a:spcBef>
            </a:pPr>
            <a:r>
              <a:rPr lang="en-GB" sz="2400" dirty="0">
                <a:solidFill>
                  <a:prstClr val="black"/>
                </a:solidFill>
              </a:rPr>
              <a:t>A caveat may also be withdrawn by the </a:t>
            </a:r>
            <a:r>
              <a:rPr lang="en-GB" sz="2400" dirty="0" err="1">
                <a:solidFill>
                  <a:prstClr val="black"/>
                </a:solidFill>
              </a:rPr>
              <a:t>caveator</a:t>
            </a:r>
            <a:r>
              <a:rPr lang="en-GB" sz="2400" dirty="0">
                <a:solidFill>
                  <a:prstClr val="black"/>
                </a:solidFill>
              </a:rPr>
              <a:t> or by his attorney or agent either as to the whole or any part of the land affected by the caveat. </a:t>
            </a:r>
          </a:p>
          <a:p>
            <a:pPr marL="342900" lvl="0" indent="-342900">
              <a:lnSpc>
                <a:spcPct val="100000"/>
              </a:lnSpc>
              <a:spcBef>
                <a:spcPct val="20000"/>
              </a:spcBef>
            </a:pPr>
            <a:r>
              <a:rPr lang="en-GB" sz="2400" dirty="0">
                <a:solidFill>
                  <a:prstClr val="black"/>
                </a:solidFill>
              </a:rPr>
              <a:t>A person entering a caveat without reasonable cause can be liable for damages.</a:t>
            </a:r>
            <a:endParaRPr lang="en-US" dirty="0"/>
          </a:p>
        </p:txBody>
      </p:sp>
    </p:spTree>
    <p:extLst>
      <p:ext uri="{BB962C8B-B14F-4D97-AF65-F5344CB8AC3E}">
        <p14:creationId xmlns:p14="http://schemas.microsoft.com/office/powerpoint/2010/main" val="9875471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98B5A2C-F2AE-4E89-8B28-D4C6368BE282}"/>
              </a:ext>
            </a:extLst>
          </p:cNvPr>
          <p:cNvSpPr>
            <a:spLocks noGrp="1"/>
          </p:cNvSpPr>
          <p:nvPr>
            <p:ph type="title"/>
          </p:nvPr>
        </p:nvSpPr>
        <p:spPr>
          <a:xfrm>
            <a:off x="838200" y="365126"/>
            <a:ext cx="10515600" cy="858368"/>
          </a:xfrm>
        </p:spPr>
        <p:txBody>
          <a:bodyPr/>
          <a:lstStyle/>
          <a:p>
            <a:r>
              <a:rPr lang="en-US" b="1" dirty="0"/>
              <a:t>Cont’d</a:t>
            </a:r>
          </a:p>
        </p:txBody>
      </p:sp>
      <p:sp>
        <p:nvSpPr>
          <p:cNvPr id="3" name="Content Placeholder 2">
            <a:extLst>
              <a:ext uri="{FF2B5EF4-FFF2-40B4-BE49-F238E27FC236}">
                <a16:creationId xmlns:a16="http://schemas.microsoft.com/office/drawing/2014/main" xmlns="" id="{BBE16850-408F-47C4-AF3C-19776370623E}"/>
              </a:ext>
            </a:extLst>
          </p:cNvPr>
          <p:cNvSpPr>
            <a:spLocks noGrp="1"/>
          </p:cNvSpPr>
          <p:nvPr>
            <p:ph idx="1"/>
          </p:nvPr>
        </p:nvSpPr>
        <p:spPr>
          <a:xfrm>
            <a:off x="838200" y="1210614"/>
            <a:ext cx="10515600" cy="4966349"/>
          </a:xfrm>
        </p:spPr>
        <p:txBody>
          <a:bodyPr/>
          <a:lstStyle/>
          <a:p>
            <a:pPr marL="342900" lvl="0" indent="-342900">
              <a:lnSpc>
                <a:spcPct val="100000"/>
              </a:lnSpc>
              <a:spcBef>
                <a:spcPct val="20000"/>
              </a:spcBef>
            </a:pPr>
            <a:endParaRPr lang="en-GB" sz="2400" dirty="0">
              <a:solidFill>
                <a:prstClr val="black"/>
              </a:solidFill>
            </a:endParaRPr>
          </a:p>
          <a:p>
            <a:pPr marL="342900" lvl="0" indent="-342900">
              <a:lnSpc>
                <a:spcPct val="100000"/>
              </a:lnSpc>
              <a:spcBef>
                <a:spcPct val="20000"/>
              </a:spcBef>
            </a:pPr>
            <a:r>
              <a:rPr lang="en-GB" sz="2400" dirty="0">
                <a:solidFill>
                  <a:prstClr val="black"/>
                </a:solidFill>
              </a:rPr>
              <a:t>Another important section in the Act is s. 87 which provides that a person aggrieved  by a decision made by the Registrar can appeal to the High Court - </a:t>
            </a:r>
            <a:r>
              <a:rPr lang="en-GB" sz="2400" b="1" dirty="0">
                <a:solidFill>
                  <a:prstClr val="black"/>
                </a:solidFill>
              </a:rPr>
              <a:t>New </a:t>
            </a:r>
            <a:r>
              <a:rPr lang="en-GB" sz="2400" b="1" dirty="0" err="1">
                <a:solidFill>
                  <a:prstClr val="black"/>
                </a:solidFill>
              </a:rPr>
              <a:t>Plast</a:t>
            </a:r>
            <a:r>
              <a:rPr lang="en-GB" sz="2400" b="1" dirty="0">
                <a:solidFill>
                  <a:prstClr val="black"/>
                </a:solidFill>
              </a:rPr>
              <a:t> Industries v Commissioner of Lands (2001) Z.R. 51</a:t>
            </a:r>
          </a:p>
          <a:p>
            <a:endParaRPr lang="en-US" dirty="0"/>
          </a:p>
        </p:txBody>
      </p:sp>
    </p:spTree>
    <p:extLst>
      <p:ext uri="{BB962C8B-B14F-4D97-AF65-F5344CB8AC3E}">
        <p14:creationId xmlns:p14="http://schemas.microsoft.com/office/powerpoint/2010/main" val="8930145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8941"/>
            <a:ext cx="10515600" cy="837127"/>
          </a:xfrm>
        </p:spPr>
        <p:txBody>
          <a:bodyPr/>
          <a:lstStyle/>
          <a:p>
            <a:r>
              <a:rPr lang="en-US" b="1" dirty="0" smtClean="0"/>
              <a:t>The Lands Tribunal</a:t>
            </a:r>
            <a:endParaRPr lang="en-US" b="1" dirty="0"/>
          </a:p>
        </p:txBody>
      </p:sp>
      <p:sp>
        <p:nvSpPr>
          <p:cNvPr id="3" name="Content Placeholder 2"/>
          <p:cNvSpPr>
            <a:spLocks noGrp="1"/>
          </p:cNvSpPr>
          <p:nvPr>
            <p:ph idx="1"/>
          </p:nvPr>
        </p:nvSpPr>
        <p:spPr>
          <a:xfrm>
            <a:off x="838200" y="1056068"/>
            <a:ext cx="10515600" cy="5473521"/>
          </a:xfrm>
        </p:spPr>
        <p:txBody>
          <a:bodyPr>
            <a:normAutofit fontScale="85000" lnSpcReduction="20000"/>
          </a:bodyPr>
          <a:lstStyle/>
          <a:p>
            <a:r>
              <a:rPr lang="en-US" dirty="0"/>
              <a:t>The Lands Tribunal was created in 1996 as a specialised land court with the objective of achieving speedy, </a:t>
            </a:r>
            <a:r>
              <a:rPr lang="en-US" dirty="0" smtClean="0"/>
              <a:t>low-cost, </a:t>
            </a:r>
            <a:r>
              <a:rPr lang="en-US" dirty="0"/>
              <a:t>flexible and efficient means of resolving land conflicts. </a:t>
            </a:r>
            <a:endParaRPr lang="en-US" dirty="0" smtClean="0"/>
          </a:p>
          <a:p>
            <a:r>
              <a:rPr lang="en-US" dirty="0" smtClean="0"/>
              <a:t>The </a:t>
            </a:r>
            <a:r>
              <a:rPr lang="en-US" dirty="0"/>
              <a:t>Tribunal was established with the view </a:t>
            </a:r>
            <a:r>
              <a:rPr lang="en-US" dirty="0" smtClean="0"/>
              <a:t>that general </a:t>
            </a:r>
            <a:r>
              <a:rPr lang="en-US" dirty="0"/>
              <a:t>courts face congested workloads and that it is very expensive to pursue cases in general courts. </a:t>
            </a:r>
            <a:endParaRPr lang="en-US" dirty="0" smtClean="0"/>
          </a:p>
          <a:p>
            <a:r>
              <a:rPr lang="en-US" dirty="0" smtClean="0"/>
              <a:t>Between 1996 </a:t>
            </a:r>
            <a:r>
              <a:rPr lang="en-US" dirty="0"/>
              <a:t>and 2009, the Tribunal had limited jurisdiction of handling state land conflicts </a:t>
            </a:r>
            <a:r>
              <a:rPr lang="en-US" dirty="0" smtClean="0"/>
              <a:t>only –see s.22 of the Lands Act (now repealed).</a:t>
            </a:r>
          </a:p>
          <a:p>
            <a:pPr lvl="1"/>
            <a:r>
              <a:rPr lang="en-US" sz="2800" b="1" dirty="0" smtClean="0"/>
              <a:t>Note that s.20 – 29 of the Lands Act dealing with the Lands Tribunal were repealed after the enactment of Lands </a:t>
            </a:r>
            <a:r>
              <a:rPr lang="en-US" sz="2800" b="1" dirty="0"/>
              <a:t>Tribunal Act No 39 of 2010</a:t>
            </a:r>
            <a:endParaRPr lang="en-US" sz="2800" b="1" dirty="0" smtClean="0"/>
          </a:p>
          <a:p>
            <a:r>
              <a:rPr lang="en-US" dirty="0"/>
              <a:t>T</a:t>
            </a:r>
            <a:r>
              <a:rPr lang="en-US" dirty="0" smtClean="0"/>
              <a:t>he enactment of the Lands </a:t>
            </a:r>
            <a:r>
              <a:rPr lang="en-US" dirty="0"/>
              <a:t>Tribunal Act </a:t>
            </a:r>
            <a:r>
              <a:rPr lang="en-US" dirty="0" smtClean="0"/>
              <a:t>expanded </a:t>
            </a:r>
            <a:r>
              <a:rPr lang="en-US" dirty="0"/>
              <a:t>the jurisdiction of the Tribunal. T</a:t>
            </a:r>
            <a:r>
              <a:rPr lang="en-US" dirty="0" smtClean="0"/>
              <a:t>he Tribunal can now handle both </a:t>
            </a:r>
            <a:r>
              <a:rPr lang="en-US" dirty="0"/>
              <a:t>state and customary land </a:t>
            </a:r>
            <a:r>
              <a:rPr lang="en-US" dirty="0" smtClean="0"/>
              <a:t>issues – see s. 4 of the Act</a:t>
            </a:r>
          </a:p>
          <a:p>
            <a:r>
              <a:rPr lang="en-US" dirty="0" smtClean="0"/>
              <a:t>S. 5 deals with the composition of the Tribunal;</a:t>
            </a:r>
          </a:p>
          <a:p>
            <a:r>
              <a:rPr lang="en-US" dirty="0" smtClean="0"/>
              <a:t>S.6 deals with tenure of office;</a:t>
            </a:r>
          </a:p>
          <a:p>
            <a:r>
              <a:rPr lang="en-US" dirty="0" smtClean="0"/>
              <a:t>S.10 deals with proceedings of the tribunal;</a:t>
            </a:r>
          </a:p>
          <a:p>
            <a:r>
              <a:rPr lang="en-US" dirty="0" smtClean="0"/>
              <a:t>S. 16 – appeals from the tribunal are heard by the High Court.</a:t>
            </a:r>
            <a:endParaRPr lang="en-US" dirty="0"/>
          </a:p>
          <a:p>
            <a:endParaRPr lang="en-US" dirty="0"/>
          </a:p>
          <a:p>
            <a:endParaRPr lang="en-US" dirty="0" smtClean="0"/>
          </a:p>
          <a:p>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10433759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38672"/>
          </a:xfrm>
        </p:spPr>
        <p:txBody>
          <a:bodyPr/>
          <a:lstStyle/>
          <a:p>
            <a:r>
              <a:rPr lang="en-US" b="1" dirty="0" smtClean="0"/>
              <a:t>Further Reading</a:t>
            </a:r>
            <a:endParaRPr lang="en-US" b="1" dirty="0"/>
          </a:p>
        </p:txBody>
      </p:sp>
      <p:sp>
        <p:nvSpPr>
          <p:cNvPr id="3" name="Content Placeholder 2"/>
          <p:cNvSpPr>
            <a:spLocks noGrp="1"/>
          </p:cNvSpPr>
          <p:nvPr>
            <p:ph idx="1"/>
          </p:nvPr>
        </p:nvSpPr>
        <p:spPr>
          <a:xfrm>
            <a:off x="838200" y="1403797"/>
            <a:ext cx="10515600" cy="5215943"/>
          </a:xfrm>
        </p:spPr>
        <p:txBody>
          <a:bodyPr/>
          <a:lstStyle/>
          <a:p>
            <a:r>
              <a:rPr lang="en-US" b="1" dirty="0" smtClean="0"/>
              <a:t>Mulla </a:t>
            </a:r>
            <a:r>
              <a:rPr lang="en-US" b="1" dirty="0"/>
              <a:t>&amp; Others v </a:t>
            </a:r>
            <a:r>
              <a:rPr lang="en-US" b="1" dirty="0" err="1"/>
              <a:t>Jabi</a:t>
            </a:r>
            <a:r>
              <a:rPr lang="en-US" b="1" dirty="0"/>
              <a:t> [2018] ZMSC </a:t>
            </a:r>
            <a:r>
              <a:rPr lang="en-US" b="1" dirty="0" smtClean="0"/>
              <a:t>5 </a:t>
            </a:r>
            <a:r>
              <a:rPr lang="en-US" dirty="0" smtClean="0"/>
              <a:t>– case sought to address the issue of whether the High Court has jurisdiction to try land issues considering the fact that the Lands Tribunal has been granted wide powers to deal with land issues and the fact that an aggrieved person has the option to institute a land dispute either before the tribunal or in the High Court.</a:t>
            </a:r>
          </a:p>
          <a:p>
            <a:endParaRPr lang="en-US" dirty="0"/>
          </a:p>
          <a:p>
            <a:r>
              <a:rPr lang="en-US" b="1" dirty="0"/>
              <a:t>Lazarous </a:t>
            </a:r>
            <a:r>
              <a:rPr lang="en-US" b="1" dirty="0" err="1"/>
              <a:t>Ndhlovu</a:t>
            </a:r>
            <a:r>
              <a:rPr lang="en-US" b="1" dirty="0"/>
              <a:t> &amp; 2 Others v Headwoman </a:t>
            </a:r>
            <a:r>
              <a:rPr lang="en-US" b="1" dirty="0" err="1"/>
              <a:t>Pwalakasa</a:t>
            </a:r>
            <a:r>
              <a:rPr lang="en-US" b="1" dirty="0"/>
              <a:t> Court of Appeal No.111/2020 (unreported</a:t>
            </a:r>
            <a:r>
              <a:rPr lang="en-US" b="1" dirty="0" smtClean="0"/>
              <a:t>)</a:t>
            </a:r>
            <a:r>
              <a:rPr lang="en-US" dirty="0" smtClean="0"/>
              <a:t> – case dealt with the question of whether appeals from the lands tribunal still lay with the High Court after the introduction of the Court of Appeal in 2016.</a:t>
            </a:r>
          </a:p>
          <a:p>
            <a:pPr marL="0" indent="0">
              <a:buNone/>
            </a:pPr>
            <a:r>
              <a:rPr lang="en-US" dirty="0" smtClean="0"/>
              <a:t>*</a:t>
            </a:r>
            <a:r>
              <a:rPr lang="en-US" b="1" dirty="0" smtClean="0"/>
              <a:t>read the two cases above</a:t>
            </a:r>
            <a:r>
              <a:rPr lang="en-US" dirty="0" smtClean="0"/>
              <a:t>!</a:t>
            </a:r>
            <a:endParaRPr lang="en-US" dirty="0"/>
          </a:p>
          <a:p>
            <a:endParaRPr lang="en-US" dirty="0"/>
          </a:p>
        </p:txBody>
      </p:sp>
    </p:spTree>
    <p:extLst>
      <p:ext uri="{BB962C8B-B14F-4D97-AF65-F5344CB8AC3E}">
        <p14:creationId xmlns:p14="http://schemas.microsoft.com/office/powerpoint/2010/main" val="3474139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FE8963-352B-4FD4-97D3-57C271CE5A01}"/>
              </a:ext>
            </a:extLst>
          </p:cNvPr>
          <p:cNvSpPr>
            <a:spLocks noGrp="1"/>
          </p:cNvSpPr>
          <p:nvPr>
            <p:ph type="title"/>
          </p:nvPr>
        </p:nvSpPr>
        <p:spPr>
          <a:xfrm>
            <a:off x="838200" y="365126"/>
            <a:ext cx="10515600" cy="1101068"/>
          </a:xfrm>
        </p:spPr>
        <p:txBody>
          <a:bodyPr/>
          <a:lstStyle/>
          <a:p>
            <a:r>
              <a:rPr lang="en-US" b="1" dirty="0"/>
              <a:t>Cont’d</a:t>
            </a:r>
          </a:p>
        </p:txBody>
      </p:sp>
      <p:sp>
        <p:nvSpPr>
          <p:cNvPr id="3" name="Content Placeholder 2">
            <a:extLst>
              <a:ext uri="{FF2B5EF4-FFF2-40B4-BE49-F238E27FC236}">
                <a16:creationId xmlns:a16="http://schemas.microsoft.com/office/drawing/2014/main" xmlns="" id="{42E2FDEF-973E-4DA5-BF2D-0E0CE7476344}"/>
              </a:ext>
            </a:extLst>
          </p:cNvPr>
          <p:cNvSpPr>
            <a:spLocks noGrp="1"/>
          </p:cNvSpPr>
          <p:nvPr>
            <p:ph idx="1"/>
          </p:nvPr>
        </p:nvSpPr>
        <p:spPr>
          <a:xfrm>
            <a:off x="838200" y="1292772"/>
            <a:ext cx="10515600" cy="5200102"/>
          </a:xfrm>
        </p:spPr>
        <p:txBody>
          <a:bodyPr/>
          <a:lstStyle/>
          <a:p>
            <a:r>
              <a:rPr lang="en-US" sz="2400" b="1" dirty="0"/>
              <a:t>Some memorandum or note thereof, is in writing </a:t>
            </a:r>
            <a:r>
              <a:rPr lang="en-US" sz="2400" dirty="0"/>
              <a:t>- the agreement itself need not be in writing. </a:t>
            </a:r>
          </a:p>
          <a:p>
            <a:pPr lvl="1"/>
            <a:r>
              <a:rPr lang="en-US" dirty="0"/>
              <a:t>A ‘note or memorandum’ of it is sufficient, provided that it contains all the material terms of the contract. </a:t>
            </a:r>
          </a:p>
          <a:p>
            <a:pPr lvl="1"/>
            <a:r>
              <a:rPr lang="en-US" dirty="0"/>
              <a:t>Such facts as the names or adequate identification of the parties, the description of the subject, the nature of the consideration, comprise what may be called the minimum requirements – See </a:t>
            </a:r>
            <a:r>
              <a:rPr lang="en-US" b="1" dirty="0"/>
              <a:t>Vincent </a:t>
            </a:r>
            <a:r>
              <a:rPr lang="en-US" b="1" dirty="0" err="1"/>
              <a:t>Mijoni</a:t>
            </a:r>
            <a:r>
              <a:rPr lang="en-US" b="1" dirty="0"/>
              <a:t> v Zambia Publishing Company Ltd,  Appeal No. 10 of 1986;</a:t>
            </a:r>
          </a:p>
          <a:p>
            <a:pPr lvl="1"/>
            <a:r>
              <a:rPr lang="en-US" b="1" dirty="0" smtClean="0"/>
              <a:t>Wesley </a:t>
            </a:r>
            <a:r>
              <a:rPr lang="en-US" b="1" dirty="0" err="1" smtClean="0"/>
              <a:t>Mulungushi</a:t>
            </a:r>
            <a:r>
              <a:rPr lang="en-US" b="1" dirty="0" smtClean="0"/>
              <a:t> v Catherine </a:t>
            </a:r>
            <a:r>
              <a:rPr lang="en-US" b="1" dirty="0" err="1" smtClean="0"/>
              <a:t>Bwale</a:t>
            </a:r>
            <a:r>
              <a:rPr lang="en-US" b="1" dirty="0" smtClean="0"/>
              <a:t> </a:t>
            </a:r>
            <a:r>
              <a:rPr lang="en-US" b="1" dirty="0" err="1" smtClean="0"/>
              <a:t>Mizi</a:t>
            </a:r>
            <a:r>
              <a:rPr lang="en-US" b="1" dirty="0" smtClean="0"/>
              <a:t> </a:t>
            </a:r>
            <a:r>
              <a:rPr lang="en-US" b="1" dirty="0" err="1" smtClean="0"/>
              <a:t>Chomba</a:t>
            </a:r>
            <a:r>
              <a:rPr lang="en-US" b="1" dirty="0" smtClean="0"/>
              <a:t> (</a:t>
            </a:r>
            <a:r>
              <a:rPr lang="en-US" b="1" dirty="0"/>
              <a:t>2004) Z.R. 96 (S.C.)</a:t>
            </a:r>
          </a:p>
          <a:p>
            <a:r>
              <a:rPr lang="en-US" sz="2400" dirty="0"/>
              <a:t>The memorandum need not be in any special form, nor is it necessary that it should have been intended to act as a memorandum.</a:t>
            </a:r>
          </a:p>
          <a:p>
            <a:r>
              <a:rPr lang="en-US" sz="2400" dirty="0"/>
              <a:t>See - </a:t>
            </a:r>
            <a:r>
              <a:rPr lang="en-US" sz="2400" b="1" dirty="0"/>
              <a:t>Zambia Building </a:t>
            </a:r>
            <a:r>
              <a:rPr lang="en-US" sz="2400" b="1" dirty="0"/>
              <a:t>&amp;</a:t>
            </a:r>
            <a:r>
              <a:rPr lang="en-US" sz="2400" b="1" dirty="0" smtClean="0"/>
              <a:t> </a:t>
            </a:r>
            <a:r>
              <a:rPr lang="en-US" sz="2400" b="1" dirty="0"/>
              <a:t>Civil Engineering and Contractors Limited v Georgopoullos (1972) ZR 228 </a:t>
            </a:r>
          </a:p>
        </p:txBody>
      </p:sp>
    </p:spTree>
    <p:extLst>
      <p:ext uri="{BB962C8B-B14F-4D97-AF65-F5344CB8AC3E}">
        <p14:creationId xmlns:p14="http://schemas.microsoft.com/office/powerpoint/2010/main" val="963987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D83D98-63A7-4941-8D06-3DBAB76BC393}"/>
              </a:ext>
            </a:extLst>
          </p:cNvPr>
          <p:cNvSpPr>
            <a:spLocks noGrp="1"/>
          </p:cNvSpPr>
          <p:nvPr>
            <p:ph type="title"/>
          </p:nvPr>
        </p:nvSpPr>
        <p:spPr>
          <a:xfrm>
            <a:off x="838200" y="365126"/>
            <a:ext cx="10515600" cy="1053772"/>
          </a:xfrm>
        </p:spPr>
        <p:txBody>
          <a:bodyPr/>
          <a:lstStyle/>
          <a:p>
            <a:r>
              <a:rPr lang="en-US" b="1" dirty="0"/>
              <a:t>Cont’d</a:t>
            </a:r>
          </a:p>
        </p:txBody>
      </p:sp>
      <p:sp>
        <p:nvSpPr>
          <p:cNvPr id="3" name="Content Placeholder 2">
            <a:extLst>
              <a:ext uri="{FF2B5EF4-FFF2-40B4-BE49-F238E27FC236}">
                <a16:creationId xmlns:a16="http://schemas.microsoft.com/office/drawing/2014/main" xmlns="" id="{4559E961-5046-4B7D-9692-252857D07865}"/>
              </a:ext>
            </a:extLst>
          </p:cNvPr>
          <p:cNvSpPr>
            <a:spLocks noGrp="1"/>
          </p:cNvSpPr>
          <p:nvPr>
            <p:ph idx="1"/>
          </p:nvPr>
        </p:nvSpPr>
        <p:spPr>
          <a:xfrm>
            <a:off x="838200" y="1277008"/>
            <a:ext cx="10515600" cy="5215866"/>
          </a:xfrm>
        </p:spPr>
        <p:txBody>
          <a:bodyPr>
            <a:normAutofit/>
          </a:bodyPr>
          <a:lstStyle/>
          <a:p>
            <a:r>
              <a:rPr lang="en-US" sz="2400" b="1" dirty="0"/>
              <a:t>Signed by the party to be charged or by some other person thereunto by him lawfully authorised - </a:t>
            </a:r>
            <a:r>
              <a:rPr lang="en-US" sz="2400" dirty="0"/>
              <a:t>The word ‘signed’ means more than signing in the ordinary sense of the word. </a:t>
            </a:r>
          </a:p>
          <a:p>
            <a:pPr lvl="1"/>
            <a:r>
              <a:rPr lang="en-US" dirty="0"/>
              <a:t>What is required is that the name of the party to be charged appears in some part of the document in some form, whether in writing, typewriting, print or otherwise.</a:t>
            </a:r>
          </a:p>
          <a:p>
            <a:pPr lvl="1"/>
            <a:r>
              <a:rPr lang="en-US" dirty="0"/>
              <a:t>See </a:t>
            </a:r>
            <a:r>
              <a:rPr lang="en-US" b="1" dirty="0"/>
              <a:t>Mobil (Zambia) limited V. </a:t>
            </a:r>
            <a:r>
              <a:rPr lang="en-US" b="1" dirty="0" err="1"/>
              <a:t>Loto</a:t>
            </a:r>
            <a:r>
              <a:rPr lang="en-US" b="1" dirty="0"/>
              <a:t> Petroleum Distributors limited (1977) ZR 336 </a:t>
            </a:r>
          </a:p>
        </p:txBody>
      </p:sp>
    </p:spTree>
    <p:extLst>
      <p:ext uri="{BB962C8B-B14F-4D97-AF65-F5344CB8AC3E}">
        <p14:creationId xmlns:p14="http://schemas.microsoft.com/office/powerpoint/2010/main" val="11145014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B77A13-EB3B-4589-AA5A-FB3FDB038AA5}"/>
              </a:ext>
            </a:extLst>
          </p:cNvPr>
          <p:cNvSpPr>
            <a:spLocks noGrp="1"/>
          </p:cNvSpPr>
          <p:nvPr>
            <p:ph type="title"/>
          </p:nvPr>
        </p:nvSpPr>
        <p:spPr>
          <a:xfrm>
            <a:off x="838200" y="365125"/>
            <a:ext cx="10515600" cy="1006475"/>
          </a:xfrm>
        </p:spPr>
        <p:txBody>
          <a:bodyPr/>
          <a:lstStyle/>
          <a:p>
            <a:r>
              <a:rPr lang="en-US" b="1" dirty="0"/>
              <a:t>The Equitable Doctrine of Part Performance</a:t>
            </a:r>
          </a:p>
        </p:txBody>
      </p:sp>
      <p:sp>
        <p:nvSpPr>
          <p:cNvPr id="3" name="Content Placeholder 2">
            <a:extLst>
              <a:ext uri="{FF2B5EF4-FFF2-40B4-BE49-F238E27FC236}">
                <a16:creationId xmlns:a16="http://schemas.microsoft.com/office/drawing/2014/main" xmlns="" id="{F2534C30-CEB9-481F-A14F-D51D66475617}"/>
              </a:ext>
            </a:extLst>
          </p:cNvPr>
          <p:cNvSpPr>
            <a:spLocks noGrp="1"/>
          </p:cNvSpPr>
          <p:nvPr>
            <p:ph idx="1"/>
          </p:nvPr>
        </p:nvSpPr>
        <p:spPr>
          <a:xfrm>
            <a:off x="838200" y="1371599"/>
            <a:ext cx="10515600" cy="5121276"/>
          </a:xfrm>
        </p:spPr>
        <p:txBody>
          <a:bodyPr>
            <a:normAutofit/>
          </a:bodyPr>
          <a:lstStyle/>
          <a:p>
            <a:r>
              <a:rPr lang="en-US" sz="2400" dirty="0"/>
              <a:t>As noted above, The Statute of Fraud was enacted to prevent fraud but it was discovered that it instead became an engine of fraud:-</a:t>
            </a:r>
          </a:p>
          <a:p>
            <a:pPr lvl="1"/>
            <a:r>
              <a:rPr lang="en-US" dirty="0"/>
              <a:t>A party to an oral contract for the disposition of an interest in land could, despite performance of the reciprocal terms by the other party, by virtue of the statute disclaim liability for his own performance on the ground that the contract had not been in writing.</a:t>
            </a:r>
          </a:p>
          <a:p>
            <a:pPr lvl="1"/>
            <a:r>
              <a:rPr lang="en-US" dirty="0"/>
              <a:t> Equity would not, as it was put, allow the Statute of Frauds ‘to be used as an engine of fraud’.  This became known as the doctrine of part performance—the ‘part’ performance being that of the party who had, to the knowledge of the other party, acted to his detriment in carrying out irremediably his own obligations (or some significant part of them) under the otherwise unenforceable contract.</a:t>
            </a:r>
          </a:p>
          <a:p>
            <a:pPr lvl="1"/>
            <a:r>
              <a:rPr lang="en-US" dirty="0"/>
              <a:t>Part performance could be viewed as a way of proving an agreement falling within section 4 notwithstanding the absence of writing.</a:t>
            </a:r>
          </a:p>
          <a:p>
            <a:endParaRPr lang="en-US" sz="2400" b="1" dirty="0"/>
          </a:p>
        </p:txBody>
      </p:sp>
    </p:spTree>
    <p:extLst>
      <p:ext uri="{BB962C8B-B14F-4D97-AF65-F5344CB8AC3E}">
        <p14:creationId xmlns:p14="http://schemas.microsoft.com/office/powerpoint/2010/main" val="16915313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F1966A7-FC4C-4A90-91C6-65B53AA00156}"/>
              </a:ext>
            </a:extLst>
          </p:cNvPr>
          <p:cNvSpPr>
            <a:spLocks noGrp="1"/>
          </p:cNvSpPr>
          <p:nvPr>
            <p:ph type="title"/>
          </p:nvPr>
        </p:nvSpPr>
        <p:spPr>
          <a:xfrm>
            <a:off x="838200" y="365125"/>
            <a:ext cx="10515600" cy="1148365"/>
          </a:xfrm>
        </p:spPr>
        <p:txBody>
          <a:bodyPr/>
          <a:lstStyle/>
          <a:p>
            <a:r>
              <a:rPr lang="en-US" b="1" dirty="0"/>
              <a:t>Cont’d</a:t>
            </a:r>
          </a:p>
        </p:txBody>
      </p:sp>
      <p:sp>
        <p:nvSpPr>
          <p:cNvPr id="3" name="Content Placeholder 2">
            <a:extLst>
              <a:ext uri="{FF2B5EF4-FFF2-40B4-BE49-F238E27FC236}">
                <a16:creationId xmlns:a16="http://schemas.microsoft.com/office/drawing/2014/main" xmlns="" id="{82F9DF85-C230-41D9-AD38-97973CCD8A9B}"/>
              </a:ext>
            </a:extLst>
          </p:cNvPr>
          <p:cNvSpPr>
            <a:spLocks noGrp="1"/>
          </p:cNvSpPr>
          <p:nvPr>
            <p:ph idx="1"/>
          </p:nvPr>
        </p:nvSpPr>
        <p:spPr>
          <a:xfrm>
            <a:off x="838200" y="1513490"/>
            <a:ext cx="10515600" cy="4979385"/>
          </a:xfrm>
        </p:spPr>
        <p:txBody>
          <a:bodyPr/>
          <a:lstStyle/>
          <a:p>
            <a:pPr lvl="1"/>
            <a:r>
              <a:rPr lang="en-US" dirty="0"/>
              <a:t>If part performance was to be evidence of a contract which could not otherwise and directly be proved, the acts of part performance should themselves intrinsically be capable of proving some such contract as that alleged.  </a:t>
            </a:r>
          </a:p>
          <a:p>
            <a:pPr lvl="1"/>
            <a:r>
              <a:rPr lang="en-US" dirty="0"/>
              <a:t>Oral evidence was not admissible to connect them with the alleged contract: otherwise, it was held, the statutory object would be defeated by allowing an interest in land to pass on mere oral testimony.</a:t>
            </a:r>
          </a:p>
          <a:p>
            <a:r>
              <a:rPr lang="en-US" sz="2400" dirty="0"/>
              <a:t>See - </a:t>
            </a:r>
            <a:r>
              <a:rPr lang="en-US" sz="2400" b="1" dirty="0"/>
              <a:t>Steadman v Steadman [1976] AC 536</a:t>
            </a:r>
          </a:p>
          <a:p>
            <a:r>
              <a:rPr lang="en-US" sz="2400" b="1" dirty="0"/>
              <a:t>Maddison v Alderson </a:t>
            </a:r>
            <a:r>
              <a:rPr lang="en-US" sz="2400" b="1" dirty="0" smtClean="0"/>
              <a:t>(</a:t>
            </a:r>
            <a:r>
              <a:rPr lang="en-US" sz="2400" b="1" dirty="0"/>
              <a:t>1883) 8 App Cas 467 at 478, 479 </a:t>
            </a:r>
            <a:r>
              <a:rPr lang="en-US" sz="2400" dirty="0"/>
              <a:t>- the acts relied upon as part performance must be unequivocally, and in their own nature, referable to some agreement as that alleged.</a:t>
            </a:r>
          </a:p>
        </p:txBody>
      </p:sp>
    </p:spTree>
    <p:extLst>
      <p:ext uri="{BB962C8B-B14F-4D97-AF65-F5344CB8AC3E}">
        <p14:creationId xmlns:p14="http://schemas.microsoft.com/office/powerpoint/2010/main" val="1853469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3AF17A-BD88-4978-8467-68C7A9C9EF9D}"/>
              </a:ext>
            </a:extLst>
          </p:cNvPr>
          <p:cNvSpPr>
            <a:spLocks noGrp="1"/>
          </p:cNvSpPr>
          <p:nvPr>
            <p:ph type="title"/>
          </p:nvPr>
        </p:nvSpPr>
        <p:spPr>
          <a:xfrm>
            <a:off x="838200" y="236483"/>
            <a:ext cx="10515600" cy="1072055"/>
          </a:xfrm>
        </p:spPr>
        <p:txBody>
          <a:bodyPr/>
          <a:lstStyle/>
          <a:p>
            <a:r>
              <a:rPr lang="en-US" b="1" dirty="0"/>
              <a:t>Cont’d</a:t>
            </a:r>
          </a:p>
        </p:txBody>
      </p:sp>
      <p:sp>
        <p:nvSpPr>
          <p:cNvPr id="3" name="Content Placeholder 2">
            <a:extLst>
              <a:ext uri="{FF2B5EF4-FFF2-40B4-BE49-F238E27FC236}">
                <a16:creationId xmlns:a16="http://schemas.microsoft.com/office/drawing/2014/main" xmlns="" id="{8CBF840E-5756-4A48-AF7B-534DF3C1BFA4}"/>
              </a:ext>
            </a:extLst>
          </p:cNvPr>
          <p:cNvSpPr>
            <a:spLocks noGrp="1"/>
          </p:cNvSpPr>
          <p:nvPr>
            <p:ph idx="1"/>
          </p:nvPr>
        </p:nvSpPr>
        <p:spPr>
          <a:xfrm>
            <a:off x="838200" y="1308538"/>
            <a:ext cx="10515600" cy="4868425"/>
          </a:xfrm>
        </p:spPr>
        <p:txBody>
          <a:bodyPr/>
          <a:lstStyle/>
          <a:p>
            <a:r>
              <a:rPr lang="en-US" sz="2400" dirty="0"/>
              <a:t>In order to be sufficient, the act of part performance has to constitute an indication that a contract existed; and further more the act has to be related in some way to the land which had been the subject of the oral agreement.</a:t>
            </a:r>
          </a:p>
          <a:p>
            <a:r>
              <a:rPr lang="en-US" sz="2400" dirty="0"/>
              <a:t>The following have been held to be sufficient acts of part performance.</a:t>
            </a:r>
          </a:p>
          <a:p>
            <a:pPr lvl="1">
              <a:buFont typeface="Wingdings" panose="05000000000000000000" pitchFamily="2" charset="2"/>
              <a:buChar char="Ø"/>
            </a:pPr>
            <a:r>
              <a:rPr lang="en-US" dirty="0"/>
              <a:t>Where vendor (seller) at purchaser’s request gave notice to two of his tenants to quit; </a:t>
            </a:r>
          </a:p>
          <a:p>
            <a:pPr lvl="1">
              <a:buFont typeface="Wingdings" panose="05000000000000000000" pitchFamily="2" charset="2"/>
              <a:buChar char="Ø"/>
            </a:pPr>
            <a:r>
              <a:rPr lang="en-US" dirty="0"/>
              <a:t>Where vendor allowed his workmen to make alterations to his premises under the supervision of purchaser; </a:t>
            </a:r>
          </a:p>
          <a:p>
            <a:pPr lvl="1">
              <a:buFont typeface="Wingdings" panose="05000000000000000000" pitchFamily="2" charset="2"/>
              <a:buChar char="Ø"/>
            </a:pPr>
            <a:r>
              <a:rPr lang="en-US" dirty="0"/>
              <a:t>Where purchaser took possession with vendors consent; </a:t>
            </a:r>
          </a:p>
          <a:p>
            <a:pPr marL="685800" marR="0" lvl="1" indent="-228600" algn="l" defTabSz="914400" rtl="0" eaLnBrk="1" fontAlgn="auto" latinLnBrk="0" hangingPunct="1">
              <a:lnSpc>
                <a:spcPct val="90000"/>
              </a:lnSpc>
              <a:spcBef>
                <a:spcPts val="500"/>
              </a:spcBef>
              <a:spcAft>
                <a:spcPts val="0"/>
              </a:spcAft>
              <a:buClrTx/>
              <a:buSzTx/>
              <a:buFont typeface="Wingdings" panose="05000000000000000000" pitchFamily="2" charset="2"/>
              <a:buChar char="Ø"/>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Where purchaser undertakes alterations to the property before the date of commencement; </a:t>
            </a:r>
          </a:p>
          <a:p>
            <a:pPr lvl="1">
              <a:buFont typeface="Wingdings" panose="05000000000000000000" pitchFamily="2" charset="2"/>
              <a:buChar char="Ø"/>
            </a:pPr>
            <a:endParaRPr lang="en-US" dirty="0"/>
          </a:p>
          <a:p>
            <a:endParaRPr lang="en-US" dirty="0"/>
          </a:p>
        </p:txBody>
      </p:sp>
    </p:spTree>
    <p:extLst>
      <p:ext uri="{BB962C8B-B14F-4D97-AF65-F5344CB8AC3E}">
        <p14:creationId xmlns:p14="http://schemas.microsoft.com/office/powerpoint/2010/main" val="3959784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B34C6A-E637-4640-80D8-D9314667BFBE}"/>
              </a:ext>
            </a:extLst>
          </p:cNvPr>
          <p:cNvSpPr>
            <a:spLocks noGrp="1"/>
          </p:cNvSpPr>
          <p:nvPr>
            <p:ph type="title"/>
          </p:nvPr>
        </p:nvSpPr>
        <p:spPr>
          <a:xfrm>
            <a:off x="838200" y="365126"/>
            <a:ext cx="10515600" cy="943412"/>
          </a:xfrm>
        </p:spPr>
        <p:txBody>
          <a:bodyPr/>
          <a:lstStyle/>
          <a:p>
            <a:r>
              <a:rPr lang="en-US" b="1" dirty="0"/>
              <a:t>Cont’d</a:t>
            </a:r>
          </a:p>
        </p:txBody>
      </p:sp>
      <p:sp>
        <p:nvSpPr>
          <p:cNvPr id="3" name="Content Placeholder 2">
            <a:extLst>
              <a:ext uri="{FF2B5EF4-FFF2-40B4-BE49-F238E27FC236}">
                <a16:creationId xmlns:a16="http://schemas.microsoft.com/office/drawing/2014/main" xmlns="" id="{1A16E577-99CA-4F02-A182-7F1E64B729FB}"/>
              </a:ext>
            </a:extLst>
          </p:cNvPr>
          <p:cNvSpPr>
            <a:spLocks noGrp="1"/>
          </p:cNvSpPr>
          <p:nvPr>
            <p:ph idx="1"/>
          </p:nvPr>
        </p:nvSpPr>
        <p:spPr>
          <a:xfrm>
            <a:off x="838200" y="1308537"/>
            <a:ext cx="10515600" cy="4868425"/>
          </a:xfrm>
        </p:spPr>
        <p:txBody>
          <a:bodyPr>
            <a:normAutofit/>
          </a:bodyPr>
          <a:lstStyle/>
          <a:p>
            <a:pPr lvl="1">
              <a:buFont typeface="Wingdings" panose="05000000000000000000" pitchFamily="2" charset="2"/>
              <a:buChar char="Ø"/>
            </a:pPr>
            <a:r>
              <a:rPr lang="en-US" dirty="0"/>
              <a:t>Where purchaser was allowed into possession before the contract and remained in possession;  and</a:t>
            </a:r>
          </a:p>
          <a:p>
            <a:pPr lvl="1">
              <a:buFont typeface="Wingdings" panose="05000000000000000000" pitchFamily="2" charset="2"/>
              <a:buChar char="Ø"/>
            </a:pPr>
            <a:r>
              <a:rPr lang="en-US" dirty="0"/>
              <a:t>Where purchaser paid money to vendor and sent vendor a draft deed of transfer under an oral agreement notified to, and confirmed by vendor before the magistrates in the proceedings to which the vendor and purchaser were parties. </a:t>
            </a:r>
          </a:p>
          <a:p>
            <a:r>
              <a:rPr lang="en-US" sz="2400" dirty="0"/>
              <a:t>The following have been held to be insufficient acts of part performance:-</a:t>
            </a:r>
          </a:p>
          <a:p>
            <a:pPr lvl="1">
              <a:buFont typeface="Wingdings" panose="05000000000000000000" pitchFamily="2" charset="2"/>
              <a:buChar char="Ø"/>
            </a:pPr>
            <a:r>
              <a:rPr lang="en-US" dirty="0"/>
              <a:t>Viewing of land by the purchaser; </a:t>
            </a:r>
          </a:p>
          <a:p>
            <a:pPr lvl="1">
              <a:buFont typeface="Wingdings" panose="05000000000000000000" pitchFamily="2" charset="2"/>
              <a:buChar char="Ø"/>
            </a:pPr>
            <a:r>
              <a:rPr lang="en-US" dirty="0"/>
              <a:t>Purchaser acts as a house keeper for vendor;  and</a:t>
            </a:r>
          </a:p>
          <a:p>
            <a:pPr lvl="1">
              <a:buFont typeface="Wingdings" panose="05000000000000000000" pitchFamily="2" charset="2"/>
              <a:buChar char="Ø"/>
            </a:pPr>
            <a:r>
              <a:rPr lang="en-US" dirty="0"/>
              <a:t>Purchaser with assistance of vendor applies for planning permission to build on the land. </a:t>
            </a:r>
          </a:p>
          <a:p>
            <a:endParaRPr lang="en-US" dirty="0"/>
          </a:p>
          <a:p>
            <a:endParaRPr lang="en-US" dirty="0"/>
          </a:p>
        </p:txBody>
      </p:sp>
    </p:spTree>
    <p:extLst>
      <p:ext uri="{BB962C8B-B14F-4D97-AF65-F5344CB8AC3E}">
        <p14:creationId xmlns:p14="http://schemas.microsoft.com/office/powerpoint/2010/main" val="17839811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555</TotalTime>
  <Words>4469</Words>
  <Application>Microsoft Office PowerPoint</Application>
  <PresentationFormat>Widescreen</PresentationFormat>
  <Paragraphs>208</Paragraphs>
  <Slides>33</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33</vt:i4>
      </vt:variant>
    </vt:vector>
  </HeadingPairs>
  <TitlesOfParts>
    <vt:vector size="39" baseType="lpstr">
      <vt:lpstr>Arial</vt:lpstr>
      <vt:lpstr>Calibri</vt:lpstr>
      <vt:lpstr>Calibri Light</vt:lpstr>
      <vt:lpstr>Wingdings</vt:lpstr>
      <vt:lpstr>Office Theme</vt:lpstr>
      <vt:lpstr>Office Theme</vt:lpstr>
      <vt:lpstr>UNIVERSITY OF LUSAKA</vt:lpstr>
      <vt:lpstr>Introduction</vt:lpstr>
      <vt:lpstr>S. 4 of the Statute of Frauds</vt:lpstr>
      <vt:lpstr>Cont’d</vt:lpstr>
      <vt:lpstr>Cont’d</vt:lpstr>
      <vt:lpstr>The Equitable Doctrine of Part Performance</vt:lpstr>
      <vt:lpstr>Cont’d</vt:lpstr>
      <vt:lpstr>Cont’d</vt:lpstr>
      <vt:lpstr>Cont’d</vt:lpstr>
      <vt:lpstr>Further Reading</vt:lpstr>
      <vt:lpstr>The Doctrine in WALSH v LONSDALE</vt:lpstr>
      <vt:lpstr>Cont’d</vt:lpstr>
      <vt:lpstr>Cont’d</vt:lpstr>
      <vt:lpstr>Cont’d</vt:lpstr>
      <vt:lpstr>Alienation and Registration of interests in Land in Zambia</vt:lpstr>
      <vt:lpstr>Cont’d</vt:lpstr>
      <vt:lpstr>Cont’d</vt:lpstr>
      <vt:lpstr>A Contract of Sale</vt:lpstr>
      <vt:lpstr>Cont’d</vt:lpstr>
      <vt:lpstr>The Conveyancing Process</vt:lpstr>
      <vt:lpstr>Cont’d</vt:lpstr>
      <vt:lpstr>Cont’d</vt:lpstr>
      <vt:lpstr>Cont’d</vt:lpstr>
      <vt:lpstr>Registration of Interests in Land</vt:lpstr>
      <vt:lpstr>Cont’d</vt:lpstr>
      <vt:lpstr>Cont’d</vt:lpstr>
      <vt:lpstr>Cont’d</vt:lpstr>
      <vt:lpstr>Caveats</vt:lpstr>
      <vt:lpstr>Cont’d</vt:lpstr>
      <vt:lpstr>Cont’d</vt:lpstr>
      <vt:lpstr>Cont’d</vt:lpstr>
      <vt:lpstr>The Lands Tribunal</vt:lpstr>
      <vt:lpstr>Further Reading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Lumbwe</dc:creator>
  <cp:lastModifiedBy>Lumbiwe</cp:lastModifiedBy>
  <cp:revision>45</cp:revision>
  <dcterms:created xsi:type="dcterms:W3CDTF">2020-05-05T07:57:20Z</dcterms:created>
  <dcterms:modified xsi:type="dcterms:W3CDTF">2022-07-18T13:00:08Z</dcterms:modified>
</cp:coreProperties>
</file>