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99A255-FC4D-4C6A-AD40-EA2118AB78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199FAEB3-DD5E-47C8-A902-D2EB77C2D1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AB4A7B8-7284-4DF9-9023-6E38E6506EEB}"/>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CB5CC1A0-963C-4F63-A43F-67F07A517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2FE94EF-95C1-4C69-A4C8-19CB8702DBB1}"/>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1529787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6E8637-D786-4BF6-A05F-D653E88179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0275959-9DFC-4B26-8EA5-5D14DFFD38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B1E0484-1005-49CA-B4D6-AEA3D4CCF123}"/>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8419362A-40CE-4BDE-B5B1-9D38D22C57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E99B49A-8053-4634-9493-47EF6E97FFC6}"/>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345720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084FCA4-A8EF-41E3-989C-0185A228C4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FE3249E-E762-41CD-848B-30A3C04F9B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C3B495A-41E1-41A8-A866-44329CCD8D5A}"/>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597712D6-F5E1-49B5-8A18-B49B86ABE6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45A1F96-6D07-4595-A08A-CAB5DD07561B}"/>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1642820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6B2D99-4EF9-4E29-9971-4EE8BB41E8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68CCDC3-6188-4D38-9804-15F782CD4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66A1BC7-4ADB-41AD-BCC3-254B6402952A}"/>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82D370D5-F130-4FA4-8D10-4E21C2A75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02764A-8E5A-4A60-8118-10AAA9D60E6B}"/>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40917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8FEB55-E05D-4054-916E-D5A2F66F71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0F484B0-D68F-4439-B7DF-ADB1B96552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1812228-76B7-4B59-BBAE-E3C3C8B71CDE}"/>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A6546399-8305-4FDF-9DC7-769D2D428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E754ECA-6289-4165-BFAD-28867528B405}"/>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2426786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216A85-6065-47FE-8C6C-820F23DB9F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9BB3CC2-814C-41E2-B280-D182020FBD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86925068-513C-4D34-A7A8-BB7E8B9775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40F1AFB6-5015-4976-BB3C-2D0DF732E422}"/>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6" name="Footer Placeholder 5">
            <a:extLst>
              <a:ext uri="{FF2B5EF4-FFF2-40B4-BE49-F238E27FC236}">
                <a16:creationId xmlns:a16="http://schemas.microsoft.com/office/drawing/2014/main" xmlns="" id="{FF5AA9EC-24DA-48FA-BCBC-306CB7D480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753D555-3778-41B3-8A8D-9639B90F2611}"/>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2120678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504AE8-B4D9-424C-AB0C-60391AF3B6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E6641CB-3488-4CC4-8552-04D1381823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063A842-6A6E-42FE-B654-61E5191471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5E7434B-BE43-4250-A117-F58EBFC224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0745BF3-BE90-439A-9B29-188642C60F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8B10B57-DB62-4560-969C-F79290E524BC}"/>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8" name="Footer Placeholder 7">
            <a:extLst>
              <a:ext uri="{FF2B5EF4-FFF2-40B4-BE49-F238E27FC236}">
                <a16:creationId xmlns:a16="http://schemas.microsoft.com/office/drawing/2014/main" xmlns="" id="{CD1FE997-CBA6-4769-AB2A-D9FF5DF11A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1647E371-764B-4896-B5E7-BA4EF82241EF}"/>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153797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896191-AD8B-4ECC-9F90-C7C370ECE1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BB267157-C9D8-4B8B-A0D7-341E8DB11EC6}"/>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4" name="Footer Placeholder 3">
            <a:extLst>
              <a:ext uri="{FF2B5EF4-FFF2-40B4-BE49-F238E27FC236}">
                <a16:creationId xmlns:a16="http://schemas.microsoft.com/office/drawing/2014/main" xmlns="" id="{F42DB5EA-D480-480B-AC74-C8231996D94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D65D0EA7-9D16-44A4-9BF9-537BA53167AF}"/>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44108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AAE69EF-2C03-4D3D-B667-7CB3DCE1934D}"/>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3" name="Footer Placeholder 2">
            <a:extLst>
              <a:ext uri="{FF2B5EF4-FFF2-40B4-BE49-F238E27FC236}">
                <a16:creationId xmlns:a16="http://schemas.microsoft.com/office/drawing/2014/main" xmlns="" id="{B02FEAC5-72D6-45DD-AD65-0F08419AB13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31EE2D8-7017-444D-BD4B-2804254309C4}"/>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2576084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19E912-3DC2-4A54-B4B0-CE149AC5E8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90ACB805-B4F9-4541-86AD-0AC89601CF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9486F5A-D65F-46EF-A2CD-681783EE8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A1D15AE-0BF2-4C92-AA44-E401D067D582}"/>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6" name="Footer Placeholder 5">
            <a:extLst>
              <a:ext uri="{FF2B5EF4-FFF2-40B4-BE49-F238E27FC236}">
                <a16:creationId xmlns:a16="http://schemas.microsoft.com/office/drawing/2014/main" xmlns="" id="{D081669E-592F-4214-9609-F16FE8443F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49E2DB2-6849-4956-ADCC-F8B39CE988B8}"/>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1861323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4EF5AC-5E20-4C36-96BA-B5D0E9D8E5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6EBA6B3-B6A3-463B-A058-96B04A6792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2B6EFD19-5A3D-41D3-AD20-598D762150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EE6406F-0DEC-4D87-B221-6F2274F8FFA0}"/>
              </a:ext>
            </a:extLst>
          </p:cNvPr>
          <p:cNvSpPr>
            <a:spLocks noGrp="1"/>
          </p:cNvSpPr>
          <p:nvPr>
            <p:ph type="dt" sz="half" idx="10"/>
          </p:nvPr>
        </p:nvSpPr>
        <p:spPr/>
        <p:txBody>
          <a:bodyPr/>
          <a:lstStyle/>
          <a:p>
            <a:fld id="{2ED30142-1206-4170-A9EF-338665106E83}" type="datetimeFigureOut">
              <a:rPr lang="en-US" smtClean="0"/>
              <a:t>7/18/2022</a:t>
            </a:fld>
            <a:endParaRPr lang="en-US"/>
          </a:p>
        </p:txBody>
      </p:sp>
      <p:sp>
        <p:nvSpPr>
          <p:cNvPr id="6" name="Footer Placeholder 5">
            <a:extLst>
              <a:ext uri="{FF2B5EF4-FFF2-40B4-BE49-F238E27FC236}">
                <a16:creationId xmlns:a16="http://schemas.microsoft.com/office/drawing/2014/main" xmlns="" id="{294320A3-8DAC-4C52-AFA4-A08D473CCA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2F9B5D4-F7BA-4C5E-A6C9-1AC621EFBDE9}"/>
              </a:ext>
            </a:extLst>
          </p:cNvPr>
          <p:cNvSpPr>
            <a:spLocks noGrp="1"/>
          </p:cNvSpPr>
          <p:nvPr>
            <p:ph type="sldNum" sz="quarter" idx="12"/>
          </p:nvPr>
        </p:nvSpPr>
        <p:spPr/>
        <p:txBody>
          <a:bodyPr/>
          <a:lstStyle/>
          <a:p>
            <a:fld id="{6418485A-4E19-45A9-8D9C-01BE29AADAC7}" type="slidenum">
              <a:rPr lang="en-US" smtClean="0"/>
              <a:t>‹#›</a:t>
            </a:fld>
            <a:endParaRPr lang="en-US"/>
          </a:p>
        </p:txBody>
      </p:sp>
    </p:spTree>
    <p:extLst>
      <p:ext uri="{BB962C8B-B14F-4D97-AF65-F5344CB8AC3E}">
        <p14:creationId xmlns:p14="http://schemas.microsoft.com/office/powerpoint/2010/main" val="223679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7998DBB-642F-4A34-8E86-1FA6828E5E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80067A7-122D-4031-97AE-8F20CCA0B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FFDB92D-FAB4-4DB5-891E-CD637E8AC9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30142-1206-4170-A9EF-338665106E83}" type="datetimeFigureOut">
              <a:rPr lang="en-US" smtClean="0"/>
              <a:t>7/18/2022</a:t>
            </a:fld>
            <a:endParaRPr lang="en-US"/>
          </a:p>
        </p:txBody>
      </p:sp>
      <p:sp>
        <p:nvSpPr>
          <p:cNvPr id="5" name="Footer Placeholder 4">
            <a:extLst>
              <a:ext uri="{FF2B5EF4-FFF2-40B4-BE49-F238E27FC236}">
                <a16:creationId xmlns:a16="http://schemas.microsoft.com/office/drawing/2014/main" xmlns="" id="{1F5BE6A4-6C27-4BC4-96D2-8A009D0BAA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4F8D904F-423A-4FD6-988A-748640D66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18485A-4E19-45A9-8D9C-01BE29AADAC7}" type="slidenum">
              <a:rPr lang="en-US" smtClean="0"/>
              <a:t>‹#›</a:t>
            </a:fld>
            <a:endParaRPr lang="en-US"/>
          </a:p>
        </p:txBody>
      </p:sp>
    </p:spTree>
    <p:extLst>
      <p:ext uri="{BB962C8B-B14F-4D97-AF65-F5344CB8AC3E}">
        <p14:creationId xmlns:p14="http://schemas.microsoft.com/office/powerpoint/2010/main" val="3828193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B10738-B50B-4564-9A80-4FBF0337EB41}"/>
              </a:ext>
            </a:extLst>
          </p:cNvPr>
          <p:cNvSpPr>
            <a:spLocks noGrp="1"/>
          </p:cNvSpPr>
          <p:nvPr>
            <p:ph type="ctrTitle"/>
          </p:nvPr>
        </p:nvSpPr>
        <p:spPr>
          <a:xfrm>
            <a:off x="1524000" y="1854201"/>
            <a:ext cx="9144000" cy="1655762"/>
          </a:xfrm>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a16="http://schemas.microsoft.com/office/drawing/2014/main" xmlns="" id="{784F78BD-9DDA-4797-985A-FDCE8EFF547E}"/>
              </a:ext>
            </a:extLst>
          </p:cNvPr>
          <p:cNvSpPr>
            <a:spLocks noGrp="1"/>
          </p:cNvSpPr>
          <p:nvPr>
            <p:ph type="subTitle" idx="1"/>
          </p:nvPr>
        </p:nvSpPr>
        <p:spPr/>
        <p:txBody>
          <a:bodyPr/>
          <a:lstStyle/>
          <a:p>
            <a:endParaRPr lang="en-US" dirty="0"/>
          </a:p>
          <a:p>
            <a:r>
              <a:rPr lang="en-US" sz="3200" b="1"/>
              <a:t>Unit 6 </a:t>
            </a:r>
            <a:r>
              <a:rPr lang="en-US" sz="3200" b="1" dirty="0"/>
              <a:t>- Legal and Equitable Interests in Land </a:t>
            </a:r>
            <a:endParaRPr lang="en-US" b="1" dirty="0"/>
          </a:p>
        </p:txBody>
      </p:sp>
    </p:spTree>
    <p:extLst>
      <p:ext uri="{BB962C8B-B14F-4D97-AF65-F5344CB8AC3E}">
        <p14:creationId xmlns:p14="http://schemas.microsoft.com/office/powerpoint/2010/main" val="770482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563C99-9374-49A9-9397-E8AFD1280704}"/>
              </a:ext>
            </a:extLst>
          </p:cNvPr>
          <p:cNvSpPr>
            <a:spLocks noGrp="1"/>
          </p:cNvSpPr>
          <p:nvPr>
            <p:ph type="title"/>
          </p:nvPr>
        </p:nvSpPr>
        <p:spPr>
          <a:xfrm>
            <a:off x="838200" y="365126"/>
            <a:ext cx="10515600" cy="1116834"/>
          </a:xfrm>
        </p:spPr>
        <p:txBody>
          <a:bodyPr/>
          <a:lstStyle/>
          <a:p>
            <a:r>
              <a:rPr lang="en-US" b="1" dirty="0"/>
              <a:t>Further Reading</a:t>
            </a:r>
          </a:p>
        </p:txBody>
      </p:sp>
      <p:sp>
        <p:nvSpPr>
          <p:cNvPr id="3" name="Content Placeholder 2">
            <a:extLst>
              <a:ext uri="{FF2B5EF4-FFF2-40B4-BE49-F238E27FC236}">
                <a16:creationId xmlns:a16="http://schemas.microsoft.com/office/drawing/2014/main" xmlns="" id="{E1B80365-635B-49F5-BAC2-02311D8AD369}"/>
              </a:ext>
            </a:extLst>
          </p:cNvPr>
          <p:cNvSpPr>
            <a:spLocks noGrp="1"/>
          </p:cNvSpPr>
          <p:nvPr>
            <p:ph idx="1"/>
          </p:nvPr>
        </p:nvSpPr>
        <p:spPr>
          <a:xfrm>
            <a:off x="838200" y="1378039"/>
            <a:ext cx="10515600" cy="5280338"/>
          </a:xfrm>
        </p:spPr>
        <p:txBody>
          <a:bodyPr/>
          <a:lstStyle/>
          <a:p>
            <a:pPr lvl="1">
              <a:buFontTx/>
              <a:buChar char="-"/>
            </a:pPr>
            <a:r>
              <a:rPr lang="en-US" b="1" dirty="0" err="1" smtClean="0"/>
              <a:t>Simumba</a:t>
            </a:r>
            <a:r>
              <a:rPr lang="en-US" b="1" dirty="0" smtClean="0"/>
              <a:t> </a:t>
            </a:r>
            <a:r>
              <a:rPr lang="en-US" b="1" dirty="0"/>
              <a:t>vs Banda [2013] ZMSC </a:t>
            </a:r>
            <a:r>
              <a:rPr lang="en-US" b="1" dirty="0" smtClean="0"/>
              <a:t>12</a:t>
            </a:r>
          </a:p>
          <a:p>
            <a:pPr lvl="1">
              <a:buFontTx/>
              <a:buChar char="-"/>
            </a:pPr>
            <a:r>
              <a:rPr lang="en-US" b="1" dirty="0" err="1" smtClean="0"/>
              <a:t>Kabika</a:t>
            </a:r>
            <a:r>
              <a:rPr lang="en-US" b="1" dirty="0" smtClean="0"/>
              <a:t> </a:t>
            </a:r>
            <a:r>
              <a:rPr lang="en-US" b="1" dirty="0"/>
              <a:t>v </a:t>
            </a:r>
            <a:r>
              <a:rPr lang="en-US" b="1" dirty="0" err="1"/>
              <a:t>Malamo</a:t>
            </a:r>
            <a:r>
              <a:rPr lang="en-US" b="1" dirty="0"/>
              <a:t> [2012] ZMSC </a:t>
            </a:r>
            <a:r>
              <a:rPr lang="en-US" b="1" dirty="0" smtClean="0"/>
              <a:t>62</a:t>
            </a:r>
          </a:p>
          <a:p>
            <a:pPr lvl="1">
              <a:buFontTx/>
              <a:buChar char="-"/>
            </a:pPr>
            <a:r>
              <a:rPr lang="en-US" b="1" dirty="0" err="1" smtClean="0"/>
              <a:t>Mwenya</a:t>
            </a:r>
            <a:r>
              <a:rPr lang="en-US" b="1" dirty="0" smtClean="0"/>
              <a:t> </a:t>
            </a:r>
            <a:r>
              <a:rPr lang="en-US" b="1" dirty="0"/>
              <a:t>and Another v </a:t>
            </a:r>
            <a:r>
              <a:rPr lang="en-US" b="1" dirty="0" err="1"/>
              <a:t>Kapinga</a:t>
            </a:r>
            <a:r>
              <a:rPr lang="en-US" b="1" dirty="0"/>
              <a:t> SCZ No. 4 of </a:t>
            </a:r>
            <a:r>
              <a:rPr lang="en-US" b="1" dirty="0" smtClean="0"/>
              <a:t>1998</a:t>
            </a:r>
          </a:p>
          <a:p>
            <a:pPr lvl="1">
              <a:buFontTx/>
              <a:buChar char="-"/>
            </a:pPr>
            <a:r>
              <a:rPr lang="en-US" b="1" dirty="0" err="1" smtClean="0"/>
              <a:t>Nawakwi</a:t>
            </a:r>
            <a:r>
              <a:rPr lang="en-US" b="1" dirty="0" smtClean="0"/>
              <a:t> </a:t>
            </a:r>
            <a:r>
              <a:rPr lang="en-US" b="1" dirty="0"/>
              <a:t>v Lusaka City Council and Another Appeal No. 26 of 2001 [unreported] (</a:t>
            </a:r>
            <a:r>
              <a:rPr lang="en-US" b="1" dirty="0" smtClean="0"/>
              <a:t>S.C)</a:t>
            </a:r>
          </a:p>
          <a:p>
            <a:pPr lvl="1">
              <a:buFontTx/>
              <a:buChar char="-"/>
            </a:pPr>
            <a:r>
              <a:rPr lang="en-US" b="1" dirty="0" smtClean="0"/>
              <a:t>Match </a:t>
            </a:r>
            <a:r>
              <a:rPr lang="en-US" b="1" dirty="0"/>
              <a:t>Corporation V Choolwe and Another Supreme Court appeal  No. 75 of 2002 [</a:t>
            </a:r>
            <a:r>
              <a:rPr lang="en-US" b="1" dirty="0" smtClean="0"/>
              <a:t>unreported]</a:t>
            </a:r>
          </a:p>
          <a:p>
            <a:pPr lvl="1">
              <a:buFontTx/>
              <a:buChar char="-"/>
            </a:pPr>
            <a:r>
              <a:rPr lang="en-US" b="1" dirty="0" smtClean="0"/>
              <a:t>Gibson </a:t>
            </a:r>
            <a:r>
              <a:rPr lang="en-US" b="1" dirty="0" err="1"/>
              <a:t>Tembo</a:t>
            </a:r>
            <a:r>
              <a:rPr lang="en-US" b="1" dirty="0"/>
              <a:t> v </a:t>
            </a:r>
            <a:r>
              <a:rPr lang="en-US" b="1" dirty="0" err="1"/>
              <a:t>Alizwani</a:t>
            </a:r>
            <a:r>
              <a:rPr lang="en-US" b="1" dirty="0"/>
              <a:t> (1996) S.J. (S.C</a:t>
            </a:r>
            <a:r>
              <a:rPr lang="en-US" b="1" dirty="0" smtClean="0"/>
              <a:t>.)</a:t>
            </a:r>
          </a:p>
          <a:p>
            <a:pPr lvl="1">
              <a:buFontTx/>
              <a:buChar char="-"/>
            </a:pPr>
            <a:r>
              <a:rPr lang="en-US" b="1" dirty="0" err="1" smtClean="0"/>
              <a:t>EliasTembo</a:t>
            </a:r>
            <a:r>
              <a:rPr lang="en-US" b="1" dirty="0" smtClean="0"/>
              <a:t> </a:t>
            </a:r>
            <a:r>
              <a:rPr lang="en-US" b="1" dirty="0"/>
              <a:t>v </a:t>
            </a:r>
            <a:r>
              <a:rPr lang="en-US" b="1" dirty="0" err="1"/>
              <a:t>Chirwa</a:t>
            </a:r>
            <a:r>
              <a:rPr lang="en-US" b="1" dirty="0"/>
              <a:t> &amp; 4 </a:t>
            </a:r>
            <a:r>
              <a:rPr lang="en-US" b="1" dirty="0" smtClean="0"/>
              <a:t>Others </a:t>
            </a:r>
            <a:r>
              <a:rPr lang="en-US" b="1" dirty="0"/>
              <a:t>[2021] ZMCA 48 </a:t>
            </a:r>
          </a:p>
          <a:p>
            <a:pPr lvl="1">
              <a:buFontTx/>
              <a:buChar char="-"/>
            </a:pPr>
            <a:r>
              <a:rPr lang="en-US" b="1" dirty="0" smtClean="0"/>
              <a:t>Peter </a:t>
            </a:r>
            <a:r>
              <a:rPr lang="en-US" b="1" dirty="0" err="1"/>
              <a:t>Matimba</a:t>
            </a:r>
            <a:r>
              <a:rPr lang="en-US" b="1" dirty="0"/>
              <a:t> &amp; Another v </a:t>
            </a:r>
            <a:r>
              <a:rPr lang="en-US" b="1" dirty="0" err="1"/>
              <a:t>Mazuba</a:t>
            </a:r>
            <a:r>
              <a:rPr lang="en-US" b="1" dirty="0"/>
              <a:t> (Suing as Administrator of the estate of the late Bernard </a:t>
            </a:r>
            <a:r>
              <a:rPr lang="en-US" b="1" dirty="0" err="1"/>
              <a:t>Mazuba</a:t>
            </a:r>
            <a:r>
              <a:rPr lang="en-US" b="1" dirty="0"/>
              <a:t>) &amp; </a:t>
            </a:r>
            <a:r>
              <a:rPr lang="en-US" b="1" dirty="0" smtClean="0"/>
              <a:t>Another </a:t>
            </a:r>
            <a:r>
              <a:rPr lang="en-US" b="1" dirty="0"/>
              <a:t>[2021] ZMCA </a:t>
            </a:r>
            <a:r>
              <a:rPr lang="en-US" b="1" dirty="0" smtClean="0"/>
              <a:t>85</a:t>
            </a:r>
          </a:p>
          <a:p>
            <a:pPr lvl="1">
              <a:buFontTx/>
              <a:buChar char="-"/>
            </a:pPr>
            <a:r>
              <a:rPr lang="en-US" b="1" dirty="0" err="1" smtClean="0"/>
              <a:t>Chiyala</a:t>
            </a:r>
            <a:r>
              <a:rPr lang="en-US" b="1" dirty="0" smtClean="0"/>
              <a:t> </a:t>
            </a:r>
            <a:r>
              <a:rPr lang="en-US" b="1" dirty="0"/>
              <a:t>and </a:t>
            </a:r>
            <a:r>
              <a:rPr lang="en-US" b="1" dirty="0" err="1"/>
              <a:t>Anor</a:t>
            </a:r>
            <a:r>
              <a:rPr lang="en-US" b="1" dirty="0"/>
              <a:t> </a:t>
            </a:r>
            <a:r>
              <a:rPr lang="en-US" b="1" dirty="0" err="1" smtClean="0"/>
              <a:t>Kamanga</a:t>
            </a:r>
            <a:r>
              <a:rPr lang="en-US" b="1" dirty="0" smtClean="0"/>
              <a:t> </a:t>
            </a:r>
            <a:r>
              <a:rPr lang="en-US" b="1" dirty="0"/>
              <a:t>[2020] ZMSC 128 </a:t>
            </a:r>
            <a:endParaRPr lang="en-US" b="1" dirty="0"/>
          </a:p>
        </p:txBody>
      </p:sp>
    </p:spTree>
    <p:extLst>
      <p:ext uri="{BB962C8B-B14F-4D97-AF65-F5344CB8AC3E}">
        <p14:creationId xmlns:p14="http://schemas.microsoft.com/office/powerpoint/2010/main" val="1742952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CA1C9F-6FF3-4B5D-B9F2-EEE0C4E38AEB}"/>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xmlns="" id="{C6BA7D12-E916-4B51-BBE4-7BEA47D68973}"/>
              </a:ext>
            </a:extLst>
          </p:cNvPr>
          <p:cNvSpPr>
            <a:spLocks noGrp="1"/>
          </p:cNvSpPr>
          <p:nvPr>
            <p:ph idx="1"/>
          </p:nvPr>
        </p:nvSpPr>
        <p:spPr>
          <a:xfrm>
            <a:off x="838200" y="1690688"/>
            <a:ext cx="10515600" cy="4486275"/>
          </a:xfrm>
        </p:spPr>
        <p:txBody>
          <a:bodyPr>
            <a:normAutofit lnSpcReduction="10000"/>
          </a:bodyPr>
          <a:lstStyle/>
          <a:p>
            <a:r>
              <a:rPr lang="en-US" sz="2400" dirty="0"/>
              <a:t>Historically, the distinction between legal and equitable rights was based upon the type of court in which a plaintiff might obtain a remedy for a right over land illegally denied by the defendant.</a:t>
            </a:r>
          </a:p>
          <a:p>
            <a:r>
              <a:rPr lang="en-US" sz="2400" dirty="0"/>
              <a:t>Certain rights that could be enforced in the common law courts became known as legal rights. Rights which were not enforceable in the common law courts but in the court of chancery become known as equitable rights. </a:t>
            </a:r>
          </a:p>
          <a:p>
            <a:r>
              <a:rPr lang="en-US" sz="2400" dirty="0"/>
              <a:t>What had started out as different procedure for administration of  justice eventually developed into two sets of substantive legal principles; the common law and equity.</a:t>
            </a:r>
          </a:p>
          <a:p>
            <a:r>
              <a:rPr lang="en-US" sz="2400" dirty="0"/>
              <a:t> In Zambia, the High Court  and Subordinate Court  are enjoined to concurrently administer both the rules of common law and the rules of equity and in case of conflict between the two rules with reference to the same matter, the rules of equity must prevail.</a:t>
            </a:r>
          </a:p>
        </p:txBody>
      </p:sp>
    </p:spTree>
    <p:extLst>
      <p:ext uri="{BB962C8B-B14F-4D97-AF65-F5344CB8AC3E}">
        <p14:creationId xmlns:p14="http://schemas.microsoft.com/office/powerpoint/2010/main" val="3685317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8883FD-FD9A-4A8A-86F5-AB251C870B22}"/>
              </a:ext>
            </a:extLst>
          </p:cNvPr>
          <p:cNvSpPr>
            <a:spLocks noGrp="1"/>
          </p:cNvSpPr>
          <p:nvPr>
            <p:ph type="title"/>
          </p:nvPr>
        </p:nvSpPr>
        <p:spPr/>
        <p:txBody>
          <a:bodyPr/>
          <a:lstStyle/>
          <a:p>
            <a:r>
              <a:rPr lang="en-US" b="1" dirty="0"/>
              <a:t>Distinction between Legal and Equitable Interest or Rights</a:t>
            </a:r>
          </a:p>
        </p:txBody>
      </p:sp>
      <p:sp>
        <p:nvSpPr>
          <p:cNvPr id="3" name="Content Placeholder 2">
            <a:extLst>
              <a:ext uri="{FF2B5EF4-FFF2-40B4-BE49-F238E27FC236}">
                <a16:creationId xmlns:a16="http://schemas.microsoft.com/office/drawing/2014/main" xmlns="" id="{A74977FF-9F50-448C-8BC8-4D3AE247035E}"/>
              </a:ext>
            </a:extLst>
          </p:cNvPr>
          <p:cNvSpPr>
            <a:spLocks noGrp="1"/>
          </p:cNvSpPr>
          <p:nvPr>
            <p:ph idx="1"/>
          </p:nvPr>
        </p:nvSpPr>
        <p:spPr>
          <a:xfrm>
            <a:off x="838200" y="1690688"/>
            <a:ext cx="10515600" cy="4915063"/>
          </a:xfrm>
        </p:spPr>
        <p:txBody>
          <a:bodyPr>
            <a:normAutofit/>
          </a:bodyPr>
          <a:lstStyle/>
          <a:p>
            <a:r>
              <a:rPr lang="en-US" sz="2400" dirty="0"/>
              <a:t>A legal right is a right in rem (in the thing itself) which is enforceable against the whole world; whereas </a:t>
            </a:r>
          </a:p>
          <a:p>
            <a:r>
              <a:rPr lang="en-US" sz="2400" dirty="0"/>
              <a:t>an equitable right would be enforced only against a person who the chancellor considered was unable in good conscience to deny liability.</a:t>
            </a:r>
          </a:p>
          <a:p>
            <a:r>
              <a:rPr lang="en-US" sz="2400" dirty="0"/>
              <a:t>A legal right will bind every transferee of the land over which it exists –for example, person entitled, an easement would be able to enjoy that right no matter who came to own or occupy the land over which it existed.</a:t>
            </a:r>
          </a:p>
          <a:p>
            <a:r>
              <a:rPr lang="en-US" sz="2400" dirty="0"/>
              <a:t>An equitable right is a right in </a:t>
            </a:r>
            <a:r>
              <a:rPr lang="en-US" sz="2400" dirty="0" err="1"/>
              <a:t>personam</a:t>
            </a:r>
            <a:r>
              <a:rPr lang="en-US" sz="2400" dirty="0"/>
              <a:t>; it is enforceable against certain persons only. It binds every transferee of land except a </a:t>
            </a:r>
            <a:r>
              <a:rPr lang="en-US" sz="2400" dirty="0" err="1"/>
              <a:t>bonafide</a:t>
            </a:r>
            <a:r>
              <a:rPr lang="en-US" sz="2400" dirty="0"/>
              <a:t> purchaser for value of a legal estate in the land who had no notice of the equitable right.</a:t>
            </a:r>
          </a:p>
          <a:p>
            <a:r>
              <a:rPr lang="en-US" sz="2400" dirty="0"/>
              <a:t>Equitable rights are inferior to legal rights in terms of the protection given.</a:t>
            </a:r>
          </a:p>
          <a:p>
            <a:endParaRPr lang="en-US" dirty="0"/>
          </a:p>
        </p:txBody>
      </p:sp>
    </p:spTree>
    <p:extLst>
      <p:ext uri="{BB962C8B-B14F-4D97-AF65-F5344CB8AC3E}">
        <p14:creationId xmlns:p14="http://schemas.microsoft.com/office/powerpoint/2010/main" val="320613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8055D1-CEFB-4C0C-B37F-6F7D67995445}"/>
              </a:ext>
            </a:extLst>
          </p:cNvPr>
          <p:cNvSpPr>
            <a:spLocks noGrp="1"/>
          </p:cNvSpPr>
          <p:nvPr>
            <p:ph type="title"/>
          </p:nvPr>
        </p:nvSpPr>
        <p:spPr>
          <a:xfrm>
            <a:off x="838200" y="365126"/>
            <a:ext cx="10515600" cy="974944"/>
          </a:xfrm>
        </p:spPr>
        <p:txBody>
          <a:bodyPr>
            <a:normAutofit fontScale="90000"/>
          </a:bodyPr>
          <a:lstStyle/>
          <a:p>
            <a:r>
              <a:rPr lang="en-US" dirty="0"/>
              <a:t/>
            </a:r>
            <a:br>
              <a:rPr lang="en-US" dirty="0"/>
            </a:br>
            <a:r>
              <a:rPr lang="en-US" b="1" dirty="0"/>
              <a:t>The Equitable Doctrine of Notice</a:t>
            </a:r>
            <a:r>
              <a:rPr lang="en-US" dirty="0"/>
              <a:t/>
            </a:r>
            <a:br>
              <a:rPr lang="en-US" dirty="0"/>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CA02CBCC-AAB0-4D15-9C6D-89C8BC37D5A0}"/>
              </a:ext>
            </a:extLst>
          </p:cNvPr>
          <p:cNvSpPr>
            <a:spLocks noGrp="1"/>
          </p:cNvSpPr>
          <p:nvPr>
            <p:ph idx="1"/>
          </p:nvPr>
        </p:nvSpPr>
        <p:spPr>
          <a:xfrm>
            <a:off x="838200" y="1103586"/>
            <a:ext cx="10515600" cy="5502166"/>
          </a:xfrm>
        </p:spPr>
        <p:txBody>
          <a:bodyPr>
            <a:normAutofit fontScale="92500" lnSpcReduction="10000"/>
          </a:bodyPr>
          <a:lstStyle/>
          <a:p>
            <a:r>
              <a:rPr lang="en-US" sz="2600" dirty="0"/>
              <a:t>The basic doctrine of notice provides that an equitable interest will bind all persons other than ‘equity’s darling’. i.e. the </a:t>
            </a:r>
            <a:r>
              <a:rPr lang="en-US" sz="2600" i="1" dirty="0" err="1"/>
              <a:t>bonafide</a:t>
            </a:r>
            <a:r>
              <a:rPr lang="en-US" sz="2600" dirty="0"/>
              <a:t> purchaser for value of the legal estate without notice.</a:t>
            </a:r>
          </a:p>
          <a:p>
            <a:r>
              <a:rPr lang="en-US" sz="2600" b="1" dirty="0"/>
              <a:t>In Pilcher Vs Rawlins [1872] 7 CH 257 </a:t>
            </a:r>
            <a:r>
              <a:rPr lang="en-US" sz="2600" dirty="0"/>
              <a:t>– it was stated that the plea of purchaser of a legal estate for value without notice is “an absolute, unqualified, unanswerable defence”.   The burden of proof lies on the person who would wish to rely on the defence.</a:t>
            </a:r>
          </a:p>
          <a:p>
            <a:r>
              <a:rPr lang="en-US" sz="2600" b="1" dirty="0"/>
              <a:t>The essential features of the doctrine are:</a:t>
            </a:r>
          </a:p>
          <a:p>
            <a:pPr marL="914400" lvl="1" indent="-457200">
              <a:buFont typeface="+mj-lt"/>
              <a:buAutoNum type="arabicParenR"/>
            </a:pPr>
            <a:r>
              <a:rPr lang="en-US" sz="2600" b="1" i="1" dirty="0"/>
              <a:t>The purchaser must be bona fide</a:t>
            </a:r>
            <a:r>
              <a:rPr lang="en-US" sz="2600" dirty="0"/>
              <a:t> - this means that the purchaser must show that they acted in good faith in entering the transaction.</a:t>
            </a:r>
          </a:p>
          <a:p>
            <a:pPr marL="914400" lvl="1" indent="-457200">
              <a:buFont typeface="+mj-lt"/>
              <a:buAutoNum type="arabicParenR"/>
            </a:pPr>
            <a:r>
              <a:rPr lang="en-US" sz="2600" b="1" i="1" dirty="0"/>
              <a:t>The purchaser must give value </a:t>
            </a:r>
            <a:r>
              <a:rPr lang="en-US" sz="2600" dirty="0"/>
              <a:t>- It is necessary for the person who acquires the estate to give value if they are to rely on the notice rule. </a:t>
            </a:r>
          </a:p>
          <a:p>
            <a:pPr lvl="2"/>
            <a:r>
              <a:rPr lang="en-US" sz="2400" dirty="0"/>
              <a:t>They need not have paid the full market rate for the property but the amount paid cannot merely be nominal and would not include a gift.</a:t>
            </a:r>
          </a:p>
          <a:p>
            <a:pPr lvl="2"/>
            <a:r>
              <a:rPr lang="en-US" sz="2400" dirty="0"/>
              <a:t>Purchaser includes any person who takes the property by sale, mortgage, lease or otherwise but excludes any acquisition by operation of law (e.g. under the intestacy rules) </a:t>
            </a:r>
          </a:p>
        </p:txBody>
      </p:sp>
    </p:spTree>
    <p:extLst>
      <p:ext uri="{BB962C8B-B14F-4D97-AF65-F5344CB8AC3E}">
        <p14:creationId xmlns:p14="http://schemas.microsoft.com/office/powerpoint/2010/main" val="937582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DBD86E-021C-4A88-8F7D-158D66D48CEC}"/>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C2F4C4E4-6650-40E4-A2C4-EB5BBA8AFFB8}"/>
              </a:ext>
            </a:extLst>
          </p:cNvPr>
          <p:cNvSpPr>
            <a:spLocks noGrp="1"/>
          </p:cNvSpPr>
          <p:nvPr>
            <p:ph idx="1"/>
          </p:nvPr>
        </p:nvSpPr>
        <p:spPr>
          <a:xfrm>
            <a:off x="838200" y="1545021"/>
            <a:ext cx="10515600" cy="5092262"/>
          </a:xfrm>
        </p:spPr>
        <p:txBody>
          <a:bodyPr>
            <a:noAutofit/>
          </a:bodyPr>
          <a:lstStyle/>
          <a:p>
            <a:pPr marL="514350" indent="-514350">
              <a:buAutoNum type="arabicParenR" startAt="3"/>
            </a:pPr>
            <a:r>
              <a:rPr lang="en-US" sz="2400" b="1" i="1" dirty="0"/>
              <a:t>The purchaser must acquire a legal estate </a:t>
            </a:r>
            <a:r>
              <a:rPr lang="en-US" sz="2400" dirty="0"/>
              <a:t>- the purchaser must buy a legal estate (</a:t>
            </a:r>
            <a:r>
              <a:rPr lang="en-US" sz="2400" dirty="0" err="1"/>
              <a:t>ie</a:t>
            </a:r>
            <a:r>
              <a:rPr lang="en-US" sz="2400" dirty="0"/>
              <a:t>, a legal lease or charge by way of legal mortgage), rather than an equitable interest in the land. </a:t>
            </a:r>
          </a:p>
          <a:p>
            <a:pPr lvl="1"/>
            <a:r>
              <a:rPr lang="en-US" dirty="0"/>
              <a:t>If the purchaser has only an equitable interest, then even if he has no notice, he is bound by any prior equitable interests because equity operates on the principle that where the equities are equal the first in time prevails. </a:t>
            </a:r>
          </a:p>
          <a:p>
            <a:pPr marL="514350" indent="-514350">
              <a:buAutoNum type="arabicParenR" startAt="4"/>
            </a:pPr>
            <a:r>
              <a:rPr lang="en-US" sz="2400" b="1" i="1" dirty="0"/>
              <a:t>The purchaser must not have notice of the equitable interest </a:t>
            </a:r>
            <a:r>
              <a:rPr lang="en-US" sz="2400" dirty="0"/>
              <a:t>- this means the purchaser must not have known about the pre-existing equitable interests before the transaction was complete. </a:t>
            </a:r>
          </a:p>
          <a:p>
            <a:pPr lvl="2"/>
            <a:r>
              <a:rPr lang="en-US" sz="2400" dirty="0"/>
              <a:t>Where they are aware or should have been aware of the equitable interest beforehand, they are then bound by the interest.</a:t>
            </a:r>
          </a:p>
          <a:p>
            <a:pPr lvl="2"/>
            <a:r>
              <a:rPr lang="en-US" sz="2400" dirty="0"/>
              <a:t>There are three types of notice: actual notice; constructive notice; and imputed notice.</a:t>
            </a:r>
          </a:p>
        </p:txBody>
      </p:sp>
    </p:spTree>
    <p:extLst>
      <p:ext uri="{BB962C8B-B14F-4D97-AF65-F5344CB8AC3E}">
        <p14:creationId xmlns:p14="http://schemas.microsoft.com/office/powerpoint/2010/main" val="3959440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E928F9-560E-45AE-A62E-8276D091706B}"/>
              </a:ext>
            </a:extLst>
          </p:cNvPr>
          <p:cNvSpPr>
            <a:spLocks noGrp="1"/>
          </p:cNvSpPr>
          <p:nvPr>
            <p:ph type="title"/>
          </p:nvPr>
        </p:nvSpPr>
        <p:spPr>
          <a:xfrm>
            <a:off x="838200" y="365125"/>
            <a:ext cx="10515600" cy="990709"/>
          </a:xfrm>
        </p:spPr>
        <p:txBody>
          <a:bodyPr/>
          <a:lstStyle/>
          <a:p>
            <a:r>
              <a:rPr lang="en-US" b="1" dirty="0"/>
              <a:t>Cont’d</a:t>
            </a:r>
          </a:p>
        </p:txBody>
      </p:sp>
      <p:sp>
        <p:nvSpPr>
          <p:cNvPr id="3" name="Content Placeholder 2">
            <a:extLst>
              <a:ext uri="{FF2B5EF4-FFF2-40B4-BE49-F238E27FC236}">
                <a16:creationId xmlns:a16="http://schemas.microsoft.com/office/drawing/2014/main" xmlns="" id="{AC3165BB-A160-497B-9632-974E60180A72}"/>
              </a:ext>
            </a:extLst>
          </p:cNvPr>
          <p:cNvSpPr>
            <a:spLocks noGrp="1"/>
          </p:cNvSpPr>
          <p:nvPr>
            <p:ph idx="1"/>
          </p:nvPr>
        </p:nvSpPr>
        <p:spPr>
          <a:xfrm>
            <a:off x="838200" y="1355834"/>
            <a:ext cx="10515600" cy="5137041"/>
          </a:xfrm>
        </p:spPr>
        <p:txBody>
          <a:bodyPr/>
          <a:lstStyle/>
          <a:p>
            <a:pPr marL="514350" indent="-514350">
              <a:buFont typeface="+mj-lt"/>
              <a:buAutoNum type="arabicPeriod"/>
            </a:pPr>
            <a:r>
              <a:rPr lang="en-US" sz="2400" b="1" dirty="0"/>
              <a:t>Actual notice</a:t>
            </a:r>
            <a:r>
              <a:rPr lang="en-US" sz="2400" dirty="0"/>
              <a:t>: this applies where the purchaser has actual knowledge of the existence of the equitable interest. </a:t>
            </a:r>
          </a:p>
          <a:p>
            <a:pPr lvl="2"/>
            <a:r>
              <a:rPr lang="en-US" sz="2400" dirty="0"/>
              <a:t>It is not necessary for the purchaser to obtain this information from any particular source and they may even discover the truth from a complete outsider.</a:t>
            </a:r>
          </a:p>
          <a:p>
            <a:pPr lvl="2"/>
            <a:r>
              <a:rPr lang="en-US" sz="2400" dirty="0"/>
              <a:t>See:  </a:t>
            </a:r>
            <a:r>
              <a:rPr lang="en-US" sz="2400" b="1" dirty="0"/>
              <a:t>Lloyd v Banks [1868] 3 CH 488</a:t>
            </a:r>
            <a:endParaRPr lang="en-US" b="1" dirty="0"/>
          </a:p>
          <a:p>
            <a:pPr marL="457200" indent="-457200">
              <a:buAutoNum type="arabicPeriod" startAt="2"/>
            </a:pPr>
            <a:r>
              <a:rPr lang="en-US" sz="2400" b="1" dirty="0"/>
              <a:t>Constructive notice</a:t>
            </a:r>
            <a:r>
              <a:rPr lang="en-US" sz="2400" dirty="0"/>
              <a:t>: when the notice rule was first created by the courts of equity, clever purchasers soon </a:t>
            </a:r>
            <a:r>
              <a:rPr lang="en-US" sz="2400" dirty="0" err="1"/>
              <a:t>realised</a:t>
            </a:r>
            <a:r>
              <a:rPr lang="en-US" sz="2400" dirty="0"/>
              <a:t> that they could obtain an advantage if they declined to make any investigations which might lead to the discovery of equitable interests. </a:t>
            </a:r>
          </a:p>
          <a:p>
            <a:pPr lvl="2"/>
            <a:r>
              <a:rPr lang="en-US" sz="2400" dirty="0"/>
              <a:t>Equity was quick to extend the rule to prevent purchasers deliberately ‘turning a blind eye’ in this way, as such behaviour was evidence of a lack of good faith on the part of the purchaser.</a:t>
            </a:r>
            <a:endParaRPr lang="en-US" sz="3200" dirty="0"/>
          </a:p>
        </p:txBody>
      </p:sp>
    </p:spTree>
    <p:extLst>
      <p:ext uri="{BB962C8B-B14F-4D97-AF65-F5344CB8AC3E}">
        <p14:creationId xmlns:p14="http://schemas.microsoft.com/office/powerpoint/2010/main" val="3641806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0009BA-5F72-4859-9EFE-E41B8AD5E3D5}"/>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a16="http://schemas.microsoft.com/office/drawing/2014/main" xmlns="" id="{794EC9A2-B843-41C1-9AAE-03C67990201C}"/>
              </a:ext>
            </a:extLst>
          </p:cNvPr>
          <p:cNvSpPr>
            <a:spLocks noGrp="1"/>
          </p:cNvSpPr>
          <p:nvPr>
            <p:ph idx="1"/>
          </p:nvPr>
        </p:nvSpPr>
        <p:spPr>
          <a:xfrm>
            <a:off x="838200" y="1434662"/>
            <a:ext cx="10515600" cy="5171090"/>
          </a:xfrm>
        </p:spPr>
        <p:txBody>
          <a:bodyPr>
            <a:normAutofit/>
          </a:bodyPr>
          <a:lstStyle/>
          <a:p>
            <a:pPr lvl="2"/>
            <a:r>
              <a:rPr lang="en-US" sz="2400" dirty="0"/>
              <a:t>Purchasers are therefore deemed to know of interests that they would have discovered if they had asked the usual questions about the property, and are bound by them. </a:t>
            </a:r>
          </a:p>
          <a:p>
            <a:pPr lvl="2"/>
            <a:r>
              <a:rPr lang="en-US" sz="2400" dirty="0"/>
              <a:t>Reasonable inquiries include visiting the property and asking any occupants if they have an interest in the property;</a:t>
            </a:r>
          </a:p>
          <a:p>
            <a:pPr lvl="2"/>
            <a:r>
              <a:rPr lang="en-US" sz="2400" dirty="0"/>
              <a:t>Failure to inspect the property at all also means that constructive notice will apply. </a:t>
            </a:r>
          </a:p>
          <a:p>
            <a:pPr marL="514350" indent="-514350">
              <a:buAutoNum type="arabicPeriod" startAt="3"/>
            </a:pPr>
            <a:r>
              <a:rPr lang="en-US" sz="2400" b="1" dirty="0"/>
              <a:t>Imputed notice</a:t>
            </a:r>
            <a:r>
              <a:rPr lang="en-US" sz="2400" dirty="0"/>
              <a:t>: a purchaser is deemed to have notice of an equitable interest if his agent has either actual or constructive notice of it. </a:t>
            </a:r>
          </a:p>
          <a:p>
            <a:pPr lvl="2"/>
            <a:r>
              <a:rPr lang="en-US" sz="2400" dirty="0"/>
              <a:t>This rule is essential, since most purchasers do not conduct their own conveyance. </a:t>
            </a:r>
          </a:p>
          <a:p>
            <a:pPr lvl="2"/>
            <a:r>
              <a:rPr lang="en-US" sz="2400" dirty="0"/>
              <a:t>Thus if a legal practitioner obtains actual notice of an equitable interest, their purchaser/client is also regarded as having notice of it  - see </a:t>
            </a:r>
            <a:r>
              <a:rPr lang="en-US" sz="2400" b="1" dirty="0"/>
              <a:t>Jared v Clements [1903] 1 Ch 428).</a:t>
            </a:r>
          </a:p>
        </p:txBody>
      </p:sp>
    </p:spTree>
    <p:extLst>
      <p:ext uri="{BB962C8B-B14F-4D97-AF65-F5344CB8AC3E}">
        <p14:creationId xmlns:p14="http://schemas.microsoft.com/office/powerpoint/2010/main" val="2163920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DE3C92-6203-43B3-9C50-FA42C7F4C401}"/>
              </a:ext>
            </a:extLst>
          </p:cNvPr>
          <p:cNvSpPr>
            <a:spLocks noGrp="1"/>
          </p:cNvSpPr>
          <p:nvPr>
            <p:ph type="title"/>
          </p:nvPr>
        </p:nvSpPr>
        <p:spPr>
          <a:xfrm>
            <a:off x="838200" y="365125"/>
            <a:ext cx="10515600" cy="1132599"/>
          </a:xfrm>
        </p:spPr>
        <p:txBody>
          <a:bodyPr>
            <a:normAutofit fontScale="90000"/>
          </a:bodyPr>
          <a:lstStyle/>
          <a:p>
            <a:r>
              <a:rPr lang="en-US" b="1" dirty="0"/>
              <a:t>Provisions of the Lands and Deeds Registry Act Relating to Notice</a:t>
            </a:r>
          </a:p>
        </p:txBody>
      </p:sp>
      <p:sp>
        <p:nvSpPr>
          <p:cNvPr id="3" name="Content Placeholder 2">
            <a:extLst>
              <a:ext uri="{FF2B5EF4-FFF2-40B4-BE49-F238E27FC236}">
                <a16:creationId xmlns:a16="http://schemas.microsoft.com/office/drawing/2014/main" xmlns="" id="{1B32DB4B-B9C9-4ECB-80D1-8D24093E5804}"/>
              </a:ext>
            </a:extLst>
          </p:cNvPr>
          <p:cNvSpPr>
            <a:spLocks noGrp="1"/>
          </p:cNvSpPr>
          <p:nvPr>
            <p:ph idx="1"/>
          </p:nvPr>
        </p:nvSpPr>
        <p:spPr>
          <a:xfrm>
            <a:off x="838200" y="1497724"/>
            <a:ext cx="10515600" cy="5155324"/>
          </a:xfrm>
        </p:spPr>
        <p:txBody>
          <a:bodyPr>
            <a:normAutofit lnSpcReduction="10000"/>
          </a:bodyPr>
          <a:lstStyle/>
          <a:p>
            <a:r>
              <a:rPr lang="en-US" sz="2400" dirty="0"/>
              <a:t>The Lands and Deeds Registry Act  has a  number of provisions relating to notice. </a:t>
            </a:r>
          </a:p>
          <a:p>
            <a:r>
              <a:rPr lang="en-US" sz="2400" dirty="0"/>
              <a:t>Section 22 – the Land and Deeds Registry shall be open for searches</a:t>
            </a:r>
          </a:p>
          <a:p>
            <a:pPr lvl="1"/>
            <a:r>
              <a:rPr lang="en-US" dirty="0"/>
              <a:t>Before a legal practitioner completes a transaction relating to transfer of interests in land, it is prudent for s/he to conduct a search at the Land and Deeds Registry to determine if there are any encumbrances attached to the land. </a:t>
            </a:r>
          </a:p>
          <a:p>
            <a:r>
              <a:rPr lang="en-US" sz="2400" dirty="0"/>
              <a:t>Section 48 - existing encumbrances to be noted on the certificate of title – again the practitioner has to scrutinize the certificate of title before completing the transaction.</a:t>
            </a:r>
          </a:p>
          <a:p>
            <a:r>
              <a:rPr lang="en-US" sz="2400" dirty="0"/>
              <a:t>Section 58 - a purchaser from a registered proprietor shall not be affected by notice of any trust or unregistered interest in the absence of fraud. </a:t>
            </a:r>
          </a:p>
          <a:p>
            <a:r>
              <a:rPr lang="en-US" sz="2400" dirty="0"/>
              <a:t>Section 59  - no liability shall accrue on a </a:t>
            </a:r>
            <a:r>
              <a:rPr lang="en-US" sz="2400" dirty="0" err="1"/>
              <a:t>bonafide</a:t>
            </a:r>
            <a:r>
              <a:rPr lang="en-US" sz="2400" dirty="0"/>
              <a:t> purchaser or mortgagee on account that his vendor or mortgagor may have become a registered proprietor through fraud, or error or under any void or voidable instrument.</a:t>
            </a:r>
          </a:p>
        </p:txBody>
      </p:sp>
    </p:spTree>
    <p:extLst>
      <p:ext uri="{BB962C8B-B14F-4D97-AF65-F5344CB8AC3E}">
        <p14:creationId xmlns:p14="http://schemas.microsoft.com/office/powerpoint/2010/main" val="151287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CFEDEE-B2C7-4867-BCEE-18C00D757FB9}"/>
              </a:ext>
            </a:extLst>
          </p:cNvPr>
          <p:cNvSpPr>
            <a:spLocks noGrp="1"/>
          </p:cNvSpPr>
          <p:nvPr>
            <p:ph type="title"/>
          </p:nvPr>
        </p:nvSpPr>
        <p:spPr>
          <a:xfrm>
            <a:off x="838200" y="365126"/>
            <a:ext cx="10515600" cy="1053772"/>
          </a:xfrm>
        </p:spPr>
        <p:txBody>
          <a:bodyPr/>
          <a:lstStyle/>
          <a:p>
            <a:r>
              <a:rPr lang="en-US" b="1" dirty="0"/>
              <a:t>Cont’d</a:t>
            </a:r>
          </a:p>
        </p:txBody>
      </p:sp>
      <p:sp>
        <p:nvSpPr>
          <p:cNvPr id="3" name="Content Placeholder 2">
            <a:extLst>
              <a:ext uri="{FF2B5EF4-FFF2-40B4-BE49-F238E27FC236}">
                <a16:creationId xmlns:a16="http://schemas.microsoft.com/office/drawing/2014/main" xmlns="" id="{387422AC-C9FF-4226-8FB6-CA14E4AAD8C0}"/>
              </a:ext>
            </a:extLst>
          </p:cNvPr>
          <p:cNvSpPr>
            <a:spLocks noGrp="1"/>
          </p:cNvSpPr>
          <p:nvPr>
            <p:ph idx="1"/>
          </p:nvPr>
        </p:nvSpPr>
        <p:spPr>
          <a:xfrm>
            <a:off x="838200" y="1418898"/>
            <a:ext cx="10515600" cy="4758065"/>
          </a:xfrm>
        </p:spPr>
        <p:txBody>
          <a:bodyPr>
            <a:normAutofit/>
          </a:bodyPr>
          <a:lstStyle/>
          <a:p>
            <a:pPr marL="0" indent="0">
              <a:buNone/>
            </a:pPr>
            <a:r>
              <a:rPr lang="en-US" sz="2400" b="1" dirty="0" err="1"/>
              <a:t>Kayoba</a:t>
            </a:r>
            <a:r>
              <a:rPr lang="en-US" sz="2400" b="1" dirty="0"/>
              <a:t> and Another v </a:t>
            </a:r>
            <a:r>
              <a:rPr lang="en-US" sz="2400" b="1" dirty="0" err="1"/>
              <a:t>Ngulube</a:t>
            </a:r>
            <a:r>
              <a:rPr lang="en-US" sz="2400" b="1" dirty="0"/>
              <a:t> and Another (2003) Z.R. 132</a:t>
            </a:r>
            <a:r>
              <a:rPr lang="en-US" sz="2400" dirty="0"/>
              <a:t> – it was held as follows:</a:t>
            </a:r>
          </a:p>
          <a:p>
            <a:pPr marL="971550" lvl="1" indent="-514350">
              <a:buFont typeface="+mj-lt"/>
              <a:buAutoNum type="arabicPeriod"/>
            </a:pPr>
            <a:r>
              <a:rPr lang="en-US" dirty="0"/>
              <a:t>In purchasing real properties parties are expected to approach such transaction with much more serious inquiries to establish whether or not the property in question has encumbrances;</a:t>
            </a:r>
          </a:p>
          <a:p>
            <a:pPr marL="971550" lvl="1" indent="-514350">
              <a:buFont typeface="+mj-lt"/>
              <a:buAutoNum type="arabicPeriod"/>
            </a:pPr>
            <a:r>
              <a:rPr lang="en-US" dirty="0"/>
              <a:t>It is well established principle of law that any actual or contrastive notice is imputed to the agents of the parties;</a:t>
            </a:r>
          </a:p>
          <a:p>
            <a:pPr marL="971550" lvl="1" indent="-514350">
              <a:buFont typeface="+mj-lt"/>
              <a:buAutoNum type="arabicPeriod"/>
            </a:pPr>
            <a:r>
              <a:rPr lang="en-US" dirty="0"/>
              <a:t>A lawyer’s core professional duty is to look after the interests of his client and guard his professional dignity and credibility jealously.</a:t>
            </a:r>
          </a:p>
        </p:txBody>
      </p:sp>
    </p:spTree>
    <p:extLst>
      <p:ext uri="{BB962C8B-B14F-4D97-AF65-F5344CB8AC3E}">
        <p14:creationId xmlns:p14="http://schemas.microsoft.com/office/powerpoint/2010/main" val="625060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1356</Words>
  <Application>Microsoft Office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UNIVERSITY OF LUSAKA</vt:lpstr>
      <vt:lpstr>Introduction</vt:lpstr>
      <vt:lpstr>Distinction between Legal and Equitable Interest or Rights</vt:lpstr>
      <vt:lpstr> The Equitable Doctrine of Notice  </vt:lpstr>
      <vt:lpstr>Cont’d</vt:lpstr>
      <vt:lpstr>Cont’d</vt:lpstr>
      <vt:lpstr>Cont’d</vt:lpstr>
      <vt:lpstr>Provisions of the Lands and Deeds Registry Act Relating to Notice</vt:lpstr>
      <vt:lpstr>Cont’d</vt:lpstr>
      <vt:lpstr>Further Reading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18</cp:revision>
  <dcterms:created xsi:type="dcterms:W3CDTF">2020-05-04T14:58:11Z</dcterms:created>
  <dcterms:modified xsi:type="dcterms:W3CDTF">2022-07-18T10:06:50Z</dcterms:modified>
</cp:coreProperties>
</file>