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2" r:id="rId8"/>
    <p:sldId id="261" r:id="rId9"/>
    <p:sldId id="263" r:id="rId10"/>
    <p:sldId id="269" r:id="rId11"/>
    <p:sldId id="270" r:id="rId12"/>
    <p:sldId id="264" r:id="rId13"/>
    <p:sldId id="268" r:id="rId14"/>
    <p:sldId id="266"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FAD6BB-60C3-46C5-B9D5-63915AC528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95C85A7-CAEF-424A-9BDC-1831CEEFAF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1C59859-F00D-4118-95D7-51B480CF989C}"/>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5" name="Footer Placeholder 4">
            <a:extLst>
              <a:ext uri="{FF2B5EF4-FFF2-40B4-BE49-F238E27FC236}">
                <a16:creationId xmlns:a16="http://schemas.microsoft.com/office/drawing/2014/main" xmlns="" id="{D8664411-C729-4649-A5E0-22FCAB38DD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8BEF4A6-78B7-4130-A16B-5484D71C1611}"/>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4070823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837457-583F-4CAE-8435-57E399D42B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260C7B95-CF41-47E6-B6B6-0D3F5B67EA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88B54E0-494A-4492-B556-09E6CE680FF0}"/>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5" name="Footer Placeholder 4">
            <a:extLst>
              <a:ext uri="{FF2B5EF4-FFF2-40B4-BE49-F238E27FC236}">
                <a16:creationId xmlns:a16="http://schemas.microsoft.com/office/drawing/2014/main" xmlns="" id="{53AD3A46-0199-40CB-A36F-A009CC1E8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DAB5FF2-290C-439B-99D8-A959F104B1F7}"/>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705486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08B8593-413D-4306-86F7-F9FBF9EE93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212AA61-112D-458A-AB8E-E169977A8E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EC99D93-AC40-4472-982E-98985CFCA3EC}"/>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5" name="Footer Placeholder 4">
            <a:extLst>
              <a:ext uri="{FF2B5EF4-FFF2-40B4-BE49-F238E27FC236}">
                <a16:creationId xmlns:a16="http://schemas.microsoft.com/office/drawing/2014/main" xmlns="" id="{0C257428-BCEB-419A-B1D1-A8C622C604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623C8CE-B9ED-4733-A549-1A205B7A8320}"/>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5169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751E1D-A2FF-4815-B0DE-C57E82D3B6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93B5C5E-A4DE-400F-A9C2-8CE67322BA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CF913C-64B1-4A62-A4B4-4BD57AF6A733}"/>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5" name="Footer Placeholder 4">
            <a:extLst>
              <a:ext uri="{FF2B5EF4-FFF2-40B4-BE49-F238E27FC236}">
                <a16:creationId xmlns:a16="http://schemas.microsoft.com/office/drawing/2014/main" xmlns="" id="{66CCF735-0E5F-4BFF-AEF9-0E7EB2E893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1D3F3E9-F6CE-4909-9FB4-29695D111494}"/>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238411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097CE9-44C6-456E-8FF8-C2D9697AC7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2FC0E9BE-110F-4AED-B3BD-91AE5B0E0A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9BA0596-5602-4724-9C6E-8BB8168F4715}"/>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5" name="Footer Placeholder 4">
            <a:extLst>
              <a:ext uri="{FF2B5EF4-FFF2-40B4-BE49-F238E27FC236}">
                <a16:creationId xmlns:a16="http://schemas.microsoft.com/office/drawing/2014/main" xmlns="" id="{91FAFD8E-BF5C-4F6A-BFC7-364C7669D0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60B03B2-FDC1-4180-BB20-E0A34CD7D990}"/>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428953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12671F-B2C0-45BC-9E51-2CBFC469BF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416994D-ABD8-41C8-9EA1-D3042ABAC2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A1CDCB8-1368-491D-8629-E0F99346BD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43F54B1C-F7B4-411F-8598-872F101BDE89}"/>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6" name="Footer Placeholder 5">
            <a:extLst>
              <a:ext uri="{FF2B5EF4-FFF2-40B4-BE49-F238E27FC236}">
                <a16:creationId xmlns:a16="http://schemas.microsoft.com/office/drawing/2014/main" xmlns="" id="{D1A9B386-0EDD-4D39-9883-CB127008AC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6729C5A-2DAE-4400-8BC3-B5A3ABB323D1}"/>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3611408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478CFA-CE77-4AC7-B596-BF314AB149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D267C568-BFE5-4580-8E57-2A13C0A4F1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446D4E3-77B6-41A9-914C-FEFCBA41B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B8590BF-DCC9-425B-B6AA-070EA1E861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79C1C066-342E-41E1-8227-E7C4FB4798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00402EC-AE09-48DD-BCD6-74AE67D9CE48}"/>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8" name="Footer Placeholder 7">
            <a:extLst>
              <a:ext uri="{FF2B5EF4-FFF2-40B4-BE49-F238E27FC236}">
                <a16:creationId xmlns:a16="http://schemas.microsoft.com/office/drawing/2014/main" xmlns="" id="{2EC0429A-3FEC-4760-99A8-30F3976A76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5F0DC92E-F046-42A2-99FF-46929BA6A5A8}"/>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3366296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9D7D72-2678-47FA-8761-893F253DF0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00A552FB-E128-4B37-BF02-0E54BF7A68BD}"/>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4" name="Footer Placeholder 3">
            <a:extLst>
              <a:ext uri="{FF2B5EF4-FFF2-40B4-BE49-F238E27FC236}">
                <a16:creationId xmlns:a16="http://schemas.microsoft.com/office/drawing/2014/main" xmlns="" id="{42083612-8853-4108-AC34-B238166021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B9AA044C-CA83-446A-9B09-2F8AF13C5C74}"/>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4216061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F620D68-F93B-490F-9982-FE384B169CA6}"/>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3" name="Footer Placeholder 2">
            <a:extLst>
              <a:ext uri="{FF2B5EF4-FFF2-40B4-BE49-F238E27FC236}">
                <a16:creationId xmlns:a16="http://schemas.microsoft.com/office/drawing/2014/main" xmlns="" id="{94DFB071-6DC7-4A2B-9D4F-DFA88DE5CB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20046464-63E4-41CC-AF1E-9870BA5055C7}"/>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1467696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E14700-E535-4537-89DD-9E93C6E705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629EBD01-05F7-447F-9FA8-46F989D50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C96DC71-A647-456D-BBD1-1232D66DE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3DA523A-854F-458C-8AF5-9660420EF59C}"/>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6" name="Footer Placeholder 5">
            <a:extLst>
              <a:ext uri="{FF2B5EF4-FFF2-40B4-BE49-F238E27FC236}">
                <a16:creationId xmlns:a16="http://schemas.microsoft.com/office/drawing/2014/main" xmlns="" id="{8A40629B-9674-49FB-BA8B-C35D81F5E1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3E79958-B7D7-41CB-BA94-805346E3397A}"/>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153526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4780F7-B010-4BDB-AB8E-C0E2DFAEA8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E2AD95E-2165-4F35-ACF0-FD8B0889E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842834C6-AA3B-4915-83F2-E8705C268D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845003C-B3AB-49E0-B0AD-EB49712A17DC}"/>
              </a:ext>
            </a:extLst>
          </p:cNvPr>
          <p:cNvSpPr>
            <a:spLocks noGrp="1"/>
          </p:cNvSpPr>
          <p:nvPr>
            <p:ph type="dt" sz="half" idx="10"/>
          </p:nvPr>
        </p:nvSpPr>
        <p:spPr/>
        <p:txBody>
          <a:bodyPr/>
          <a:lstStyle/>
          <a:p>
            <a:fld id="{200B23FB-C94B-456B-84BC-C78E2F3BAA6D}" type="datetimeFigureOut">
              <a:rPr lang="en-US" smtClean="0"/>
              <a:t>5/17/2021</a:t>
            </a:fld>
            <a:endParaRPr lang="en-US"/>
          </a:p>
        </p:txBody>
      </p:sp>
      <p:sp>
        <p:nvSpPr>
          <p:cNvPr id="6" name="Footer Placeholder 5">
            <a:extLst>
              <a:ext uri="{FF2B5EF4-FFF2-40B4-BE49-F238E27FC236}">
                <a16:creationId xmlns:a16="http://schemas.microsoft.com/office/drawing/2014/main" xmlns="" id="{A860A2C2-3ABE-46F7-A31C-16B340130C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DE0344F-3F78-48C1-B5CA-7FFB56921EC6}"/>
              </a:ext>
            </a:extLst>
          </p:cNvPr>
          <p:cNvSpPr>
            <a:spLocks noGrp="1"/>
          </p:cNvSpPr>
          <p:nvPr>
            <p:ph type="sldNum" sz="quarter" idx="12"/>
          </p:nvPr>
        </p:nvSpPr>
        <p:spPr/>
        <p:txBody>
          <a:bodyPr/>
          <a:lstStyle/>
          <a:p>
            <a:fld id="{FE16AC88-03A9-4735-A06A-4D65BD0F8D4F}" type="slidenum">
              <a:rPr lang="en-US" smtClean="0"/>
              <a:t>‹#›</a:t>
            </a:fld>
            <a:endParaRPr lang="en-US"/>
          </a:p>
        </p:txBody>
      </p:sp>
    </p:spTree>
    <p:extLst>
      <p:ext uri="{BB962C8B-B14F-4D97-AF65-F5344CB8AC3E}">
        <p14:creationId xmlns:p14="http://schemas.microsoft.com/office/powerpoint/2010/main" val="745003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003DE0C-5307-46F1-BC35-6A81E7F755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60C726D-9543-4930-9082-5D24319485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B6A300D-33E6-4989-9FC3-12DD2D71BF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B23FB-C94B-456B-84BC-C78E2F3BAA6D}" type="datetimeFigureOut">
              <a:rPr lang="en-US" smtClean="0"/>
              <a:t>5/17/2021</a:t>
            </a:fld>
            <a:endParaRPr lang="en-US"/>
          </a:p>
        </p:txBody>
      </p:sp>
      <p:sp>
        <p:nvSpPr>
          <p:cNvPr id="5" name="Footer Placeholder 4">
            <a:extLst>
              <a:ext uri="{FF2B5EF4-FFF2-40B4-BE49-F238E27FC236}">
                <a16:creationId xmlns:a16="http://schemas.microsoft.com/office/drawing/2014/main" xmlns="" id="{F5CFE6FF-1BF9-43E7-B221-5DF0467409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1CF63E5D-B31E-4113-BE16-21ED5A769A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16AC88-03A9-4735-A06A-4D65BD0F8D4F}" type="slidenum">
              <a:rPr lang="en-US" smtClean="0"/>
              <a:t>‹#›</a:t>
            </a:fld>
            <a:endParaRPr lang="en-US"/>
          </a:p>
        </p:txBody>
      </p:sp>
    </p:spTree>
    <p:extLst>
      <p:ext uri="{BB962C8B-B14F-4D97-AF65-F5344CB8AC3E}">
        <p14:creationId xmlns:p14="http://schemas.microsoft.com/office/powerpoint/2010/main" val="1599674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BCF1C3-643E-4BF8-AECD-1C74675C439C}"/>
              </a:ext>
            </a:extLst>
          </p:cNvPr>
          <p:cNvSpPr>
            <a:spLocks noGrp="1"/>
          </p:cNvSpPr>
          <p:nvPr>
            <p:ph type="ctrTitle"/>
          </p:nvPr>
        </p:nvSpPr>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a16="http://schemas.microsoft.com/office/drawing/2014/main" xmlns="" id="{3115DAAC-6969-47C7-9ED6-BFF520629541}"/>
              </a:ext>
            </a:extLst>
          </p:cNvPr>
          <p:cNvSpPr>
            <a:spLocks noGrp="1"/>
          </p:cNvSpPr>
          <p:nvPr>
            <p:ph type="subTitle" idx="1"/>
          </p:nvPr>
        </p:nvSpPr>
        <p:spPr/>
        <p:txBody>
          <a:bodyPr>
            <a:normAutofit/>
          </a:bodyPr>
          <a:lstStyle/>
          <a:p>
            <a:r>
              <a:rPr lang="en-US" sz="3200" b="1" dirty="0"/>
              <a:t>Unit 14 – Customary Land Tenure in Zambia</a:t>
            </a:r>
          </a:p>
        </p:txBody>
      </p:sp>
    </p:spTree>
    <p:extLst>
      <p:ext uri="{BB962C8B-B14F-4D97-AF65-F5344CB8AC3E}">
        <p14:creationId xmlns:p14="http://schemas.microsoft.com/office/powerpoint/2010/main" val="1029140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5641"/>
          </a:xfrm>
        </p:spPr>
        <p:txBody>
          <a:bodyPr/>
          <a:lstStyle/>
          <a:p>
            <a:r>
              <a:rPr lang="en-US" b="1" dirty="0" smtClean="0"/>
              <a:t>Conversion Procedure</a:t>
            </a:r>
            <a:endParaRPr lang="en-US" b="1" dirty="0"/>
          </a:p>
        </p:txBody>
      </p:sp>
      <p:sp>
        <p:nvSpPr>
          <p:cNvPr id="3" name="Content Placeholder 2"/>
          <p:cNvSpPr>
            <a:spLocks noGrp="1"/>
          </p:cNvSpPr>
          <p:nvPr>
            <p:ph idx="1"/>
          </p:nvPr>
        </p:nvSpPr>
        <p:spPr>
          <a:xfrm>
            <a:off x="838200" y="1300766"/>
            <a:ext cx="10515600" cy="5280338"/>
          </a:xfrm>
        </p:spPr>
        <p:txBody>
          <a:bodyPr>
            <a:normAutofit/>
          </a:bodyPr>
          <a:lstStyle/>
          <a:p>
            <a:pPr lvl="0"/>
            <a:r>
              <a:rPr lang="en-US" sz="2600" b="1" dirty="0">
                <a:solidFill>
                  <a:prstClr val="black"/>
                </a:solidFill>
              </a:rPr>
              <a:t>See - Lands (Customary Tenure)(Conversion) </a:t>
            </a:r>
            <a:r>
              <a:rPr lang="en-US" sz="2600" b="1" dirty="0" smtClean="0">
                <a:solidFill>
                  <a:prstClr val="black"/>
                </a:solidFill>
              </a:rPr>
              <a:t>Regulations 1996</a:t>
            </a:r>
            <a:endParaRPr lang="en-US" sz="2600" b="1" dirty="0">
              <a:solidFill>
                <a:prstClr val="black"/>
              </a:solidFill>
            </a:endParaRPr>
          </a:p>
          <a:p>
            <a:pPr lvl="1"/>
            <a:r>
              <a:rPr lang="en-US" sz="2600" dirty="0">
                <a:solidFill>
                  <a:prstClr val="black"/>
                </a:solidFill>
              </a:rPr>
              <a:t>Regulation 2 – a person may apply to the Chief of the area where the land is situated for the conversion of such holding into a leasehold tenure;</a:t>
            </a:r>
          </a:p>
          <a:p>
            <a:pPr lvl="1"/>
            <a:r>
              <a:rPr lang="en-US" sz="2600" dirty="0">
                <a:solidFill>
                  <a:prstClr val="black"/>
                </a:solidFill>
              </a:rPr>
              <a:t>The Chief considers the application and either gives or refuses to grant such land to the applicant;</a:t>
            </a:r>
          </a:p>
          <a:p>
            <a:pPr lvl="1"/>
            <a:r>
              <a:rPr lang="en-US" sz="2600" dirty="0">
                <a:solidFill>
                  <a:prstClr val="black"/>
                </a:solidFill>
              </a:rPr>
              <a:t>If the chief consents, he then submits his consent Form to the Council in whose area the land that is to be converted is situated;</a:t>
            </a:r>
          </a:p>
          <a:p>
            <a:pPr lvl="1"/>
            <a:r>
              <a:rPr lang="en-US" sz="2600" dirty="0">
                <a:solidFill>
                  <a:prstClr val="black"/>
                </a:solidFill>
              </a:rPr>
              <a:t>The council then considers whether or not there is a conflict between customary law of that area and the Act;</a:t>
            </a:r>
          </a:p>
          <a:p>
            <a:pPr lvl="1"/>
            <a:r>
              <a:rPr lang="en-US" sz="2600" dirty="0">
                <a:solidFill>
                  <a:prstClr val="black"/>
                </a:solidFill>
              </a:rPr>
              <a:t>If there is no conflict, the council recommendations to the Commissioner of Lands that such land be allocated to the applicant – </a:t>
            </a:r>
            <a:r>
              <a:rPr lang="en-US" sz="2600" b="1" dirty="0">
                <a:solidFill>
                  <a:prstClr val="black"/>
                </a:solidFill>
              </a:rPr>
              <a:t>see Regulation 3 &amp; 4</a:t>
            </a:r>
            <a:endParaRPr lang="en-US" b="1" dirty="0"/>
          </a:p>
        </p:txBody>
      </p:sp>
    </p:spTree>
    <p:extLst>
      <p:ext uri="{BB962C8B-B14F-4D97-AF65-F5344CB8AC3E}">
        <p14:creationId xmlns:p14="http://schemas.microsoft.com/office/powerpoint/2010/main" val="3458015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1399"/>
          </a:xfrm>
        </p:spPr>
        <p:txBody>
          <a:bodyPr/>
          <a:lstStyle/>
          <a:p>
            <a:r>
              <a:rPr lang="en-US" b="1" dirty="0" smtClean="0"/>
              <a:t>Cont’d</a:t>
            </a:r>
            <a:endParaRPr lang="en-US" b="1" dirty="0"/>
          </a:p>
        </p:txBody>
      </p:sp>
      <p:sp>
        <p:nvSpPr>
          <p:cNvPr id="3" name="Content Placeholder 2"/>
          <p:cNvSpPr>
            <a:spLocks noGrp="1"/>
          </p:cNvSpPr>
          <p:nvPr>
            <p:ph idx="1"/>
          </p:nvPr>
        </p:nvSpPr>
        <p:spPr>
          <a:xfrm>
            <a:off x="838200" y="1236372"/>
            <a:ext cx="10515600" cy="5267459"/>
          </a:xfrm>
        </p:spPr>
        <p:txBody>
          <a:bodyPr>
            <a:normAutofit/>
          </a:bodyPr>
          <a:lstStyle/>
          <a:p>
            <a:r>
              <a:rPr lang="en-US" sz="2600" dirty="0" smtClean="0"/>
              <a:t>The council can also apply the Commissioner of Land </a:t>
            </a:r>
            <a:r>
              <a:rPr lang="en-US" sz="2600" dirty="0"/>
              <a:t>that a particular parcel of land, held under customary tenure </a:t>
            </a:r>
            <a:r>
              <a:rPr lang="en-US" sz="2600" dirty="0" smtClean="0"/>
              <a:t> be converted into </a:t>
            </a:r>
            <a:r>
              <a:rPr lang="en-US" sz="2600" dirty="0"/>
              <a:t>a leasehold </a:t>
            </a:r>
            <a:r>
              <a:rPr lang="en-US" sz="2600" dirty="0" smtClean="0"/>
              <a:t>tenure provided it is the interest </a:t>
            </a:r>
            <a:r>
              <a:rPr lang="en-US" sz="2600" dirty="0"/>
              <a:t>of the </a:t>
            </a:r>
            <a:r>
              <a:rPr lang="en-US" sz="2600" dirty="0" smtClean="0"/>
              <a:t>community.</a:t>
            </a:r>
          </a:p>
          <a:p>
            <a:r>
              <a:rPr lang="en-US" sz="2600" dirty="0" smtClean="0"/>
              <a:t>The council can however only make such an application after consulting </a:t>
            </a:r>
            <a:r>
              <a:rPr lang="en-US" sz="2600" dirty="0"/>
              <a:t>with the Chief in whose area the land to be converted is </a:t>
            </a:r>
            <a:r>
              <a:rPr lang="en-US" sz="2600" dirty="0" smtClean="0"/>
              <a:t>situated and thereafter:</a:t>
            </a:r>
          </a:p>
          <a:p>
            <a:pPr marL="971550" lvl="1" indent="-514350">
              <a:buFont typeface="+mj-lt"/>
              <a:buAutoNum type="alphaLcParenR"/>
            </a:pPr>
            <a:r>
              <a:rPr lang="en-US" sz="2600" dirty="0" smtClean="0"/>
              <a:t>Ascertaining whether there </a:t>
            </a:r>
            <a:r>
              <a:rPr lang="en-US" sz="2600" dirty="0"/>
              <a:t>any family or communal interests or rights relating to the parcel of land to be converted; </a:t>
            </a:r>
            <a:r>
              <a:rPr lang="en-US" sz="2600" dirty="0" smtClean="0"/>
              <a:t>and</a:t>
            </a:r>
          </a:p>
          <a:p>
            <a:pPr marL="971550" lvl="1" indent="-514350">
              <a:buFont typeface="+mj-lt"/>
              <a:buAutoNum type="alphaLcParenR"/>
            </a:pPr>
            <a:r>
              <a:rPr lang="en-US" sz="2600" dirty="0" smtClean="0"/>
              <a:t>specifying </a:t>
            </a:r>
            <a:r>
              <a:rPr lang="en-US" sz="2600" dirty="0"/>
              <a:t>any interests or rights subject to which a grant of leasehold tenure will be made</a:t>
            </a:r>
            <a:r>
              <a:rPr lang="en-US" sz="2600" dirty="0" smtClean="0"/>
              <a:t>.</a:t>
            </a:r>
          </a:p>
          <a:p>
            <a:r>
              <a:rPr lang="en-US" sz="2600" b="1" dirty="0" smtClean="0"/>
              <a:t>See regulation 4</a:t>
            </a:r>
          </a:p>
        </p:txBody>
      </p:sp>
    </p:spTree>
    <p:extLst>
      <p:ext uri="{BB962C8B-B14F-4D97-AF65-F5344CB8AC3E}">
        <p14:creationId xmlns:p14="http://schemas.microsoft.com/office/powerpoint/2010/main" val="2799209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299BAB-5BF5-4A16-8138-60C61F1D292F}"/>
              </a:ext>
            </a:extLst>
          </p:cNvPr>
          <p:cNvSpPr>
            <a:spLocks noGrp="1"/>
          </p:cNvSpPr>
          <p:nvPr>
            <p:ph type="title"/>
          </p:nvPr>
        </p:nvSpPr>
        <p:spPr>
          <a:xfrm>
            <a:off x="838200" y="189186"/>
            <a:ext cx="10515600" cy="1087822"/>
          </a:xfrm>
        </p:spPr>
        <p:txBody>
          <a:bodyPr/>
          <a:lstStyle/>
          <a:p>
            <a:r>
              <a:rPr lang="en-US" b="1" dirty="0"/>
              <a:t>Cont’d</a:t>
            </a:r>
          </a:p>
        </p:txBody>
      </p:sp>
      <p:sp>
        <p:nvSpPr>
          <p:cNvPr id="3" name="Content Placeholder 2">
            <a:extLst>
              <a:ext uri="{FF2B5EF4-FFF2-40B4-BE49-F238E27FC236}">
                <a16:creationId xmlns:a16="http://schemas.microsoft.com/office/drawing/2014/main" xmlns="" id="{CB723132-4E9D-4456-96D7-92C1E7A0D918}"/>
              </a:ext>
            </a:extLst>
          </p:cNvPr>
          <p:cNvSpPr>
            <a:spLocks noGrp="1"/>
          </p:cNvSpPr>
          <p:nvPr>
            <p:ph idx="1"/>
          </p:nvPr>
        </p:nvSpPr>
        <p:spPr>
          <a:xfrm>
            <a:off x="838200" y="1387366"/>
            <a:ext cx="10515600" cy="5121275"/>
          </a:xfrm>
        </p:spPr>
        <p:txBody>
          <a:bodyPr/>
          <a:lstStyle/>
          <a:p>
            <a:r>
              <a:rPr lang="en-US" dirty="0"/>
              <a:t>S 3 (4) - The President of Zambia</a:t>
            </a:r>
            <a:r>
              <a:rPr lang="en-US" dirty="0" smtClean="0"/>
              <a:t>, </a:t>
            </a:r>
            <a:r>
              <a:rPr lang="en-US" dirty="0"/>
              <a:t>may alienate any land in the customary area if he takes the local customary law on land tenure into consideration and if he consults the chief and the local authority in the area in which the land to be alienated is situated – Read: </a:t>
            </a:r>
          </a:p>
          <a:p>
            <a:pPr lvl="1">
              <a:buFont typeface="Courier New" panose="02070309020205020404" pitchFamily="49" charset="0"/>
              <a:buChar char="o"/>
            </a:pPr>
            <a:r>
              <a:rPr lang="pl-PL" sz="2800" b="1" dirty="0"/>
              <a:t>S</a:t>
            </a:r>
            <a:r>
              <a:rPr lang="en-US" sz="2800" b="1" dirty="0" err="1"/>
              <a:t>iwale</a:t>
            </a:r>
            <a:r>
              <a:rPr lang="pl-PL" sz="2800" b="1" dirty="0"/>
              <a:t> v S</a:t>
            </a:r>
            <a:r>
              <a:rPr lang="en-US" sz="2800" b="1" dirty="0" err="1"/>
              <a:t>iwale</a:t>
            </a:r>
            <a:r>
              <a:rPr lang="pl-PL" sz="2800" b="1" dirty="0"/>
              <a:t>  (1999) ZR 84 (SC) </a:t>
            </a:r>
            <a:endParaRPr lang="en-US" sz="2800" b="1" dirty="0"/>
          </a:p>
          <a:p>
            <a:pPr lvl="1">
              <a:buFont typeface="Courier New" panose="02070309020205020404" pitchFamily="49" charset="0"/>
              <a:buChar char="o"/>
            </a:pPr>
            <a:r>
              <a:rPr lang="en-US" sz="2800" b="1" dirty="0"/>
              <a:t>Village Headman </a:t>
            </a:r>
            <a:r>
              <a:rPr lang="en-US" sz="2800" b="1" dirty="0" err="1"/>
              <a:t>Mupwaya</a:t>
            </a:r>
            <a:r>
              <a:rPr lang="en-US" sz="2800" b="1" dirty="0"/>
              <a:t> and Another v Mbaimbi SCZ Appeal No. 41 of 1999 (unreported).</a:t>
            </a:r>
          </a:p>
          <a:p>
            <a:pPr lvl="1">
              <a:buFont typeface="Courier New" panose="02070309020205020404" pitchFamily="49" charset="0"/>
              <a:buChar char="o"/>
            </a:pPr>
            <a:r>
              <a:rPr lang="en-US" sz="2800" b="1" dirty="0" err="1"/>
              <a:t>Makwati</a:t>
            </a:r>
            <a:r>
              <a:rPr lang="en-US" sz="2800" b="1" dirty="0"/>
              <a:t> V Senior Chieftainess </a:t>
            </a:r>
            <a:r>
              <a:rPr lang="en-US" sz="2800" b="1" dirty="0" err="1"/>
              <a:t>Nkomesha</a:t>
            </a:r>
            <a:r>
              <a:rPr lang="en-US" sz="2800" b="1" dirty="0"/>
              <a:t> - Lat/60/97 – [Lands Tribunal] [Unreported] - </a:t>
            </a:r>
            <a:r>
              <a:rPr lang="en-US" sz="2800" dirty="0"/>
              <a:t>Once customary land has been converted to leasehold, a Chief has no control over the land and cannot thereafter withdraw the consent to convert.</a:t>
            </a:r>
          </a:p>
        </p:txBody>
      </p:sp>
    </p:spTree>
    <p:extLst>
      <p:ext uri="{BB962C8B-B14F-4D97-AF65-F5344CB8AC3E}">
        <p14:creationId xmlns:p14="http://schemas.microsoft.com/office/powerpoint/2010/main" val="3403370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971" y="365126"/>
            <a:ext cx="11165984" cy="742457"/>
          </a:xfrm>
        </p:spPr>
        <p:txBody>
          <a:bodyPr/>
          <a:lstStyle/>
          <a:p>
            <a:r>
              <a:rPr lang="en-US" b="1" dirty="0" smtClean="0"/>
              <a:t>Further Reading</a:t>
            </a:r>
            <a:endParaRPr lang="en-US" b="1" dirty="0"/>
          </a:p>
        </p:txBody>
      </p:sp>
      <p:sp>
        <p:nvSpPr>
          <p:cNvPr id="3" name="Content Placeholder 2"/>
          <p:cNvSpPr>
            <a:spLocks noGrp="1"/>
          </p:cNvSpPr>
          <p:nvPr>
            <p:ph idx="1"/>
          </p:nvPr>
        </p:nvSpPr>
        <p:spPr>
          <a:xfrm>
            <a:off x="321971" y="1339404"/>
            <a:ext cx="11346287" cy="5370489"/>
          </a:xfrm>
        </p:spPr>
        <p:txBody>
          <a:bodyPr>
            <a:noAutofit/>
          </a:bodyPr>
          <a:lstStyle/>
          <a:p>
            <a:r>
              <a:rPr lang="en-US" sz="2600" b="1" dirty="0"/>
              <a:t>Dr. George Banda v </a:t>
            </a:r>
            <a:r>
              <a:rPr lang="en-US" sz="2600" b="1" dirty="0" err="1"/>
              <a:t>Phiri</a:t>
            </a:r>
            <a:r>
              <a:rPr lang="en-US" sz="2600" b="1" dirty="0"/>
              <a:t> &amp; Others </a:t>
            </a:r>
            <a:r>
              <a:rPr lang="en-US" sz="2600" b="1" dirty="0" smtClean="0"/>
              <a:t>([</a:t>
            </a:r>
            <a:r>
              <a:rPr lang="en-US" sz="2600" b="1" dirty="0"/>
              <a:t>2019] ZMCA </a:t>
            </a:r>
            <a:r>
              <a:rPr lang="en-US" sz="2600" b="1" dirty="0" smtClean="0"/>
              <a:t>47;</a:t>
            </a:r>
          </a:p>
          <a:p>
            <a:r>
              <a:rPr lang="en-US" sz="2600" b="1" dirty="0"/>
              <a:t>Don </a:t>
            </a:r>
            <a:r>
              <a:rPr lang="en-US" sz="2600" b="1" dirty="0" err="1"/>
              <a:t>Sichinga</a:t>
            </a:r>
            <a:r>
              <a:rPr lang="en-US" sz="2600" b="1" dirty="0"/>
              <a:t> and Another v </a:t>
            </a:r>
            <a:r>
              <a:rPr lang="en-US" sz="2600" b="1" dirty="0" err="1"/>
              <a:t>Shabusale</a:t>
            </a:r>
            <a:r>
              <a:rPr lang="en-US" sz="2600" b="1" dirty="0"/>
              <a:t> </a:t>
            </a:r>
            <a:r>
              <a:rPr lang="en-US" sz="2600" b="1" dirty="0" smtClean="0"/>
              <a:t>(2018) </a:t>
            </a:r>
            <a:r>
              <a:rPr lang="en-US" sz="2600" b="1" dirty="0"/>
              <a:t>ZMSC </a:t>
            </a:r>
            <a:r>
              <a:rPr lang="en-US" sz="2600" b="1" dirty="0" smtClean="0"/>
              <a:t>342</a:t>
            </a:r>
          </a:p>
          <a:p>
            <a:endParaRPr lang="en-US" sz="2600" dirty="0"/>
          </a:p>
        </p:txBody>
      </p:sp>
    </p:spTree>
    <p:extLst>
      <p:ext uri="{BB962C8B-B14F-4D97-AF65-F5344CB8AC3E}">
        <p14:creationId xmlns:p14="http://schemas.microsoft.com/office/powerpoint/2010/main" val="87654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F745B9-33FF-4784-B50D-482606D3EDFE}"/>
              </a:ext>
            </a:extLst>
          </p:cNvPr>
          <p:cNvSpPr>
            <a:spLocks noGrp="1"/>
          </p:cNvSpPr>
          <p:nvPr>
            <p:ph type="title"/>
          </p:nvPr>
        </p:nvSpPr>
        <p:spPr>
          <a:xfrm>
            <a:off x="838200" y="365125"/>
            <a:ext cx="10515600" cy="1148365"/>
          </a:xfrm>
        </p:spPr>
        <p:txBody>
          <a:bodyPr>
            <a:normAutofit fontScale="90000"/>
          </a:bodyPr>
          <a:lstStyle/>
          <a:p>
            <a:r>
              <a:rPr lang="en-US" b="1" dirty="0"/>
              <a:t>Comparative between Statutory and Customary Tenure</a:t>
            </a:r>
          </a:p>
        </p:txBody>
      </p:sp>
      <p:sp>
        <p:nvSpPr>
          <p:cNvPr id="3" name="Content Placeholder 2">
            <a:extLst>
              <a:ext uri="{FF2B5EF4-FFF2-40B4-BE49-F238E27FC236}">
                <a16:creationId xmlns:a16="http://schemas.microsoft.com/office/drawing/2014/main" xmlns="" id="{9D7A614B-7A6A-4C2E-8AAC-07EDB2C70918}"/>
              </a:ext>
            </a:extLst>
          </p:cNvPr>
          <p:cNvSpPr>
            <a:spLocks noGrp="1"/>
          </p:cNvSpPr>
          <p:nvPr>
            <p:ph idx="1"/>
          </p:nvPr>
        </p:nvSpPr>
        <p:spPr>
          <a:xfrm>
            <a:off x="838200" y="1513490"/>
            <a:ext cx="10515600" cy="4663473"/>
          </a:xfrm>
        </p:spPr>
        <p:txBody>
          <a:bodyPr/>
          <a:lstStyle/>
          <a:p>
            <a:r>
              <a:rPr lang="en-US" dirty="0"/>
              <a:t>Statutory tenure involves a leasehold which is essentially a qualified right to occupy land for a fixed term which may or may not be renewed. </a:t>
            </a:r>
          </a:p>
          <a:p>
            <a:r>
              <a:rPr lang="en-US" dirty="0"/>
              <a:t>The leaseholder is essentially a tenant of the State, to which rent is paid.</a:t>
            </a:r>
          </a:p>
          <a:p>
            <a:r>
              <a:rPr lang="en-US" dirty="0"/>
              <a:t>Statutory law outlines the processes which have to be followed for one to obtain a statutory tenure.</a:t>
            </a:r>
          </a:p>
          <a:p>
            <a:endParaRPr lang="en-US" dirty="0"/>
          </a:p>
        </p:txBody>
      </p:sp>
    </p:spTree>
    <p:extLst>
      <p:ext uri="{BB962C8B-B14F-4D97-AF65-F5344CB8AC3E}">
        <p14:creationId xmlns:p14="http://schemas.microsoft.com/office/powerpoint/2010/main" val="3584753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BC8825-ECA6-4E0F-8A89-5C4319652D4D}"/>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0C325D7F-7939-4C06-9C72-2FF0102B60A7}"/>
              </a:ext>
            </a:extLst>
          </p:cNvPr>
          <p:cNvSpPr>
            <a:spLocks noGrp="1"/>
          </p:cNvSpPr>
          <p:nvPr>
            <p:ph idx="1"/>
          </p:nvPr>
        </p:nvSpPr>
        <p:spPr>
          <a:xfrm>
            <a:off x="838200" y="1513490"/>
            <a:ext cx="10515600" cy="4663473"/>
          </a:xfrm>
        </p:spPr>
        <p:txBody>
          <a:bodyPr/>
          <a:lstStyle/>
          <a:p>
            <a:r>
              <a:rPr lang="en-US" dirty="0"/>
              <a:t>In relation to Customary tenure, the administrative procedures are simple and easily implemented. </a:t>
            </a:r>
          </a:p>
          <a:p>
            <a:r>
              <a:rPr lang="en-US" dirty="0"/>
              <a:t>Land issues are dealt with efficiently and decisively. </a:t>
            </a:r>
          </a:p>
          <a:p>
            <a:r>
              <a:rPr lang="en-US" dirty="0"/>
              <a:t>The problem, however, is that the land rights are never registered, although their recognition is guaranteed.</a:t>
            </a:r>
          </a:p>
        </p:txBody>
      </p:sp>
    </p:spTree>
    <p:extLst>
      <p:ext uri="{BB962C8B-B14F-4D97-AF65-F5344CB8AC3E}">
        <p14:creationId xmlns:p14="http://schemas.microsoft.com/office/powerpoint/2010/main" val="2720419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93DFB0-F214-4A4E-90DA-281D00808B5D}"/>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xmlns="" id="{56D0E48A-BE00-441E-95F3-468077974A80}"/>
              </a:ext>
            </a:extLst>
          </p:cNvPr>
          <p:cNvSpPr>
            <a:spLocks noGrp="1"/>
          </p:cNvSpPr>
          <p:nvPr>
            <p:ph idx="1"/>
          </p:nvPr>
        </p:nvSpPr>
        <p:spPr>
          <a:xfrm>
            <a:off x="838200" y="1690688"/>
            <a:ext cx="10515600" cy="4802187"/>
          </a:xfrm>
        </p:spPr>
        <p:txBody>
          <a:bodyPr>
            <a:normAutofit lnSpcReduction="10000"/>
          </a:bodyPr>
          <a:lstStyle/>
          <a:p>
            <a:pPr marL="0" indent="0">
              <a:buNone/>
            </a:pPr>
            <a:r>
              <a:rPr lang="en-US" b="1" dirty="0"/>
              <a:t>NOTE</a:t>
            </a:r>
            <a:r>
              <a:rPr lang="en-US" dirty="0"/>
              <a:t> - Please make reference to the book “</a:t>
            </a:r>
            <a:r>
              <a:rPr lang="en-US" b="1" dirty="0"/>
              <a:t>Land Law in Zambia; cases and materials”</a:t>
            </a:r>
            <a:r>
              <a:rPr lang="en-US" dirty="0"/>
              <a:t> by Fredrick Mudenda</a:t>
            </a:r>
          </a:p>
          <a:p>
            <a:r>
              <a:rPr lang="en-US" dirty="0"/>
              <a:t>As discussed in the earlier units, the word tenure, implies that land ‘is held’ under certain conditions. </a:t>
            </a:r>
          </a:p>
          <a:p>
            <a:r>
              <a:rPr lang="en-US" dirty="0"/>
              <a:t>Land tenure may be described as a system of rules and practices under which persons may exercise and enjoy rights in land or objects fixed immovably on land. </a:t>
            </a:r>
          </a:p>
          <a:p>
            <a:r>
              <a:rPr lang="en-US" dirty="0"/>
              <a:t>Land tenure is a relationship between the persons and land which is exemplified through rights.</a:t>
            </a:r>
          </a:p>
          <a:p>
            <a:r>
              <a:rPr lang="en-US" dirty="0"/>
              <a:t>Customary tenure therefore implies the customary mode of land holding.</a:t>
            </a:r>
          </a:p>
        </p:txBody>
      </p:sp>
    </p:spTree>
    <p:extLst>
      <p:ext uri="{BB962C8B-B14F-4D97-AF65-F5344CB8AC3E}">
        <p14:creationId xmlns:p14="http://schemas.microsoft.com/office/powerpoint/2010/main" val="2953452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6C92CE-028F-4A7F-89A6-E3623AD64E22}"/>
              </a:ext>
            </a:extLst>
          </p:cNvPr>
          <p:cNvSpPr>
            <a:spLocks noGrp="1"/>
          </p:cNvSpPr>
          <p:nvPr>
            <p:ph type="title"/>
          </p:nvPr>
        </p:nvSpPr>
        <p:spPr>
          <a:xfrm>
            <a:off x="838200" y="365126"/>
            <a:ext cx="10515600" cy="1038006"/>
          </a:xfrm>
        </p:spPr>
        <p:txBody>
          <a:bodyPr/>
          <a:lstStyle/>
          <a:p>
            <a:r>
              <a:rPr lang="en-US" b="1" dirty="0"/>
              <a:t>Cont’d</a:t>
            </a:r>
          </a:p>
        </p:txBody>
      </p:sp>
      <p:sp>
        <p:nvSpPr>
          <p:cNvPr id="3" name="Content Placeholder 2">
            <a:extLst>
              <a:ext uri="{FF2B5EF4-FFF2-40B4-BE49-F238E27FC236}">
                <a16:creationId xmlns:a16="http://schemas.microsoft.com/office/drawing/2014/main" xmlns="" id="{405B2C4A-C27D-43BA-AB64-CB591810F66D}"/>
              </a:ext>
            </a:extLst>
          </p:cNvPr>
          <p:cNvSpPr>
            <a:spLocks noGrp="1"/>
          </p:cNvSpPr>
          <p:nvPr>
            <p:ph idx="1"/>
          </p:nvPr>
        </p:nvSpPr>
        <p:spPr>
          <a:xfrm>
            <a:off x="838200" y="1403132"/>
            <a:ext cx="10515600" cy="5089742"/>
          </a:xfrm>
        </p:spPr>
        <p:txBody>
          <a:bodyPr>
            <a:normAutofit/>
          </a:bodyPr>
          <a:lstStyle/>
          <a:p>
            <a:r>
              <a:rPr lang="en-US" dirty="0"/>
              <a:t>Section 7 of the Lands Act recognises customary tenure. It provides that customary holdings are to be recognised and to continue.</a:t>
            </a:r>
          </a:p>
          <a:p>
            <a:r>
              <a:rPr lang="en-US" dirty="0"/>
              <a:t>The recognition of customary tenure does not bring about the registration of ownership rights, but only the protection of use and occupancy rights. </a:t>
            </a:r>
          </a:p>
          <a:p>
            <a:r>
              <a:rPr lang="en-US" dirty="0"/>
              <a:t>Customary land is controlled by the chiefs and their headmen but act with the consent of their people. </a:t>
            </a:r>
          </a:p>
          <a:p>
            <a:endParaRPr lang="en-US" dirty="0"/>
          </a:p>
        </p:txBody>
      </p:sp>
    </p:spTree>
    <p:extLst>
      <p:ext uri="{BB962C8B-B14F-4D97-AF65-F5344CB8AC3E}">
        <p14:creationId xmlns:p14="http://schemas.microsoft.com/office/powerpoint/2010/main" val="1982702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E3687F-84A3-4861-BE68-D42F057DE36B}"/>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Characteristics of Customary Land Tenure</a:t>
            </a:r>
            <a:endParaRPr lang="en-US" dirty="0"/>
          </a:p>
        </p:txBody>
      </p:sp>
      <p:sp>
        <p:nvSpPr>
          <p:cNvPr id="3" name="Content Placeholder 2">
            <a:extLst>
              <a:ext uri="{FF2B5EF4-FFF2-40B4-BE49-F238E27FC236}">
                <a16:creationId xmlns:a16="http://schemas.microsoft.com/office/drawing/2014/main" xmlns="" id="{5DA71ECF-B853-4778-864A-A493D3D36477}"/>
              </a:ext>
            </a:extLst>
          </p:cNvPr>
          <p:cNvSpPr>
            <a:spLocks noGrp="1"/>
          </p:cNvSpPr>
          <p:nvPr>
            <p:ph idx="1"/>
          </p:nvPr>
        </p:nvSpPr>
        <p:spPr>
          <a:xfrm>
            <a:off x="838200" y="1560786"/>
            <a:ext cx="10515600" cy="4932089"/>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Two contending views are held on customary land tenure in customary law.</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One view suggests that land and land rights are not individual but commonly shared. The other, increasingly held view recognizes individualism in land relations and tenure.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Both views are valid because they arise from the dynamism of customary tenure, which has evolved from commonly shared land rights to individualization of croplands with continued commonly shared rights to grazing land, forests and fisheries.</a:t>
            </a:r>
          </a:p>
          <a:p>
            <a:endParaRPr lang="en-US" dirty="0"/>
          </a:p>
        </p:txBody>
      </p:sp>
    </p:spTree>
    <p:extLst>
      <p:ext uri="{BB962C8B-B14F-4D97-AF65-F5344CB8AC3E}">
        <p14:creationId xmlns:p14="http://schemas.microsoft.com/office/powerpoint/2010/main" val="1770987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A512DD-0798-479A-8CF8-B0AD4816BAA9}"/>
              </a:ext>
            </a:extLst>
          </p:cNvPr>
          <p:cNvSpPr>
            <a:spLocks noGrp="1"/>
          </p:cNvSpPr>
          <p:nvPr>
            <p:ph type="title"/>
          </p:nvPr>
        </p:nvSpPr>
        <p:spPr>
          <a:xfrm>
            <a:off x="838200" y="365126"/>
            <a:ext cx="10515600" cy="974944"/>
          </a:xfrm>
        </p:spPr>
        <p:txBody>
          <a:bodyPr/>
          <a:lstStyle/>
          <a:p>
            <a:r>
              <a:rPr lang="en-US" b="1" dirty="0"/>
              <a:t>Cont’d</a:t>
            </a:r>
          </a:p>
        </p:txBody>
      </p:sp>
      <p:sp>
        <p:nvSpPr>
          <p:cNvPr id="3" name="Content Placeholder 2">
            <a:extLst>
              <a:ext uri="{FF2B5EF4-FFF2-40B4-BE49-F238E27FC236}">
                <a16:creationId xmlns:a16="http://schemas.microsoft.com/office/drawing/2014/main" xmlns="" id="{4BFEB0F1-AF17-4D01-8A9B-891BE06E3925}"/>
              </a:ext>
            </a:extLst>
          </p:cNvPr>
          <p:cNvSpPr>
            <a:spLocks noGrp="1"/>
          </p:cNvSpPr>
          <p:nvPr>
            <p:ph idx="1"/>
          </p:nvPr>
        </p:nvSpPr>
        <p:spPr>
          <a:xfrm>
            <a:off x="838200" y="1545022"/>
            <a:ext cx="10515600" cy="5060730"/>
          </a:xfrm>
        </p:spPr>
        <p:txBody>
          <a:bodyPr>
            <a:normAutofit lnSpcReduction="10000"/>
          </a:bodyPr>
          <a:lstStyle/>
          <a:p>
            <a:r>
              <a:rPr lang="en-US" dirty="0"/>
              <a:t>Land is held on (a) a kinship, and/or (b) a local group basis.  </a:t>
            </a:r>
          </a:p>
          <a:p>
            <a:pPr lvl="1"/>
            <a:r>
              <a:rPr lang="en-US" dirty="0"/>
              <a:t>Individuals have definite rights, but these are qualified by membership of a family, kindred and ward (or small village).  </a:t>
            </a:r>
          </a:p>
          <a:p>
            <a:pPr lvl="1"/>
            <a:r>
              <a:rPr lang="en-US" dirty="0"/>
              <a:t>Similarly, the individual claims of families exist concurrently with the wider claims of the clan or local group.  Title, therefore, has a community character.</a:t>
            </a:r>
          </a:p>
          <a:p>
            <a:r>
              <a:rPr lang="en-US" dirty="0"/>
              <a:t>It is also usufructuary rather than absolute.  </a:t>
            </a:r>
          </a:p>
          <a:p>
            <a:pPr lvl="1"/>
            <a:r>
              <a:rPr lang="en-US" dirty="0"/>
              <a:t>Land may only be sold under conditions which do not conflict with the rights of the kin or local group.  </a:t>
            </a:r>
          </a:p>
          <a:p>
            <a:r>
              <a:rPr lang="en-US" dirty="0"/>
              <a:t>The chief is the custodian of land, but not its owner – see   </a:t>
            </a:r>
            <a:r>
              <a:rPr lang="en-US" b="1" dirty="0" err="1"/>
              <a:t>Mwiinda</a:t>
            </a:r>
            <a:r>
              <a:rPr lang="en-US" b="1" dirty="0"/>
              <a:t> v </a:t>
            </a:r>
            <a:r>
              <a:rPr lang="en-US" b="1" dirty="0" err="1"/>
              <a:t>Gwaba</a:t>
            </a:r>
            <a:r>
              <a:rPr lang="en-US" b="1" dirty="0"/>
              <a:t> (1974) Z.R. 188 (H.C.)</a:t>
            </a:r>
            <a:endParaRPr lang="en-US" dirty="0"/>
          </a:p>
          <a:p>
            <a:pPr lvl="1"/>
            <a:r>
              <a:rPr lang="en-US" dirty="0"/>
              <a:t>The normal unit of land ownership is the extended-family, or kindred.  Land once granted to a family remains the property of the family, and the chief has no right to any say in its disposal. </a:t>
            </a:r>
          </a:p>
        </p:txBody>
      </p:sp>
    </p:spTree>
    <p:extLst>
      <p:ext uri="{BB962C8B-B14F-4D97-AF65-F5344CB8AC3E}">
        <p14:creationId xmlns:p14="http://schemas.microsoft.com/office/powerpoint/2010/main" val="2487731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573657-1C73-4122-B798-DFAEE534802A}"/>
              </a:ext>
            </a:extLst>
          </p:cNvPr>
          <p:cNvSpPr>
            <a:spLocks noGrp="1"/>
          </p:cNvSpPr>
          <p:nvPr>
            <p:ph type="title"/>
          </p:nvPr>
        </p:nvSpPr>
        <p:spPr>
          <a:xfrm>
            <a:off x="838200" y="204953"/>
            <a:ext cx="10515600" cy="1292772"/>
          </a:xfrm>
        </p:spPr>
        <p:txBody>
          <a:bodyPr/>
          <a:lstStyle/>
          <a:p>
            <a:r>
              <a:rPr lang="en-US" b="1" dirty="0"/>
              <a:t>Cont’d</a:t>
            </a:r>
          </a:p>
        </p:txBody>
      </p:sp>
      <p:sp>
        <p:nvSpPr>
          <p:cNvPr id="3" name="Content Placeholder 2">
            <a:extLst>
              <a:ext uri="{FF2B5EF4-FFF2-40B4-BE49-F238E27FC236}">
                <a16:creationId xmlns:a16="http://schemas.microsoft.com/office/drawing/2014/main" xmlns="" id="{B96FF44B-5AD5-46E6-B508-36C40F3B4EA8}"/>
              </a:ext>
            </a:extLst>
          </p:cNvPr>
          <p:cNvSpPr>
            <a:spLocks noGrp="1"/>
          </p:cNvSpPr>
          <p:nvPr>
            <p:ph idx="1"/>
          </p:nvPr>
        </p:nvSpPr>
        <p:spPr>
          <a:xfrm>
            <a:off x="838200" y="1387365"/>
            <a:ext cx="10515600" cy="5265681"/>
          </a:xfrm>
        </p:spPr>
        <p:txBody>
          <a:bodyPr>
            <a:normAutofit/>
          </a:bodyPr>
          <a:lstStyle/>
          <a:p>
            <a:r>
              <a:rPr lang="en-US" dirty="0"/>
              <a:t>Land may be pledged and redeemed at any time. </a:t>
            </a:r>
          </a:p>
          <a:p>
            <a:pPr lvl="1">
              <a:buFont typeface="Courier New" panose="02070309020205020404" pitchFamily="49" charset="0"/>
              <a:buChar char="o"/>
            </a:pPr>
            <a:r>
              <a:rPr lang="en-US" sz="2600" dirty="0"/>
              <a:t>The principle of redeem ability ensures that land shall not be permanently lost, but it may be an impediment to progress since no one will attempt to improve land of which he may be deprived at short notice.</a:t>
            </a:r>
          </a:p>
          <a:p>
            <a:r>
              <a:rPr lang="en-US" dirty="0"/>
              <a:t>The customary system is said to have defects in the security of rights. When the chief dies or changes his opinion, there is always possibility that an unwanted person may be evicted.</a:t>
            </a:r>
          </a:p>
          <a:p>
            <a:pPr lvl="1">
              <a:buFont typeface="Courier New" panose="02070309020205020404" pitchFamily="49" charset="0"/>
              <a:buChar char="o"/>
            </a:pPr>
            <a:r>
              <a:rPr lang="en-US" sz="2600" dirty="0"/>
              <a:t>Customary tenure security is currently dependent on largely unwritten customary laws that vary by chiefdom, which creates a sense of tenure insecurity, though there are examples where customary practices have been recorded, such as in Western Province. </a:t>
            </a:r>
          </a:p>
          <a:p>
            <a:endParaRPr lang="en-US" dirty="0"/>
          </a:p>
        </p:txBody>
      </p:sp>
    </p:spTree>
    <p:extLst>
      <p:ext uri="{BB962C8B-B14F-4D97-AF65-F5344CB8AC3E}">
        <p14:creationId xmlns:p14="http://schemas.microsoft.com/office/powerpoint/2010/main" val="1512921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E28D12-6FA9-4F5D-88A1-E78478478BAC}"/>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0672642F-379B-449F-B686-027462431A3B}"/>
              </a:ext>
            </a:extLst>
          </p:cNvPr>
          <p:cNvSpPr>
            <a:spLocks noGrp="1"/>
          </p:cNvSpPr>
          <p:nvPr>
            <p:ph idx="1"/>
          </p:nvPr>
        </p:nvSpPr>
        <p:spPr>
          <a:xfrm>
            <a:off x="838200" y="1434662"/>
            <a:ext cx="10515600" cy="5202621"/>
          </a:xfrm>
        </p:spPr>
        <p:txBody>
          <a:bodyPr>
            <a:normAutofit/>
          </a:bodyPr>
          <a:lstStyle/>
          <a:p>
            <a:r>
              <a:rPr lang="en-US" dirty="0"/>
              <a:t>However, in some instances, the chief provides a letter as proof of the security of tenure and it is almost equivalent to the security provided under freehold. </a:t>
            </a:r>
          </a:p>
          <a:p>
            <a:pPr lvl="1">
              <a:buFont typeface="Courier New" panose="02070309020205020404" pitchFamily="49" charset="0"/>
              <a:buChar char="o"/>
            </a:pPr>
            <a:r>
              <a:rPr lang="en-US" sz="2600" dirty="0"/>
              <a:t>Thus, any individual who establishes residence in a village can acquire customary rights over the land, although nobody can lay a claim to land over which another individual has established rights. </a:t>
            </a:r>
          </a:p>
          <a:p>
            <a:pPr lvl="1">
              <a:buFont typeface="Courier New" panose="02070309020205020404" pitchFamily="49" charset="0"/>
              <a:buChar char="o"/>
            </a:pPr>
            <a:r>
              <a:rPr lang="en-US" sz="2600" dirty="0"/>
              <a:t>The rights are permanent unless they are extinguished by abandonment or death.</a:t>
            </a:r>
          </a:p>
          <a:p>
            <a:r>
              <a:rPr lang="en-US" dirty="0"/>
              <a:t>Conflicts of interests in land do not have a formal procedure for resolution. </a:t>
            </a:r>
          </a:p>
          <a:p>
            <a:r>
              <a:rPr lang="en-US" dirty="0"/>
              <a:t>If a conflict arises over land, it will generally be resolved by a village chief with the help of a group of elders.</a:t>
            </a:r>
          </a:p>
          <a:p>
            <a:endParaRPr lang="en-US" dirty="0"/>
          </a:p>
        </p:txBody>
      </p:sp>
    </p:spTree>
    <p:extLst>
      <p:ext uri="{BB962C8B-B14F-4D97-AF65-F5344CB8AC3E}">
        <p14:creationId xmlns:p14="http://schemas.microsoft.com/office/powerpoint/2010/main" val="2006435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F1DBA0-A7CC-4F4C-AC76-8E949E0010FA}"/>
              </a:ext>
            </a:extLst>
          </p:cNvPr>
          <p:cNvSpPr>
            <a:spLocks noGrp="1"/>
          </p:cNvSpPr>
          <p:nvPr>
            <p:ph type="title"/>
          </p:nvPr>
        </p:nvSpPr>
        <p:spPr>
          <a:xfrm>
            <a:off x="693683" y="126124"/>
            <a:ext cx="10660117" cy="1198179"/>
          </a:xfrm>
        </p:spPr>
        <p:txBody>
          <a:bodyPr>
            <a:normAutofit fontScale="90000"/>
          </a:bodyPr>
          <a:lstStyle/>
          <a:p>
            <a:r>
              <a:rPr lang="en-US" b="1" dirty="0"/>
              <a:t>Modes of acquiring Land under Customary Tenure</a:t>
            </a:r>
          </a:p>
        </p:txBody>
      </p:sp>
      <p:sp>
        <p:nvSpPr>
          <p:cNvPr id="3" name="Content Placeholder 2">
            <a:extLst>
              <a:ext uri="{FF2B5EF4-FFF2-40B4-BE49-F238E27FC236}">
                <a16:creationId xmlns:a16="http://schemas.microsoft.com/office/drawing/2014/main" xmlns="" id="{870EB8D8-363D-449A-B7D2-D96BFEC6A580}"/>
              </a:ext>
            </a:extLst>
          </p:cNvPr>
          <p:cNvSpPr>
            <a:spLocks noGrp="1"/>
          </p:cNvSpPr>
          <p:nvPr>
            <p:ph idx="1"/>
          </p:nvPr>
        </p:nvSpPr>
        <p:spPr>
          <a:xfrm>
            <a:off x="838200" y="1324304"/>
            <a:ext cx="10515600" cy="5281448"/>
          </a:xfrm>
        </p:spPr>
        <p:txBody>
          <a:bodyPr/>
          <a:lstStyle/>
          <a:p>
            <a:pPr marL="514350" indent="-514350">
              <a:buFont typeface="+mj-lt"/>
              <a:buAutoNum type="arabicPeriod"/>
            </a:pPr>
            <a:r>
              <a:rPr lang="en-US" dirty="0"/>
              <a:t>Direct Acquisition</a:t>
            </a:r>
          </a:p>
          <a:p>
            <a:pPr lvl="1">
              <a:buFont typeface="Courier New" panose="02070309020205020404" pitchFamily="49" charset="0"/>
              <a:buChar char="o"/>
            </a:pPr>
            <a:r>
              <a:rPr lang="en-US" dirty="0"/>
              <a:t>An individual may acquire land by opening up and using a parcel of  land over which no individual has already prior established rights, or if any earlier established rights have already elapsed or been abandoned in respect of such piece or parcel of land. </a:t>
            </a:r>
          </a:p>
          <a:p>
            <a:pPr marL="514350" indent="-514350">
              <a:buFont typeface="+mj-lt"/>
              <a:buAutoNum type="arabicPeriod"/>
            </a:pPr>
            <a:r>
              <a:rPr lang="en-US" dirty="0"/>
              <a:t>Transmission and Succession </a:t>
            </a:r>
          </a:p>
          <a:p>
            <a:pPr marL="514350" indent="-514350">
              <a:buFont typeface="+mj-lt"/>
              <a:buAutoNum type="arabicPeriod"/>
            </a:pPr>
            <a:r>
              <a:rPr lang="en-US" dirty="0"/>
              <a:t>Transfer </a:t>
            </a:r>
            <a:r>
              <a:rPr lang="en-US" dirty="0" err="1"/>
              <a:t>Intervivos</a:t>
            </a:r>
            <a:endParaRPr lang="en-US" dirty="0"/>
          </a:p>
          <a:p>
            <a:pPr lvl="1">
              <a:buFont typeface="Courier New" panose="02070309020205020404" pitchFamily="49" charset="0"/>
              <a:buChar char="o"/>
            </a:pPr>
            <a:r>
              <a:rPr lang="en-US" dirty="0"/>
              <a:t> An individual who has already acquired rights over a parcel of land may transfer those rights to another either as a temporary transfer or as a sale.</a:t>
            </a:r>
          </a:p>
          <a:p>
            <a:pPr lvl="1">
              <a:buFont typeface="Courier New" panose="02070309020205020404" pitchFamily="49" charset="0"/>
              <a:buChar char="o"/>
            </a:pPr>
            <a:r>
              <a:rPr lang="en-US" dirty="0"/>
              <a:t>However, </a:t>
            </a:r>
            <a:r>
              <a:rPr lang="en-US" dirty="0" err="1"/>
              <a:t>Mvunga</a:t>
            </a:r>
            <a:r>
              <a:rPr lang="en-US" dirty="0"/>
              <a:t> has argued that there is generally no sale of land under customary tenure in Zambia. What is sold are the improvements on the land as opposed to land itself –See </a:t>
            </a:r>
            <a:r>
              <a:rPr lang="en-US" b="1" dirty="0" err="1"/>
              <a:t>Mvunga</a:t>
            </a:r>
            <a:r>
              <a:rPr lang="en-US" b="1" dirty="0"/>
              <a:t>, M. P. Land Law Policy in Zambia, 1982, Mambo Press </a:t>
            </a:r>
          </a:p>
        </p:txBody>
      </p:sp>
    </p:spTree>
    <p:extLst>
      <p:ext uri="{BB962C8B-B14F-4D97-AF65-F5344CB8AC3E}">
        <p14:creationId xmlns:p14="http://schemas.microsoft.com/office/powerpoint/2010/main" val="3296424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4B76DB-63AF-47EC-BF94-FB3BA5E95B4C}"/>
              </a:ext>
            </a:extLst>
          </p:cNvPr>
          <p:cNvSpPr>
            <a:spLocks noGrp="1"/>
          </p:cNvSpPr>
          <p:nvPr>
            <p:ph type="title"/>
          </p:nvPr>
        </p:nvSpPr>
        <p:spPr>
          <a:xfrm>
            <a:off x="838200" y="365125"/>
            <a:ext cx="10515600" cy="1085303"/>
          </a:xfrm>
        </p:spPr>
        <p:txBody>
          <a:bodyPr>
            <a:normAutofit fontScale="90000"/>
          </a:bodyPr>
          <a:lstStyle/>
          <a:p>
            <a:r>
              <a:rPr lang="en-US" b="1" dirty="0"/>
              <a:t>Provisions in the Lands Act relating to Customary Land</a:t>
            </a:r>
          </a:p>
        </p:txBody>
      </p:sp>
      <p:sp>
        <p:nvSpPr>
          <p:cNvPr id="3" name="Content Placeholder 2">
            <a:extLst>
              <a:ext uri="{FF2B5EF4-FFF2-40B4-BE49-F238E27FC236}">
                <a16:creationId xmlns:a16="http://schemas.microsoft.com/office/drawing/2014/main" xmlns="" id="{B112045C-AFA3-4530-8742-D0DC502BFC08}"/>
              </a:ext>
            </a:extLst>
          </p:cNvPr>
          <p:cNvSpPr>
            <a:spLocks noGrp="1"/>
          </p:cNvSpPr>
          <p:nvPr>
            <p:ph idx="1"/>
          </p:nvPr>
        </p:nvSpPr>
        <p:spPr>
          <a:xfrm>
            <a:off x="838200" y="1825624"/>
            <a:ext cx="10515600" cy="4780127"/>
          </a:xfrm>
        </p:spPr>
        <p:txBody>
          <a:bodyPr>
            <a:normAutofit/>
          </a:bodyPr>
          <a:lstStyle/>
          <a:p>
            <a:r>
              <a:rPr lang="en-US" dirty="0"/>
              <a:t>S. 3 and 7 - The Lands Act vests all land in the president, and explicitly recognizes both leasehold tenure and customary tenure. </a:t>
            </a:r>
          </a:p>
          <a:p>
            <a:r>
              <a:rPr lang="en-US" dirty="0"/>
              <a:t>However, </a:t>
            </a:r>
            <a:r>
              <a:rPr lang="en-US" dirty="0" smtClean="0"/>
              <a:t>whilst </a:t>
            </a:r>
            <a:r>
              <a:rPr lang="en-US" dirty="0"/>
              <a:t>the Lands Act recognizes customary tenure, it also states that in instances where formal law and customary tenure are in conflict, the former takes precedence.</a:t>
            </a:r>
          </a:p>
          <a:p>
            <a:r>
              <a:rPr lang="en-US" dirty="0"/>
              <a:t>S. 8 - The Lands Act also provides for the conversion of customary tenure into private leasehold tenure. </a:t>
            </a:r>
          </a:p>
          <a:p>
            <a:pPr lvl="1">
              <a:buFont typeface="Courier New" panose="02070309020205020404" pitchFamily="49" charset="0"/>
              <a:buChar char="o"/>
            </a:pPr>
            <a:r>
              <a:rPr lang="en-US" sz="2800" dirty="0"/>
              <a:t>The conversion can be done by the will of the customary rights-holder but must be approved by the chief and local authorities in whose area the land is situated. </a:t>
            </a:r>
          </a:p>
        </p:txBody>
      </p:sp>
    </p:spTree>
    <p:extLst>
      <p:ext uri="{BB962C8B-B14F-4D97-AF65-F5344CB8AC3E}">
        <p14:creationId xmlns:p14="http://schemas.microsoft.com/office/powerpoint/2010/main" val="3370778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1856</TotalTime>
  <Words>1438</Words>
  <Application>Microsoft Office PowerPoint</Application>
  <PresentationFormat>Widescreen</PresentationFormat>
  <Paragraphs>76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Courier New</vt:lpstr>
      <vt:lpstr>Office Theme</vt:lpstr>
      <vt:lpstr>UNIVERSITY OF LUSAKA</vt:lpstr>
      <vt:lpstr>Introduction</vt:lpstr>
      <vt:lpstr>Cont’d</vt:lpstr>
      <vt:lpstr>Characteristics of Customary Land Tenure</vt:lpstr>
      <vt:lpstr>Cont’d</vt:lpstr>
      <vt:lpstr>Cont’d</vt:lpstr>
      <vt:lpstr>Cont’d</vt:lpstr>
      <vt:lpstr>Modes of acquiring Land under Customary Tenure</vt:lpstr>
      <vt:lpstr>Provisions in the Lands Act relating to Customary Land</vt:lpstr>
      <vt:lpstr>Conversion Procedure</vt:lpstr>
      <vt:lpstr>Cont’d</vt:lpstr>
      <vt:lpstr>Cont’d</vt:lpstr>
      <vt:lpstr>Further Reading</vt:lpstr>
      <vt:lpstr>Comparative between Statutory and Customary Tenure</vt:lpstr>
      <vt:lpstr>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Lumbiwe</cp:lastModifiedBy>
  <cp:revision>35</cp:revision>
  <dcterms:created xsi:type="dcterms:W3CDTF">2020-06-15T11:59:26Z</dcterms:created>
  <dcterms:modified xsi:type="dcterms:W3CDTF">2021-05-17T12:16:49Z</dcterms:modified>
</cp:coreProperties>
</file>