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2" r:id="rId5"/>
    <p:sldId id="267" r:id="rId6"/>
    <p:sldId id="260" r:id="rId7"/>
    <p:sldId id="264" r:id="rId8"/>
    <p:sldId id="261" r:id="rId9"/>
    <p:sldId id="266"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A3CD63E-D8B9-423C-9B50-57F1F29DE6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E4EEA6A1-EE7E-4392-AB3F-7DAF759509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15B9BCF3-6FD5-466E-8498-813B5A886E17}"/>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5" name="Footer Placeholder 4">
            <a:extLst>
              <a:ext uri="{FF2B5EF4-FFF2-40B4-BE49-F238E27FC236}">
                <a16:creationId xmlns="" xmlns:a16="http://schemas.microsoft.com/office/drawing/2014/main" id="{33B6C88D-3D3B-4160-86E3-1D5528D057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5DDEC7D-BDBD-4F67-B66A-AD745B79198B}"/>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3778288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3B135E-06C2-484B-8BBD-1B871D3D1D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DAB32D3F-6550-48D5-A397-A40DFBB7BD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9F8E37F-CB01-44F6-B5B8-6176DC97E26A}"/>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5" name="Footer Placeholder 4">
            <a:extLst>
              <a:ext uri="{FF2B5EF4-FFF2-40B4-BE49-F238E27FC236}">
                <a16:creationId xmlns="" xmlns:a16="http://schemas.microsoft.com/office/drawing/2014/main" id="{4D71431A-9843-4EFC-97D5-21AF837914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F2B4708-AEE3-4D57-903F-D7FD16C72070}"/>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2569593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D3D4240B-20A8-4D16-ABF1-F4FF11893B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61AB095C-66A9-4C9E-B08E-866785F44C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B30D3D5-E19D-4429-919C-B0D18A510E86}"/>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5" name="Footer Placeholder 4">
            <a:extLst>
              <a:ext uri="{FF2B5EF4-FFF2-40B4-BE49-F238E27FC236}">
                <a16:creationId xmlns="" xmlns:a16="http://schemas.microsoft.com/office/drawing/2014/main" id="{A7E759A2-BC11-450C-831A-F7C527B9FE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C9DE4BE-5856-4197-9A06-8738A1E23444}"/>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300313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422186-4158-4F4D-8BB6-7D81D60BC9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05B75378-B8BF-41B3-BA92-D743C7999D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7BF9473-47D3-4C01-B4F0-9148509C8E67}"/>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5" name="Footer Placeholder 4">
            <a:extLst>
              <a:ext uri="{FF2B5EF4-FFF2-40B4-BE49-F238E27FC236}">
                <a16:creationId xmlns="" xmlns:a16="http://schemas.microsoft.com/office/drawing/2014/main" id="{5693685F-E8BE-44E8-A8C5-27EB2E1F9F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388158F-BF49-4FA7-8C8E-C7C8CAA4ECA7}"/>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2159290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EA6434-08B8-4D16-A0DA-B420177D3A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860C6E73-869F-4481-8361-9FEA6B2422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1B58E205-342C-4C09-A722-59D458D6E96A}"/>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5" name="Footer Placeholder 4">
            <a:extLst>
              <a:ext uri="{FF2B5EF4-FFF2-40B4-BE49-F238E27FC236}">
                <a16:creationId xmlns="" xmlns:a16="http://schemas.microsoft.com/office/drawing/2014/main" id="{C827ACF8-9E72-470C-8516-99A836766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7C149EB-A2F8-43ED-833D-ED9F049E2C7B}"/>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221964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260598-460F-4309-9A69-1FA3130B04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210D616-12D8-468B-898C-B0BD804662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63135D6C-860D-4C99-9D95-D6A81A640F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7CF2B3B3-1329-43F6-9D83-1604DED82C41}"/>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6" name="Footer Placeholder 5">
            <a:extLst>
              <a:ext uri="{FF2B5EF4-FFF2-40B4-BE49-F238E27FC236}">
                <a16:creationId xmlns="" xmlns:a16="http://schemas.microsoft.com/office/drawing/2014/main" id="{1838C542-2298-4D32-9BF6-BF7A97E00F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243D8213-6E0B-484C-BA39-09E695B1814C}"/>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3331172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050451-8EA0-4838-BEBF-BE5C0B7A9C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19B15242-07B8-44BE-A19B-BC97DE3417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6CC6FC6F-1D53-4F0D-B146-02D91C96C1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946B61EA-360B-4DA2-AABB-1B0C08294A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410C703-921F-4258-87F9-124F61885E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5CD1BA7-B795-433C-B61F-FB2E67014676}"/>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8" name="Footer Placeholder 7">
            <a:extLst>
              <a:ext uri="{FF2B5EF4-FFF2-40B4-BE49-F238E27FC236}">
                <a16:creationId xmlns="" xmlns:a16="http://schemas.microsoft.com/office/drawing/2014/main" id="{C80D96A0-DB73-4CE3-8DF5-C012EE6EFA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3B9D6801-2E37-4448-BB1A-2E40E15F6138}"/>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1369133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299B16-449D-4F0F-AB5D-293D8ECC14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D603688D-3508-4074-92CD-FDD31788D4DD}"/>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4" name="Footer Placeholder 3">
            <a:extLst>
              <a:ext uri="{FF2B5EF4-FFF2-40B4-BE49-F238E27FC236}">
                <a16:creationId xmlns="" xmlns:a16="http://schemas.microsoft.com/office/drawing/2014/main" id="{E642BEEA-92C1-4049-B5D1-26442BE1E6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3FC6C1DC-B65E-477E-A9BB-04B368679D8A}"/>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348380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D69FDE21-07B1-4552-A883-635B14EA609C}"/>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3" name="Footer Placeholder 2">
            <a:extLst>
              <a:ext uri="{FF2B5EF4-FFF2-40B4-BE49-F238E27FC236}">
                <a16:creationId xmlns="" xmlns:a16="http://schemas.microsoft.com/office/drawing/2014/main" id="{BB783FA5-9EAF-4F32-8ED9-145CD7DA6A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A85B12C-397B-401B-AB48-DE97500D51B1}"/>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4117611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F901D4-726C-4557-9052-B6F1234F25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8FEE8C9-8747-49FC-9DBA-CD3E0E9097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B5DEBEB4-5994-4966-9F3E-4FF49022A6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EC1EBC3-3638-461A-ADA6-27C22B842527}"/>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6" name="Footer Placeholder 5">
            <a:extLst>
              <a:ext uri="{FF2B5EF4-FFF2-40B4-BE49-F238E27FC236}">
                <a16:creationId xmlns="" xmlns:a16="http://schemas.microsoft.com/office/drawing/2014/main" id="{D575E8A3-6A3D-40C1-B94E-2845DDEBCB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AF2E799-1F85-42C9-A777-4979A39BCC83}"/>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2954250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3327F9-7CC4-40EB-9EAE-D645EA28E2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81E555D1-45C5-4182-9788-83F21B9D53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E6CBB959-2BDB-47BF-895D-CBB0B823DA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BDF35662-5F30-4196-98DE-EE356887384C}"/>
              </a:ext>
            </a:extLst>
          </p:cNvPr>
          <p:cNvSpPr>
            <a:spLocks noGrp="1"/>
          </p:cNvSpPr>
          <p:nvPr>
            <p:ph type="dt" sz="half" idx="10"/>
          </p:nvPr>
        </p:nvSpPr>
        <p:spPr/>
        <p:txBody>
          <a:bodyPr/>
          <a:lstStyle/>
          <a:p>
            <a:fld id="{8E8F41CA-FC92-4075-96A3-8B0BBAAC6041}" type="datetimeFigureOut">
              <a:rPr lang="en-US" smtClean="0"/>
              <a:t>5/17/2021</a:t>
            </a:fld>
            <a:endParaRPr lang="en-US"/>
          </a:p>
        </p:txBody>
      </p:sp>
      <p:sp>
        <p:nvSpPr>
          <p:cNvPr id="6" name="Footer Placeholder 5">
            <a:extLst>
              <a:ext uri="{FF2B5EF4-FFF2-40B4-BE49-F238E27FC236}">
                <a16:creationId xmlns="" xmlns:a16="http://schemas.microsoft.com/office/drawing/2014/main" id="{AE8B8989-93AC-4B76-936B-1B712AE2E2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1733EE8-F84A-4AD1-858C-A9C7BE591172}"/>
              </a:ext>
            </a:extLst>
          </p:cNvPr>
          <p:cNvSpPr>
            <a:spLocks noGrp="1"/>
          </p:cNvSpPr>
          <p:nvPr>
            <p:ph type="sldNum" sz="quarter" idx="12"/>
          </p:nvPr>
        </p:nvSpPr>
        <p:spPr/>
        <p:txBody>
          <a:bodyPr/>
          <a:lstStyle/>
          <a:p>
            <a:fld id="{41867655-5196-4002-BA3E-8C5933DBC9DB}" type="slidenum">
              <a:rPr lang="en-US" smtClean="0"/>
              <a:t>‹#›</a:t>
            </a:fld>
            <a:endParaRPr lang="en-US"/>
          </a:p>
        </p:txBody>
      </p:sp>
    </p:spTree>
    <p:extLst>
      <p:ext uri="{BB962C8B-B14F-4D97-AF65-F5344CB8AC3E}">
        <p14:creationId xmlns:p14="http://schemas.microsoft.com/office/powerpoint/2010/main" val="600539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F21A3D41-FDDB-4CB7-A37B-F642890319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F4CBDB13-345C-4AD2-AFA1-42D5534A68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B067F7-F137-40E4-ABB4-51CA84763B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F41CA-FC92-4075-96A3-8B0BBAAC6041}" type="datetimeFigureOut">
              <a:rPr lang="en-US" smtClean="0"/>
              <a:t>5/17/2021</a:t>
            </a:fld>
            <a:endParaRPr lang="en-US"/>
          </a:p>
        </p:txBody>
      </p:sp>
      <p:sp>
        <p:nvSpPr>
          <p:cNvPr id="5" name="Footer Placeholder 4">
            <a:extLst>
              <a:ext uri="{FF2B5EF4-FFF2-40B4-BE49-F238E27FC236}">
                <a16:creationId xmlns="" xmlns:a16="http://schemas.microsoft.com/office/drawing/2014/main" id="{B16079E3-7F11-41EF-852B-0F1053810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7F7B6E7F-105C-42FA-BCBB-51D6286EE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867655-5196-4002-BA3E-8C5933DBC9DB}" type="slidenum">
              <a:rPr lang="en-US" smtClean="0"/>
              <a:t>‹#›</a:t>
            </a:fld>
            <a:endParaRPr lang="en-US"/>
          </a:p>
        </p:txBody>
      </p:sp>
    </p:spTree>
    <p:extLst>
      <p:ext uri="{BB962C8B-B14F-4D97-AF65-F5344CB8AC3E}">
        <p14:creationId xmlns:p14="http://schemas.microsoft.com/office/powerpoint/2010/main" val="3132946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C74486-5547-4C28-A56D-A339A747D0D9}"/>
              </a:ext>
            </a:extLst>
          </p:cNvPr>
          <p:cNvSpPr>
            <a:spLocks noGrp="1"/>
          </p:cNvSpPr>
          <p:nvPr>
            <p:ph type="ctrTitle"/>
          </p:nvPr>
        </p:nvSpPr>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 xmlns:a16="http://schemas.microsoft.com/office/drawing/2014/main" id="{BCAF4BF2-3386-426B-93E0-777583FE67B2}"/>
              </a:ext>
            </a:extLst>
          </p:cNvPr>
          <p:cNvSpPr>
            <a:spLocks noGrp="1"/>
          </p:cNvSpPr>
          <p:nvPr>
            <p:ph type="subTitle" idx="1"/>
          </p:nvPr>
        </p:nvSpPr>
        <p:spPr>
          <a:xfrm>
            <a:off x="1524000" y="3862552"/>
            <a:ext cx="9144000" cy="1395248"/>
          </a:xfrm>
        </p:spPr>
        <p:txBody>
          <a:bodyPr>
            <a:normAutofit/>
          </a:bodyPr>
          <a:lstStyle/>
          <a:p>
            <a:r>
              <a:rPr lang="en-US" sz="3200" b="1" dirty="0"/>
              <a:t>Unit 12 – Statutory Control of Land Use in Zambia</a:t>
            </a:r>
          </a:p>
        </p:txBody>
      </p:sp>
    </p:spTree>
    <p:extLst>
      <p:ext uri="{BB962C8B-B14F-4D97-AF65-F5344CB8AC3E}">
        <p14:creationId xmlns:p14="http://schemas.microsoft.com/office/powerpoint/2010/main" val="161437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4700"/>
            <a:ext cx="10515600" cy="1043188"/>
          </a:xfrm>
        </p:spPr>
        <p:txBody>
          <a:bodyPr/>
          <a:lstStyle/>
          <a:p>
            <a:r>
              <a:rPr lang="en-US" b="1" dirty="0" smtClean="0"/>
              <a:t>Cont’d</a:t>
            </a:r>
            <a:endParaRPr lang="en-US" b="1" dirty="0"/>
          </a:p>
        </p:txBody>
      </p:sp>
      <p:sp>
        <p:nvSpPr>
          <p:cNvPr id="3" name="Content Placeholder 2"/>
          <p:cNvSpPr>
            <a:spLocks noGrp="1"/>
          </p:cNvSpPr>
          <p:nvPr>
            <p:ph idx="1"/>
          </p:nvPr>
        </p:nvSpPr>
        <p:spPr>
          <a:xfrm>
            <a:off x="838200" y="1287888"/>
            <a:ext cx="10515600" cy="5396247"/>
          </a:xfrm>
        </p:spPr>
        <p:txBody>
          <a:bodyPr>
            <a:normAutofit/>
          </a:bodyPr>
          <a:lstStyle/>
          <a:p>
            <a:r>
              <a:rPr lang="en-US" dirty="0" smtClean="0"/>
              <a:t>Paragraph 5 (K) brings out the fact that a local authority can require </a:t>
            </a:r>
            <a:r>
              <a:rPr lang="en-US" dirty="0"/>
              <a:t>the statutory leaseholder or occupier of land </a:t>
            </a:r>
            <a:r>
              <a:rPr lang="en-US" dirty="0" smtClean="0"/>
              <a:t>to:</a:t>
            </a:r>
          </a:p>
          <a:p>
            <a:pPr lvl="1"/>
            <a:r>
              <a:rPr lang="en-US" sz="2800" dirty="0" smtClean="0"/>
              <a:t>remove </a:t>
            </a:r>
            <a:r>
              <a:rPr lang="en-US" sz="2800" dirty="0"/>
              <a:t>or trim </a:t>
            </a:r>
            <a:r>
              <a:rPr lang="en-US" sz="2800" dirty="0" smtClean="0"/>
              <a:t> </a:t>
            </a:r>
            <a:r>
              <a:rPr lang="en-US" sz="2800" dirty="0"/>
              <a:t>any tree shrub or hedge over hanging or interfering with traffic </a:t>
            </a:r>
            <a:r>
              <a:rPr lang="en-US" sz="2800" dirty="0" smtClean="0"/>
              <a:t>or </a:t>
            </a:r>
            <a:r>
              <a:rPr lang="en-US" sz="2800" dirty="0"/>
              <a:t>with any wires, or with works of local authority</a:t>
            </a:r>
            <a:r>
              <a:rPr lang="en-US" sz="2800" dirty="0" smtClean="0"/>
              <a:t>;</a:t>
            </a:r>
          </a:p>
          <a:p>
            <a:pPr lvl="1"/>
            <a:r>
              <a:rPr lang="en-US" sz="2800" dirty="0" smtClean="0"/>
              <a:t> </a:t>
            </a:r>
            <a:r>
              <a:rPr lang="en-US" sz="2800" dirty="0"/>
              <a:t>remove any dilapidated fence or structure </a:t>
            </a:r>
            <a:r>
              <a:rPr lang="en-US" sz="2800" dirty="0" smtClean="0"/>
              <a:t>adjoining  </a:t>
            </a:r>
            <a:r>
              <a:rPr lang="en-US" sz="2800" dirty="0"/>
              <a:t>any public or place</a:t>
            </a:r>
            <a:r>
              <a:rPr lang="en-US" sz="2800" dirty="0" smtClean="0"/>
              <a:t>;</a:t>
            </a:r>
          </a:p>
          <a:p>
            <a:pPr lvl="1"/>
            <a:r>
              <a:rPr lang="en-US" sz="2800" dirty="0" smtClean="0"/>
              <a:t>paint</a:t>
            </a:r>
            <a:r>
              <a:rPr lang="en-US" sz="2800" dirty="0"/>
              <a:t>, dis-temper, whitewash or </a:t>
            </a:r>
            <a:r>
              <a:rPr lang="en-US" sz="2800" dirty="0" err="1"/>
              <a:t>colour</a:t>
            </a:r>
            <a:r>
              <a:rPr lang="en-US" sz="2800" dirty="0"/>
              <a:t> wash the outside walls or roof of any building forming part of the </a:t>
            </a:r>
            <a:r>
              <a:rPr lang="en-US" sz="2800" dirty="0" smtClean="0"/>
              <a:t>premises;</a:t>
            </a:r>
          </a:p>
          <a:p>
            <a:pPr lvl="1"/>
            <a:r>
              <a:rPr lang="en-US" sz="2800" dirty="0" smtClean="0"/>
              <a:t>tidy </a:t>
            </a:r>
            <a:r>
              <a:rPr lang="en-US" sz="2800" dirty="0"/>
              <a:t>the premises; </a:t>
            </a:r>
            <a:endParaRPr lang="en-US" sz="2800" dirty="0"/>
          </a:p>
        </p:txBody>
      </p:sp>
    </p:spTree>
    <p:extLst>
      <p:ext uri="{BB962C8B-B14F-4D97-AF65-F5344CB8AC3E}">
        <p14:creationId xmlns:p14="http://schemas.microsoft.com/office/powerpoint/2010/main" val="2942135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75B904-1960-4214-B5A4-F2DF7D1F96D5}"/>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 xmlns:a16="http://schemas.microsoft.com/office/drawing/2014/main" id="{5DC0A43A-67EA-4243-A996-A7E294A39C55}"/>
              </a:ext>
            </a:extLst>
          </p:cNvPr>
          <p:cNvSpPr>
            <a:spLocks noGrp="1"/>
          </p:cNvSpPr>
          <p:nvPr>
            <p:ph idx="1"/>
          </p:nvPr>
        </p:nvSpPr>
        <p:spPr>
          <a:xfrm>
            <a:off x="838200" y="1825624"/>
            <a:ext cx="10515600" cy="4780127"/>
          </a:xfrm>
        </p:spPr>
        <p:txBody>
          <a:bodyPr/>
          <a:lstStyle/>
          <a:p>
            <a:r>
              <a:rPr lang="en-US" dirty="0"/>
              <a:t>At common law, any land owner was free to use and develop his land in any way he wished provided he did not commit a nuisance or trespass against his neighbor’s property.  </a:t>
            </a:r>
          </a:p>
          <a:p>
            <a:r>
              <a:rPr lang="en-US" dirty="0"/>
              <a:t>The need to provide for a rational and integrated pattern in the process of land use and development necessitated the involvement of the legislature.</a:t>
            </a:r>
          </a:p>
          <a:p>
            <a:r>
              <a:rPr lang="en-US" dirty="0"/>
              <a:t>There are a number of statutes which regulate the use of land in Zambia. However, our focus is on </a:t>
            </a:r>
            <a:r>
              <a:rPr lang="en-US" b="1" dirty="0"/>
              <a:t>The Urban and Regional Planning Act of 2015, The Local Government Act, 2019</a:t>
            </a:r>
            <a:r>
              <a:rPr lang="en-US" dirty="0"/>
              <a:t> and </a:t>
            </a:r>
            <a:r>
              <a:rPr lang="en-US" b="1" dirty="0"/>
              <a:t>The Public Health Act Cap 295 of the laws of Zambia.</a:t>
            </a:r>
          </a:p>
          <a:p>
            <a:endParaRPr lang="en-US" dirty="0"/>
          </a:p>
        </p:txBody>
      </p:sp>
    </p:spTree>
    <p:extLst>
      <p:ext uri="{BB962C8B-B14F-4D97-AF65-F5344CB8AC3E}">
        <p14:creationId xmlns:p14="http://schemas.microsoft.com/office/powerpoint/2010/main" val="2123934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AB312E-2944-4107-8A65-FBCAA7EA5C93}"/>
              </a:ext>
            </a:extLst>
          </p:cNvPr>
          <p:cNvSpPr>
            <a:spLocks noGrp="1"/>
          </p:cNvSpPr>
          <p:nvPr>
            <p:ph type="title"/>
          </p:nvPr>
        </p:nvSpPr>
        <p:spPr>
          <a:xfrm>
            <a:off x="838200" y="365125"/>
            <a:ext cx="10515600" cy="1085303"/>
          </a:xfrm>
        </p:spPr>
        <p:txBody>
          <a:bodyPr/>
          <a:lstStyle/>
          <a:p>
            <a:r>
              <a:rPr lang="en-US" b="1" dirty="0"/>
              <a:t>The Urban and Regional Planning </a:t>
            </a:r>
            <a:r>
              <a:rPr lang="en-US" b="1" dirty="0" smtClean="0"/>
              <a:t>Act</a:t>
            </a:r>
            <a:endParaRPr lang="en-US" b="1" dirty="0"/>
          </a:p>
        </p:txBody>
      </p:sp>
      <p:sp>
        <p:nvSpPr>
          <p:cNvPr id="3" name="Content Placeholder 2">
            <a:extLst>
              <a:ext uri="{FF2B5EF4-FFF2-40B4-BE49-F238E27FC236}">
                <a16:creationId xmlns="" xmlns:a16="http://schemas.microsoft.com/office/drawing/2014/main" id="{24DBEF35-F3A2-46B2-88FE-C69A0F3999BE}"/>
              </a:ext>
            </a:extLst>
          </p:cNvPr>
          <p:cNvSpPr>
            <a:spLocks noGrp="1"/>
          </p:cNvSpPr>
          <p:nvPr>
            <p:ph idx="1"/>
          </p:nvPr>
        </p:nvSpPr>
        <p:spPr>
          <a:xfrm>
            <a:off x="838200" y="1450428"/>
            <a:ext cx="10515600" cy="4726535"/>
          </a:xfrm>
        </p:spPr>
        <p:txBody>
          <a:bodyPr/>
          <a:lstStyle/>
          <a:p>
            <a:r>
              <a:rPr lang="en-US" dirty="0"/>
              <a:t>The primary object of planning is to ensure that all land is put to the use which is best from the point of view of the community</a:t>
            </a:r>
            <a:r>
              <a:rPr lang="en-US" dirty="0" smtClean="0"/>
              <a:t>.</a:t>
            </a:r>
          </a:p>
          <a:p>
            <a:r>
              <a:rPr lang="en-US" dirty="0"/>
              <a:t>This Act provides a framework for administering and managing urban and regional planning in Zambia by providing for development, planning and administration principles, standards and requirements for urban and regional planning processes and systems</a:t>
            </a:r>
            <a:r>
              <a:rPr lang="en-US" dirty="0" smtClean="0"/>
              <a:t>.</a:t>
            </a:r>
          </a:p>
          <a:p>
            <a:r>
              <a:rPr lang="en-US" dirty="0"/>
              <a:t>This Act not only establishes procedures for integrated urban and regional planning in a devolved system of governance but also guarantees sustainable urban and rural development by promoting environmental, social and economic sustainability in development initiatives and controls at all levels of urban and regional </a:t>
            </a:r>
            <a:r>
              <a:rPr lang="en-US" dirty="0" smtClean="0"/>
              <a:t>planning.</a:t>
            </a:r>
            <a:endParaRPr lang="en-US" dirty="0"/>
          </a:p>
          <a:p>
            <a:endParaRPr lang="en-US" dirty="0"/>
          </a:p>
        </p:txBody>
      </p:sp>
    </p:spTree>
    <p:extLst>
      <p:ext uri="{BB962C8B-B14F-4D97-AF65-F5344CB8AC3E}">
        <p14:creationId xmlns:p14="http://schemas.microsoft.com/office/powerpoint/2010/main" val="3019060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Cont’d</a:t>
            </a:r>
            <a:endParaRPr lang="en-US" b="1" dirty="0"/>
          </a:p>
        </p:txBody>
      </p:sp>
      <p:sp>
        <p:nvSpPr>
          <p:cNvPr id="3" name="Content Placeholder 2"/>
          <p:cNvSpPr>
            <a:spLocks noGrp="1"/>
          </p:cNvSpPr>
          <p:nvPr>
            <p:ph idx="1"/>
          </p:nvPr>
        </p:nvSpPr>
        <p:spPr>
          <a:xfrm>
            <a:off x="838200" y="1287888"/>
            <a:ext cx="10515600" cy="5331854"/>
          </a:xfrm>
        </p:spPr>
        <p:txBody>
          <a:bodyPr>
            <a:normAutofit/>
          </a:bodyPr>
          <a:lstStyle/>
          <a:p>
            <a:r>
              <a:rPr lang="en-US" dirty="0" smtClean="0"/>
              <a:t>S. 6 of the Act brings out the </a:t>
            </a:r>
            <a:r>
              <a:rPr lang="en-US" dirty="0"/>
              <a:t>fact that </a:t>
            </a:r>
            <a:r>
              <a:rPr lang="en-US" dirty="0" smtClean="0"/>
              <a:t>the National </a:t>
            </a:r>
            <a:r>
              <a:rPr lang="en-US" dirty="0"/>
              <a:t>Planning Framework </a:t>
            </a:r>
            <a:r>
              <a:rPr lang="en-US" dirty="0" smtClean="0"/>
              <a:t>be </a:t>
            </a:r>
            <a:r>
              <a:rPr lang="en-US" dirty="0"/>
              <a:t>administered and managed by the </a:t>
            </a:r>
            <a:r>
              <a:rPr lang="en-US" dirty="0" smtClean="0"/>
              <a:t>Director; the </a:t>
            </a:r>
            <a:r>
              <a:rPr lang="en-US" dirty="0"/>
              <a:t>planning authorities; </a:t>
            </a:r>
            <a:r>
              <a:rPr lang="en-US" dirty="0" smtClean="0"/>
              <a:t>and any </a:t>
            </a:r>
            <a:r>
              <a:rPr lang="en-US" dirty="0"/>
              <a:t>other body designated as a planning </a:t>
            </a:r>
            <a:r>
              <a:rPr lang="en-US" dirty="0" smtClean="0"/>
              <a:t>authority.</a:t>
            </a:r>
          </a:p>
          <a:p>
            <a:r>
              <a:rPr lang="en-US" dirty="0" smtClean="0"/>
              <a:t>The </a:t>
            </a:r>
            <a:r>
              <a:rPr lang="en-US" dirty="0" smtClean="0"/>
              <a:t>Urban and Regional Planning Act controls land use in Zambia by making it mandatory for a </a:t>
            </a:r>
            <a:r>
              <a:rPr lang="en-US" dirty="0"/>
              <a:t>person to </a:t>
            </a:r>
            <a:r>
              <a:rPr lang="en-US" dirty="0" smtClean="0"/>
              <a:t>get planning person before carrying out any development </a:t>
            </a:r>
            <a:r>
              <a:rPr lang="en-US" dirty="0"/>
              <a:t>on </a:t>
            </a:r>
            <a:r>
              <a:rPr lang="en-US" dirty="0" smtClean="0"/>
              <a:t>land, changing </a:t>
            </a:r>
            <a:r>
              <a:rPr lang="en-US" dirty="0"/>
              <a:t>the use of land or </a:t>
            </a:r>
            <a:r>
              <a:rPr lang="en-US" dirty="0" smtClean="0"/>
              <a:t>subdividing </a:t>
            </a:r>
            <a:r>
              <a:rPr lang="en-US" dirty="0"/>
              <a:t>any </a:t>
            </a:r>
            <a:r>
              <a:rPr lang="en-US" dirty="0" smtClean="0"/>
              <a:t>land – see s. 49 (1) of the Act.</a:t>
            </a:r>
          </a:p>
          <a:p>
            <a:r>
              <a:rPr lang="en-US" dirty="0" smtClean="0"/>
              <a:t>S. 49 (2) makes it an offence to contravene s. 49 (1) and in a case where a person contravenes s. 49 (1) the structure that has been put up on the land can be demolished or the person can be fined/charged</a:t>
            </a:r>
            <a:r>
              <a:rPr lang="en-US" dirty="0" smtClean="0"/>
              <a:t>.</a:t>
            </a:r>
          </a:p>
        </p:txBody>
      </p:sp>
    </p:spTree>
    <p:extLst>
      <p:ext uri="{BB962C8B-B14F-4D97-AF65-F5344CB8AC3E}">
        <p14:creationId xmlns:p14="http://schemas.microsoft.com/office/powerpoint/2010/main" val="1650961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036"/>
          </a:xfrm>
        </p:spPr>
        <p:txBody>
          <a:bodyPr/>
          <a:lstStyle/>
          <a:p>
            <a:r>
              <a:rPr lang="en-US" b="1" dirty="0" smtClean="0"/>
              <a:t>Cont’d</a:t>
            </a:r>
            <a:endParaRPr lang="en-US" b="1" dirty="0"/>
          </a:p>
        </p:txBody>
      </p:sp>
      <p:sp>
        <p:nvSpPr>
          <p:cNvPr id="3" name="Content Placeholder 2"/>
          <p:cNvSpPr>
            <a:spLocks noGrp="1"/>
          </p:cNvSpPr>
          <p:nvPr>
            <p:ph idx="1"/>
          </p:nvPr>
        </p:nvSpPr>
        <p:spPr>
          <a:xfrm>
            <a:off x="838200" y="1236372"/>
            <a:ext cx="10515600" cy="5447763"/>
          </a:xfrm>
        </p:spPr>
        <p:txBody>
          <a:bodyPr>
            <a:normAutofit/>
          </a:bodyPr>
          <a:lstStyle/>
          <a:p>
            <a:pPr lvl="0"/>
            <a:r>
              <a:rPr lang="en-US" sz="2600" dirty="0" smtClean="0">
                <a:solidFill>
                  <a:prstClr val="black"/>
                </a:solidFill>
              </a:rPr>
              <a:t>Under s. 52, a planning authority can also grant a development permit.</a:t>
            </a:r>
          </a:p>
          <a:p>
            <a:pPr lvl="0"/>
            <a:r>
              <a:rPr lang="en-US" sz="2600" dirty="0" smtClean="0">
                <a:solidFill>
                  <a:prstClr val="black"/>
                </a:solidFill>
              </a:rPr>
              <a:t>In granting such development permit, the planning authority shall</a:t>
            </a:r>
            <a:r>
              <a:rPr lang="en-US" sz="2600" dirty="0" smtClean="0"/>
              <a:t> </a:t>
            </a:r>
            <a:r>
              <a:rPr lang="en-US" sz="2600" dirty="0"/>
              <a:t>take into </a:t>
            </a:r>
            <a:r>
              <a:rPr lang="en-US" sz="2600" dirty="0" smtClean="0"/>
              <a:t>account:</a:t>
            </a:r>
          </a:p>
          <a:p>
            <a:pPr lvl="1"/>
            <a:r>
              <a:rPr lang="en-US" sz="2600" dirty="0" smtClean="0"/>
              <a:t>the </a:t>
            </a:r>
            <a:r>
              <a:rPr lang="en-US" sz="2600" dirty="0"/>
              <a:t>social and welfare </a:t>
            </a:r>
            <a:r>
              <a:rPr lang="en-US" sz="2600" dirty="0" smtClean="0"/>
              <a:t>consequences of the purported development; </a:t>
            </a:r>
          </a:p>
          <a:p>
            <a:pPr lvl="1"/>
            <a:r>
              <a:rPr lang="en-US" sz="2600" dirty="0" smtClean="0"/>
              <a:t>whether the development </a:t>
            </a:r>
            <a:r>
              <a:rPr lang="en-US" sz="2600" dirty="0"/>
              <a:t>permit is likely to create a public nuisance or annoyance in the area; </a:t>
            </a:r>
          </a:p>
          <a:p>
            <a:pPr lvl="1"/>
            <a:r>
              <a:rPr lang="en-US" sz="2600" dirty="0" smtClean="0"/>
              <a:t>the </a:t>
            </a:r>
            <a:r>
              <a:rPr lang="en-US" sz="2600" dirty="0"/>
              <a:t>suitability of the premises upon which the development is to be undertaken relating to the safety health and planning requirements in respect of accommodation and sanitary facilities; and </a:t>
            </a:r>
            <a:endParaRPr lang="en-US" sz="2600" dirty="0" smtClean="0"/>
          </a:p>
          <a:p>
            <a:pPr lvl="1"/>
            <a:r>
              <a:rPr lang="en-US" sz="2600" dirty="0" smtClean="0"/>
              <a:t>whether </a:t>
            </a:r>
            <a:r>
              <a:rPr lang="en-US" sz="2600" dirty="0"/>
              <a:t>the proposed development is likely to have adverse environmental effects.</a:t>
            </a:r>
            <a:endParaRPr lang="en-US" sz="2600" dirty="0" smtClean="0">
              <a:solidFill>
                <a:prstClr val="black"/>
              </a:solidFill>
            </a:endParaRPr>
          </a:p>
          <a:p>
            <a:pPr lvl="0"/>
            <a:r>
              <a:rPr lang="en-US" sz="2600" dirty="0" smtClean="0">
                <a:solidFill>
                  <a:prstClr val="black"/>
                </a:solidFill>
              </a:rPr>
              <a:t>S</a:t>
            </a:r>
            <a:r>
              <a:rPr lang="en-US" sz="2600" dirty="0">
                <a:solidFill>
                  <a:prstClr val="black"/>
                </a:solidFill>
              </a:rPr>
              <a:t>. 71 of the Act makes it an offence to occupy land/build upon land covered by the Act </a:t>
            </a:r>
            <a:r>
              <a:rPr lang="en-US" sz="2600" dirty="0" smtClean="0">
                <a:solidFill>
                  <a:prstClr val="black"/>
                </a:solidFill>
              </a:rPr>
              <a:t>without </a:t>
            </a:r>
            <a:r>
              <a:rPr lang="en-US" sz="2600" dirty="0">
                <a:solidFill>
                  <a:prstClr val="black"/>
                </a:solidFill>
              </a:rPr>
              <a:t>prior permission.</a:t>
            </a:r>
          </a:p>
          <a:p>
            <a:endParaRPr lang="en-US" sz="2400" dirty="0"/>
          </a:p>
        </p:txBody>
      </p:sp>
    </p:spTree>
    <p:extLst>
      <p:ext uri="{BB962C8B-B14F-4D97-AF65-F5344CB8AC3E}">
        <p14:creationId xmlns:p14="http://schemas.microsoft.com/office/powerpoint/2010/main" val="3498310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498A1A-97C5-4A89-A39C-1A444978B486}"/>
              </a:ext>
            </a:extLst>
          </p:cNvPr>
          <p:cNvSpPr>
            <a:spLocks noGrp="1"/>
          </p:cNvSpPr>
          <p:nvPr>
            <p:ph type="title"/>
          </p:nvPr>
        </p:nvSpPr>
        <p:spPr/>
        <p:txBody>
          <a:bodyPr/>
          <a:lstStyle/>
          <a:p>
            <a:r>
              <a:rPr lang="en-US" b="1" dirty="0"/>
              <a:t>The Public Health Act</a:t>
            </a:r>
          </a:p>
        </p:txBody>
      </p:sp>
      <p:sp>
        <p:nvSpPr>
          <p:cNvPr id="3" name="Content Placeholder 2">
            <a:extLst>
              <a:ext uri="{FF2B5EF4-FFF2-40B4-BE49-F238E27FC236}">
                <a16:creationId xmlns="" xmlns:a16="http://schemas.microsoft.com/office/drawing/2014/main" id="{0CFF0CFF-DD77-4565-B018-7CFEDCC6A302}"/>
              </a:ext>
            </a:extLst>
          </p:cNvPr>
          <p:cNvSpPr>
            <a:spLocks noGrp="1"/>
          </p:cNvSpPr>
          <p:nvPr>
            <p:ph idx="1"/>
          </p:nvPr>
        </p:nvSpPr>
        <p:spPr>
          <a:xfrm>
            <a:off x="838200" y="1493949"/>
            <a:ext cx="10515600" cy="4998926"/>
          </a:xfrm>
        </p:spPr>
        <p:txBody>
          <a:bodyPr>
            <a:normAutofit/>
          </a:bodyPr>
          <a:lstStyle/>
          <a:p>
            <a:r>
              <a:rPr lang="en-US" dirty="0"/>
              <a:t>The objective of the Public Health Act is to provide for the prevention and suppression of diseases and generally to regulate all matters connected with public health in Zambia.  </a:t>
            </a:r>
            <a:endParaRPr lang="en-US" dirty="0" smtClean="0"/>
          </a:p>
          <a:p>
            <a:r>
              <a:rPr lang="en-US" dirty="0" smtClean="0"/>
              <a:t>S. 24 provides that a person shall be liable to a penalty for letting out a premises in which any person has been suffering from an infectious disease, </a:t>
            </a:r>
            <a:r>
              <a:rPr lang="en-US" dirty="0"/>
              <a:t>without having </a:t>
            </a:r>
            <a:r>
              <a:rPr lang="en-US" dirty="0" smtClean="0"/>
              <a:t>the same efficiently disinfected.</a:t>
            </a:r>
          </a:p>
          <a:p>
            <a:r>
              <a:rPr lang="en-US" dirty="0" smtClean="0"/>
              <a:t>S. 64 prohibits occupiers from causing a nuisance.</a:t>
            </a:r>
          </a:p>
          <a:p>
            <a:r>
              <a:rPr lang="en-US" dirty="0" smtClean="0"/>
              <a:t>S. 86 obliges </a:t>
            </a:r>
            <a:r>
              <a:rPr lang="en-US" dirty="0"/>
              <a:t>occupiers/land owners to </a:t>
            </a:r>
            <a:r>
              <a:rPr lang="en-US" dirty="0" smtClean="0"/>
              <a:t>clear overgrown bushes and to cut off long grass.</a:t>
            </a:r>
            <a:endParaRPr lang="en-US" dirty="0"/>
          </a:p>
          <a:p>
            <a:endParaRPr lang="en-US" dirty="0"/>
          </a:p>
        </p:txBody>
      </p:sp>
    </p:spTree>
    <p:extLst>
      <p:ext uri="{BB962C8B-B14F-4D97-AF65-F5344CB8AC3E}">
        <p14:creationId xmlns:p14="http://schemas.microsoft.com/office/powerpoint/2010/main" val="2786940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Cont’d</a:t>
            </a:r>
            <a:endParaRPr lang="en-US" b="1" dirty="0"/>
          </a:p>
        </p:txBody>
      </p:sp>
      <p:sp>
        <p:nvSpPr>
          <p:cNvPr id="3" name="Content Placeholder 2"/>
          <p:cNvSpPr>
            <a:spLocks noGrp="1"/>
          </p:cNvSpPr>
          <p:nvPr>
            <p:ph idx="1"/>
          </p:nvPr>
        </p:nvSpPr>
        <p:spPr>
          <a:xfrm>
            <a:off x="838200" y="1365160"/>
            <a:ext cx="10515600" cy="5177307"/>
          </a:xfrm>
        </p:spPr>
        <p:txBody>
          <a:bodyPr/>
          <a:lstStyle/>
          <a:p>
            <a:pPr lvl="0"/>
            <a:r>
              <a:rPr lang="en-US" sz="2600" dirty="0">
                <a:solidFill>
                  <a:prstClr val="black"/>
                </a:solidFill>
              </a:rPr>
              <a:t>Section 75 of the Act empowers the Minister by Statutory Instrument to make regulations that confer powers  and impose duties in connection with the carrying out and enforcement thereof  on local authorities, owners and others as to, inter alia, the construction of buildings, the provisions of proper lighting and ventilation and the prevention of overcrowding. </a:t>
            </a:r>
          </a:p>
          <a:p>
            <a:pPr lvl="0"/>
            <a:r>
              <a:rPr lang="en-US" sz="2600" dirty="0">
                <a:solidFill>
                  <a:prstClr val="black"/>
                </a:solidFill>
              </a:rPr>
              <a:t>Pursuant to this section, as well as pursuant to section 114 of the Act, the Minister has by statutory instruments promulgated the Public Health (Building) Regulations.  </a:t>
            </a:r>
          </a:p>
          <a:p>
            <a:pPr lvl="0"/>
            <a:r>
              <a:rPr lang="en-US" sz="2600" dirty="0">
                <a:solidFill>
                  <a:prstClr val="black"/>
                </a:solidFill>
              </a:rPr>
              <a:t>Any person proposing to erect a building within local authority areas must submit an application for a building permit to the relevant local authority, furnishing them with drawings and other documents.</a:t>
            </a:r>
          </a:p>
          <a:p>
            <a:endParaRPr lang="en-US" dirty="0"/>
          </a:p>
        </p:txBody>
      </p:sp>
    </p:spTree>
    <p:extLst>
      <p:ext uri="{BB962C8B-B14F-4D97-AF65-F5344CB8AC3E}">
        <p14:creationId xmlns:p14="http://schemas.microsoft.com/office/powerpoint/2010/main" val="2707910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73162A-3AB0-4DA0-95CD-9B27CAD91A5B}"/>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C61C0CE7-3449-4236-85FC-FC1241D8C6BD}"/>
              </a:ext>
            </a:extLst>
          </p:cNvPr>
          <p:cNvSpPr>
            <a:spLocks noGrp="1"/>
          </p:cNvSpPr>
          <p:nvPr>
            <p:ph idx="1"/>
          </p:nvPr>
        </p:nvSpPr>
        <p:spPr>
          <a:xfrm>
            <a:off x="838200" y="1365160"/>
            <a:ext cx="10515600" cy="5272123"/>
          </a:xfrm>
        </p:spPr>
        <p:txBody>
          <a:bodyPr>
            <a:normAutofit lnSpcReduction="10000"/>
          </a:bodyPr>
          <a:lstStyle/>
          <a:p>
            <a:r>
              <a:rPr lang="en-US" dirty="0"/>
              <a:t>Regulation 5(1) of the Public Health (Building Regulations) requires prior permission before erecting any building;</a:t>
            </a:r>
          </a:p>
          <a:p>
            <a:r>
              <a:rPr lang="en-US" dirty="0"/>
              <a:t>Regulation 6(1) deals with plans and the contents thereof;</a:t>
            </a:r>
          </a:p>
          <a:p>
            <a:r>
              <a:rPr lang="en-US" dirty="0"/>
              <a:t>Regulation 8(1) provides the grounds on which plans may be disapproved by the Local </a:t>
            </a:r>
            <a:r>
              <a:rPr lang="en-US" dirty="0" smtClean="0"/>
              <a:t>Authority which include amongst others:</a:t>
            </a:r>
          </a:p>
          <a:p>
            <a:pPr lvl="1"/>
            <a:r>
              <a:rPr lang="en-US" sz="2800" dirty="0" smtClean="0"/>
              <a:t>Poor drainage system;</a:t>
            </a:r>
          </a:p>
          <a:p>
            <a:pPr lvl="1"/>
            <a:r>
              <a:rPr lang="en-US" sz="2800" dirty="0" smtClean="0"/>
              <a:t>The place is unfit for human habitation;</a:t>
            </a:r>
          </a:p>
          <a:p>
            <a:pPr lvl="1"/>
            <a:r>
              <a:rPr lang="en-US" sz="2800" dirty="0" smtClean="0"/>
              <a:t>The plan not adequately providing </a:t>
            </a:r>
            <a:r>
              <a:rPr lang="en-US" sz="2800" dirty="0"/>
              <a:t>for the strength and stability of </a:t>
            </a:r>
            <a:r>
              <a:rPr lang="en-US" sz="2800" dirty="0" smtClean="0"/>
              <a:t>the building</a:t>
            </a:r>
            <a:r>
              <a:rPr lang="en-US" sz="2800" dirty="0"/>
              <a:t>, nor for the sanitary </a:t>
            </a:r>
            <a:r>
              <a:rPr lang="en-US" sz="2800" dirty="0" smtClean="0"/>
              <a:t>requirements.</a:t>
            </a:r>
          </a:p>
          <a:p>
            <a:r>
              <a:rPr lang="en-US" dirty="0" smtClean="0"/>
              <a:t>Regulation 13 provides that the </a:t>
            </a:r>
            <a:r>
              <a:rPr lang="en-US" dirty="0"/>
              <a:t>Local Authority or its </a:t>
            </a:r>
            <a:r>
              <a:rPr lang="en-US" dirty="0" err="1"/>
              <a:t>authorised</a:t>
            </a:r>
            <a:r>
              <a:rPr lang="en-US" dirty="0"/>
              <a:t> </a:t>
            </a:r>
            <a:r>
              <a:rPr lang="en-US" dirty="0" smtClean="0"/>
              <a:t>officers shall </a:t>
            </a:r>
            <a:r>
              <a:rPr lang="en-US" dirty="0"/>
              <a:t>have power to inspect any building in course of erection </a:t>
            </a:r>
            <a:r>
              <a:rPr lang="en-US" dirty="0" smtClean="0"/>
              <a:t>or completion and if such building does not meet the required standard, it could be demolished.</a:t>
            </a:r>
            <a:endParaRPr lang="en-US" dirty="0" smtClean="0"/>
          </a:p>
          <a:p>
            <a:pPr lvl="1"/>
            <a:endParaRPr lang="en-US" sz="2800" dirty="0"/>
          </a:p>
          <a:p>
            <a:endParaRPr lang="en-US" dirty="0"/>
          </a:p>
        </p:txBody>
      </p:sp>
    </p:spTree>
    <p:extLst>
      <p:ext uri="{BB962C8B-B14F-4D97-AF65-F5344CB8AC3E}">
        <p14:creationId xmlns:p14="http://schemas.microsoft.com/office/powerpoint/2010/main" val="3291690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8672"/>
          </a:xfrm>
        </p:spPr>
        <p:txBody>
          <a:bodyPr/>
          <a:lstStyle/>
          <a:p>
            <a:r>
              <a:rPr lang="en-US" b="1" dirty="0"/>
              <a:t>The Local Government Act</a:t>
            </a:r>
          </a:p>
        </p:txBody>
      </p:sp>
      <p:sp>
        <p:nvSpPr>
          <p:cNvPr id="3" name="Content Placeholder 2"/>
          <p:cNvSpPr>
            <a:spLocks noGrp="1"/>
          </p:cNvSpPr>
          <p:nvPr>
            <p:ph idx="1"/>
          </p:nvPr>
        </p:nvSpPr>
        <p:spPr>
          <a:xfrm>
            <a:off x="838200" y="1287887"/>
            <a:ext cx="10515600" cy="5422006"/>
          </a:xfrm>
        </p:spPr>
        <p:txBody>
          <a:bodyPr/>
          <a:lstStyle/>
          <a:p>
            <a:r>
              <a:rPr lang="en-US" dirty="0" smtClean="0"/>
              <a:t>S. 3 of the Act provides for the establishment of the local councils;</a:t>
            </a:r>
          </a:p>
          <a:p>
            <a:r>
              <a:rPr lang="en-US" dirty="0" smtClean="0"/>
              <a:t>S. 16 provides for the functions of the local councils.</a:t>
            </a:r>
          </a:p>
          <a:p>
            <a:r>
              <a:rPr lang="en-US" dirty="0" smtClean="0"/>
              <a:t>S. 80 of the Act empowers the Minster to make regulations relating to the Act.</a:t>
            </a:r>
          </a:p>
          <a:p>
            <a:r>
              <a:rPr lang="en-US" dirty="0" smtClean="0"/>
              <a:t>The first schedule to s.16(2) under paragraph 5 outlines various ways in which the local authorities regulate land use. </a:t>
            </a:r>
          </a:p>
          <a:p>
            <a:r>
              <a:rPr lang="en-US" dirty="0" smtClean="0"/>
              <a:t>For instance, paragraph 5 (</a:t>
            </a:r>
            <a:r>
              <a:rPr lang="en-US" dirty="0" err="1" smtClean="0"/>
              <a:t>i</a:t>
            </a:r>
            <a:r>
              <a:rPr lang="en-US" dirty="0" smtClean="0"/>
              <a:t>) empowers the local authorities to prohibit </a:t>
            </a:r>
            <a:r>
              <a:rPr lang="en-US" dirty="0"/>
              <a:t>and control the development and use of land and buildings and the erection of buildings, in the interests of public health, public safety, and the proper and orderly development of the area of the local </a:t>
            </a:r>
            <a:r>
              <a:rPr lang="en-US" dirty="0" smtClean="0"/>
              <a:t>authority.</a:t>
            </a:r>
            <a:endParaRPr lang="en-US" dirty="0"/>
          </a:p>
          <a:p>
            <a:endParaRPr lang="en-US" dirty="0"/>
          </a:p>
        </p:txBody>
      </p:sp>
    </p:spTree>
    <p:extLst>
      <p:ext uri="{BB962C8B-B14F-4D97-AF65-F5344CB8AC3E}">
        <p14:creationId xmlns:p14="http://schemas.microsoft.com/office/powerpoint/2010/main" val="4237533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4021</TotalTime>
  <Words>1064</Words>
  <Application>Microsoft Office PowerPoint</Application>
  <PresentationFormat>Widescreen</PresentationFormat>
  <Paragraphs>51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UNIVERSITY OF LUSAKA</vt:lpstr>
      <vt:lpstr>Introduction</vt:lpstr>
      <vt:lpstr>The Urban and Regional Planning Act</vt:lpstr>
      <vt:lpstr>Cont’d</vt:lpstr>
      <vt:lpstr>Cont’d</vt:lpstr>
      <vt:lpstr>The Public Health Act</vt:lpstr>
      <vt:lpstr>Cont’d</vt:lpstr>
      <vt:lpstr>Cont’d</vt:lpstr>
      <vt:lpstr>The Local Government Act</vt:lpstr>
      <vt:lpstr>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Lumbiwe</cp:lastModifiedBy>
  <cp:revision>34</cp:revision>
  <dcterms:created xsi:type="dcterms:W3CDTF">2020-06-15T11:55:33Z</dcterms:created>
  <dcterms:modified xsi:type="dcterms:W3CDTF">2021-05-17T12:12:19Z</dcterms:modified>
</cp:coreProperties>
</file>