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0310B-FA04-495C-B823-3A7FD4D9B6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E1864B-F542-42B9-AF10-237C533D79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833B1E-7428-41B9-B3C0-B3EB3663950E}"/>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AEA842BA-D7C3-4F43-99F9-7185BE0763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5D325-FDEB-4739-A788-31F1EBEF9F76}"/>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69562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C8800-C778-4305-9D44-9693360FCA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A708D2-5E63-4623-903C-10B6489A09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53BAA9-6651-45D5-AF72-F3119EFB7C7C}"/>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9F84AFBD-CB88-44F0-B752-3F15E3612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1BD8E5-53FC-46FE-887A-C99B43A62FA0}"/>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849502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155432-99FF-47CD-8451-0FD3F84D57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6F98BD-AA58-47D5-A3E3-52122BAE1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C8E603-3EAF-4919-B6A5-04EDAC5FC308}"/>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C735E76B-4A58-492E-9D0D-20399AD4DA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9E8073-0D7E-44CA-83A6-A63C67003AA3}"/>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21340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5918-453B-4B24-9804-ADBF6613F9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F6E7D1-1667-4141-AED8-7913DF442F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C188F8-56A5-4F1E-9E7E-3F2B70BD2A8A}"/>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65E84B6A-E145-47BA-8C7E-F5E1B4A1F1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DD1C18-73C3-4E02-9336-046490CAB87C}"/>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697131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001B3-8458-4A2F-A729-CB57EE6C33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C12A01-03E8-4A86-BD6D-CC422CC1A5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F7EF67-CBE3-4EA8-A1C4-5EF7901F9A1B}"/>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2BA9F20B-137A-4223-BB9C-FA15A48D2D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2FA8CF-C367-4EBF-B011-BCA7A8F3DEE4}"/>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131212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B4778-73BF-400B-87F2-786ADD63EB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8BF2A8-EB4E-487A-BC56-8EF3DE71BF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59B8FF-D435-411F-8783-830A874B8A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714A89-4B6E-4DC4-A574-9A394BBD0C97}"/>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6" name="Footer Placeholder 5">
            <a:extLst>
              <a:ext uri="{FF2B5EF4-FFF2-40B4-BE49-F238E27FC236}">
                <a16:creationId xmlns:a16="http://schemas.microsoft.com/office/drawing/2014/main" id="{D46DA655-44C7-41C7-8B05-863137B088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FF3C6-AC2C-450D-81FF-0E2EF2482447}"/>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81210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AB4BB-095F-45EE-880D-258BDCF84A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B45240-4FB4-4320-B9B2-204339DFDB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9577E4-0B5A-4C7F-B0C1-087B6E4A6F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3544EF-12B9-4784-ABD2-5C8FC6BE14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128294-887A-4992-A82C-1C3B486546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29E4A6-A770-4389-8689-CB5E756DC49B}"/>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8" name="Footer Placeholder 7">
            <a:extLst>
              <a:ext uri="{FF2B5EF4-FFF2-40B4-BE49-F238E27FC236}">
                <a16:creationId xmlns:a16="http://schemas.microsoft.com/office/drawing/2014/main" id="{ABF44A04-1A8A-492C-9061-44D2F5FFFE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D745D3-9EA6-436E-94D7-9E987560EF77}"/>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37766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87B28-96CA-40A5-9942-12EDB9C3BC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650346-F6F5-4579-BE9E-FB338FFB760E}"/>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4" name="Footer Placeholder 3">
            <a:extLst>
              <a:ext uri="{FF2B5EF4-FFF2-40B4-BE49-F238E27FC236}">
                <a16:creationId xmlns:a16="http://schemas.microsoft.com/office/drawing/2014/main" id="{08584882-91AA-480E-9EF4-1C790C23F0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B5E48F3-5DFF-4C24-8FBD-D837D89EF9C1}"/>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340944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6557BC-8EE5-4C4B-BE56-9AA96D98C2F9}"/>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3" name="Footer Placeholder 2">
            <a:extLst>
              <a:ext uri="{FF2B5EF4-FFF2-40B4-BE49-F238E27FC236}">
                <a16:creationId xmlns:a16="http://schemas.microsoft.com/office/drawing/2014/main" id="{ED2A9847-9BBA-4F70-BF66-26241EAC93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618304-78FA-44AC-B015-45C6D1843843}"/>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1795941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65DD1-AAD5-461C-9411-78D5CBD59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36ABF8-B629-46E7-84C6-E157344517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E28ABA-7A84-4A5F-A066-C98E1F331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A75350-2F68-42E7-8183-39CB95D40AAA}"/>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6" name="Footer Placeholder 5">
            <a:extLst>
              <a:ext uri="{FF2B5EF4-FFF2-40B4-BE49-F238E27FC236}">
                <a16:creationId xmlns:a16="http://schemas.microsoft.com/office/drawing/2014/main" id="{4B7FC004-705D-4C68-BA00-5CDD1318CB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056278-22C5-4B24-AF8A-8654786AC6B3}"/>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2254984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4D72F-A8DA-4035-8CA8-C71DE01991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57245C-191E-4C47-8A39-9C2B01A860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6A25C4-C038-4068-8597-148AC998F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FD8A30-8A73-467A-9089-FC0667BCDFA4}"/>
              </a:ext>
            </a:extLst>
          </p:cNvPr>
          <p:cNvSpPr>
            <a:spLocks noGrp="1"/>
          </p:cNvSpPr>
          <p:nvPr>
            <p:ph type="dt" sz="half" idx="10"/>
          </p:nvPr>
        </p:nvSpPr>
        <p:spPr/>
        <p:txBody>
          <a:bodyPr/>
          <a:lstStyle/>
          <a:p>
            <a:fld id="{A1854B19-4508-43EF-9FE3-526049F1EEE2}" type="datetimeFigureOut">
              <a:rPr lang="en-US" smtClean="0"/>
              <a:t>2/19/2021</a:t>
            </a:fld>
            <a:endParaRPr lang="en-US"/>
          </a:p>
        </p:txBody>
      </p:sp>
      <p:sp>
        <p:nvSpPr>
          <p:cNvPr id="6" name="Footer Placeholder 5">
            <a:extLst>
              <a:ext uri="{FF2B5EF4-FFF2-40B4-BE49-F238E27FC236}">
                <a16:creationId xmlns:a16="http://schemas.microsoft.com/office/drawing/2014/main" id="{9718B4E5-C90D-49CE-89B0-1076BFC780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0BBA8F-C29D-4DE2-8034-97A5BAC71340}"/>
              </a:ext>
            </a:extLst>
          </p:cNvPr>
          <p:cNvSpPr>
            <a:spLocks noGrp="1"/>
          </p:cNvSpPr>
          <p:nvPr>
            <p:ph type="sldNum" sz="quarter" idx="12"/>
          </p:nvPr>
        </p:nvSpPr>
        <p:spPr/>
        <p:txBody>
          <a:bodyPr/>
          <a:lstStyle/>
          <a:p>
            <a:fld id="{CF67845D-4595-4377-AE30-F0C745AF2945}" type="slidenum">
              <a:rPr lang="en-US" smtClean="0"/>
              <a:t>‹#›</a:t>
            </a:fld>
            <a:endParaRPr lang="en-US"/>
          </a:p>
        </p:txBody>
      </p:sp>
    </p:spTree>
    <p:extLst>
      <p:ext uri="{BB962C8B-B14F-4D97-AF65-F5344CB8AC3E}">
        <p14:creationId xmlns:p14="http://schemas.microsoft.com/office/powerpoint/2010/main" val="7990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2A2413-9A0C-4A54-932F-A7A6DD5D94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0F3FF2-9F79-46C9-993D-E65FC0F25D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B8CE95-3662-4ACA-8F91-219B1EA94C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854B19-4508-43EF-9FE3-526049F1EEE2}" type="datetimeFigureOut">
              <a:rPr lang="en-US" smtClean="0"/>
              <a:t>2/19/2021</a:t>
            </a:fld>
            <a:endParaRPr lang="en-US"/>
          </a:p>
        </p:txBody>
      </p:sp>
      <p:sp>
        <p:nvSpPr>
          <p:cNvPr id="5" name="Footer Placeholder 4">
            <a:extLst>
              <a:ext uri="{FF2B5EF4-FFF2-40B4-BE49-F238E27FC236}">
                <a16:creationId xmlns:a16="http://schemas.microsoft.com/office/drawing/2014/main" id="{5CA2C8EF-4D81-4E1D-A8B7-AB56067CD1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851302-08D1-4814-90E0-6F05638E2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7845D-4595-4377-AE30-F0C745AF2945}" type="slidenum">
              <a:rPr lang="en-US" smtClean="0"/>
              <a:t>‹#›</a:t>
            </a:fld>
            <a:endParaRPr lang="en-US"/>
          </a:p>
        </p:txBody>
      </p:sp>
    </p:spTree>
    <p:extLst>
      <p:ext uri="{BB962C8B-B14F-4D97-AF65-F5344CB8AC3E}">
        <p14:creationId xmlns:p14="http://schemas.microsoft.com/office/powerpoint/2010/main" val="1785337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C9E8E-CF91-47EB-BFE6-87BDBBE1544A}"/>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a16="http://schemas.microsoft.com/office/drawing/2014/main" id="{2AC7EBFC-B370-47A4-8766-430DBAF9C21A}"/>
              </a:ext>
            </a:extLst>
          </p:cNvPr>
          <p:cNvSpPr>
            <a:spLocks noGrp="1"/>
          </p:cNvSpPr>
          <p:nvPr>
            <p:ph type="subTitle" idx="1"/>
          </p:nvPr>
        </p:nvSpPr>
        <p:spPr>
          <a:xfrm>
            <a:off x="1524000" y="3602038"/>
            <a:ext cx="9144000" cy="1616348"/>
          </a:xfrm>
        </p:spPr>
        <p:txBody>
          <a:bodyPr/>
          <a:lstStyle/>
          <a:p>
            <a:endParaRPr lang="en-US" dirty="0"/>
          </a:p>
          <a:p>
            <a:r>
              <a:rPr lang="en-US" sz="2800" b="1"/>
              <a:t>Unit 10 </a:t>
            </a:r>
            <a:r>
              <a:rPr lang="en-US" sz="2800" b="1" dirty="0"/>
              <a:t>– Leases and Licences</a:t>
            </a:r>
          </a:p>
        </p:txBody>
      </p:sp>
    </p:spTree>
    <p:extLst>
      <p:ext uri="{BB962C8B-B14F-4D97-AF65-F5344CB8AC3E}">
        <p14:creationId xmlns:p14="http://schemas.microsoft.com/office/powerpoint/2010/main" val="537036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373-1E56-4B29-9CC9-01F76C3FFA06}"/>
              </a:ext>
            </a:extLst>
          </p:cNvPr>
          <p:cNvSpPr>
            <a:spLocks noGrp="1"/>
          </p:cNvSpPr>
          <p:nvPr>
            <p:ph type="title"/>
          </p:nvPr>
        </p:nvSpPr>
        <p:spPr/>
        <p:txBody>
          <a:bodyPr/>
          <a:lstStyle/>
          <a:p>
            <a:r>
              <a:rPr lang="en-US" b="1" dirty="0"/>
              <a:t>Types of  Tenancies</a:t>
            </a:r>
          </a:p>
        </p:txBody>
      </p:sp>
      <p:sp>
        <p:nvSpPr>
          <p:cNvPr id="3" name="Content Placeholder 2">
            <a:extLst>
              <a:ext uri="{FF2B5EF4-FFF2-40B4-BE49-F238E27FC236}">
                <a16:creationId xmlns:a16="http://schemas.microsoft.com/office/drawing/2014/main" id="{D74AF295-DA77-45EC-B0E6-FD378A3A69B0}"/>
              </a:ext>
            </a:extLst>
          </p:cNvPr>
          <p:cNvSpPr>
            <a:spLocks noGrp="1"/>
          </p:cNvSpPr>
          <p:nvPr>
            <p:ph idx="1"/>
          </p:nvPr>
        </p:nvSpPr>
        <p:spPr>
          <a:xfrm>
            <a:off x="838200" y="1825625"/>
            <a:ext cx="10515600" cy="4795892"/>
          </a:xfrm>
        </p:spPr>
        <p:txBody>
          <a:bodyPr/>
          <a:lstStyle/>
          <a:p>
            <a:r>
              <a:rPr lang="en-US" dirty="0"/>
              <a:t>Tenancies or leases may be categorized under the following heads: </a:t>
            </a:r>
          </a:p>
          <a:p>
            <a:pPr marL="514350" indent="-514350">
              <a:buFont typeface="+mj-lt"/>
              <a:buAutoNum type="arabicParenR"/>
            </a:pPr>
            <a:r>
              <a:rPr lang="en-US" b="1" dirty="0"/>
              <a:t>Periodic Tenancies</a:t>
            </a:r>
          </a:p>
          <a:p>
            <a:pPr lvl="1">
              <a:buFont typeface="Courier New" panose="02070309020205020404" pitchFamily="49" charset="0"/>
              <a:buChar char="o"/>
            </a:pPr>
            <a:r>
              <a:rPr lang="en-US" sz="2800" dirty="0"/>
              <a:t>may arise whenever a person goes into possession with the owner’s consent and pays rent by reference to a definite period; weekly, monthly, quarterly and yearly tenancies.</a:t>
            </a:r>
          </a:p>
          <a:p>
            <a:pPr lvl="1">
              <a:buFont typeface="Courier New" panose="02070309020205020404" pitchFamily="49" charset="0"/>
              <a:buChar char="o"/>
            </a:pPr>
            <a:r>
              <a:rPr lang="en-US" sz="2800" dirty="0"/>
              <a:t>The lease can continue indefinitely and the total period of the tenancy will not be known in advance. </a:t>
            </a:r>
          </a:p>
          <a:p>
            <a:pPr lvl="1">
              <a:buFont typeface="Courier New" panose="02070309020205020404" pitchFamily="49" charset="0"/>
              <a:buChar char="o"/>
            </a:pPr>
            <a:r>
              <a:rPr lang="en-US" sz="2800" dirty="0"/>
              <a:t>However, the tenancy is not of uncertain duration. There is merely succession of periodic tenancies, all of which are of a term certain, i.e. one week, after one week or one month, after one month and so on</a:t>
            </a:r>
          </a:p>
        </p:txBody>
      </p:sp>
    </p:spTree>
    <p:extLst>
      <p:ext uri="{BB962C8B-B14F-4D97-AF65-F5344CB8AC3E}">
        <p14:creationId xmlns:p14="http://schemas.microsoft.com/office/powerpoint/2010/main" val="3875632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97A9C-1F17-4A7D-A4D3-1FB34552B236}"/>
              </a:ext>
            </a:extLst>
          </p:cNvPr>
          <p:cNvSpPr>
            <a:spLocks noGrp="1"/>
          </p:cNvSpPr>
          <p:nvPr>
            <p:ph type="title"/>
          </p:nvPr>
        </p:nvSpPr>
        <p:spPr/>
        <p:txBody>
          <a:bodyPr/>
          <a:lstStyle/>
          <a:p>
            <a:r>
              <a:rPr lang="en-US" b="1" dirty="0">
                <a:solidFill>
                  <a:prstClr val="black"/>
                </a:solidFill>
              </a:rPr>
              <a:t>Types of  Tenancies Cont’d</a:t>
            </a:r>
            <a:endParaRPr lang="en-US" dirty="0"/>
          </a:p>
        </p:txBody>
      </p:sp>
      <p:sp>
        <p:nvSpPr>
          <p:cNvPr id="3" name="Content Placeholder 2">
            <a:extLst>
              <a:ext uri="{FF2B5EF4-FFF2-40B4-BE49-F238E27FC236}">
                <a16:creationId xmlns:a16="http://schemas.microsoft.com/office/drawing/2014/main" id="{E30B58FF-884F-40D3-8F6C-2852B44EF85C}"/>
              </a:ext>
            </a:extLst>
          </p:cNvPr>
          <p:cNvSpPr>
            <a:spLocks noGrp="1"/>
          </p:cNvSpPr>
          <p:nvPr>
            <p:ph idx="1"/>
          </p:nvPr>
        </p:nvSpPr>
        <p:spPr>
          <a:xfrm>
            <a:off x="838200" y="1690688"/>
            <a:ext cx="10515600" cy="4802187"/>
          </a:xfrm>
        </p:spPr>
        <p:txBody>
          <a:bodyPr>
            <a:normAutofit lnSpcReduction="10000"/>
          </a:bodyPr>
          <a:lstStyle/>
          <a:p>
            <a:pPr lvl="1">
              <a:buFont typeface="Courier New" panose="02070309020205020404" pitchFamily="49" charset="0"/>
              <a:buChar char="o"/>
            </a:pPr>
            <a:r>
              <a:rPr lang="en-US" sz="2800" dirty="0"/>
              <a:t>The parties to the tenancy may specifically agree to a period of notice determining the tenancy but in absence of this, a monthly tenancy may be determined by giving one month’s notice, a weekly tenancy by a week’s notice and a yearly tenancy by giving six months notice. </a:t>
            </a:r>
          </a:p>
          <a:p>
            <a:pPr lvl="1">
              <a:buFont typeface="Courier New" panose="02070309020205020404" pitchFamily="49" charset="0"/>
              <a:buChar char="o"/>
            </a:pPr>
            <a:r>
              <a:rPr lang="en-US" sz="2800" b="1" dirty="0"/>
              <a:t>For example</a:t>
            </a:r>
            <a:r>
              <a:rPr lang="en-US" sz="2800" dirty="0"/>
              <a:t>, let’s say you are unsure of how long you’re going to be living in one place because your boss tells you that you’re going to be relocated, but he’s not sure when. </a:t>
            </a:r>
          </a:p>
          <a:p>
            <a:pPr lvl="1">
              <a:buFont typeface="Courier New" panose="02070309020205020404" pitchFamily="49" charset="0"/>
              <a:buChar char="o"/>
            </a:pPr>
            <a:r>
              <a:rPr lang="en-US" sz="2800" dirty="0"/>
              <a:t>Under these circumstances, you decide to enter into a lease by which you rent your apartment on a month-to-month basis. </a:t>
            </a:r>
          </a:p>
          <a:p>
            <a:pPr lvl="1">
              <a:buFont typeface="Courier New" panose="02070309020205020404" pitchFamily="49" charset="0"/>
              <a:buChar char="o"/>
            </a:pPr>
            <a:r>
              <a:rPr lang="en-US" sz="2800" dirty="0"/>
              <a:t>This is a periodic tenancy, where a "month" constitutes the period under which you rent.</a:t>
            </a:r>
          </a:p>
        </p:txBody>
      </p:sp>
    </p:spTree>
    <p:extLst>
      <p:ext uri="{BB962C8B-B14F-4D97-AF65-F5344CB8AC3E}">
        <p14:creationId xmlns:p14="http://schemas.microsoft.com/office/powerpoint/2010/main" val="778283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F930A-F02D-484D-B3B5-262721B9ADDE}"/>
              </a:ext>
            </a:extLst>
          </p:cNvPr>
          <p:cNvSpPr>
            <a:spLocks noGrp="1"/>
          </p:cNvSpPr>
          <p:nvPr>
            <p:ph type="title"/>
          </p:nvPr>
        </p:nvSpPr>
        <p:spPr/>
        <p:txBody>
          <a:bodyPr/>
          <a:lstStyle/>
          <a:p>
            <a:r>
              <a:rPr lang="en-US" b="1" dirty="0">
                <a:solidFill>
                  <a:prstClr val="black"/>
                </a:solidFill>
              </a:rPr>
              <a:t>Types of  Tenancies Cont’d</a:t>
            </a:r>
            <a:endParaRPr lang="en-US" dirty="0"/>
          </a:p>
        </p:txBody>
      </p:sp>
      <p:sp>
        <p:nvSpPr>
          <p:cNvPr id="3" name="Content Placeholder 2">
            <a:extLst>
              <a:ext uri="{FF2B5EF4-FFF2-40B4-BE49-F238E27FC236}">
                <a16:creationId xmlns:a16="http://schemas.microsoft.com/office/drawing/2014/main" id="{D71D7A7A-1500-4D6B-9213-FDDCF950C14C}"/>
              </a:ext>
            </a:extLst>
          </p:cNvPr>
          <p:cNvSpPr>
            <a:spLocks noGrp="1"/>
          </p:cNvSpPr>
          <p:nvPr>
            <p:ph idx="1"/>
          </p:nvPr>
        </p:nvSpPr>
        <p:spPr>
          <a:xfrm>
            <a:off x="838200" y="1690688"/>
            <a:ext cx="10515600" cy="4802187"/>
          </a:xfrm>
        </p:spPr>
        <p:txBody>
          <a:bodyPr/>
          <a:lstStyle/>
          <a:p>
            <a:pPr marL="0" indent="0">
              <a:buNone/>
            </a:pPr>
            <a:r>
              <a:rPr lang="en-US" dirty="0"/>
              <a:t>2) </a:t>
            </a:r>
            <a:r>
              <a:rPr lang="en-US" b="1" dirty="0"/>
              <a:t>A tenancy at will</a:t>
            </a:r>
          </a:p>
          <a:p>
            <a:pPr lvl="1">
              <a:buFont typeface="Courier New" panose="02070309020205020404" pitchFamily="49" charset="0"/>
              <a:buChar char="o"/>
            </a:pPr>
            <a:r>
              <a:rPr lang="en-US" sz="2800" dirty="0"/>
              <a:t>This a leasehold that can be terminated at any time by either the tenant or the landlord. </a:t>
            </a:r>
          </a:p>
          <a:p>
            <a:pPr lvl="1">
              <a:buFont typeface="Courier New" panose="02070309020205020404" pitchFamily="49" charset="0"/>
              <a:buChar char="o"/>
            </a:pPr>
            <a:r>
              <a:rPr lang="en-US" sz="2800" dirty="0"/>
              <a:t>Typically, this type of leasehold must be created with the express understanding that the lease can be terminated at the will of either party. </a:t>
            </a:r>
          </a:p>
          <a:p>
            <a:pPr lvl="1">
              <a:buFont typeface="Courier New" panose="02070309020205020404" pitchFamily="49" charset="0"/>
              <a:buChar char="o"/>
            </a:pPr>
            <a:r>
              <a:rPr lang="en-US" sz="2800" dirty="0"/>
              <a:t>If an express agreement does not exist, then a court of law may treat the leasehold as a periodic tenancy based on the frequency of the tenant’s payment of rent to the landlord.</a:t>
            </a:r>
          </a:p>
          <a:p>
            <a:pPr lvl="1">
              <a:buFont typeface="Courier New" panose="02070309020205020404" pitchFamily="49" charset="0"/>
              <a:buChar char="o"/>
            </a:pPr>
            <a:r>
              <a:rPr lang="en-US" sz="2800" dirty="0"/>
              <a:t>Termination of a tenancy at will can be done without any notice by either the landlord or the tenant.</a:t>
            </a:r>
          </a:p>
          <a:p>
            <a:pPr lvl="1">
              <a:buFont typeface="Courier New" panose="02070309020205020404" pitchFamily="49" charset="0"/>
              <a:buChar char="o"/>
            </a:pPr>
            <a:endParaRPr lang="en-US" dirty="0"/>
          </a:p>
        </p:txBody>
      </p:sp>
    </p:spTree>
    <p:extLst>
      <p:ext uri="{BB962C8B-B14F-4D97-AF65-F5344CB8AC3E}">
        <p14:creationId xmlns:p14="http://schemas.microsoft.com/office/powerpoint/2010/main" val="4029667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3F8C6-5D59-4DE8-AE1E-83A316AEDE05}"/>
              </a:ext>
            </a:extLst>
          </p:cNvPr>
          <p:cNvSpPr>
            <a:spLocks noGrp="1"/>
          </p:cNvSpPr>
          <p:nvPr>
            <p:ph type="title"/>
          </p:nvPr>
        </p:nvSpPr>
        <p:spPr>
          <a:xfrm>
            <a:off x="838200" y="365125"/>
            <a:ext cx="10515600" cy="990709"/>
          </a:xfrm>
        </p:spPr>
        <p:txBody>
          <a:bodyPr/>
          <a:lstStyle/>
          <a:p>
            <a:r>
              <a:rPr lang="en-US" b="1" dirty="0">
                <a:solidFill>
                  <a:prstClr val="black"/>
                </a:solidFill>
              </a:rPr>
              <a:t>Types of  Tenancies Cont’d</a:t>
            </a:r>
            <a:endParaRPr lang="en-US" dirty="0"/>
          </a:p>
        </p:txBody>
      </p:sp>
      <p:sp>
        <p:nvSpPr>
          <p:cNvPr id="3" name="Content Placeholder 2">
            <a:extLst>
              <a:ext uri="{FF2B5EF4-FFF2-40B4-BE49-F238E27FC236}">
                <a16:creationId xmlns:a16="http://schemas.microsoft.com/office/drawing/2014/main" id="{6CB9A9D4-1FDC-4743-BBDD-601B2FE3B092}"/>
              </a:ext>
            </a:extLst>
          </p:cNvPr>
          <p:cNvSpPr>
            <a:spLocks noGrp="1"/>
          </p:cNvSpPr>
          <p:nvPr>
            <p:ph idx="1"/>
          </p:nvPr>
        </p:nvSpPr>
        <p:spPr>
          <a:xfrm>
            <a:off x="838200" y="1355834"/>
            <a:ext cx="10515600" cy="5137041"/>
          </a:xfrm>
        </p:spPr>
        <p:txBody>
          <a:bodyPr>
            <a:normAutofit lnSpcReduction="10000"/>
          </a:bodyPr>
          <a:lstStyle/>
          <a:p>
            <a:pPr lvl="1">
              <a:buFont typeface="Courier New" panose="02070309020205020404" pitchFamily="49" charset="0"/>
              <a:buChar char="o"/>
            </a:pPr>
            <a:r>
              <a:rPr lang="en-US" sz="2800" dirty="0"/>
              <a:t>For example, let’s say you expressly agree to rent an apartment from your landlord, with the understanding that it can be terminated at any time by either party. You pay your landlord on a month-to-month basis. </a:t>
            </a:r>
          </a:p>
          <a:p>
            <a:pPr lvl="1">
              <a:buFont typeface="Courier New" panose="02070309020205020404" pitchFamily="49" charset="0"/>
              <a:buChar char="o"/>
            </a:pPr>
            <a:r>
              <a:rPr lang="en-US" sz="2800" dirty="0"/>
              <a:t>Four months down the road, you land a new job in a new city, and you have only four days to move. You can pack your stuff into the moving truck and hand your landlord the keys, and your leasehold will be considered terminated.</a:t>
            </a:r>
          </a:p>
          <a:p>
            <a:pPr lvl="1">
              <a:buFont typeface="Courier New" panose="02070309020205020404" pitchFamily="49" charset="0"/>
              <a:buChar char="o"/>
            </a:pPr>
            <a:r>
              <a:rPr lang="en-US" sz="2800" dirty="0"/>
              <a:t>Other examples are where a tenant whose lease has expired holds over with the landlord’s permission or where a person is allowed into possession while the parties negotiate the terms of the lease.</a:t>
            </a:r>
          </a:p>
          <a:p>
            <a:pPr lvl="1">
              <a:buFont typeface="Courier New" panose="02070309020205020404" pitchFamily="49" charset="0"/>
              <a:buChar char="o"/>
            </a:pPr>
            <a:r>
              <a:rPr lang="en-US" sz="2800" dirty="0"/>
              <a:t> The landlord is entitled to compensation for the use and occupation of land unless the parties agree that the tenancy shall be rent free.</a:t>
            </a:r>
          </a:p>
        </p:txBody>
      </p:sp>
    </p:spTree>
    <p:extLst>
      <p:ext uri="{BB962C8B-B14F-4D97-AF65-F5344CB8AC3E}">
        <p14:creationId xmlns:p14="http://schemas.microsoft.com/office/powerpoint/2010/main" val="76962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5E614-C16F-4545-A02C-ECFF311E6030}"/>
              </a:ext>
            </a:extLst>
          </p:cNvPr>
          <p:cNvSpPr>
            <a:spLocks noGrp="1"/>
          </p:cNvSpPr>
          <p:nvPr>
            <p:ph type="title"/>
          </p:nvPr>
        </p:nvSpPr>
        <p:spPr>
          <a:xfrm>
            <a:off x="838200" y="160145"/>
            <a:ext cx="10515600" cy="1132627"/>
          </a:xfrm>
        </p:spPr>
        <p:txBody>
          <a:bodyPr/>
          <a:lstStyle/>
          <a:p>
            <a:r>
              <a:rPr lang="en-US" b="1" dirty="0">
                <a:solidFill>
                  <a:prstClr val="black"/>
                </a:solidFill>
              </a:rPr>
              <a:t>Types of  Tenancies Cont’d</a:t>
            </a:r>
            <a:endParaRPr lang="en-US" dirty="0"/>
          </a:p>
        </p:txBody>
      </p:sp>
      <p:sp>
        <p:nvSpPr>
          <p:cNvPr id="3" name="Content Placeholder 2">
            <a:extLst>
              <a:ext uri="{FF2B5EF4-FFF2-40B4-BE49-F238E27FC236}">
                <a16:creationId xmlns:a16="http://schemas.microsoft.com/office/drawing/2014/main" id="{710C6F79-E6E1-4497-8408-B5EC24F121AC}"/>
              </a:ext>
            </a:extLst>
          </p:cNvPr>
          <p:cNvSpPr>
            <a:spLocks noGrp="1"/>
          </p:cNvSpPr>
          <p:nvPr>
            <p:ph idx="1"/>
          </p:nvPr>
        </p:nvSpPr>
        <p:spPr>
          <a:xfrm>
            <a:off x="838200" y="1292772"/>
            <a:ext cx="10515600" cy="5249918"/>
          </a:xfrm>
        </p:spPr>
        <p:txBody>
          <a:bodyPr>
            <a:normAutofit lnSpcReduction="10000"/>
          </a:bodyPr>
          <a:lstStyle/>
          <a:p>
            <a:pPr marL="0" indent="0">
              <a:buNone/>
            </a:pPr>
            <a:r>
              <a:rPr lang="en-US" dirty="0"/>
              <a:t>3) </a:t>
            </a:r>
            <a:r>
              <a:rPr lang="en-US" b="1" dirty="0"/>
              <a:t>Tenancy at Sufferance</a:t>
            </a:r>
          </a:p>
          <a:p>
            <a:pPr lvl="1">
              <a:buFont typeface="Courier New" panose="02070309020205020404" pitchFamily="49" charset="0"/>
              <a:buChar char="o"/>
            </a:pPr>
            <a:r>
              <a:rPr lang="en-US" sz="2800" dirty="0"/>
              <a:t>A tenancy at sufferance is a leasehold under which a tenant remains in possession of the premises after a tenancy has been terminated, and the tenant’s possession is wrongful.</a:t>
            </a:r>
          </a:p>
          <a:p>
            <a:pPr lvl="1">
              <a:buFont typeface="Courier New" panose="02070309020205020404" pitchFamily="49" charset="0"/>
              <a:buChar char="o"/>
            </a:pPr>
            <a:r>
              <a:rPr lang="en-US" sz="2800" dirty="0"/>
              <a:t>For example, if your landlord told you that at the end of your year-long lease (on July 31st) you had to vacate the premises, and on August 1st you were still there, you would have created a tenancy at sufferance.</a:t>
            </a:r>
          </a:p>
          <a:p>
            <a:pPr lvl="1">
              <a:buFont typeface="Courier New" panose="02070309020205020404" pitchFamily="49" charset="0"/>
              <a:buChar char="o"/>
            </a:pPr>
            <a:r>
              <a:rPr lang="en-US" sz="2800" dirty="0"/>
              <a:t>A tenant at sufferance differs from a trespasser in that his original entry was lawful and from a tenant at will in that his tenancy exists without the landlord’s assent . </a:t>
            </a:r>
          </a:p>
          <a:p>
            <a:pPr lvl="1">
              <a:buFont typeface="Courier New" panose="02070309020205020404" pitchFamily="49" charset="0"/>
              <a:buChar char="o"/>
            </a:pPr>
            <a:r>
              <a:rPr lang="en-US" sz="2800" dirty="0"/>
              <a:t>A tenancy at sufferance will be converted into a tenancy at will if the landlord subsequently assents to the tenant’s occupation </a:t>
            </a:r>
            <a:r>
              <a:rPr lang="en-US" dirty="0"/>
              <a:t>. (</a:t>
            </a:r>
            <a:r>
              <a:rPr lang="en-US" dirty="0" err="1"/>
              <a:t>muingah</a:t>
            </a:r>
            <a:r>
              <a:rPr lang="en-US" dirty="0"/>
              <a:t> v </a:t>
            </a:r>
            <a:r>
              <a:rPr lang="en-US" dirty="0" err="1"/>
              <a:t>daka</a:t>
            </a:r>
            <a:r>
              <a:rPr lang="en-US"/>
              <a:t>)</a:t>
            </a:r>
            <a:endParaRPr lang="en-US" dirty="0"/>
          </a:p>
        </p:txBody>
      </p:sp>
    </p:spTree>
    <p:extLst>
      <p:ext uri="{BB962C8B-B14F-4D97-AF65-F5344CB8AC3E}">
        <p14:creationId xmlns:p14="http://schemas.microsoft.com/office/powerpoint/2010/main" val="768427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4899D-0A6E-498D-B521-C27AF2057692}"/>
              </a:ext>
            </a:extLst>
          </p:cNvPr>
          <p:cNvSpPr>
            <a:spLocks noGrp="1"/>
          </p:cNvSpPr>
          <p:nvPr>
            <p:ph type="title"/>
          </p:nvPr>
        </p:nvSpPr>
        <p:spPr>
          <a:xfrm>
            <a:off x="838200" y="365125"/>
            <a:ext cx="10515600" cy="943413"/>
          </a:xfrm>
        </p:spPr>
        <p:txBody>
          <a:bodyPr/>
          <a:lstStyle/>
          <a:p>
            <a:r>
              <a:rPr lang="en-US" b="1" dirty="0">
                <a:solidFill>
                  <a:prstClr val="black"/>
                </a:solidFill>
              </a:rPr>
              <a:t>Types of  Tenancies Cont’d</a:t>
            </a:r>
            <a:endParaRPr lang="en-US" dirty="0"/>
          </a:p>
        </p:txBody>
      </p:sp>
      <p:sp>
        <p:nvSpPr>
          <p:cNvPr id="3" name="Content Placeholder 2">
            <a:extLst>
              <a:ext uri="{FF2B5EF4-FFF2-40B4-BE49-F238E27FC236}">
                <a16:creationId xmlns:a16="http://schemas.microsoft.com/office/drawing/2014/main" id="{2A064956-4386-4D97-B9FF-95368ABED8AC}"/>
              </a:ext>
            </a:extLst>
          </p:cNvPr>
          <p:cNvSpPr>
            <a:spLocks noGrp="1"/>
          </p:cNvSpPr>
          <p:nvPr>
            <p:ph idx="1"/>
          </p:nvPr>
        </p:nvSpPr>
        <p:spPr>
          <a:xfrm>
            <a:off x="838200" y="1308538"/>
            <a:ext cx="10515600" cy="5184337"/>
          </a:xfrm>
        </p:spPr>
        <p:txBody>
          <a:bodyPr/>
          <a:lstStyle/>
          <a:p>
            <a:pPr marL="0" indent="0">
              <a:buNone/>
            </a:pPr>
            <a:r>
              <a:rPr lang="en-US" dirty="0"/>
              <a:t>4) </a:t>
            </a:r>
            <a:r>
              <a:rPr lang="en-US" b="1" dirty="0"/>
              <a:t>Tenancy by Estoppel</a:t>
            </a:r>
          </a:p>
          <a:p>
            <a:pPr lvl="1">
              <a:buFont typeface="Courier New" panose="02070309020205020404" pitchFamily="49" charset="0"/>
              <a:buChar char="o"/>
            </a:pPr>
            <a:r>
              <a:rPr lang="en-US" sz="2800" dirty="0"/>
              <a:t>If the Landlord  purports to grant a lease of land to the Tenant, but the Landlord has no title to the land, a tenancy by estoppel arises. It is binding on the Landlord and the Tenant but is invalid vis-à-vis third parties. (check Lusaka Auctioneers v Morton)</a:t>
            </a:r>
          </a:p>
          <a:p>
            <a:pPr marL="0" indent="0">
              <a:buNone/>
            </a:pPr>
            <a:r>
              <a:rPr lang="en-US" dirty="0"/>
              <a:t>5) </a:t>
            </a:r>
            <a:r>
              <a:rPr lang="en-US" b="1" dirty="0"/>
              <a:t>Tenancy For a Fixed Period</a:t>
            </a:r>
          </a:p>
          <a:p>
            <a:pPr lvl="1">
              <a:buFont typeface="Courier New" panose="02070309020205020404" pitchFamily="49" charset="0"/>
              <a:buChar char="o"/>
            </a:pPr>
            <a:r>
              <a:rPr lang="en-US" sz="2800" dirty="0"/>
              <a:t>This is a tenancy or lease of a fixed and certain duration e.g. 3 months, 1 year, etc. it is a  fixed term in that it lasts for a specific amount of time.</a:t>
            </a:r>
          </a:p>
        </p:txBody>
      </p:sp>
    </p:spTree>
    <p:extLst>
      <p:ext uri="{BB962C8B-B14F-4D97-AF65-F5344CB8AC3E}">
        <p14:creationId xmlns:p14="http://schemas.microsoft.com/office/powerpoint/2010/main" val="1876430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368AD-0D28-407F-9A3A-F57CA61F3C79}"/>
              </a:ext>
            </a:extLst>
          </p:cNvPr>
          <p:cNvSpPr>
            <a:spLocks noGrp="1"/>
          </p:cNvSpPr>
          <p:nvPr>
            <p:ph type="title"/>
          </p:nvPr>
        </p:nvSpPr>
        <p:spPr>
          <a:xfrm>
            <a:off x="840828" y="144408"/>
            <a:ext cx="10515600" cy="1053772"/>
          </a:xfrm>
        </p:spPr>
        <p:txBody>
          <a:bodyPr/>
          <a:lstStyle/>
          <a:p>
            <a:r>
              <a:rPr lang="en-US" b="1" dirty="0"/>
              <a:t>Implied Obligations of Landlord and Tenant</a:t>
            </a:r>
          </a:p>
        </p:txBody>
      </p:sp>
      <p:sp>
        <p:nvSpPr>
          <p:cNvPr id="3" name="Content Placeholder 2">
            <a:extLst>
              <a:ext uri="{FF2B5EF4-FFF2-40B4-BE49-F238E27FC236}">
                <a16:creationId xmlns:a16="http://schemas.microsoft.com/office/drawing/2014/main" id="{66D50D7E-8E3F-4444-98A2-89FD377AFA70}"/>
              </a:ext>
            </a:extLst>
          </p:cNvPr>
          <p:cNvSpPr>
            <a:spLocks noGrp="1"/>
          </p:cNvSpPr>
          <p:nvPr>
            <p:ph idx="1"/>
          </p:nvPr>
        </p:nvSpPr>
        <p:spPr>
          <a:xfrm>
            <a:off x="838200" y="1387366"/>
            <a:ext cx="10515600" cy="4789597"/>
          </a:xfrm>
        </p:spPr>
        <p:txBody>
          <a:bodyPr/>
          <a:lstStyle/>
          <a:p>
            <a:r>
              <a:rPr lang="en-US" dirty="0"/>
              <a:t>Covenants are legal promises contained within a deed that impose obligations on the parties to that deed. </a:t>
            </a:r>
          </a:p>
          <a:p>
            <a:r>
              <a:rPr lang="en-US" dirty="0"/>
              <a:t>In the case of a lease, the covenants impose obligations on the landlord and / or the tenant.</a:t>
            </a:r>
          </a:p>
          <a:p>
            <a:r>
              <a:rPr lang="en-US" dirty="0"/>
              <a:t>Covenants in a lease may be expressed or implied. The parties will usually agree their own covenants, and within reason they can agree to anything they choose.</a:t>
            </a:r>
          </a:p>
          <a:p>
            <a:r>
              <a:rPr lang="en-US" dirty="0"/>
              <a:t>Where the lease is silent certain covenants are implied by common law. Below are some of the main implied covenants of the landlord and the tenant.</a:t>
            </a:r>
          </a:p>
        </p:txBody>
      </p:sp>
    </p:spTree>
    <p:extLst>
      <p:ext uri="{BB962C8B-B14F-4D97-AF65-F5344CB8AC3E}">
        <p14:creationId xmlns:p14="http://schemas.microsoft.com/office/powerpoint/2010/main" val="2859083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B0992-5ED7-4591-B3EF-E9FDA71C25E5}"/>
              </a:ext>
            </a:extLst>
          </p:cNvPr>
          <p:cNvSpPr>
            <a:spLocks noGrp="1"/>
          </p:cNvSpPr>
          <p:nvPr>
            <p:ph type="title"/>
          </p:nvPr>
        </p:nvSpPr>
        <p:spPr/>
        <p:txBody>
          <a:bodyPr/>
          <a:lstStyle/>
          <a:p>
            <a:r>
              <a:rPr lang="en-US" b="1" dirty="0">
                <a:solidFill>
                  <a:prstClr val="black"/>
                </a:solidFill>
              </a:rPr>
              <a:t>Implied Obligations of Landlord</a:t>
            </a:r>
            <a:endParaRPr lang="en-US" dirty="0"/>
          </a:p>
        </p:txBody>
      </p:sp>
      <p:sp>
        <p:nvSpPr>
          <p:cNvPr id="3" name="Content Placeholder 2">
            <a:extLst>
              <a:ext uri="{FF2B5EF4-FFF2-40B4-BE49-F238E27FC236}">
                <a16:creationId xmlns:a16="http://schemas.microsoft.com/office/drawing/2014/main" id="{17150DA5-E649-415E-B778-78EA5237E734}"/>
              </a:ext>
            </a:extLst>
          </p:cNvPr>
          <p:cNvSpPr>
            <a:spLocks noGrp="1"/>
          </p:cNvSpPr>
          <p:nvPr>
            <p:ph idx="1"/>
          </p:nvPr>
        </p:nvSpPr>
        <p:spPr>
          <a:xfrm>
            <a:off x="838200" y="1825625"/>
            <a:ext cx="10515600" cy="4874720"/>
          </a:xfrm>
        </p:spPr>
        <p:txBody>
          <a:bodyPr>
            <a:normAutofit/>
          </a:bodyPr>
          <a:lstStyle/>
          <a:p>
            <a:pPr marL="514350" indent="-514350">
              <a:buFont typeface="+mj-lt"/>
              <a:buAutoNum type="arabicPeriod"/>
            </a:pPr>
            <a:r>
              <a:rPr lang="en-US" b="1" dirty="0"/>
              <a:t>Covenant for Quiet Enjoyment</a:t>
            </a:r>
          </a:p>
          <a:p>
            <a:pPr lvl="1">
              <a:buFont typeface="Courier New" panose="02070309020205020404" pitchFamily="49" charset="0"/>
              <a:buChar char="o"/>
            </a:pPr>
            <a:r>
              <a:rPr lang="en-US" sz="2800" dirty="0"/>
              <a:t>Landlord impliedly covenants that Tenant shall be free from physical disturbance of his possession. </a:t>
            </a:r>
          </a:p>
          <a:p>
            <a:pPr lvl="1">
              <a:buFont typeface="Courier New" panose="02070309020205020404" pitchFamily="49" charset="0"/>
              <a:buChar char="o"/>
            </a:pPr>
            <a:r>
              <a:rPr lang="en-US" sz="2800" dirty="0"/>
              <a:t>The covenant is not one for quiet enjoyment in the acoustic sense but that the tenant will be free from disturbances by adverse claimants to the property</a:t>
            </a:r>
          </a:p>
          <a:p>
            <a:pPr lvl="1">
              <a:buFont typeface="Courier New" panose="02070309020205020404" pitchFamily="49" charset="0"/>
              <a:buChar char="o"/>
            </a:pPr>
            <a:r>
              <a:rPr lang="en-US" sz="2800" dirty="0"/>
              <a:t>At common law, there is in every lease a covenant on the part of the landlord that the tenant shall be put into possession of the demised premises and that he shall have ‘quiet enjoyment’ of the premises during the continuance of the lease. </a:t>
            </a:r>
          </a:p>
          <a:p>
            <a:pPr lvl="1">
              <a:buFont typeface="Courier New" panose="02070309020205020404" pitchFamily="49" charset="0"/>
              <a:buChar char="o"/>
            </a:pPr>
            <a:endParaRPr lang="en-US" sz="2800" dirty="0"/>
          </a:p>
        </p:txBody>
      </p:sp>
    </p:spTree>
    <p:extLst>
      <p:ext uri="{BB962C8B-B14F-4D97-AF65-F5344CB8AC3E}">
        <p14:creationId xmlns:p14="http://schemas.microsoft.com/office/powerpoint/2010/main" val="940643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10F60-902B-4367-86EF-9BB5CC57E458}"/>
              </a:ext>
            </a:extLst>
          </p:cNvPr>
          <p:cNvSpPr>
            <a:spLocks noGrp="1"/>
          </p:cNvSpPr>
          <p:nvPr>
            <p:ph type="title"/>
          </p:nvPr>
        </p:nvSpPr>
        <p:spPr/>
        <p:txBody>
          <a:bodyPr/>
          <a:lstStyle/>
          <a:p>
            <a:r>
              <a:rPr lang="en-US" b="1" dirty="0">
                <a:solidFill>
                  <a:prstClr val="black"/>
                </a:solidFill>
              </a:rPr>
              <a:t>Implied Obligations of Landlord</a:t>
            </a:r>
            <a:endParaRPr lang="en-US" dirty="0"/>
          </a:p>
        </p:txBody>
      </p:sp>
      <p:sp>
        <p:nvSpPr>
          <p:cNvPr id="3" name="Content Placeholder 2">
            <a:extLst>
              <a:ext uri="{FF2B5EF4-FFF2-40B4-BE49-F238E27FC236}">
                <a16:creationId xmlns:a16="http://schemas.microsoft.com/office/drawing/2014/main" id="{1203256E-A87F-4025-A693-A0A9AD95DCEA}"/>
              </a:ext>
            </a:extLst>
          </p:cNvPr>
          <p:cNvSpPr>
            <a:spLocks noGrp="1"/>
          </p:cNvSpPr>
          <p:nvPr>
            <p:ph idx="1"/>
          </p:nvPr>
        </p:nvSpPr>
        <p:spPr>
          <a:xfrm>
            <a:off x="838200" y="1825624"/>
            <a:ext cx="10515600" cy="4827423"/>
          </a:xfrm>
        </p:spPr>
        <p:txBody>
          <a:bodyPr/>
          <a:lstStyle/>
          <a:p>
            <a:pPr lvl="1">
              <a:buFont typeface="Courier New" panose="02070309020205020404" pitchFamily="49" charset="0"/>
              <a:buChar char="o"/>
            </a:pPr>
            <a:r>
              <a:rPr lang="en-US" sz="2800" dirty="0"/>
              <a:t>The tenant is entitled to recover damages from the landlord if the landlord or any other person claiming through him substantially disturbs or physically interferes with the tenant’s enjoyment of the land.</a:t>
            </a:r>
          </a:p>
          <a:p>
            <a:r>
              <a:rPr lang="en-US" sz="3200" dirty="0"/>
              <a:t>See the following cases:</a:t>
            </a:r>
          </a:p>
          <a:p>
            <a:pPr lvl="1">
              <a:buFont typeface="Courier New" panose="02070309020205020404" pitchFamily="49" charset="0"/>
              <a:buChar char="o"/>
            </a:pPr>
            <a:r>
              <a:rPr lang="en-US" sz="2800" b="1" i="1" dirty="0"/>
              <a:t>Owen v Gadd (1956) 2 QB 99 </a:t>
            </a:r>
          </a:p>
          <a:p>
            <a:pPr lvl="1">
              <a:buFont typeface="Courier New" panose="02070309020205020404" pitchFamily="49" charset="0"/>
              <a:buChar char="o"/>
            </a:pPr>
            <a:r>
              <a:rPr lang="en-US" sz="2800" b="1" i="1" dirty="0"/>
              <a:t>Kenny v Preen ([1963] 1 QB 499 </a:t>
            </a:r>
          </a:p>
        </p:txBody>
      </p:sp>
    </p:spTree>
    <p:extLst>
      <p:ext uri="{BB962C8B-B14F-4D97-AF65-F5344CB8AC3E}">
        <p14:creationId xmlns:p14="http://schemas.microsoft.com/office/powerpoint/2010/main" val="2748923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7FD34-7DB2-4FBE-916D-1C12F67BE526}"/>
              </a:ext>
            </a:extLst>
          </p:cNvPr>
          <p:cNvSpPr>
            <a:spLocks noGrp="1"/>
          </p:cNvSpPr>
          <p:nvPr>
            <p:ph type="title"/>
          </p:nvPr>
        </p:nvSpPr>
        <p:spPr>
          <a:xfrm>
            <a:off x="838200" y="141892"/>
            <a:ext cx="10515600" cy="930164"/>
          </a:xfrm>
        </p:spPr>
        <p:txBody>
          <a:bodyPr/>
          <a:lstStyle/>
          <a:p>
            <a:r>
              <a:rPr lang="en-US" b="1" dirty="0">
                <a:solidFill>
                  <a:prstClr val="black"/>
                </a:solidFill>
              </a:rPr>
              <a:t>Implied Obligations of Landlord</a:t>
            </a:r>
            <a:endParaRPr lang="en-US" dirty="0"/>
          </a:p>
        </p:txBody>
      </p:sp>
      <p:sp>
        <p:nvSpPr>
          <p:cNvPr id="3" name="Content Placeholder 2">
            <a:extLst>
              <a:ext uri="{FF2B5EF4-FFF2-40B4-BE49-F238E27FC236}">
                <a16:creationId xmlns:a16="http://schemas.microsoft.com/office/drawing/2014/main" id="{F025319B-CD42-4549-B5BA-46D061FD1A4B}"/>
              </a:ext>
            </a:extLst>
          </p:cNvPr>
          <p:cNvSpPr>
            <a:spLocks noGrp="1"/>
          </p:cNvSpPr>
          <p:nvPr>
            <p:ph idx="1"/>
          </p:nvPr>
        </p:nvSpPr>
        <p:spPr>
          <a:xfrm>
            <a:off x="838200" y="1213946"/>
            <a:ext cx="10515600" cy="5502164"/>
          </a:xfrm>
        </p:spPr>
        <p:txBody>
          <a:bodyPr>
            <a:normAutofit lnSpcReduction="10000"/>
          </a:bodyPr>
          <a:lstStyle/>
          <a:p>
            <a:pPr marL="0" indent="0">
              <a:buNone/>
            </a:pPr>
            <a:r>
              <a:rPr lang="en-US" dirty="0"/>
              <a:t>2) </a:t>
            </a:r>
            <a:r>
              <a:rPr lang="en-US" b="1" dirty="0"/>
              <a:t>Not to Derogate From the Grant</a:t>
            </a:r>
          </a:p>
          <a:p>
            <a:pPr lvl="1">
              <a:buFont typeface="Courier New" panose="02070309020205020404" pitchFamily="49" charset="0"/>
              <a:buChar char="o"/>
            </a:pPr>
            <a:r>
              <a:rPr lang="en-US" sz="2800" dirty="0"/>
              <a:t>Landlord may not grant a lease for a particular use and then use his adjacent land in such a way as to render that purpose impossible or difficult. </a:t>
            </a:r>
          </a:p>
          <a:p>
            <a:pPr lvl="1">
              <a:buFont typeface="Courier New" panose="02070309020205020404" pitchFamily="49" charset="0"/>
              <a:buChar char="o"/>
            </a:pPr>
            <a:r>
              <a:rPr lang="en-US" sz="2800" dirty="0"/>
              <a:t>a grantor, having given a thing with one hand, is not to take away the means of enjoying it with the other. </a:t>
            </a:r>
          </a:p>
          <a:p>
            <a:pPr lvl="1">
              <a:buFont typeface="Courier New" panose="02070309020205020404" pitchFamily="49" charset="0"/>
              <a:buChar char="o"/>
            </a:pPr>
            <a:r>
              <a:rPr lang="en-US" sz="2800" dirty="0"/>
              <a:t>In the context of a lease, the landlord must not frustrate the use of the land for the purposes for which it was let. To constitute a breach of covenant, Landlord must do some act which renders the demised premises substantially less fit for the purposes for which they were let. </a:t>
            </a:r>
          </a:p>
          <a:p>
            <a:r>
              <a:rPr lang="en-US" sz="3200" dirty="0"/>
              <a:t>See the case of </a:t>
            </a:r>
            <a:r>
              <a:rPr lang="en-US" sz="3200" b="1" i="1" dirty="0" err="1"/>
              <a:t>Aldin</a:t>
            </a:r>
            <a:r>
              <a:rPr lang="en-US" sz="3200" b="1" i="1" dirty="0"/>
              <a:t> v Latimer, Clark </a:t>
            </a:r>
            <a:r>
              <a:rPr lang="en-US" sz="3200" b="1" i="1" dirty="0" err="1"/>
              <a:t>Muirhead</a:t>
            </a:r>
            <a:r>
              <a:rPr lang="en-US" sz="3200" b="1" i="1" dirty="0"/>
              <a:t> &amp; Co (1894) 2 Ch 437 </a:t>
            </a:r>
          </a:p>
        </p:txBody>
      </p:sp>
    </p:spTree>
    <p:extLst>
      <p:ext uri="{BB962C8B-B14F-4D97-AF65-F5344CB8AC3E}">
        <p14:creationId xmlns:p14="http://schemas.microsoft.com/office/powerpoint/2010/main" val="310522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CBEE4-3E8A-41C0-80A7-930F74ECEE61}"/>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B484892B-B2BB-4623-A97A-685909E370FC}"/>
              </a:ext>
            </a:extLst>
          </p:cNvPr>
          <p:cNvSpPr>
            <a:spLocks noGrp="1"/>
          </p:cNvSpPr>
          <p:nvPr>
            <p:ph idx="1"/>
          </p:nvPr>
        </p:nvSpPr>
        <p:spPr>
          <a:xfrm>
            <a:off x="838200" y="1497724"/>
            <a:ext cx="10515600" cy="4871545"/>
          </a:xfrm>
        </p:spPr>
        <p:txBody>
          <a:bodyPr/>
          <a:lstStyle/>
          <a:p>
            <a:r>
              <a:rPr lang="en-US" dirty="0"/>
              <a:t>A lease is an agreement in which the landlord agrees to give the tenant the exclusive right to occupy real property, usually for a specific term and, in exchange, the tenant agrees to give the landlord some sort of consideration. </a:t>
            </a:r>
          </a:p>
          <a:p>
            <a:r>
              <a:rPr lang="en-US" dirty="0"/>
              <a:t>A lease transfers to the tenant a leasehold interest in the real property and, unless otherwise provided in the lease, a lease is transferable and irrevocable.</a:t>
            </a:r>
          </a:p>
          <a:p>
            <a:r>
              <a:rPr lang="en-US" dirty="0"/>
              <a:t>The terms lease, term of years, demise and tenancy are often used interchangeably, though a tenancy is normally of a shorter duration.</a:t>
            </a:r>
          </a:p>
          <a:p>
            <a:r>
              <a:rPr lang="en-US" dirty="0"/>
              <a:t>The landlord is often referred to as grantor or lessor and the tenant as grantee or lessee.</a:t>
            </a:r>
          </a:p>
          <a:p>
            <a:endParaRPr lang="en-US" dirty="0"/>
          </a:p>
        </p:txBody>
      </p:sp>
    </p:spTree>
    <p:extLst>
      <p:ext uri="{BB962C8B-B14F-4D97-AF65-F5344CB8AC3E}">
        <p14:creationId xmlns:p14="http://schemas.microsoft.com/office/powerpoint/2010/main" val="2022546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5364C-E1B6-4D21-937A-D4AF3B601D6A}"/>
              </a:ext>
            </a:extLst>
          </p:cNvPr>
          <p:cNvSpPr>
            <a:spLocks noGrp="1"/>
          </p:cNvSpPr>
          <p:nvPr>
            <p:ph type="title"/>
          </p:nvPr>
        </p:nvSpPr>
        <p:spPr/>
        <p:txBody>
          <a:bodyPr/>
          <a:lstStyle/>
          <a:p>
            <a:r>
              <a:rPr lang="en-US" b="1" dirty="0">
                <a:solidFill>
                  <a:prstClr val="black"/>
                </a:solidFill>
              </a:rPr>
              <a:t>Implied Obligations of Landlord</a:t>
            </a:r>
            <a:endParaRPr lang="en-US" dirty="0"/>
          </a:p>
        </p:txBody>
      </p:sp>
      <p:sp>
        <p:nvSpPr>
          <p:cNvPr id="3" name="Content Placeholder 2">
            <a:extLst>
              <a:ext uri="{FF2B5EF4-FFF2-40B4-BE49-F238E27FC236}">
                <a16:creationId xmlns:a16="http://schemas.microsoft.com/office/drawing/2014/main" id="{DA444DEA-C803-4A9D-9925-965ED3B87838}"/>
              </a:ext>
            </a:extLst>
          </p:cNvPr>
          <p:cNvSpPr>
            <a:spLocks noGrp="1"/>
          </p:cNvSpPr>
          <p:nvPr>
            <p:ph idx="1"/>
          </p:nvPr>
        </p:nvSpPr>
        <p:spPr>
          <a:xfrm>
            <a:off x="838200" y="1825625"/>
            <a:ext cx="10515600" cy="4795892"/>
          </a:xfrm>
        </p:spPr>
        <p:txBody>
          <a:bodyPr/>
          <a:lstStyle/>
          <a:p>
            <a:r>
              <a:rPr lang="en-US" dirty="0"/>
              <a:t>There is no general implied undertaking at common law that the landlord guarantees that the premises are fit for habitation or for any particular purpose or even that they are not dangerous.  Nevertheless, certain exceptions should be noted.</a:t>
            </a:r>
          </a:p>
          <a:p>
            <a:pPr marL="914400" lvl="1" indent="-457200">
              <a:buAutoNum type="alphaLcParenBoth"/>
            </a:pPr>
            <a:r>
              <a:rPr lang="en-US" dirty="0"/>
              <a:t>Furnished dwellings – these must be reasonably fit for human habitation when let.</a:t>
            </a:r>
          </a:p>
          <a:p>
            <a:pPr marL="914400" lvl="1" indent="-457200">
              <a:buAutoNum type="alphaLcParenBoth"/>
            </a:pPr>
            <a:r>
              <a:rPr lang="en-US" dirty="0"/>
              <a:t>Blocks of flats: if a landlord retains control of the means of access such as lifts and stair cases, then he is under obligation to keep them in state of repair</a:t>
            </a:r>
          </a:p>
          <a:p>
            <a:r>
              <a:rPr lang="en-US" dirty="0"/>
              <a:t>Read the case of </a:t>
            </a:r>
            <a:r>
              <a:rPr lang="en-US" b="1" i="1" dirty="0" err="1"/>
              <a:t>Zimco</a:t>
            </a:r>
            <a:r>
              <a:rPr lang="en-US" b="1" i="1" dirty="0"/>
              <a:t> Properties Ltd V Hickey Studios Ltd and Marryat And Scott (Z) LTD (1988 - 1989) Z.R. 181 (S.C.)</a:t>
            </a:r>
          </a:p>
          <a:p>
            <a:endParaRPr lang="en-US" dirty="0"/>
          </a:p>
        </p:txBody>
      </p:sp>
    </p:spTree>
    <p:extLst>
      <p:ext uri="{BB962C8B-B14F-4D97-AF65-F5344CB8AC3E}">
        <p14:creationId xmlns:p14="http://schemas.microsoft.com/office/powerpoint/2010/main" val="2938185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CFF87-74BD-407E-A3D9-1658273F446E}"/>
              </a:ext>
            </a:extLst>
          </p:cNvPr>
          <p:cNvSpPr>
            <a:spLocks noGrp="1"/>
          </p:cNvSpPr>
          <p:nvPr>
            <p:ph type="title"/>
          </p:nvPr>
        </p:nvSpPr>
        <p:spPr/>
        <p:txBody>
          <a:bodyPr/>
          <a:lstStyle/>
          <a:p>
            <a:r>
              <a:rPr lang="en-US" b="1" dirty="0"/>
              <a:t>Implied obligations and rights of the Tenant</a:t>
            </a:r>
          </a:p>
        </p:txBody>
      </p:sp>
      <p:sp>
        <p:nvSpPr>
          <p:cNvPr id="3" name="Content Placeholder 2">
            <a:extLst>
              <a:ext uri="{FF2B5EF4-FFF2-40B4-BE49-F238E27FC236}">
                <a16:creationId xmlns:a16="http://schemas.microsoft.com/office/drawing/2014/main" id="{FD1F5D43-EBD0-4A85-AF5D-73E4FF72E55C}"/>
              </a:ext>
            </a:extLst>
          </p:cNvPr>
          <p:cNvSpPr>
            <a:spLocks noGrp="1"/>
          </p:cNvSpPr>
          <p:nvPr>
            <p:ph idx="1"/>
          </p:nvPr>
        </p:nvSpPr>
        <p:spPr>
          <a:xfrm>
            <a:off x="838200" y="1825624"/>
            <a:ext cx="10515600" cy="4843189"/>
          </a:xfrm>
        </p:spPr>
        <p:txBody>
          <a:bodyPr>
            <a:normAutofit lnSpcReduction="10000"/>
          </a:bodyPr>
          <a:lstStyle/>
          <a:p>
            <a:pPr marL="514350" indent="-514350">
              <a:buFont typeface="+mj-lt"/>
              <a:buAutoNum type="arabicPeriod"/>
            </a:pPr>
            <a:r>
              <a:rPr lang="en-US" dirty="0"/>
              <a:t>Pay rent</a:t>
            </a:r>
          </a:p>
          <a:p>
            <a:pPr marL="514350" indent="-514350">
              <a:buFont typeface="+mj-lt"/>
              <a:buAutoNum type="arabicPeriod"/>
            </a:pPr>
            <a:r>
              <a:rPr lang="en-US" dirty="0"/>
              <a:t>Give access to T for repairs</a:t>
            </a:r>
          </a:p>
          <a:p>
            <a:pPr marL="514350" indent="-514350">
              <a:buFont typeface="+mj-lt"/>
              <a:buAutoNum type="arabicPeriod"/>
            </a:pPr>
            <a:r>
              <a:rPr lang="en-US" dirty="0"/>
              <a:t>Right to emblements - at the common law, emblements are annual crops produced by cultivation legally belonging to the tenant with the implied right for its harvest, and are treated as the tenant's property.</a:t>
            </a:r>
          </a:p>
          <a:p>
            <a:pPr lvl="1">
              <a:buFont typeface="Courier New" panose="02070309020205020404" pitchFamily="49" charset="0"/>
              <a:buChar char="o"/>
            </a:pPr>
            <a:r>
              <a:rPr lang="en-US" dirty="0"/>
              <a:t>The doctrine of emblements operates to guarantee the farmer's right to reap and carry away the fruits of his labor even if he loses title to the land on which they are grown.</a:t>
            </a:r>
          </a:p>
          <a:p>
            <a:pPr marL="514350" indent="-514350">
              <a:buFont typeface="+mj-lt"/>
              <a:buAutoNum type="arabicPeriod"/>
            </a:pPr>
            <a:r>
              <a:rPr lang="en-US" dirty="0"/>
              <a:t>Not to commit waste - not to allow the property to deteriorate through neglect; not to alter the premises (even if such alteration is an improvement).</a:t>
            </a:r>
          </a:p>
          <a:p>
            <a:pPr marL="0" indent="0">
              <a:buNone/>
            </a:pPr>
            <a:endParaRPr lang="en-US" dirty="0"/>
          </a:p>
        </p:txBody>
      </p:sp>
    </p:spTree>
    <p:extLst>
      <p:ext uri="{BB962C8B-B14F-4D97-AF65-F5344CB8AC3E}">
        <p14:creationId xmlns:p14="http://schemas.microsoft.com/office/powerpoint/2010/main" val="1501989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0FEB2-D799-4BC8-B5C8-4FB46B3AC036}"/>
              </a:ext>
            </a:extLst>
          </p:cNvPr>
          <p:cNvSpPr>
            <a:spLocks noGrp="1"/>
          </p:cNvSpPr>
          <p:nvPr>
            <p:ph type="title"/>
          </p:nvPr>
        </p:nvSpPr>
        <p:spPr/>
        <p:txBody>
          <a:bodyPr/>
          <a:lstStyle/>
          <a:p>
            <a:r>
              <a:rPr lang="en-US" b="1" dirty="0"/>
              <a:t>Remedies</a:t>
            </a:r>
          </a:p>
        </p:txBody>
      </p:sp>
      <p:sp>
        <p:nvSpPr>
          <p:cNvPr id="3" name="Content Placeholder 2">
            <a:extLst>
              <a:ext uri="{FF2B5EF4-FFF2-40B4-BE49-F238E27FC236}">
                <a16:creationId xmlns:a16="http://schemas.microsoft.com/office/drawing/2014/main" id="{8A095440-AA7B-4D95-9122-2AE6BE061B39}"/>
              </a:ext>
            </a:extLst>
          </p:cNvPr>
          <p:cNvSpPr>
            <a:spLocks noGrp="1"/>
          </p:cNvSpPr>
          <p:nvPr>
            <p:ph idx="1"/>
          </p:nvPr>
        </p:nvSpPr>
        <p:spPr>
          <a:xfrm>
            <a:off x="838200" y="1825625"/>
            <a:ext cx="10515600" cy="4667250"/>
          </a:xfrm>
        </p:spPr>
        <p:txBody>
          <a:bodyPr/>
          <a:lstStyle/>
          <a:p>
            <a:r>
              <a:rPr lang="en-US" b="1" dirty="0"/>
              <a:t>Landlord’s Remedies</a:t>
            </a:r>
          </a:p>
          <a:p>
            <a:pPr marL="971550" lvl="1" indent="-514350">
              <a:buFont typeface="+mj-lt"/>
              <a:buAutoNum type="alphaLcParenR"/>
            </a:pPr>
            <a:r>
              <a:rPr lang="en-US" sz="2800" dirty="0"/>
              <a:t>Distress - is a self-help remedy entitling the landlord, prior to the termination of the lease, to seize, take possession of, and sell the goods and chattels (not fixtures) of the tenant located at the premises to satisfy arrears of rent.</a:t>
            </a:r>
          </a:p>
          <a:p>
            <a:pPr marL="971550" lvl="1" indent="-514350">
              <a:buFont typeface="+mj-lt"/>
              <a:buAutoNum type="alphaLcParenR"/>
            </a:pPr>
            <a:r>
              <a:rPr lang="en-US" sz="2800" dirty="0"/>
              <a:t>damages for breach of covenant; and </a:t>
            </a:r>
          </a:p>
          <a:p>
            <a:pPr marL="971550" lvl="1" indent="-514350">
              <a:buFont typeface="+mj-lt"/>
              <a:buAutoNum type="alphaLcParenR"/>
            </a:pPr>
            <a:r>
              <a:rPr lang="en-US" sz="2800" dirty="0"/>
              <a:t>Forfeiture - terminate Tenant’s right of possession and take possession of the premises.</a:t>
            </a:r>
          </a:p>
          <a:p>
            <a:r>
              <a:rPr lang="en-US" sz="3200" dirty="0"/>
              <a:t>Read - </a:t>
            </a:r>
            <a:r>
              <a:rPr lang="en-US" b="1" i="1" dirty="0"/>
              <a:t>Nip Limited V Zambia State Insurance Corporation Limited (1994) S.J. 1 (S.C.)</a:t>
            </a:r>
            <a:endParaRPr lang="en-US" sz="3200" b="1" i="1" dirty="0"/>
          </a:p>
        </p:txBody>
      </p:sp>
    </p:spTree>
    <p:extLst>
      <p:ext uri="{BB962C8B-B14F-4D97-AF65-F5344CB8AC3E}">
        <p14:creationId xmlns:p14="http://schemas.microsoft.com/office/powerpoint/2010/main" val="3748113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7E1DD-A4F6-4C57-B087-16D48F05D01F}"/>
              </a:ext>
            </a:extLst>
          </p:cNvPr>
          <p:cNvSpPr>
            <a:spLocks noGrp="1"/>
          </p:cNvSpPr>
          <p:nvPr>
            <p:ph type="title"/>
          </p:nvPr>
        </p:nvSpPr>
        <p:spPr>
          <a:xfrm>
            <a:off x="838200" y="365125"/>
            <a:ext cx="10515600" cy="1132599"/>
          </a:xfrm>
        </p:spPr>
        <p:txBody>
          <a:bodyPr/>
          <a:lstStyle/>
          <a:p>
            <a:r>
              <a:rPr lang="en-US" b="1" dirty="0">
                <a:solidFill>
                  <a:prstClr val="black"/>
                </a:solidFill>
              </a:rPr>
              <a:t>Remedies</a:t>
            </a:r>
            <a:endParaRPr lang="en-US" dirty="0"/>
          </a:p>
        </p:txBody>
      </p:sp>
      <p:sp>
        <p:nvSpPr>
          <p:cNvPr id="3" name="Content Placeholder 2">
            <a:extLst>
              <a:ext uri="{FF2B5EF4-FFF2-40B4-BE49-F238E27FC236}">
                <a16:creationId xmlns:a16="http://schemas.microsoft.com/office/drawing/2014/main" id="{FEBF3A20-8682-492B-85F3-61AB7D9DA464}"/>
              </a:ext>
            </a:extLst>
          </p:cNvPr>
          <p:cNvSpPr>
            <a:spLocks noGrp="1"/>
          </p:cNvSpPr>
          <p:nvPr>
            <p:ph idx="1"/>
          </p:nvPr>
        </p:nvSpPr>
        <p:spPr>
          <a:xfrm>
            <a:off x="838200" y="1497724"/>
            <a:ext cx="10515600" cy="4679239"/>
          </a:xfrm>
        </p:spPr>
        <p:txBody>
          <a:bodyPr/>
          <a:lstStyle/>
          <a:p>
            <a:r>
              <a:rPr lang="en-US" b="1" dirty="0"/>
              <a:t>Tenant’s Remedies</a:t>
            </a:r>
          </a:p>
          <a:p>
            <a:pPr marL="971550" lvl="1" indent="-514350">
              <a:buFont typeface="+mj-lt"/>
              <a:buAutoNum type="alphaLcParenR"/>
            </a:pPr>
            <a:r>
              <a:rPr lang="en-US" sz="2800" dirty="0"/>
              <a:t>sue for damages;</a:t>
            </a:r>
          </a:p>
          <a:p>
            <a:pPr marL="971550" lvl="1" indent="-514350">
              <a:buFont typeface="+mj-lt"/>
              <a:buAutoNum type="alphaLcParenR"/>
            </a:pPr>
            <a:r>
              <a:rPr lang="en-US" sz="2800" dirty="0"/>
              <a:t>to sue for an injunction to stop a continuing or threatened breach of a covenant;</a:t>
            </a:r>
          </a:p>
          <a:p>
            <a:pPr marL="971550" lvl="1" indent="-514350">
              <a:buFont typeface="+mj-lt"/>
              <a:buAutoNum type="alphaLcParenR"/>
            </a:pPr>
            <a:r>
              <a:rPr lang="en-US" sz="2800" dirty="0"/>
              <a:t>to sue for specific performance of the landlord’s covenants i.e. landlord’s covenant to repair, to deduct the costs of carrying out the landlords repairs from future payments of rent</a:t>
            </a:r>
          </a:p>
          <a:p>
            <a:endParaRPr lang="en-US" b="1" dirty="0"/>
          </a:p>
        </p:txBody>
      </p:sp>
    </p:spTree>
    <p:extLst>
      <p:ext uri="{BB962C8B-B14F-4D97-AF65-F5344CB8AC3E}">
        <p14:creationId xmlns:p14="http://schemas.microsoft.com/office/powerpoint/2010/main" val="2775963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4CCF6-8A46-4B3C-8E91-3046A89C7A0B}"/>
              </a:ext>
            </a:extLst>
          </p:cNvPr>
          <p:cNvSpPr>
            <a:spLocks noGrp="1"/>
          </p:cNvSpPr>
          <p:nvPr>
            <p:ph type="title"/>
          </p:nvPr>
        </p:nvSpPr>
        <p:spPr/>
        <p:txBody>
          <a:bodyPr/>
          <a:lstStyle/>
          <a:p>
            <a:r>
              <a:rPr lang="en-US" b="1" dirty="0"/>
              <a:t>Licences</a:t>
            </a:r>
          </a:p>
        </p:txBody>
      </p:sp>
      <p:sp>
        <p:nvSpPr>
          <p:cNvPr id="3" name="Content Placeholder 2">
            <a:extLst>
              <a:ext uri="{FF2B5EF4-FFF2-40B4-BE49-F238E27FC236}">
                <a16:creationId xmlns:a16="http://schemas.microsoft.com/office/drawing/2014/main" id="{425CE7CE-5F27-4A8D-AC18-BCE192D73E1C}"/>
              </a:ext>
            </a:extLst>
          </p:cNvPr>
          <p:cNvSpPr>
            <a:spLocks noGrp="1"/>
          </p:cNvSpPr>
          <p:nvPr>
            <p:ph idx="1"/>
          </p:nvPr>
        </p:nvSpPr>
        <p:spPr>
          <a:xfrm>
            <a:off x="838200" y="1825625"/>
            <a:ext cx="10515600" cy="4667250"/>
          </a:xfrm>
        </p:spPr>
        <p:txBody>
          <a:bodyPr/>
          <a:lstStyle/>
          <a:p>
            <a:r>
              <a:rPr lang="en-US" dirty="0"/>
              <a:t>Licences are forms of ‘permission’ to be on land which without such permission would amount to trespass.</a:t>
            </a:r>
          </a:p>
          <a:p>
            <a:r>
              <a:rPr lang="en-US" dirty="0"/>
              <a:t> </a:t>
            </a:r>
            <a:r>
              <a:rPr lang="en-US" b="1" dirty="0"/>
              <a:t>Thomas v Sorrell (1673) Vaughan CJ stated:    </a:t>
            </a:r>
          </a:p>
          <a:p>
            <a:pPr lvl="1">
              <a:buFontTx/>
              <a:buChar char="-"/>
            </a:pPr>
            <a:r>
              <a:rPr lang="en-US" dirty="0"/>
              <a:t>‘</a:t>
            </a:r>
            <a:r>
              <a:rPr lang="en-US" i="1" dirty="0"/>
              <a:t>A licence properly </a:t>
            </a:r>
            <a:r>
              <a:rPr lang="en-US" i="1" dirty="0" err="1"/>
              <a:t>passeth</a:t>
            </a:r>
            <a:r>
              <a:rPr lang="en-US" i="1" dirty="0"/>
              <a:t> no interest nor alters or transfers property in anything but only makes an   action   lawful   which   without   it   had   been unlawful’.</a:t>
            </a:r>
          </a:p>
          <a:p>
            <a:r>
              <a:rPr lang="en-US" b="1" i="1" dirty="0"/>
              <a:t>Street v </a:t>
            </a:r>
            <a:r>
              <a:rPr lang="en-US" b="1" i="1" dirty="0" err="1"/>
              <a:t>Mountford</a:t>
            </a:r>
            <a:r>
              <a:rPr lang="en-US" b="1" i="1" dirty="0"/>
              <a:t>  [1985] AC  Lord Templeman:</a:t>
            </a:r>
          </a:p>
          <a:p>
            <a:pPr marL="457200" lvl="1" indent="0">
              <a:buNone/>
            </a:pPr>
            <a:r>
              <a:rPr lang="en-US" i="1" dirty="0"/>
              <a:t>- ‘A licence in connection with land, while entitling the   licensee   to   use   the   land   for   the   purposes </a:t>
            </a:r>
            <a:r>
              <a:rPr lang="en-US" i="1" dirty="0" err="1"/>
              <a:t>authorised</a:t>
            </a:r>
            <a:r>
              <a:rPr lang="en-US" i="1" dirty="0"/>
              <a:t>   by   the   licence,   does   not   in   itself create an estate in land’.</a:t>
            </a:r>
          </a:p>
          <a:p>
            <a:pPr marL="457200" lvl="1" indent="0">
              <a:buNone/>
            </a:pPr>
            <a:endParaRPr lang="en-US" i="1" dirty="0"/>
          </a:p>
        </p:txBody>
      </p:sp>
    </p:spTree>
    <p:extLst>
      <p:ext uri="{BB962C8B-B14F-4D97-AF65-F5344CB8AC3E}">
        <p14:creationId xmlns:p14="http://schemas.microsoft.com/office/powerpoint/2010/main" val="145397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3781B-91D4-49D8-9201-F8FA75439E89}"/>
              </a:ext>
            </a:extLst>
          </p:cNvPr>
          <p:cNvSpPr>
            <a:spLocks noGrp="1"/>
          </p:cNvSpPr>
          <p:nvPr>
            <p:ph type="title"/>
          </p:nvPr>
        </p:nvSpPr>
        <p:spPr/>
        <p:txBody>
          <a:bodyPr/>
          <a:lstStyle/>
          <a:p>
            <a:r>
              <a:rPr lang="en-US" b="1" dirty="0">
                <a:solidFill>
                  <a:prstClr val="black"/>
                </a:solidFill>
              </a:rPr>
              <a:t>Licences Cont’d</a:t>
            </a:r>
            <a:endParaRPr lang="en-US" dirty="0"/>
          </a:p>
        </p:txBody>
      </p:sp>
      <p:sp>
        <p:nvSpPr>
          <p:cNvPr id="3" name="Content Placeholder 2">
            <a:extLst>
              <a:ext uri="{FF2B5EF4-FFF2-40B4-BE49-F238E27FC236}">
                <a16:creationId xmlns:a16="http://schemas.microsoft.com/office/drawing/2014/main" id="{698FCD51-E2A0-41AD-A603-82870024DF25}"/>
              </a:ext>
            </a:extLst>
          </p:cNvPr>
          <p:cNvSpPr>
            <a:spLocks noGrp="1"/>
          </p:cNvSpPr>
          <p:nvPr>
            <p:ph idx="1"/>
          </p:nvPr>
        </p:nvSpPr>
        <p:spPr/>
        <p:txBody>
          <a:bodyPr/>
          <a:lstStyle/>
          <a:p>
            <a:r>
              <a:rPr lang="en-US" dirty="0"/>
              <a:t>Licences may be classified according to the functions they serve, the circumstances in which they arise or the way in which they are created.  </a:t>
            </a:r>
          </a:p>
          <a:p>
            <a:r>
              <a:rPr lang="en-US" dirty="0"/>
              <a:t>Licences may be classified as bare licences, contractual licences, a licence coupled with an interest and Estoppel licences or licences protected by Estoppel</a:t>
            </a:r>
          </a:p>
        </p:txBody>
      </p:sp>
    </p:spTree>
    <p:extLst>
      <p:ext uri="{BB962C8B-B14F-4D97-AF65-F5344CB8AC3E}">
        <p14:creationId xmlns:p14="http://schemas.microsoft.com/office/powerpoint/2010/main" val="20041843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E5D1A-A9C8-42AA-9AA4-E49F1F4D698A}"/>
              </a:ext>
            </a:extLst>
          </p:cNvPr>
          <p:cNvSpPr>
            <a:spLocks noGrp="1"/>
          </p:cNvSpPr>
          <p:nvPr>
            <p:ph type="title"/>
          </p:nvPr>
        </p:nvSpPr>
        <p:spPr/>
        <p:txBody>
          <a:bodyPr/>
          <a:lstStyle/>
          <a:p>
            <a:r>
              <a:rPr lang="en-US" b="1" dirty="0"/>
              <a:t>Licences Cont’d</a:t>
            </a:r>
          </a:p>
        </p:txBody>
      </p:sp>
      <p:sp>
        <p:nvSpPr>
          <p:cNvPr id="3" name="Content Placeholder 2">
            <a:extLst>
              <a:ext uri="{FF2B5EF4-FFF2-40B4-BE49-F238E27FC236}">
                <a16:creationId xmlns:a16="http://schemas.microsoft.com/office/drawing/2014/main" id="{F667BB3B-D9C7-43D4-8C03-DA6B25AF6C5D}"/>
              </a:ext>
            </a:extLst>
          </p:cNvPr>
          <p:cNvSpPr>
            <a:spLocks noGrp="1"/>
          </p:cNvSpPr>
          <p:nvPr>
            <p:ph idx="1"/>
          </p:nvPr>
        </p:nvSpPr>
        <p:spPr>
          <a:xfrm>
            <a:off x="838200" y="1690688"/>
            <a:ext cx="10515600" cy="4915063"/>
          </a:xfrm>
        </p:spPr>
        <p:txBody>
          <a:bodyPr>
            <a:normAutofit/>
          </a:bodyPr>
          <a:lstStyle/>
          <a:p>
            <a:pPr marL="514350" indent="-514350">
              <a:buFont typeface="+mj-lt"/>
              <a:buAutoNum type="arabicParenR"/>
            </a:pPr>
            <a:r>
              <a:rPr lang="en-US" b="1" dirty="0"/>
              <a:t>Bare licence </a:t>
            </a:r>
          </a:p>
          <a:p>
            <a:pPr lvl="1">
              <a:buFont typeface="Courier New" panose="02070309020205020404" pitchFamily="49" charset="0"/>
              <a:buChar char="o"/>
            </a:pPr>
            <a:r>
              <a:rPr lang="en-US" dirty="0"/>
              <a:t>A   bare licence is very common. It is a bare permission a landowner gives another to enter and/or use his land. Such a licence is </a:t>
            </a:r>
            <a:r>
              <a:rPr lang="en-US" b="1" dirty="0"/>
              <a:t>gratuitous</a:t>
            </a:r>
            <a:r>
              <a:rPr lang="en-US" dirty="0"/>
              <a:t> with nothing given in return. </a:t>
            </a:r>
          </a:p>
          <a:p>
            <a:pPr lvl="1">
              <a:buFont typeface="Courier New" panose="02070309020205020404" pitchFamily="49" charset="0"/>
              <a:buChar char="o"/>
            </a:pPr>
            <a:r>
              <a:rPr lang="en-US" dirty="0"/>
              <a:t>No contract exists between the parties; such a licence can be oral or in writing or implied from a landowner’s lack of objection. No formalities exist to their creation.</a:t>
            </a:r>
          </a:p>
          <a:p>
            <a:pPr lvl="1">
              <a:buFont typeface="Courier New" panose="02070309020205020404" pitchFamily="49" charset="0"/>
              <a:buChar char="o"/>
            </a:pPr>
            <a:r>
              <a:rPr lang="en-US" dirty="0"/>
              <a:t> A bare licence lasts as long as the licensor wishes; a licensor can   terminate and revoke the licensee’s licence at will. </a:t>
            </a:r>
          </a:p>
          <a:p>
            <a:pPr lvl="1">
              <a:buFont typeface="Courier New" panose="02070309020205020404" pitchFamily="49" charset="0"/>
              <a:buChar char="o"/>
            </a:pPr>
            <a:r>
              <a:rPr lang="en-US" dirty="0"/>
              <a:t>The licensee must then be given reasonable notice to leave the land, failing which he will thereafter be a trespasser.</a:t>
            </a:r>
          </a:p>
          <a:p>
            <a:pPr lvl="1">
              <a:buFont typeface="Courier New" panose="02070309020205020404" pitchFamily="49" charset="0"/>
              <a:buChar char="o"/>
            </a:pPr>
            <a:r>
              <a:rPr lang="en-US" dirty="0"/>
              <a:t>This principles provides the basis for persons such as the milkman and postman to enter upon land to deliver.</a:t>
            </a:r>
          </a:p>
        </p:txBody>
      </p:sp>
    </p:spTree>
    <p:extLst>
      <p:ext uri="{BB962C8B-B14F-4D97-AF65-F5344CB8AC3E}">
        <p14:creationId xmlns:p14="http://schemas.microsoft.com/office/powerpoint/2010/main" val="2092268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30343-720E-43F5-B9AF-D513E62CDA99}"/>
              </a:ext>
            </a:extLst>
          </p:cNvPr>
          <p:cNvSpPr>
            <a:spLocks noGrp="1"/>
          </p:cNvSpPr>
          <p:nvPr>
            <p:ph type="title"/>
          </p:nvPr>
        </p:nvSpPr>
        <p:spPr/>
        <p:txBody>
          <a:bodyPr/>
          <a:lstStyle/>
          <a:p>
            <a:r>
              <a:rPr lang="en-US" b="1" dirty="0"/>
              <a:t>Licences Cont’d</a:t>
            </a:r>
          </a:p>
        </p:txBody>
      </p:sp>
      <p:sp>
        <p:nvSpPr>
          <p:cNvPr id="3" name="Content Placeholder 2">
            <a:extLst>
              <a:ext uri="{FF2B5EF4-FFF2-40B4-BE49-F238E27FC236}">
                <a16:creationId xmlns:a16="http://schemas.microsoft.com/office/drawing/2014/main" id="{3D16741A-AAF4-43D4-8F64-B4A15171E0FF}"/>
              </a:ext>
            </a:extLst>
          </p:cNvPr>
          <p:cNvSpPr>
            <a:spLocks noGrp="1"/>
          </p:cNvSpPr>
          <p:nvPr>
            <p:ph idx="1"/>
          </p:nvPr>
        </p:nvSpPr>
        <p:spPr>
          <a:xfrm>
            <a:off x="838200" y="1690688"/>
            <a:ext cx="10717924" cy="4946595"/>
          </a:xfrm>
        </p:spPr>
        <p:txBody>
          <a:bodyPr>
            <a:normAutofit lnSpcReduction="10000"/>
          </a:bodyPr>
          <a:lstStyle/>
          <a:p>
            <a:pPr marL="0" indent="0">
              <a:buNone/>
            </a:pPr>
            <a:r>
              <a:rPr lang="en-US" dirty="0"/>
              <a:t>2) </a:t>
            </a:r>
            <a:r>
              <a:rPr lang="en-US" b="1" dirty="0"/>
              <a:t>Contractual Licence</a:t>
            </a:r>
          </a:p>
          <a:p>
            <a:pPr lvl="1">
              <a:buFont typeface="Courier New" panose="02070309020205020404" pitchFamily="49" charset="0"/>
              <a:buChar char="o"/>
            </a:pPr>
            <a:r>
              <a:rPr lang="en-US" sz="2800" b="1" dirty="0"/>
              <a:t> </a:t>
            </a:r>
            <a:r>
              <a:rPr lang="en-US" sz="2800" dirty="0"/>
              <a:t>A contractual licence is a licence granted as a result of a contract and its accompanying consideration. </a:t>
            </a:r>
          </a:p>
          <a:p>
            <a:pPr lvl="1">
              <a:buFont typeface="Courier New" panose="02070309020205020404" pitchFamily="49" charset="0"/>
              <a:buChar char="o"/>
            </a:pPr>
            <a:r>
              <a:rPr lang="en-US" sz="2800" dirty="0"/>
              <a:t>Contractual licences can be for a short-term, such as a licence to park a car in a car park; for a medium term, such as a licence for a builder to carry out works; or for much longer terms.</a:t>
            </a:r>
          </a:p>
          <a:p>
            <a:pPr lvl="1">
              <a:buFont typeface="Courier New" panose="02070309020205020404" pitchFamily="49" charset="0"/>
              <a:buChar char="o"/>
            </a:pPr>
            <a:r>
              <a:rPr lang="en-US" sz="2800" dirty="0"/>
              <a:t>A contractual licence can only be created through a contract, there are no formal requirements, but there must be an agreement, consideration and an intention to create legal relations for that contract to be binding. </a:t>
            </a:r>
          </a:p>
          <a:p>
            <a:pPr lvl="1">
              <a:buFont typeface="Courier New" panose="02070309020205020404" pitchFamily="49" charset="0"/>
              <a:buChar char="o"/>
            </a:pPr>
            <a:r>
              <a:rPr lang="en-US" sz="2800" dirty="0"/>
              <a:t>Courts will readily imply contractual licences, as occurred in </a:t>
            </a:r>
            <a:r>
              <a:rPr lang="en-US" sz="2800" b="1" i="1" dirty="0"/>
              <a:t>Tanner v Tanner [1975] 1 WLR 1346</a:t>
            </a:r>
            <a:r>
              <a:rPr lang="en-US" sz="2800" dirty="0"/>
              <a:t>, where consideration was provided through the surrendering of rent-controlled accommodation.</a:t>
            </a:r>
          </a:p>
          <a:p>
            <a:endParaRPr lang="en-US" dirty="0"/>
          </a:p>
        </p:txBody>
      </p:sp>
    </p:spTree>
    <p:extLst>
      <p:ext uri="{BB962C8B-B14F-4D97-AF65-F5344CB8AC3E}">
        <p14:creationId xmlns:p14="http://schemas.microsoft.com/office/powerpoint/2010/main" val="3187548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B8679-3933-4A90-8DC0-133370482D81}"/>
              </a:ext>
            </a:extLst>
          </p:cNvPr>
          <p:cNvSpPr>
            <a:spLocks noGrp="1"/>
          </p:cNvSpPr>
          <p:nvPr>
            <p:ph type="title"/>
          </p:nvPr>
        </p:nvSpPr>
        <p:spPr>
          <a:xfrm>
            <a:off x="838200" y="365126"/>
            <a:ext cx="10515600" cy="1101068"/>
          </a:xfrm>
        </p:spPr>
        <p:txBody>
          <a:bodyPr/>
          <a:lstStyle/>
          <a:p>
            <a:r>
              <a:rPr lang="en-US" b="1" dirty="0"/>
              <a:t>Licences Cont’d</a:t>
            </a:r>
          </a:p>
        </p:txBody>
      </p:sp>
      <p:sp>
        <p:nvSpPr>
          <p:cNvPr id="3" name="Content Placeholder 2">
            <a:extLst>
              <a:ext uri="{FF2B5EF4-FFF2-40B4-BE49-F238E27FC236}">
                <a16:creationId xmlns:a16="http://schemas.microsoft.com/office/drawing/2014/main" id="{ABBDFF72-F612-431D-8F16-84901E6DC05C}"/>
              </a:ext>
            </a:extLst>
          </p:cNvPr>
          <p:cNvSpPr>
            <a:spLocks noGrp="1"/>
          </p:cNvSpPr>
          <p:nvPr>
            <p:ph idx="1"/>
          </p:nvPr>
        </p:nvSpPr>
        <p:spPr>
          <a:xfrm>
            <a:off x="838200" y="1466192"/>
            <a:ext cx="10515600" cy="5026681"/>
          </a:xfrm>
        </p:spPr>
        <p:txBody>
          <a:bodyPr>
            <a:normAutofit/>
          </a:bodyPr>
          <a:lstStyle/>
          <a:p>
            <a:pPr lvl="1">
              <a:buFont typeface="Courier New" panose="02070309020205020404" pitchFamily="49" charset="0"/>
              <a:buChar char="o"/>
            </a:pPr>
            <a:r>
              <a:rPr lang="en-US" sz="2800" dirty="0"/>
              <a:t>Just as with bare licences, contractual licences prevent liability for trespass to land.</a:t>
            </a:r>
          </a:p>
          <a:p>
            <a:pPr lvl="1">
              <a:buFont typeface="Courier New" panose="02070309020205020404" pitchFamily="49" charset="0"/>
              <a:buChar char="o"/>
            </a:pPr>
            <a:r>
              <a:rPr lang="en-US" sz="2800" dirty="0"/>
              <a:t>It is taken for granted that if a contractual licence is revoked contrary to the terms of a contract, damages will flow accordingly -In </a:t>
            </a:r>
            <a:r>
              <a:rPr lang="en-US" sz="2800" b="1" i="1" dirty="0"/>
              <a:t>Hurst v Picture Theatres [1915] 1 KB 1 </a:t>
            </a:r>
            <a:r>
              <a:rPr lang="en-US" sz="2800" dirty="0"/>
              <a:t>, it was found that a short-term contractual licence to watch a theatre performance was irrevocable thus specific performance was granted.</a:t>
            </a:r>
          </a:p>
          <a:p>
            <a:pPr lvl="1">
              <a:buFont typeface="Courier New" panose="02070309020205020404" pitchFamily="49" charset="0"/>
              <a:buChar char="o"/>
            </a:pPr>
            <a:r>
              <a:rPr lang="en-US" sz="2800" dirty="0"/>
              <a:t> Where, a licence could theoretically last indefinitely, it may be revoked on reasonable notice, according to </a:t>
            </a:r>
            <a:r>
              <a:rPr lang="en-US" sz="2800" b="1" i="1" dirty="0"/>
              <a:t>Winter Garden Theatre (London) v Millennium Productions [1948] AC 173.</a:t>
            </a:r>
          </a:p>
        </p:txBody>
      </p:sp>
    </p:spTree>
    <p:extLst>
      <p:ext uri="{BB962C8B-B14F-4D97-AF65-F5344CB8AC3E}">
        <p14:creationId xmlns:p14="http://schemas.microsoft.com/office/powerpoint/2010/main" val="831259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7D13-3682-466C-9412-855B10D661BE}"/>
              </a:ext>
            </a:extLst>
          </p:cNvPr>
          <p:cNvSpPr>
            <a:spLocks noGrp="1"/>
          </p:cNvSpPr>
          <p:nvPr>
            <p:ph type="title"/>
          </p:nvPr>
        </p:nvSpPr>
        <p:spPr>
          <a:xfrm>
            <a:off x="838200" y="365126"/>
            <a:ext cx="10515600" cy="974944"/>
          </a:xfrm>
        </p:spPr>
        <p:txBody>
          <a:bodyPr/>
          <a:lstStyle/>
          <a:p>
            <a:r>
              <a:rPr lang="en-US" b="1" dirty="0">
                <a:solidFill>
                  <a:prstClr val="black"/>
                </a:solidFill>
              </a:rPr>
              <a:t>Licences Cont’d</a:t>
            </a:r>
            <a:endParaRPr lang="en-US" dirty="0"/>
          </a:p>
        </p:txBody>
      </p:sp>
      <p:sp>
        <p:nvSpPr>
          <p:cNvPr id="3" name="Content Placeholder 2">
            <a:extLst>
              <a:ext uri="{FF2B5EF4-FFF2-40B4-BE49-F238E27FC236}">
                <a16:creationId xmlns:a16="http://schemas.microsoft.com/office/drawing/2014/main" id="{1A47D58D-BFDA-4190-A6F3-5CF77762C455}"/>
              </a:ext>
            </a:extLst>
          </p:cNvPr>
          <p:cNvSpPr>
            <a:spLocks noGrp="1"/>
          </p:cNvSpPr>
          <p:nvPr>
            <p:ph idx="1"/>
          </p:nvPr>
        </p:nvSpPr>
        <p:spPr>
          <a:xfrm>
            <a:off x="838200" y="1340070"/>
            <a:ext cx="10515600" cy="5152804"/>
          </a:xfrm>
        </p:spPr>
        <p:txBody>
          <a:bodyPr>
            <a:normAutofit/>
          </a:bodyPr>
          <a:lstStyle/>
          <a:p>
            <a:pPr lvl="1">
              <a:buFont typeface="Courier New" panose="02070309020205020404" pitchFamily="49" charset="0"/>
              <a:buChar char="o"/>
            </a:pPr>
            <a:r>
              <a:rPr lang="en-US" sz="2800" dirty="0"/>
              <a:t>It is the orthodox view that, with the exception of personal representatives, contractual licences cannot bind successors, as said by the House of Lords in </a:t>
            </a:r>
            <a:r>
              <a:rPr lang="en-US" sz="2800" b="1" i="1" dirty="0"/>
              <a:t>King v David Allen [1916] 2 A.C. 54.</a:t>
            </a:r>
          </a:p>
          <a:p>
            <a:pPr lvl="1">
              <a:buFont typeface="Courier New" panose="02070309020205020404" pitchFamily="49" charset="0"/>
              <a:buChar char="o"/>
            </a:pPr>
            <a:r>
              <a:rPr lang="en-US" sz="2800" dirty="0"/>
              <a:t>However, Lord Denning has attempted to alter this orthodox position from the Court of Appeal. In </a:t>
            </a:r>
            <a:r>
              <a:rPr lang="en-US" sz="2800" b="1" i="1" dirty="0"/>
              <a:t>Errington v Errington and Woods [1952] 1 KB 290 CA </a:t>
            </a:r>
            <a:r>
              <a:rPr lang="en-US" sz="2800" dirty="0"/>
              <a:t>and in, </a:t>
            </a:r>
            <a:r>
              <a:rPr lang="en-US" sz="2800" b="1" i="1" dirty="0" err="1"/>
              <a:t>Binions</a:t>
            </a:r>
            <a:r>
              <a:rPr lang="en-US" sz="2800" b="1" i="1" dirty="0"/>
              <a:t> v Evans [1972] 2 ALLER 70- </a:t>
            </a:r>
            <a:r>
              <a:rPr lang="en-US" sz="2800" dirty="0"/>
              <a:t>it appears that contractual licences can bind third parties.</a:t>
            </a:r>
          </a:p>
          <a:p>
            <a:pPr lvl="1">
              <a:buFont typeface="Courier New" panose="02070309020205020404" pitchFamily="49" charset="0"/>
              <a:buChar char="o"/>
            </a:pPr>
            <a:endParaRPr lang="en-US" sz="2800" b="1" i="1" dirty="0"/>
          </a:p>
          <a:p>
            <a:pPr lvl="1">
              <a:buFont typeface="Courier New" panose="02070309020205020404" pitchFamily="49" charset="0"/>
              <a:buChar char="o"/>
            </a:pPr>
            <a:endParaRPr lang="en-US" b="1" i="1" dirty="0"/>
          </a:p>
        </p:txBody>
      </p:sp>
    </p:spTree>
    <p:extLst>
      <p:ext uri="{BB962C8B-B14F-4D97-AF65-F5344CB8AC3E}">
        <p14:creationId xmlns:p14="http://schemas.microsoft.com/office/powerpoint/2010/main" val="2619898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8DB3E-5E37-4AAE-92FB-040FD0581F69}"/>
              </a:ext>
            </a:extLst>
          </p:cNvPr>
          <p:cNvSpPr>
            <a:spLocks noGrp="1"/>
          </p:cNvSpPr>
          <p:nvPr>
            <p:ph type="title"/>
          </p:nvPr>
        </p:nvSpPr>
        <p:spPr/>
        <p:txBody>
          <a:bodyPr/>
          <a:lstStyle/>
          <a:p>
            <a:r>
              <a:rPr lang="en-US" b="1" dirty="0"/>
              <a:t>Lease/Licence</a:t>
            </a:r>
          </a:p>
        </p:txBody>
      </p:sp>
      <p:sp>
        <p:nvSpPr>
          <p:cNvPr id="3" name="Content Placeholder 2">
            <a:extLst>
              <a:ext uri="{FF2B5EF4-FFF2-40B4-BE49-F238E27FC236}">
                <a16:creationId xmlns:a16="http://schemas.microsoft.com/office/drawing/2014/main" id="{604E13ED-8CFD-4C4D-A8B9-31753DDCE4EB}"/>
              </a:ext>
            </a:extLst>
          </p:cNvPr>
          <p:cNvSpPr>
            <a:spLocks noGrp="1"/>
          </p:cNvSpPr>
          <p:nvPr>
            <p:ph idx="1"/>
          </p:nvPr>
        </p:nvSpPr>
        <p:spPr>
          <a:xfrm>
            <a:off x="838200" y="1690688"/>
            <a:ext cx="10515600" cy="4993891"/>
          </a:xfrm>
        </p:spPr>
        <p:txBody>
          <a:bodyPr>
            <a:normAutofit/>
          </a:bodyPr>
          <a:lstStyle/>
          <a:p>
            <a:r>
              <a:rPr lang="en-US" dirty="0"/>
              <a:t>A lease is an interest in the land that gives exclusive possession to the tenant for a fixed period of time. </a:t>
            </a:r>
          </a:p>
          <a:p>
            <a:r>
              <a:rPr lang="en-US" dirty="0"/>
              <a:t>The most important aspect here is the grant of exclusive possession. Thus, the right of all others, including the landlord is excluded. </a:t>
            </a:r>
          </a:p>
          <a:p>
            <a:r>
              <a:rPr lang="en-US" dirty="0"/>
              <a:t>If the person to whom the interest is given does not have the right of exclusive possession, then the interest may be a mere personal right to occupy; generally considered as licence.</a:t>
            </a:r>
          </a:p>
          <a:p>
            <a:r>
              <a:rPr lang="en-US" dirty="0"/>
              <a:t>A licence only gives right to occupy and does not create an interest in the land and can be revoked anytime.</a:t>
            </a:r>
          </a:p>
          <a:p>
            <a:endParaRPr lang="en-US" dirty="0"/>
          </a:p>
        </p:txBody>
      </p:sp>
    </p:spTree>
    <p:extLst>
      <p:ext uri="{BB962C8B-B14F-4D97-AF65-F5344CB8AC3E}">
        <p14:creationId xmlns:p14="http://schemas.microsoft.com/office/powerpoint/2010/main" val="1162515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12E83-5495-40C4-B186-6B49501BE547}"/>
              </a:ext>
            </a:extLst>
          </p:cNvPr>
          <p:cNvSpPr>
            <a:spLocks noGrp="1"/>
          </p:cNvSpPr>
          <p:nvPr>
            <p:ph type="title"/>
          </p:nvPr>
        </p:nvSpPr>
        <p:spPr>
          <a:xfrm>
            <a:off x="838200" y="365125"/>
            <a:ext cx="10515600" cy="817289"/>
          </a:xfrm>
        </p:spPr>
        <p:txBody>
          <a:bodyPr/>
          <a:lstStyle/>
          <a:p>
            <a:r>
              <a:rPr lang="en-US" b="1" dirty="0">
                <a:solidFill>
                  <a:prstClr val="black"/>
                </a:solidFill>
              </a:rPr>
              <a:t>Licences Cont’d</a:t>
            </a:r>
            <a:endParaRPr lang="en-US" dirty="0"/>
          </a:p>
        </p:txBody>
      </p:sp>
      <p:sp>
        <p:nvSpPr>
          <p:cNvPr id="3" name="Content Placeholder 2">
            <a:extLst>
              <a:ext uri="{FF2B5EF4-FFF2-40B4-BE49-F238E27FC236}">
                <a16:creationId xmlns:a16="http://schemas.microsoft.com/office/drawing/2014/main" id="{56935A00-13E2-4012-BC3B-747F068A3B6B}"/>
              </a:ext>
            </a:extLst>
          </p:cNvPr>
          <p:cNvSpPr>
            <a:spLocks noGrp="1"/>
          </p:cNvSpPr>
          <p:nvPr>
            <p:ph idx="1"/>
          </p:nvPr>
        </p:nvSpPr>
        <p:spPr>
          <a:xfrm>
            <a:off x="838200" y="1340068"/>
            <a:ext cx="10515600" cy="5328745"/>
          </a:xfrm>
        </p:spPr>
        <p:txBody>
          <a:bodyPr>
            <a:normAutofit fontScale="92500" lnSpcReduction="10000"/>
          </a:bodyPr>
          <a:lstStyle/>
          <a:p>
            <a:pPr marL="0" indent="0">
              <a:buNone/>
            </a:pPr>
            <a:r>
              <a:rPr lang="en-US" b="1" dirty="0"/>
              <a:t>3) Licences Coupled With A Grant Or Interest</a:t>
            </a:r>
          </a:p>
          <a:p>
            <a:pPr lvl="1">
              <a:buFont typeface="Courier New" panose="02070309020205020404" pitchFamily="49" charset="0"/>
              <a:buChar char="o"/>
            </a:pPr>
            <a:r>
              <a:rPr lang="en-US" sz="2800" dirty="0"/>
              <a:t>The licence here rides on the back of an interest such as a profit a prendre. It authorises the licensee to enter upon the land to  exercise his rights under the profit. </a:t>
            </a:r>
          </a:p>
          <a:p>
            <a:pPr lvl="1">
              <a:buFont typeface="Courier New" panose="02070309020205020404" pitchFamily="49" charset="0"/>
              <a:buChar char="o"/>
            </a:pPr>
            <a:r>
              <a:rPr lang="en-US" sz="2800" dirty="0"/>
              <a:t>A profit a prendre (French for 'right of taking') is a nonpossessory right that entitles one to go on the land of another and remove the soil or product of the soil from it.</a:t>
            </a:r>
          </a:p>
          <a:p>
            <a:pPr lvl="1">
              <a:buFont typeface="Courier New" panose="02070309020205020404" pitchFamily="49" charset="0"/>
              <a:buChar char="o"/>
            </a:pPr>
            <a:r>
              <a:rPr lang="en-US" sz="2800" dirty="0"/>
              <a:t>A product of the soil includes things such as gravel, sand, minerals, crops, wild game on the land, fish in a body of water on the land, and timber. </a:t>
            </a:r>
          </a:p>
          <a:p>
            <a:pPr lvl="1">
              <a:buFont typeface="Courier New" panose="02070309020205020404" pitchFamily="49" charset="0"/>
              <a:buChar char="o"/>
            </a:pPr>
            <a:r>
              <a:rPr lang="en-US" sz="2800" dirty="0"/>
              <a:t>The licence will bind third parties to the extent that they are bound by the interest coupled with a licence.  At common law such a licence is irrevocable.</a:t>
            </a:r>
          </a:p>
          <a:p>
            <a:pPr lvl="1">
              <a:buFont typeface="Courier New" panose="02070309020205020404" pitchFamily="49" charset="0"/>
              <a:buChar char="o"/>
            </a:pPr>
            <a:r>
              <a:rPr lang="en-US" sz="2800" dirty="0"/>
              <a:t>Read - </a:t>
            </a:r>
            <a:r>
              <a:rPr lang="en-US" sz="2800" b="1" i="1" dirty="0"/>
              <a:t>James Jones &amp; Sons Ltd v Earl of </a:t>
            </a:r>
            <a:r>
              <a:rPr lang="en-US" sz="2800" b="1" i="1" dirty="0" err="1"/>
              <a:t>Tankerville</a:t>
            </a:r>
            <a:r>
              <a:rPr lang="en-US" sz="2800" b="1" i="1" dirty="0"/>
              <a:t> [1909] 2 Ch 440 at 443 </a:t>
            </a:r>
          </a:p>
        </p:txBody>
      </p:sp>
    </p:spTree>
    <p:extLst>
      <p:ext uri="{BB962C8B-B14F-4D97-AF65-F5344CB8AC3E}">
        <p14:creationId xmlns:p14="http://schemas.microsoft.com/office/powerpoint/2010/main" val="3201090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D0C3-6E06-47BE-A729-D3CC10E2F4B0}"/>
              </a:ext>
            </a:extLst>
          </p:cNvPr>
          <p:cNvSpPr>
            <a:spLocks noGrp="1"/>
          </p:cNvSpPr>
          <p:nvPr>
            <p:ph type="title"/>
          </p:nvPr>
        </p:nvSpPr>
        <p:spPr>
          <a:xfrm>
            <a:off x="838200" y="365125"/>
            <a:ext cx="10515600" cy="943413"/>
          </a:xfrm>
        </p:spPr>
        <p:txBody>
          <a:bodyPr/>
          <a:lstStyle/>
          <a:p>
            <a:r>
              <a:rPr lang="en-US" b="1" dirty="0">
                <a:solidFill>
                  <a:prstClr val="black"/>
                </a:solidFill>
              </a:rPr>
              <a:t>Licences Cont’d</a:t>
            </a:r>
            <a:endParaRPr lang="en-US" dirty="0"/>
          </a:p>
        </p:txBody>
      </p:sp>
      <p:sp>
        <p:nvSpPr>
          <p:cNvPr id="3" name="Content Placeholder 2">
            <a:extLst>
              <a:ext uri="{FF2B5EF4-FFF2-40B4-BE49-F238E27FC236}">
                <a16:creationId xmlns:a16="http://schemas.microsoft.com/office/drawing/2014/main" id="{2E0B7D80-6A31-48F2-9664-BA1CC277CB9C}"/>
              </a:ext>
            </a:extLst>
          </p:cNvPr>
          <p:cNvSpPr>
            <a:spLocks noGrp="1"/>
          </p:cNvSpPr>
          <p:nvPr>
            <p:ph idx="1"/>
          </p:nvPr>
        </p:nvSpPr>
        <p:spPr>
          <a:xfrm>
            <a:off x="838200" y="1308538"/>
            <a:ext cx="10515600" cy="5184337"/>
          </a:xfrm>
        </p:spPr>
        <p:txBody>
          <a:bodyPr>
            <a:normAutofit lnSpcReduction="10000"/>
          </a:bodyPr>
          <a:lstStyle/>
          <a:p>
            <a:pPr marL="0" indent="0">
              <a:buNone/>
            </a:pPr>
            <a:r>
              <a:rPr lang="en-US" b="1" dirty="0">
                <a:solidFill>
                  <a:prstClr val="black"/>
                </a:solidFill>
              </a:rPr>
              <a:t>4)</a:t>
            </a:r>
            <a:r>
              <a:rPr lang="en-US" dirty="0">
                <a:solidFill>
                  <a:prstClr val="black"/>
                </a:solidFill>
              </a:rPr>
              <a:t> </a:t>
            </a:r>
            <a:r>
              <a:rPr lang="en-US" b="1" dirty="0">
                <a:solidFill>
                  <a:prstClr val="black"/>
                </a:solidFill>
              </a:rPr>
              <a:t>Licences Protected By Estoppel</a:t>
            </a:r>
          </a:p>
          <a:p>
            <a:pPr lvl="1">
              <a:buFont typeface="Courier New" panose="02070309020205020404" pitchFamily="49" charset="0"/>
              <a:buChar char="o"/>
            </a:pPr>
            <a:r>
              <a:rPr lang="en-US" sz="2800" dirty="0"/>
              <a:t>where one party has a particular belief, and another leads them to act upon  that belief to their detriment, they cannot at a later point act in a way that contradicts the expectation that has consequently been created. </a:t>
            </a:r>
          </a:p>
          <a:p>
            <a:pPr lvl="1">
              <a:buFont typeface="Courier New" panose="02070309020205020404" pitchFamily="49" charset="0"/>
              <a:buChar char="o"/>
            </a:pPr>
            <a:r>
              <a:rPr lang="en-US" sz="2800" dirty="0"/>
              <a:t>Estoppel comes in two principal forms. Estoppel by representation and proprietory estoppel. </a:t>
            </a:r>
          </a:p>
          <a:p>
            <a:pPr lvl="1">
              <a:buFont typeface="Courier New" panose="02070309020205020404" pitchFamily="49" charset="0"/>
              <a:buChar char="o"/>
            </a:pPr>
            <a:r>
              <a:rPr lang="en-US" sz="2800" dirty="0"/>
              <a:t>The later occurs when one party by acquiescence or encouragement leads another to form an expectation that they have (or are going to have) a proprietary interest and, consequently they act to their detriment.   </a:t>
            </a:r>
          </a:p>
          <a:p>
            <a:pPr lvl="1">
              <a:buFont typeface="Courier New" panose="02070309020205020404" pitchFamily="49" charset="0"/>
              <a:buChar char="o"/>
            </a:pPr>
            <a:r>
              <a:rPr lang="en-US" sz="2800" dirty="0"/>
              <a:t>In such   circumstances equity will require the expectation to be honoured.</a:t>
            </a:r>
          </a:p>
        </p:txBody>
      </p:sp>
    </p:spTree>
    <p:extLst>
      <p:ext uri="{BB962C8B-B14F-4D97-AF65-F5344CB8AC3E}">
        <p14:creationId xmlns:p14="http://schemas.microsoft.com/office/powerpoint/2010/main" val="23697739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8978A-6187-475B-9698-2FB09B97917B}"/>
              </a:ext>
            </a:extLst>
          </p:cNvPr>
          <p:cNvSpPr>
            <a:spLocks noGrp="1"/>
          </p:cNvSpPr>
          <p:nvPr>
            <p:ph type="title"/>
          </p:nvPr>
        </p:nvSpPr>
        <p:spPr/>
        <p:txBody>
          <a:bodyPr/>
          <a:lstStyle/>
          <a:p>
            <a:r>
              <a:rPr lang="en-US" b="1" dirty="0">
                <a:solidFill>
                  <a:prstClr val="black"/>
                </a:solidFill>
              </a:rPr>
              <a:t>Licences Cont’d</a:t>
            </a:r>
            <a:endParaRPr lang="en-US" dirty="0"/>
          </a:p>
        </p:txBody>
      </p:sp>
      <p:sp>
        <p:nvSpPr>
          <p:cNvPr id="3" name="Content Placeholder 2">
            <a:extLst>
              <a:ext uri="{FF2B5EF4-FFF2-40B4-BE49-F238E27FC236}">
                <a16:creationId xmlns:a16="http://schemas.microsoft.com/office/drawing/2014/main" id="{2A5EA965-C8D9-462C-B579-CAA0A1EB5730}"/>
              </a:ext>
            </a:extLst>
          </p:cNvPr>
          <p:cNvSpPr>
            <a:spLocks noGrp="1"/>
          </p:cNvSpPr>
          <p:nvPr>
            <p:ph idx="1"/>
          </p:nvPr>
        </p:nvSpPr>
        <p:spPr>
          <a:xfrm>
            <a:off x="838200" y="1690688"/>
            <a:ext cx="10515600" cy="4678581"/>
          </a:xfrm>
        </p:spPr>
        <p:txBody>
          <a:bodyPr/>
          <a:lstStyle/>
          <a:p>
            <a:r>
              <a:rPr lang="en-US" dirty="0"/>
              <a:t>For example, in the case of </a:t>
            </a:r>
            <a:r>
              <a:rPr lang="en-US" b="1" i="1" dirty="0"/>
              <a:t>Inwards v. Baker [1965] 2 Q.B. 29A: </a:t>
            </a:r>
          </a:p>
          <a:p>
            <a:pPr lvl="1">
              <a:buFont typeface="Courier New" panose="02070309020205020404" pitchFamily="49" charset="0"/>
              <a:buChar char="o"/>
            </a:pPr>
            <a:r>
              <a:rPr lang="en-US" dirty="0"/>
              <a:t>A landowner had a son who wished to build a house but had insufficient funds. His father accordingly told him to build on his land. </a:t>
            </a:r>
          </a:p>
          <a:p>
            <a:pPr lvl="1">
              <a:buFont typeface="Courier New" panose="02070309020205020404" pitchFamily="49" charset="0"/>
              <a:buChar char="o"/>
            </a:pPr>
            <a:r>
              <a:rPr lang="en-US" dirty="0"/>
              <a:t>No title was ever passed to the son.</a:t>
            </a:r>
          </a:p>
          <a:p>
            <a:pPr lvl="1">
              <a:buFont typeface="Courier New" panose="02070309020205020404" pitchFamily="49" charset="0"/>
              <a:buChar char="o"/>
            </a:pPr>
            <a:r>
              <a:rPr lang="en-US" dirty="0"/>
              <a:t>The father died having forgotten that many years previously he had left the property by will to a third party. The third party wanted the son to vacate the premises. </a:t>
            </a:r>
          </a:p>
          <a:p>
            <a:pPr lvl="1">
              <a:buFont typeface="Courier New" panose="02070309020205020404" pitchFamily="49" charset="0"/>
              <a:buChar char="o"/>
            </a:pPr>
            <a:r>
              <a:rPr lang="en-US" dirty="0"/>
              <a:t>It was held that that the son could not be removed by virtue of “license by estoppel” and had the right to remain there as long as he wished to use it as his home</a:t>
            </a:r>
          </a:p>
        </p:txBody>
      </p:sp>
    </p:spTree>
    <p:extLst>
      <p:ext uri="{BB962C8B-B14F-4D97-AF65-F5344CB8AC3E}">
        <p14:creationId xmlns:p14="http://schemas.microsoft.com/office/powerpoint/2010/main" val="18208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F8879-8CEE-4C5E-9457-3C94DD5CC14A}"/>
              </a:ext>
            </a:extLst>
          </p:cNvPr>
          <p:cNvSpPr>
            <a:spLocks noGrp="1"/>
          </p:cNvSpPr>
          <p:nvPr>
            <p:ph type="title"/>
          </p:nvPr>
        </p:nvSpPr>
        <p:spPr/>
        <p:txBody>
          <a:bodyPr/>
          <a:lstStyle/>
          <a:p>
            <a:r>
              <a:rPr lang="en-US" b="1" dirty="0"/>
              <a:t>Further Reading</a:t>
            </a:r>
          </a:p>
        </p:txBody>
      </p:sp>
      <p:sp>
        <p:nvSpPr>
          <p:cNvPr id="3" name="Content Placeholder 2">
            <a:extLst>
              <a:ext uri="{FF2B5EF4-FFF2-40B4-BE49-F238E27FC236}">
                <a16:creationId xmlns:a16="http://schemas.microsoft.com/office/drawing/2014/main" id="{AE9B916E-DB26-4BC6-A87A-3E562E34B52E}"/>
              </a:ext>
            </a:extLst>
          </p:cNvPr>
          <p:cNvSpPr>
            <a:spLocks noGrp="1"/>
          </p:cNvSpPr>
          <p:nvPr>
            <p:ph idx="1"/>
          </p:nvPr>
        </p:nvSpPr>
        <p:spPr/>
        <p:txBody>
          <a:bodyPr/>
          <a:lstStyle/>
          <a:p>
            <a:pPr>
              <a:buFont typeface="Courier New" panose="02070309020205020404" pitchFamily="49" charset="0"/>
              <a:buChar char="o"/>
            </a:pPr>
            <a:r>
              <a:rPr lang="en-US" dirty="0"/>
              <a:t> Shell and BP Zambia Limited v </a:t>
            </a:r>
            <a:r>
              <a:rPr lang="en-US" dirty="0" err="1"/>
              <a:t>Conidaris</a:t>
            </a:r>
            <a:r>
              <a:rPr lang="en-US" dirty="0"/>
              <a:t> and Others (1975) Z.R.174.</a:t>
            </a:r>
          </a:p>
          <a:p>
            <a:pPr>
              <a:buFont typeface="Courier New" panose="02070309020205020404" pitchFamily="49" charset="0"/>
              <a:buChar char="o"/>
            </a:pPr>
            <a:r>
              <a:rPr lang="en-US" dirty="0"/>
              <a:t> Agricultural Finance Company Limited V Paul </a:t>
            </a:r>
            <a:r>
              <a:rPr lang="en-US" dirty="0" err="1"/>
              <a:t>Hamuwo</a:t>
            </a:r>
            <a:r>
              <a:rPr lang="en-US" dirty="0"/>
              <a:t> </a:t>
            </a:r>
            <a:r>
              <a:rPr lang="en-US" dirty="0" err="1"/>
              <a:t>Mweemba</a:t>
            </a:r>
            <a:r>
              <a:rPr lang="en-US" dirty="0"/>
              <a:t> &amp; Aaron </a:t>
            </a:r>
            <a:r>
              <a:rPr lang="en-US" dirty="0" err="1"/>
              <a:t>Hangoma</a:t>
            </a:r>
            <a:r>
              <a:rPr lang="en-US" dirty="0"/>
              <a:t> (1977) Z.R. 138 (H.C.)</a:t>
            </a:r>
          </a:p>
          <a:p>
            <a:endParaRPr lang="en-US" dirty="0"/>
          </a:p>
        </p:txBody>
      </p:sp>
    </p:spTree>
    <p:extLst>
      <p:ext uri="{BB962C8B-B14F-4D97-AF65-F5344CB8AC3E}">
        <p14:creationId xmlns:p14="http://schemas.microsoft.com/office/powerpoint/2010/main" val="2256666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42678-F196-4B7F-A121-3FABB286DECE}"/>
              </a:ext>
            </a:extLst>
          </p:cNvPr>
          <p:cNvSpPr>
            <a:spLocks noGrp="1"/>
          </p:cNvSpPr>
          <p:nvPr>
            <p:ph type="title"/>
          </p:nvPr>
        </p:nvSpPr>
        <p:spPr>
          <a:xfrm>
            <a:off x="809297" y="128642"/>
            <a:ext cx="10515600" cy="1325563"/>
          </a:xfrm>
        </p:spPr>
        <p:txBody>
          <a:bodyPr/>
          <a:lstStyle/>
          <a:p>
            <a:r>
              <a:rPr lang="en-US" b="1" dirty="0">
                <a:solidFill>
                  <a:prstClr val="black"/>
                </a:solidFill>
              </a:rPr>
              <a:t>Lease/Licence Cont’d</a:t>
            </a:r>
            <a:endParaRPr lang="en-US" dirty="0"/>
          </a:p>
        </p:txBody>
      </p:sp>
      <p:sp>
        <p:nvSpPr>
          <p:cNvPr id="3" name="Content Placeholder 2">
            <a:extLst>
              <a:ext uri="{FF2B5EF4-FFF2-40B4-BE49-F238E27FC236}">
                <a16:creationId xmlns:a16="http://schemas.microsoft.com/office/drawing/2014/main" id="{8BF91BD0-FD2C-4FA6-92C2-E36C124425D0}"/>
              </a:ext>
            </a:extLst>
          </p:cNvPr>
          <p:cNvSpPr>
            <a:spLocks noGrp="1"/>
          </p:cNvSpPr>
          <p:nvPr>
            <p:ph idx="1"/>
          </p:nvPr>
        </p:nvSpPr>
        <p:spPr>
          <a:xfrm>
            <a:off x="838200" y="1454206"/>
            <a:ext cx="10515600" cy="5151546"/>
          </a:xfrm>
        </p:spPr>
        <p:txBody>
          <a:bodyPr>
            <a:normAutofit/>
          </a:bodyPr>
          <a:lstStyle/>
          <a:p>
            <a:r>
              <a:rPr lang="en-US" dirty="0"/>
              <a:t>licences lack the qualities of interest in land; they are not transferable and will not be enforceable against third parties. </a:t>
            </a:r>
          </a:p>
          <a:p>
            <a:r>
              <a:rPr lang="en-US" dirty="0"/>
              <a:t>A lease, on the other hand, is a proprietary interest in land. It is transferable and capable of binding third parties.</a:t>
            </a:r>
          </a:p>
          <a:p>
            <a:r>
              <a:rPr lang="en-US" dirty="0"/>
              <a:t>Whether the grant is a lease or licence depends on the intention of the parties making it. This can also be determined from the circumstances. </a:t>
            </a:r>
          </a:p>
          <a:p>
            <a:r>
              <a:rPr lang="en-US" dirty="0"/>
              <a:t>In determining if the interest is a lease or not, the court usually interprets the content matter of the agreement and not its form. </a:t>
            </a:r>
          </a:p>
          <a:p>
            <a:r>
              <a:rPr lang="en-US" dirty="0"/>
              <a:t>For instance, a document even though called a ‘</a:t>
            </a:r>
            <a:r>
              <a:rPr lang="en-US" dirty="0" err="1"/>
              <a:t>licence</a:t>
            </a:r>
            <a:r>
              <a:rPr lang="en-US" dirty="0"/>
              <a:t>’ is not conclusive and shall not prevent it from being called a lease.</a:t>
            </a:r>
          </a:p>
        </p:txBody>
      </p:sp>
    </p:spTree>
    <p:extLst>
      <p:ext uri="{BB962C8B-B14F-4D97-AF65-F5344CB8AC3E}">
        <p14:creationId xmlns:p14="http://schemas.microsoft.com/office/powerpoint/2010/main" val="3897149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FAE05-23A5-4C0A-84F9-4E9A083010A1}"/>
              </a:ext>
            </a:extLst>
          </p:cNvPr>
          <p:cNvSpPr>
            <a:spLocks noGrp="1"/>
          </p:cNvSpPr>
          <p:nvPr>
            <p:ph type="title"/>
          </p:nvPr>
        </p:nvSpPr>
        <p:spPr>
          <a:xfrm>
            <a:off x="838200" y="204953"/>
            <a:ext cx="10515600" cy="1182413"/>
          </a:xfrm>
        </p:spPr>
        <p:txBody>
          <a:bodyPr/>
          <a:lstStyle/>
          <a:p>
            <a:r>
              <a:rPr lang="en-US" b="1" dirty="0"/>
              <a:t>Lease/Licence Cont’d</a:t>
            </a:r>
          </a:p>
        </p:txBody>
      </p:sp>
      <p:sp>
        <p:nvSpPr>
          <p:cNvPr id="3" name="Content Placeholder 2">
            <a:extLst>
              <a:ext uri="{FF2B5EF4-FFF2-40B4-BE49-F238E27FC236}">
                <a16:creationId xmlns:a16="http://schemas.microsoft.com/office/drawing/2014/main" id="{557A74B8-EB09-4AD4-91DA-54D0B661355C}"/>
              </a:ext>
            </a:extLst>
          </p:cNvPr>
          <p:cNvSpPr>
            <a:spLocks noGrp="1"/>
          </p:cNvSpPr>
          <p:nvPr>
            <p:ph idx="1"/>
          </p:nvPr>
        </p:nvSpPr>
        <p:spPr>
          <a:xfrm>
            <a:off x="838200" y="1387366"/>
            <a:ext cx="10515600" cy="4789597"/>
          </a:xfrm>
        </p:spPr>
        <p:txBody>
          <a:bodyPr/>
          <a:lstStyle/>
          <a:p>
            <a:r>
              <a:rPr lang="en-US" dirty="0"/>
              <a:t>A lease, apart from being a proprietary interest in land, is also a contract in that it is an agreement between the landlord and tenant.</a:t>
            </a:r>
          </a:p>
          <a:p>
            <a:r>
              <a:rPr lang="en-US" dirty="0"/>
              <a:t>As a contract, a lease is subject to the principles of contract law. </a:t>
            </a:r>
          </a:p>
          <a:p>
            <a:r>
              <a:rPr lang="en-US" dirty="0"/>
              <a:t> A lease is more than a contract between the two parties in that as an interest in land it is capable of binding a third party.</a:t>
            </a:r>
          </a:p>
          <a:p>
            <a:r>
              <a:rPr lang="en-US" dirty="0"/>
              <a:t>It is important to determine whether a transaction creates a lease or a licence, since a lease is enforceable against third parties as a legal estate or an equitable interest, whereas a licence is not. </a:t>
            </a:r>
          </a:p>
          <a:p>
            <a:endParaRPr lang="en-US" dirty="0"/>
          </a:p>
        </p:txBody>
      </p:sp>
    </p:spTree>
    <p:extLst>
      <p:ext uri="{BB962C8B-B14F-4D97-AF65-F5344CB8AC3E}">
        <p14:creationId xmlns:p14="http://schemas.microsoft.com/office/powerpoint/2010/main" val="4240452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F69D6-E716-4D8C-AE3A-DFF5B1F24BDA}"/>
              </a:ext>
            </a:extLst>
          </p:cNvPr>
          <p:cNvSpPr>
            <a:spLocks noGrp="1"/>
          </p:cNvSpPr>
          <p:nvPr>
            <p:ph type="title"/>
          </p:nvPr>
        </p:nvSpPr>
        <p:spPr>
          <a:xfrm>
            <a:off x="838200" y="365126"/>
            <a:ext cx="10515600" cy="1101068"/>
          </a:xfrm>
        </p:spPr>
        <p:txBody>
          <a:bodyPr/>
          <a:lstStyle/>
          <a:p>
            <a:r>
              <a:rPr lang="en-US" b="1" dirty="0"/>
              <a:t>Distinction between lease and licence</a:t>
            </a:r>
          </a:p>
        </p:txBody>
      </p:sp>
      <p:sp>
        <p:nvSpPr>
          <p:cNvPr id="3" name="Content Placeholder 2">
            <a:extLst>
              <a:ext uri="{FF2B5EF4-FFF2-40B4-BE49-F238E27FC236}">
                <a16:creationId xmlns:a16="http://schemas.microsoft.com/office/drawing/2014/main" id="{3AC82DE7-8FBB-47E1-AEA5-99A2BE991296}"/>
              </a:ext>
            </a:extLst>
          </p:cNvPr>
          <p:cNvSpPr>
            <a:spLocks noGrp="1"/>
          </p:cNvSpPr>
          <p:nvPr>
            <p:ph idx="1"/>
          </p:nvPr>
        </p:nvSpPr>
        <p:spPr>
          <a:xfrm>
            <a:off x="838200" y="1608082"/>
            <a:ext cx="10515600" cy="4884791"/>
          </a:xfrm>
        </p:spPr>
        <p:txBody>
          <a:bodyPr/>
          <a:lstStyle/>
          <a:p>
            <a:pPr marL="514350" indent="-514350">
              <a:buFont typeface="+mj-lt"/>
              <a:buAutoNum type="arabicParenR"/>
            </a:pPr>
            <a:r>
              <a:rPr lang="en-US" dirty="0"/>
              <a:t>A lessee, holding a legal lease, has an interest in land which is binding on the whole world; a licensee has a mere personal right which at most binds only licensor and licensee;</a:t>
            </a:r>
          </a:p>
          <a:p>
            <a:pPr marL="514350" indent="-514350">
              <a:buFont typeface="+mj-lt"/>
              <a:buAutoNum type="arabicParenR"/>
            </a:pPr>
            <a:r>
              <a:rPr lang="en-US" dirty="0"/>
              <a:t>A lessee, but not a licensee, may maintain an action in trespass against any person who interferes with his right to possession;</a:t>
            </a:r>
          </a:p>
          <a:p>
            <a:pPr marL="514350" indent="-514350">
              <a:buFont typeface="+mj-lt"/>
              <a:buAutoNum type="arabicParenR"/>
            </a:pPr>
            <a:r>
              <a:rPr lang="en-US" dirty="0"/>
              <a:t>A lessee may assign his lease, whereas a licensee has no proprietary interest capable of assignment;</a:t>
            </a:r>
          </a:p>
          <a:p>
            <a:r>
              <a:rPr lang="en-US" dirty="0"/>
              <a:t>Read </a:t>
            </a:r>
          </a:p>
          <a:p>
            <a:pPr lvl="1">
              <a:buFontTx/>
              <a:buChar char="-"/>
            </a:pPr>
            <a:r>
              <a:rPr lang="en-US" b="1" i="1" dirty="0"/>
              <a:t>Chilufya v City of Kitwe (1967) Z.R. 115</a:t>
            </a:r>
          </a:p>
          <a:p>
            <a:pPr lvl="1">
              <a:buFontTx/>
              <a:buChar char="-"/>
            </a:pPr>
            <a:r>
              <a:rPr lang="en-US" b="1" i="1" dirty="0"/>
              <a:t>Street v </a:t>
            </a:r>
            <a:r>
              <a:rPr lang="en-US" b="1" i="1" dirty="0" err="1"/>
              <a:t>Mountford</a:t>
            </a:r>
            <a:r>
              <a:rPr lang="en-US" b="1" i="1" dirty="0"/>
              <a:t> [1985] AC 809</a:t>
            </a:r>
          </a:p>
          <a:p>
            <a:endParaRPr lang="en-US" dirty="0"/>
          </a:p>
        </p:txBody>
      </p:sp>
    </p:spTree>
    <p:extLst>
      <p:ext uri="{BB962C8B-B14F-4D97-AF65-F5344CB8AC3E}">
        <p14:creationId xmlns:p14="http://schemas.microsoft.com/office/powerpoint/2010/main" val="3113742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068F7-D446-4188-9824-67CAB3FA21BF}"/>
              </a:ext>
            </a:extLst>
          </p:cNvPr>
          <p:cNvSpPr>
            <a:spLocks noGrp="1"/>
          </p:cNvSpPr>
          <p:nvPr>
            <p:ph type="title"/>
          </p:nvPr>
        </p:nvSpPr>
        <p:spPr/>
        <p:txBody>
          <a:bodyPr/>
          <a:lstStyle/>
          <a:p>
            <a:r>
              <a:rPr lang="en-US" b="1" dirty="0"/>
              <a:t>Essential Characteristics of a Lease</a:t>
            </a:r>
            <a:endParaRPr lang="en-US" dirty="0"/>
          </a:p>
        </p:txBody>
      </p:sp>
      <p:sp>
        <p:nvSpPr>
          <p:cNvPr id="3" name="Content Placeholder 2">
            <a:extLst>
              <a:ext uri="{FF2B5EF4-FFF2-40B4-BE49-F238E27FC236}">
                <a16:creationId xmlns:a16="http://schemas.microsoft.com/office/drawing/2014/main" id="{36B63B91-6A58-4122-890F-C453103921A1}"/>
              </a:ext>
            </a:extLst>
          </p:cNvPr>
          <p:cNvSpPr>
            <a:spLocks noGrp="1"/>
          </p:cNvSpPr>
          <p:nvPr>
            <p:ph idx="1"/>
          </p:nvPr>
        </p:nvSpPr>
        <p:spPr/>
        <p:txBody>
          <a:bodyPr/>
          <a:lstStyle/>
          <a:p>
            <a:r>
              <a:rPr lang="en-US" dirty="0"/>
              <a:t>There are two requirements for a right to occupy land to be capable of taking effect as a lease:</a:t>
            </a:r>
          </a:p>
          <a:p>
            <a:pPr marL="914400" lvl="1" indent="-457200">
              <a:buAutoNum type="alphaLcParenBoth"/>
            </a:pPr>
            <a:r>
              <a:rPr lang="en-US" sz="2800" dirty="0"/>
              <a:t>the right to exclusive possession must be given;</a:t>
            </a:r>
          </a:p>
          <a:p>
            <a:pPr marL="914400" lvl="1" indent="-457200">
              <a:buAutoNum type="alphaLcParenBoth"/>
            </a:pPr>
            <a:r>
              <a:rPr lang="en-US" sz="2800" dirty="0"/>
              <a:t>the duration of the lease must be certain.</a:t>
            </a:r>
          </a:p>
          <a:p>
            <a:pPr marL="457200" lvl="1" indent="0">
              <a:buNone/>
            </a:pPr>
            <a:endParaRPr lang="en-US" sz="2800" dirty="0"/>
          </a:p>
        </p:txBody>
      </p:sp>
    </p:spTree>
    <p:extLst>
      <p:ext uri="{BB962C8B-B14F-4D97-AF65-F5344CB8AC3E}">
        <p14:creationId xmlns:p14="http://schemas.microsoft.com/office/powerpoint/2010/main" val="2904351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9E730-3DA8-4DA1-ABC3-C514638DA014}"/>
              </a:ext>
            </a:extLst>
          </p:cNvPr>
          <p:cNvSpPr>
            <a:spLocks noGrp="1"/>
          </p:cNvSpPr>
          <p:nvPr>
            <p:ph type="title"/>
          </p:nvPr>
        </p:nvSpPr>
        <p:spPr>
          <a:xfrm>
            <a:off x="838200" y="219458"/>
            <a:ext cx="10515600" cy="1325563"/>
          </a:xfrm>
        </p:spPr>
        <p:txBody>
          <a:bodyPr/>
          <a:lstStyle/>
          <a:p>
            <a:r>
              <a:rPr lang="en-US" b="1" dirty="0"/>
              <a:t>The right to exclusive possession </a:t>
            </a:r>
          </a:p>
        </p:txBody>
      </p:sp>
      <p:sp>
        <p:nvSpPr>
          <p:cNvPr id="3" name="Content Placeholder 2">
            <a:extLst>
              <a:ext uri="{FF2B5EF4-FFF2-40B4-BE49-F238E27FC236}">
                <a16:creationId xmlns:a16="http://schemas.microsoft.com/office/drawing/2014/main" id="{578A37F6-BF28-49AA-8629-D3BA7E69B94F}"/>
              </a:ext>
            </a:extLst>
          </p:cNvPr>
          <p:cNvSpPr>
            <a:spLocks noGrp="1"/>
          </p:cNvSpPr>
          <p:nvPr>
            <p:ph idx="1"/>
          </p:nvPr>
        </p:nvSpPr>
        <p:spPr>
          <a:xfrm>
            <a:off x="838200" y="1545021"/>
            <a:ext cx="10515600" cy="4947854"/>
          </a:xfrm>
        </p:spPr>
        <p:txBody>
          <a:bodyPr>
            <a:normAutofit lnSpcReduction="10000"/>
          </a:bodyPr>
          <a:lstStyle/>
          <a:p>
            <a:r>
              <a:rPr lang="en-US" dirty="0"/>
              <a:t>A necessary feature of a lease is that the lessee shall be given the right to exclude all other persons from the land, including the lessor.</a:t>
            </a:r>
          </a:p>
          <a:p>
            <a:r>
              <a:rPr lang="en-US" dirty="0"/>
              <a:t>But, just because a person has exclusive possession does not mean that they are a lessee. That person may have obtained a personal privilege in the shape of a licence which may be revoked according to the express or implied terms of the contract. </a:t>
            </a:r>
          </a:p>
          <a:p>
            <a:r>
              <a:rPr lang="en-US" dirty="0"/>
              <a:t>The tenant possessing exclusive possession is able to exercise the rights of an owner of land, which is in the real sense his land albeit temporarily and subject to certain restrictions. </a:t>
            </a:r>
          </a:p>
          <a:p>
            <a:r>
              <a:rPr lang="en-US" dirty="0"/>
              <a:t>A tenant armed with exclusive  possession can  keep out strangers and keep out  the landlord unless  the landlord is exercising limited rights reserved to him by the tenancy agreement to enter and view and repair</a:t>
            </a:r>
          </a:p>
        </p:txBody>
      </p:sp>
    </p:spTree>
    <p:extLst>
      <p:ext uri="{BB962C8B-B14F-4D97-AF65-F5344CB8AC3E}">
        <p14:creationId xmlns:p14="http://schemas.microsoft.com/office/powerpoint/2010/main" val="2014608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97B2-E62B-4FA1-B383-1F7775327C42}"/>
              </a:ext>
            </a:extLst>
          </p:cNvPr>
          <p:cNvSpPr>
            <a:spLocks noGrp="1"/>
          </p:cNvSpPr>
          <p:nvPr>
            <p:ph type="title"/>
          </p:nvPr>
        </p:nvSpPr>
        <p:spPr/>
        <p:txBody>
          <a:bodyPr/>
          <a:lstStyle/>
          <a:p>
            <a:r>
              <a:rPr lang="en-US" b="1" dirty="0">
                <a:solidFill>
                  <a:prstClr val="black"/>
                </a:solidFill>
              </a:rPr>
              <a:t>The duration of the lease must be certain</a:t>
            </a:r>
          </a:p>
        </p:txBody>
      </p:sp>
      <p:sp>
        <p:nvSpPr>
          <p:cNvPr id="3" name="Content Placeholder 2">
            <a:extLst>
              <a:ext uri="{FF2B5EF4-FFF2-40B4-BE49-F238E27FC236}">
                <a16:creationId xmlns:a16="http://schemas.microsoft.com/office/drawing/2014/main" id="{2BCF5B71-02B0-4D0D-960A-1ABD0821D707}"/>
              </a:ext>
            </a:extLst>
          </p:cNvPr>
          <p:cNvSpPr>
            <a:spLocks noGrp="1"/>
          </p:cNvSpPr>
          <p:nvPr>
            <p:ph idx="1"/>
          </p:nvPr>
        </p:nvSpPr>
        <p:spPr>
          <a:xfrm>
            <a:off x="838200" y="1497724"/>
            <a:ext cx="10515600" cy="4995151"/>
          </a:xfrm>
        </p:spPr>
        <p:txBody>
          <a:bodyPr>
            <a:normAutofit fontScale="92500" lnSpcReduction="20000"/>
          </a:bodyPr>
          <a:lstStyle/>
          <a:p>
            <a:r>
              <a:rPr lang="en-US" b="1" dirty="0"/>
              <a:t>Certainty:  </a:t>
            </a:r>
          </a:p>
          <a:p>
            <a:pPr lvl="1">
              <a:buFont typeface="Courier New" panose="02070309020205020404" pitchFamily="49" charset="0"/>
              <a:buChar char="o"/>
            </a:pPr>
            <a:r>
              <a:rPr lang="en-US" sz="3000" dirty="0"/>
              <a:t>A lease may be limited to endure for any specified number of years, however many, it cannot be limited in perpetuity. </a:t>
            </a:r>
          </a:p>
          <a:p>
            <a:pPr lvl="1">
              <a:buFont typeface="Courier New" panose="02070309020205020404" pitchFamily="49" charset="0"/>
              <a:buChar char="o"/>
            </a:pPr>
            <a:r>
              <a:rPr lang="en-US" sz="3000" dirty="0"/>
              <a:t>It may be limited to certain hours of the day. </a:t>
            </a:r>
          </a:p>
          <a:p>
            <a:pPr lvl="1">
              <a:buFont typeface="Courier New" panose="02070309020205020404" pitchFamily="49" charset="0"/>
              <a:buChar char="o"/>
            </a:pPr>
            <a:r>
              <a:rPr lang="en-US" sz="3000" dirty="0"/>
              <a:t>The term must be for a definite period in the sense that it must  have a certain beginning and a certain ending.</a:t>
            </a:r>
          </a:p>
          <a:p>
            <a:r>
              <a:rPr lang="en-US" sz="3200" dirty="0"/>
              <a:t>Read the following cases:</a:t>
            </a:r>
          </a:p>
          <a:p>
            <a:pPr lvl="1">
              <a:buFont typeface="Courier New" panose="02070309020205020404" pitchFamily="49" charset="0"/>
              <a:buChar char="o"/>
            </a:pPr>
            <a:r>
              <a:rPr lang="en-US" sz="2600" b="1" i="1" dirty="0" err="1"/>
              <a:t>Bobat</a:t>
            </a:r>
            <a:r>
              <a:rPr lang="en-US" sz="2600" b="1" i="1" dirty="0"/>
              <a:t> V </a:t>
            </a:r>
            <a:r>
              <a:rPr lang="en-US" sz="2600" b="1" i="1" dirty="0" err="1"/>
              <a:t>Kapindula</a:t>
            </a:r>
            <a:r>
              <a:rPr lang="en-US" sz="2600" b="1" i="1" dirty="0"/>
              <a:t> (1974) Z.R. 235 (S.C.)</a:t>
            </a:r>
          </a:p>
          <a:p>
            <a:pPr lvl="1">
              <a:buFont typeface="Courier New" panose="02070309020205020404" pitchFamily="49" charset="0"/>
              <a:buChar char="o"/>
            </a:pPr>
            <a:r>
              <a:rPr lang="en-US" sz="2600" b="1" i="1" dirty="0"/>
              <a:t>William Jacks &amp; Company (Z) Limited v </a:t>
            </a:r>
            <a:r>
              <a:rPr lang="en-US" sz="2600" b="1" i="1" dirty="0" err="1"/>
              <a:t>V</a:t>
            </a:r>
            <a:r>
              <a:rPr lang="en-US" sz="2600" b="1" i="1" dirty="0"/>
              <a:t>. O'Connor (In his capacity as Registrar of Lands &amp; Deeds) and Construction &amp; Investment Holding Limited (1967) Z.R </a:t>
            </a:r>
          </a:p>
          <a:p>
            <a:pPr lvl="1">
              <a:buFont typeface="Courier New" panose="02070309020205020404" pitchFamily="49" charset="0"/>
              <a:buChar char="o"/>
            </a:pPr>
            <a:r>
              <a:rPr lang="en-US" sz="2600" b="1" i="1" dirty="0"/>
              <a:t>Street v </a:t>
            </a:r>
            <a:r>
              <a:rPr lang="en-US" sz="2600" b="1" i="1" dirty="0" err="1"/>
              <a:t>Mountford</a:t>
            </a:r>
            <a:r>
              <a:rPr lang="en-US" sz="2600" b="1" i="1" dirty="0"/>
              <a:t> [1985] AC 809</a:t>
            </a:r>
          </a:p>
          <a:p>
            <a:pPr lvl="1">
              <a:buFont typeface="Courier New" panose="02070309020205020404" pitchFamily="49" charset="0"/>
              <a:buChar char="o"/>
            </a:pPr>
            <a:r>
              <a:rPr lang="en-US" sz="2600" b="1" i="1" dirty="0"/>
              <a:t>Lace v </a:t>
            </a:r>
            <a:r>
              <a:rPr lang="en-US" sz="2600" b="1" i="1" dirty="0" err="1"/>
              <a:t>Chantler</a:t>
            </a:r>
            <a:r>
              <a:rPr lang="en-US" sz="2600" b="1" i="1" dirty="0"/>
              <a:t> [1944] KB 368 Court of Appeal </a:t>
            </a:r>
          </a:p>
          <a:p>
            <a:pPr lvl="1">
              <a:buFont typeface="Courier New" panose="02070309020205020404" pitchFamily="49" charset="0"/>
              <a:buChar char="o"/>
            </a:pPr>
            <a:r>
              <a:rPr lang="en-US" sz="2600" b="1" i="1" dirty="0"/>
              <a:t>Appah v </a:t>
            </a:r>
            <a:r>
              <a:rPr lang="en-US" sz="2600" b="1" i="1" dirty="0" err="1"/>
              <a:t>Parncliffe</a:t>
            </a:r>
            <a:r>
              <a:rPr lang="en-US" sz="2600" b="1" i="1" dirty="0"/>
              <a:t> Investments Ltd [1964] 1 WLR 1964 </a:t>
            </a:r>
          </a:p>
          <a:p>
            <a:pPr lvl="1">
              <a:buFont typeface="Courier New" panose="02070309020205020404" pitchFamily="49" charset="0"/>
              <a:buChar char="o"/>
            </a:pPr>
            <a:endParaRPr lang="en-US" sz="2600" b="1" i="1" dirty="0"/>
          </a:p>
          <a:p>
            <a:pPr lvl="1">
              <a:buFont typeface="Courier New" panose="02070309020205020404" pitchFamily="49" charset="0"/>
              <a:buChar char="o"/>
            </a:pPr>
            <a:endParaRPr lang="en-US" sz="2800" dirty="0"/>
          </a:p>
        </p:txBody>
      </p:sp>
    </p:spTree>
    <p:extLst>
      <p:ext uri="{BB962C8B-B14F-4D97-AF65-F5344CB8AC3E}">
        <p14:creationId xmlns:p14="http://schemas.microsoft.com/office/powerpoint/2010/main" val="2909531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3576</Words>
  <Application>Microsoft Office PowerPoint</Application>
  <PresentationFormat>Widescreen</PresentationFormat>
  <Paragraphs>178</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Courier New</vt:lpstr>
      <vt:lpstr>Office Theme</vt:lpstr>
      <vt:lpstr>UNIVERSITY OF LUSAKA</vt:lpstr>
      <vt:lpstr>Introduction</vt:lpstr>
      <vt:lpstr>Lease/Licence</vt:lpstr>
      <vt:lpstr>Lease/Licence Cont’d</vt:lpstr>
      <vt:lpstr>Lease/Licence Cont’d</vt:lpstr>
      <vt:lpstr>Distinction between lease and licence</vt:lpstr>
      <vt:lpstr>Essential Characteristics of a Lease</vt:lpstr>
      <vt:lpstr>The right to exclusive possession </vt:lpstr>
      <vt:lpstr>The duration of the lease must be certain</vt:lpstr>
      <vt:lpstr>Types of  Tenancies</vt:lpstr>
      <vt:lpstr>Types of  Tenancies Cont’d</vt:lpstr>
      <vt:lpstr>Types of  Tenancies Cont’d</vt:lpstr>
      <vt:lpstr>Types of  Tenancies Cont’d</vt:lpstr>
      <vt:lpstr>Types of  Tenancies Cont’d</vt:lpstr>
      <vt:lpstr>Types of  Tenancies Cont’d</vt:lpstr>
      <vt:lpstr>Implied Obligations of Landlord and Tenant</vt:lpstr>
      <vt:lpstr>Implied Obligations of Landlord</vt:lpstr>
      <vt:lpstr>Implied Obligations of Landlord</vt:lpstr>
      <vt:lpstr>Implied Obligations of Landlord</vt:lpstr>
      <vt:lpstr>Implied Obligations of Landlord</vt:lpstr>
      <vt:lpstr>Implied obligations and rights of the Tenant</vt:lpstr>
      <vt:lpstr>Remedies</vt:lpstr>
      <vt:lpstr>Remedies</vt:lpstr>
      <vt:lpstr>Licences</vt:lpstr>
      <vt:lpstr>Licences Cont’d</vt:lpstr>
      <vt:lpstr>Licences Cont’d</vt:lpstr>
      <vt:lpstr>Licences Cont’d</vt:lpstr>
      <vt:lpstr>Licences Cont’d</vt:lpstr>
      <vt:lpstr>Licences Cont’d</vt:lpstr>
      <vt:lpstr>Licences Cont’d</vt:lpstr>
      <vt:lpstr>Licences Cont’d</vt:lpstr>
      <vt:lpstr>Licences Cont’d</vt:lpstr>
      <vt:lpstr>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Lumbwe</cp:lastModifiedBy>
  <cp:revision>68</cp:revision>
  <dcterms:created xsi:type="dcterms:W3CDTF">2020-04-02T08:32:39Z</dcterms:created>
  <dcterms:modified xsi:type="dcterms:W3CDTF">2021-02-19T08:45:26Z</dcterms:modified>
</cp:coreProperties>
</file>