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3" r:id="rId3"/>
    <p:sldId id="274" r:id="rId4"/>
    <p:sldId id="275" r:id="rId5"/>
    <p:sldId id="276" r:id="rId6"/>
    <p:sldId id="277" r:id="rId7"/>
    <p:sldId id="278" r:id="rId8"/>
    <p:sldId id="279" r:id="rId9"/>
    <p:sldId id="280" r:id="rId10"/>
    <p:sldId id="257" r:id="rId11"/>
    <p:sldId id="264" r:id="rId12"/>
    <p:sldId id="265" r:id="rId13"/>
    <p:sldId id="266" r:id="rId14"/>
    <p:sldId id="267" r:id="rId15"/>
    <p:sldId id="268" r:id="rId16"/>
    <p:sldId id="269" r:id="rId17"/>
    <p:sldId id="270" r:id="rId18"/>
    <p:sldId id="271" r:id="rId19"/>
    <p:sldId id="272" r:id="rId20"/>
    <p:sldId id="282" r:id="rId21"/>
    <p:sldId id="283" r:id="rId22"/>
    <p:sldId id="281"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59" autoAdjust="0"/>
    <p:restoredTop sz="94660"/>
  </p:normalViewPr>
  <p:slideViewPr>
    <p:cSldViewPr snapToGrid="0">
      <p:cViewPr varScale="1">
        <p:scale>
          <a:sx n="74" d="100"/>
          <a:sy n="74" d="100"/>
        </p:scale>
        <p:origin x="4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986CED2-860C-4450-A5C4-F18FCCC27F4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52FED92D-6A92-4889-90B1-C71546EBA57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DF2C4A3E-8696-4ECF-87B9-2BABC70612A3}"/>
              </a:ext>
            </a:extLst>
          </p:cNvPr>
          <p:cNvSpPr>
            <a:spLocks noGrp="1"/>
          </p:cNvSpPr>
          <p:nvPr>
            <p:ph type="dt" sz="half" idx="10"/>
          </p:nvPr>
        </p:nvSpPr>
        <p:spPr/>
        <p:txBody>
          <a:bodyPr/>
          <a:lstStyle/>
          <a:p>
            <a:fld id="{6CE5A62B-7B23-4FA8-96E4-DCBF52661440}" type="datetimeFigureOut">
              <a:rPr lang="en-US" smtClean="0"/>
              <a:t>1/25/2022</a:t>
            </a:fld>
            <a:endParaRPr lang="en-US"/>
          </a:p>
        </p:txBody>
      </p:sp>
      <p:sp>
        <p:nvSpPr>
          <p:cNvPr id="5" name="Footer Placeholder 4">
            <a:extLst>
              <a:ext uri="{FF2B5EF4-FFF2-40B4-BE49-F238E27FC236}">
                <a16:creationId xmlns="" xmlns:a16="http://schemas.microsoft.com/office/drawing/2014/main" id="{69079249-48D6-4630-9919-288E3A77FE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CE1DE515-0735-4983-8557-10C82E111D6D}"/>
              </a:ext>
            </a:extLst>
          </p:cNvPr>
          <p:cNvSpPr>
            <a:spLocks noGrp="1"/>
          </p:cNvSpPr>
          <p:nvPr>
            <p:ph type="sldNum" sz="quarter" idx="12"/>
          </p:nvPr>
        </p:nvSpPr>
        <p:spPr/>
        <p:txBody>
          <a:bodyPr/>
          <a:lstStyle/>
          <a:p>
            <a:fld id="{83084DF2-F726-4CB0-9C45-8EC0A69874B2}" type="slidenum">
              <a:rPr lang="en-US" smtClean="0"/>
              <a:t>‹#›</a:t>
            </a:fld>
            <a:endParaRPr lang="en-US"/>
          </a:p>
        </p:txBody>
      </p:sp>
    </p:spTree>
    <p:extLst>
      <p:ext uri="{BB962C8B-B14F-4D97-AF65-F5344CB8AC3E}">
        <p14:creationId xmlns:p14="http://schemas.microsoft.com/office/powerpoint/2010/main" val="8642832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859A8CF-422D-4B6E-A4F9-FBDFE2F6574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AF71387E-F88E-430F-AE16-5A40E890C84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234AA8F3-4641-4CCF-9D5F-8EBA30F823D4}"/>
              </a:ext>
            </a:extLst>
          </p:cNvPr>
          <p:cNvSpPr>
            <a:spLocks noGrp="1"/>
          </p:cNvSpPr>
          <p:nvPr>
            <p:ph type="dt" sz="half" idx="10"/>
          </p:nvPr>
        </p:nvSpPr>
        <p:spPr/>
        <p:txBody>
          <a:bodyPr/>
          <a:lstStyle/>
          <a:p>
            <a:fld id="{6CE5A62B-7B23-4FA8-96E4-DCBF52661440}" type="datetimeFigureOut">
              <a:rPr lang="en-US" smtClean="0"/>
              <a:t>1/25/2022</a:t>
            </a:fld>
            <a:endParaRPr lang="en-US"/>
          </a:p>
        </p:txBody>
      </p:sp>
      <p:sp>
        <p:nvSpPr>
          <p:cNvPr id="5" name="Footer Placeholder 4">
            <a:extLst>
              <a:ext uri="{FF2B5EF4-FFF2-40B4-BE49-F238E27FC236}">
                <a16:creationId xmlns="" xmlns:a16="http://schemas.microsoft.com/office/drawing/2014/main" id="{95DD4C56-F8C8-42FA-B550-36DBD547BF5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1339A962-5190-4C8C-9DD6-20CF83BB6526}"/>
              </a:ext>
            </a:extLst>
          </p:cNvPr>
          <p:cNvSpPr>
            <a:spLocks noGrp="1"/>
          </p:cNvSpPr>
          <p:nvPr>
            <p:ph type="sldNum" sz="quarter" idx="12"/>
          </p:nvPr>
        </p:nvSpPr>
        <p:spPr/>
        <p:txBody>
          <a:bodyPr/>
          <a:lstStyle/>
          <a:p>
            <a:fld id="{83084DF2-F726-4CB0-9C45-8EC0A69874B2}" type="slidenum">
              <a:rPr lang="en-US" smtClean="0"/>
              <a:t>‹#›</a:t>
            </a:fld>
            <a:endParaRPr lang="en-US"/>
          </a:p>
        </p:txBody>
      </p:sp>
    </p:spTree>
    <p:extLst>
      <p:ext uri="{BB962C8B-B14F-4D97-AF65-F5344CB8AC3E}">
        <p14:creationId xmlns:p14="http://schemas.microsoft.com/office/powerpoint/2010/main" val="26506164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67582FFB-2753-4BB4-A2C4-9A1004E9C22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4AF1D5E0-BACE-4968-9FFF-FA230B7BCC9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FB07D184-3B62-412F-9C20-390FE44B71F9}"/>
              </a:ext>
            </a:extLst>
          </p:cNvPr>
          <p:cNvSpPr>
            <a:spLocks noGrp="1"/>
          </p:cNvSpPr>
          <p:nvPr>
            <p:ph type="dt" sz="half" idx="10"/>
          </p:nvPr>
        </p:nvSpPr>
        <p:spPr/>
        <p:txBody>
          <a:bodyPr/>
          <a:lstStyle/>
          <a:p>
            <a:fld id="{6CE5A62B-7B23-4FA8-96E4-DCBF52661440}" type="datetimeFigureOut">
              <a:rPr lang="en-US" smtClean="0"/>
              <a:t>1/25/2022</a:t>
            </a:fld>
            <a:endParaRPr lang="en-US"/>
          </a:p>
        </p:txBody>
      </p:sp>
      <p:sp>
        <p:nvSpPr>
          <p:cNvPr id="5" name="Footer Placeholder 4">
            <a:extLst>
              <a:ext uri="{FF2B5EF4-FFF2-40B4-BE49-F238E27FC236}">
                <a16:creationId xmlns="" xmlns:a16="http://schemas.microsoft.com/office/drawing/2014/main" id="{DC904FF7-1B6A-486C-9939-E44A29E680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9E4E53BD-246B-481A-BAD9-DDF8FB03B168}"/>
              </a:ext>
            </a:extLst>
          </p:cNvPr>
          <p:cNvSpPr>
            <a:spLocks noGrp="1"/>
          </p:cNvSpPr>
          <p:nvPr>
            <p:ph type="sldNum" sz="quarter" idx="12"/>
          </p:nvPr>
        </p:nvSpPr>
        <p:spPr/>
        <p:txBody>
          <a:bodyPr/>
          <a:lstStyle/>
          <a:p>
            <a:fld id="{83084DF2-F726-4CB0-9C45-8EC0A69874B2}" type="slidenum">
              <a:rPr lang="en-US" smtClean="0"/>
              <a:t>‹#›</a:t>
            </a:fld>
            <a:endParaRPr lang="en-US"/>
          </a:p>
        </p:txBody>
      </p:sp>
    </p:spTree>
    <p:extLst>
      <p:ext uri="{BB962C8B-B14F-4D97-AF65-F5344CB8AC3E}">
        <p14:creationId xmlns:p14="http://schemas.microsoft.com/office/powerpoint/2010/main" val="2195709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FA4192C-81BB-43B7-807C-50E710618D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09E8276B-D1D0-4D44-8AC1-9A49AB30E9A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A5C6774C-4743-4CCF-8B5E-D5DD11463E4F}"/>
              </a:ext>
            </a:extLst>
          </p:cNvPr>
          <p:cNvSpPr>
            <a:spLocks noGrp="1"/>
          </p:cNvSpPr>
          <p:nvPr>
            <p:ph type="dt" sz="half" idx="10"/>
          </p:nvPr>
        </p:nvSpPr>
        <p:spPr/>
        <p:txBody>
          <a:bodyPr/>
          <a:lstStyle/>
          <a:p>
            <a:fld id="{6CE5A62B-7B23-4FA8-96E4-DCBF52661440}" type="datetimeFigureOut">
              <a:rPr lang="en-US" smtClean="0"/>
              <a:t>1/25/2022</a:t>
            </a:fld>
            <a:endParaRPr lang="en-US"/>
          </a:p>
        </p:txBody>
      </p:sp>
      <p:sp>
        <p:nvSpPr>
          <p:cNvPr id="5" name="Footer Placeholder 4">
            <a:extLst>
              <a:ext uri="{FF2B5EF4-FFF2-40B4-BE49-F238E27FC236}">
                <a16:creationId xmlns="" xmlns:a16="http://schemas.microsoft.com/office/drawing/2014/main" id="{5D8733EE-B56D-4826-872C-50AAC0C3BA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985C055F-746D-4090-B4D9-5A6BDF07ABD5}"/>
              </a:ext>
            </a:extLst>
          </p:cNvPr>
          <p:cNvSpPr>
            <a:spLocks noGrp="1"/>
          </p:cNvSpPr>
          <p:nvPr>
            <p:ph type="sldNum" sz="quarter" idx="12"/>
          </p:nvPr>
        </p:nvSpPr>
        <p:spPr/>
        <p:txBody>
          <a:bodyPr/>
          <a:lstStyle/>
          <a:p>
            <a:fld id="{83084DF2-F726-4CB0-9C45-8EC0A69874B2}" type="slidenum">
              <a:rPr lang="en-US" smtClean="0"/>
              <a:t>‹#›</a:t>
            </a:fld>
            <a:endParaRPr lang="en-US"/>
          </a:p>
        </p:txBody>
      </p:sp>
    </p:spTree>
    <p:extLst>
      <p:ext uri="{BB962C8B-B14F-4D97-AF65-F5344CB8AC3E}">
        <p14:creationId xmlns:p14="http://schemas.microsoft.com/office/powerpoint/2010/main" val="4144788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A7AAF83-498B-4E37-BF7B-2AE6E11B66E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7927B067-097C-414D-9AC1-576795143CF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AF07E113-A2D7-45B1-8279-B2CE954B2E10}"/>
              </a:ext>
            </a:extLst>
          </p:cNvPr>
          <p:cNvSpPr>
            <a:spLocks noGrp="1"/>
          </p:cNvSpPr>
          <p:nvPr>
            <p:ph type="dt" sz="half" idx="10"/>
          </p:nvPr>
        </p:nvSpPr>
        <p:spPr/>
        <p:txBody>
          <a:bodyPr/>
          <a:lstStyle/>
          <a:p>
            <a:fld id="{6CE5A62B-7B23-4FA8-96E4-DCBF52661440}" type="datetimeFigureOut">
              <a:rPr lang="en-US" smtClean="0"/>
              <a:t>1/25/2022</a:t>
            </a:fld>
            <a:endParaRPr lang="en-US"/>
          </a:p>
        </p:txBody>
      </p:sp>
      <p:sp>
        <p:nvSpPr>
          <p:cNvPr id="5" name="Footer Placeholder 4">
            <a:extLst>
              <a:ext uri="{FF2B5EF4-FFF2-40B4-BE49-F238E27FC236}">
                <a16:creationId xmlns="" xmlns:a16="http://schemas.microsoft.com/office/drawing/2014/main" id="{3D81E89E-60BC-400D-B566-8979ECEB6A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BB8D7C67-A511-4DD3-B5E3-B17D4FE86A18}"/>
              </a:ext>
            </a:extLst>
          </p:cNvPr>
          <p:cNvSpPr>
            <a:spLocks noGrp="1"/>
          </p:cNvSpPr>
          <p:nvPr>
            <p:ph type="sldNum" sz="quarter" idx="12"/>
          </p:nvPr>
        </p:nvSpPr>
        <p:spPr/>
        <p:txBody>
          <a:bodyPr/>
          <a:lstStyle/>
          <a:p>
            <a:fld id="{83084DF2-F726-4CB0-9C45-8EC0A69874B2}" type="slidenum">
              <a:rPr lang="en-US" smtClean="0"/>
              <a:t>‹#›</a:t>
            </a:fld>
            <a:endParaRPr lang="en-US"/>
          </a:p>
        </p:txBody>
      </p:sp>
    </p:spTree>
    <p:extLst>
      <p:ext uri="{BB962C8B-B14F-4D97-AF65-F5344CB8AC3E}">
        <p14:creationId xmlns:p14="http://schemas.microsoft.com/office/powerpoint/2010/main" val="2621186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C5B3892-EB04-4BB4-B6B7-F96637DED6B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108E9D74-2032-433E-9D7D-88965B9B835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E8B9CB55-94F9-4795-9CCE-A7C33F4AE90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B2DDACAE-2301-4CF1-BA3E-2576CD2AC09D}"/>
              </a:ext>
            </a:extLst>
          </p:cNvPr>
          <p:cNvSpPr>
            <a:spLocks noGrp="1"/>
          </p:cNvSpPr>
          <p:nvPr>
            <p:ph type="dt" sz="half" idx="10"/>
          </p:nvPr>
        </p:nvSpPr>
        <p:spPr/>
        <p:txBody>
          <a:bodyPr/>
          <a:lstStyle/>
          <a:p>
            <a:fld id="{6CE5A62B-7B23-4FA8-96E4-DCBF52661440}" type="datetimeFigureOut">
              <a:rPr lang="en-US" smtClean="0"/>
              <a:t>1/25/2022</a:t>
            </a:fld>
            <a:endParaRPr lang="en-US"/>
          </a:p>
        </p:txBody>
      </p:sp>
      <p:sp>
        <p:nvSpPr>
          <p:cNvPr id="6" name="Footer Placeholder 5">
            <a:extLst>
              <a:ext uri="{FF2B5EF4-FFF2-40B4-BE49-F238E27FC236}">
                <a16:creationId xmlns="" xmlns:a16="http://schemas.microsoft.com/office/drawing/2014/main" id="{41FCA7F1-F48D-402B-BBD7-13B9569FB0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EEFD1CF8-F6F7-474C-A8F1-0591560FA493}"/>
              </a:ext>
            </a:extLst>
          </p:cNvPr>
          <p:cNvSpPr>
            <a:spLocks noGrp="1"/>
          </p:cNvSpPr>
          <p:nvPr>
            <p:ph type="sldNum" sz="quarter" idx="12"/>
          </p:nvPr>
        </p:nvSpPr>
        <p:spPr/>
        <p:txBody>
          <a:bodyPr/>
          <a:lstStyle/>
          <a:p>
            <a:fld id="{83084DF2-F726-4CB0-9C45-8EC0A69874B2}" type="slidenum">
              <a:rPr lang="en-US" smtClean="0"/>
              <a:t>‹#›</a:t>
            </a:fld>
            <a:endParaRPr lang="en-US"/>
          </a:p>
        </p:txBody>
      </p:sp>
    </p:spTree>
    <p:extLst>
      <p:ext uri="{BB962C8B-B14F-4D97-AF65-F5344CB8AC3E}">
        <p14:creationId xmlns:p14="http://schemas.microsoft.com/office/powerpoint/2010/main" val="1957043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81B4EA2-0952-4676-85CF-3EBBD7B1FEE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3DB85FB7-1779-42EF-8860-DEDEA88CDD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958563E4-FE48-4A70-B0B9-B0F392B4871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E7A3326B-A787-446F-A0DB-384F824CBCF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4B5E0DBC-891D-4CF0-8FDE-DDA286A099A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DC4EB85D-0B36-4DB3-8E3E-12AD12C3E867}"/>
              </a:ext>
            </a:extLst>
          </p:cNvPr>
          <p:cNvSpPr>
            <a:spLocks noGrp="1"/>
          </p:cNvSpPr>
          <p:nvPr>
            <p:ph type="dt" sz="half" idx="10"/>
          </p:nvPr>
        </p:nvSpPr>
        <p:spPr/>
        <p:txBody>
          <a:bodyPr/>
          <a:lstStyle/>
          <a:p>
            <a:fld id="{6CE5A62B-7B23-4FA8-96E4-DCBF52661440}" type="datetimeFigureOut">
              <a:rPr lang="en-US" smtClean="0"/>
              <a:t>1/25/2022</a:t>
            </a:fld>
            <a:endParaRPr lang="en-US"/>
          </a:p>
        </p:txBody>
      </p:sp>
      <p:sp>
        <p:nvSpPr>
          <p:cNvPr id="8" name="Footer Placeholder 7">
            <a:extLst>
              <a:ext uri="{FF2B5EF4-FFF2-40B4-BE49-F238E27FC236}">
                <a16:creationId xmlns="" xmlns:a16="http://schemas.microsoft.com/office/drawing/2014/main" id="{BBE1F816-C945-4D88-A3BA-844315C381C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ED76E9FF-6764-411D-93CC-6411ADF2F392}"/>
              </a:ext>
            </a:extLst>
          </p:cNvPr>
          <p:cNvSpPr>
            <a:spLocks noGrp="1"/>
          </p:cNvSpPr>
          <p:nvPr>
            <p:ph type="sldNum" sz="quarter" idx="12"/>
          </p:nvPr>
        </p:nvSpPr>
        <p:spPr/>
        <p:txBody>
          <a:bodyPr/>
          <a:lstStyle/>
          <a:p>
            <a:fld id="{83084DF2-F726-4CB0-9C45-8EC0A69874B2}" type="slidenum">
              <a:rPr lang="en-US" smtClean="0"/>
              <a:t>‹#›</a:t>
            </a:fld>
            <a:endParaRPr lang="en-US"/>
          </a:p>
        </p:txBody>
      </p:sp>
    </p:spTree>
    <p:extLst>
      <p:ext uri="{BB962C8B-B14F-4D97-AF65-F5344CB8AC3E}">
        <p14:creationId xmlns:p14="http://schemas.microsoft.com/office/powerpoint/2010/main" val="35365212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0406F0B-F6C8-4423-A1D1-E3380506AB5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51E70140-7053-41D3-A28F-BE5F8CE63294}"/>
              </a:ext>
            </a:extLst>
          </p:cNvPr>
          <p:cNvSpPr>
            <a:spLocks noGrp="1"/>
          </p:cNvSpPr>
          <p:nvPr>
            <p:ph type="dt" sz="half" idx="10"/>
          </p:nvPr>
        </p:nvSpPr>
        <p:spPr/>
        <p:txBody>
          <a:bodyPr/>
          <a:lstStyle/>
          <a:p>
            <a:fld id="{6CE5A62B-7B23-4FA8-96E4-DCBF52661440}" type="datetimeFigureOut">
              <a:rPr lang="en-US" smtClean="0"/>
              <a:t>1/25/2022</a:t>
            </a:fld>
            <a:endParaRPr lang="en-US"/>
          </a:p>
        </p:txBody>
      </p:sp>
      <p:sp>
        <p:nvSpPr>
          <p:cNvPr id="4" name="Footer Placeholder 3">
            <a:extLst>
              <a:ext uri="{FF2B5EF4-FFF2-40B4-BE49-F238E27FC236}">
                <a16:creationId xmlns="" xmlns:a16="http://schemas.microsoft.com/office/drawing/2014/main" id="{95F86FBC-6356-48B1-BCE6-8D93544845C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C7B8824E-C6A9-470E-ACA2-DDB1475F5C6A}"/>
              </a:ext>
            </a:extLst>
          </p:cNvPr>
          <p:cNvSpPr>
            <a:spLocks noGrp="1"/>
          </p:cNvSpPr>
          <p:nvPr>
            <p:ph type="sldNum" sz="quarter" idx="12"/>
          </p:nvPr>
        </p:nvSpPr>
        <p:spPr/>
        <p:txBody>
          <a:bodyPr/>
          <a:lstStyle/>
          <a:p>
            <a:fld id="{83084DF2-F726-4CB0-9C45-8EC0A69874B2}" type="slidenum">
              <a:rPr lang="en-US" smtClean="0"/>
              <a:t>‹#›</a:t>
            </a:fld>
            <a:endParaRPr lang="en-US"/>
          </a:p>
        </p:txBody>
      </p:sp>
    </p:spTree>
    <p:extLst>
      <p:ext uri="{BB962C8B-B14F-4D97-AF65-F5344CB8AC3E}">
        <p14:creationId xmlns:p14="http://schemas.microsoft.com/office/powerpoint/2010/main" val="2802248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51B74441-D160-46C3-8ED3-EAA93CC733CE}"/>
              </a:ext>
            </a:extLst>
          </p:cNvPr>
          <p:cNvSpPr>
            <a:spLocks noGrp="1"/>
          </p:cNvSpPr>
          <p:nvPr>
            <p:ph type="dt" sz="half" idx="10"/>
          </p:nvPr>
        </p:nvSpPr>
        <p:spPr/>
        <p:txBody>
          <a:bodyPr/>
          <a:lstStyle/>
          <a:p>
            <a:fld id="{6CE5A62B-7B23-4FA8-96E4-DCBF52661440}" type="datetimeFigureOut">
              <a:rPr lang="en-US" smtClean="0"/>
              <a:t>1/25/2022</a:t>
            </a:fld>
            <a:endParaRPr lang="en-US"/>
          </a:p>
        </p:txBody>
      </p:sp>
      <p:sp>
        <p:nvSpPr>
          <p:cNvPr id="3" name="Footer Placeholder 2">
            <a:extLst>
              <a:ext uri="{FF2B5EF4-FFF2-40B4-BE49-F238E27FC236}">
                <a16:creationId xmlns="" xmlns:a16="http://schemas.microsoft.com/office/drawing/2014/main" id="{A38E3BDE-FF43-4AC3-B90E-AF42F54584C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5E34BB67-0E3E-4AD7-BDE7-3A6E6F0C8E80}"/>
              </a:ext>
            </a:extLst>
          </p:cNvPr>
          <p:cNvSpPr>
            <a:spLocks noGrp="1"/>
          </p:cNvSpPr>
          <p:nvPr>
            <p:ph type="sldNum" sz="quarter" idx="12"/>
          </p:nvPr>
        </p:nvSpPr>
        <p:spPr/>
        <p:txBody>
          <a:bodyPr/>
          <a:lstStyle/>
          <a:p>
            <a:fld id="{83084DF2-F726-4CB0-9C45-8EC0A69874B2}" type="slidenum">
              <a:rPr lang="en-US" smtClean="0"/>
              <a:t>‹#›</a:t>
            </a:fld>
            <a:endParaRPr lang="en-US"/>
          </a:p>
        </p:txBody>
      </p:sp>
    </p:spTree>
    <p:extLst>
      <p:ext uri="{BB962C8B-B14F-4D97-AF65-F5344CB8AC3E}">
        <p14:creationId xmlns:p14="http://schemas.microsoft.com/office/powerpoint/2010/main" val="4265489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C03B7E1-7F69-4359-8D2F-1AF19623F9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13874626-F4C5-4B34-B125-02DF8E4C6FD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330BF993-A697-42D3-854D-BED92477CF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6E47ECF7-E820-44C2-B012-5BFC4CFBD06A}"/>
              </a:ext>
            </a:extLst>
          </p:cNvPr>
          <p:cNvSpPr>
            <a:spLocks noGrp="1"/>
          </p:cNvSpPr>
          <p:nvPr>
            <p:ph type="dt" sz="half" idx="10"/>
          </p:nvPr>
        </p:nvSpPr>
        <p:spPr/>
        <p:txBody>
          <a:bodyPr/>
          <a:lstStyle/>
          <a:p>
            <a:fld id="{6CE5A62B-7B23-4FA8-96E4-DCBF52661440}" type="datetimeFigureOut">
              <a:rPr lang="en-US" smtClean="0"/>
              <a:t>1/25/2022</a:t>
            </a:fld>
            <a:endParaRPr lang="en-US"/>
          </a:p>
        </p:txBody>
      </p:sp>
      <p:sp>
        <p:nvSpPr>
          <p:cNvPr id="6" name="Footer Placeholder 5">
            <a:extLst>
              <a:ext uri="{FF2B5EF4-FFF2-40B4-BE49-F238E27FC236}">
                <a16:creationId xmlns="" xmlns:a16="http://schemas.microsoft.com/office/drawing/2014/main" id="{8EAA187A-031B-490C-986F-4BE7D922F7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E506B132-6738-4C82-9FCB-52ACFD925464}"/>
              </a:ext>
            </a:extLst>
          </p:cNvPr>
          <p:cNvSpPr>
            <a:spLocks noGrp="1"/>
          </p:cNvSpPr>
          <p:nvPr>
            <p:ph type="sldNum" sz="quarter" idx="12"/>
          </p:nvPr>
        </p:nvSpPr>
        <p:spPr/>
        <p:txBody>
          <a:bodyPr/>
          <a:lstStyle/>
          <a:p>
            <a:fld id="{83084DF2-F726-4CB0-9C45-8EC0A69874B2}" type="slidenum">
              <a:rPr lang="en-US" smtClean="0"/>
              <a:t>‹#›</a:t>
            </a:fld>
            <a:endParaRPr lang="en-US"/>
          </a:p>
        </p:txBody>
      </p:sp>
    </p:spTree>
    <p:extLst>
      <p:ext uri="{BB962C8B-B14F-4D97-AF65-F5344CB8AC3E}">
        <p14:creationId xmlns:p14="http://schemas.microsoft.com/office/powerpoint/2010/main" val="41983680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F8825F9-AAFF-472A-8298-B7AEC3A41EC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4C0606A0-44EB-47A2-ABD3-D9669C384D7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77517E5F-4415-4395-882C-FF8A8D1E9F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49D4AFA1-BDE4-44D9-816D-D8B7BA771383}"/>
              </a:ext>
            </a:extLst>
          </p:cNvPr>
          <p:cNvSpPr>
            <a:spLocks noGrp="1"/>
          </p:cNvSpPr>
          <p:nvPr>
            <p:ph type="dt" sz="half" idx="10"/>
          </p:nvPr>
        </p:nvSpPr>
        <p:spPr/>
        <p:txBody>
          <a:bodyPr/>
          <a:lstStyle/>
          <a:p>
            <a:fld id="{6CE5A62B-7B23-4FA8-96E4-DCBF52661440}" type="datetimeFigureOut">
              <a:rPr lang="en-US" smtClean="0"/>
              <a:t>1/25/2022</a:t>
            </a:fld>
            <a:endParaRPr lang="en-US"/>
          </a:p>
        </p:txBody>
      </p:sp>
      <p:sp>
        <p:nvSpPr>
          <p:cNvPr id="6" name="Footer Placeholder 5">
            <a:extLst>
              <a:ext uri="{FF2B5EF4-FFF2-40B4-BE49-F238E27FC236}">
                <a16:creationId xmlns="" xmlns:a16="http://schemas.microsoft.com/office/drawing/2014/main" id="{4DD8FE74-3E0E-4741-A1BE-28044D0A351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10EA41A4-5F41-4114-AF07-33854442F47F}"/>
              </a:ext>
            </a:extLst>
          </p:cNvPr>
          <p:cNvSpPr>
            <a:spLocks noGrp="1"/>
          </p:cNvSpPr>
          <p:nvPr>
            <p:ph type="sldNum" sz="quarter" idx="12"/>
          </p:nvPr>
        </p:nvSpPr>
        <p:spPr/>
        <p:txBody>
          <a:bodyPr/>
          <a:lstStyle/>
          <a:p>
            <a:fld id="{83084DF2-F726-4CB0-9C45-8EC0A69874B2}" type="slidenum">
              <a:rPr lang="en-US" smtClean="0"/>
              <a:t>‹#›</a:t>
            </a:fld>
            <a:endParaRPr lang="en-US"/>
          </a:p>
        </p:txBody>
      </p:sp>
    </p:spTree>
    <p:extLst>
      <p:ext uri="{BB962C8B-B14F-4D97-AF65-F5344CB8AC3E}">
        <p14:creationId xmlns:p14="http://schemas.microsoft.com/office/powerpoint/2010/main" val="10888600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6EB21A00-F89B-41F8-9DDD-E8198B25A41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5432CBC3-3734-45B9-92E5-BAF2EC6A47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45B3BFD8-7227-4CCA-AFEC-FFD8EDB2300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E5A62B-7B23-4FA8-96E4-DCBF52661440}" type="datetimeFigureOut">
              <a:rPr lang="en-US" smtClean="0"/>
              <a:t>1/25/2022</a:t>
            </a:fld>
            <a:endParaRPr lang="en-US"/>
          </a:p>
        </p:txBody>
      </p:sp>
      <p:sp>
        <p:nvSpPr>
          <p:cNvPr id="5" name="Footer Placeholder 4">
            <a:extLst>
              <a:ext uri="{FF2B5EF4-FFF2-40B4-BE49-F238E27FC236}">
                <a16:creationId xmlns="" xmlns:a16="http://schemas.microsoft.com/office/drawing/2014/main" id="{A4A26824-3B72-423C-BD31-AFAD0CAB57F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 xmlns:a16="http://schemas.microsoft.com/office/drawing/2014/main" id="{B4B748E4-781F-4F3A-99F0-F516B97FBD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084DF2-F726-4CB0-9C45-8EC0A69874B2}" type="slidenum">
              <a:rPr lang="en-US" smtClean="0"/>
              <a:t>‹#›</a:t>
            </a:fld>
            <a:endParaRPr lang="en-US"/>
          </a:p>
        </p:txBody>
      </p:sp>
    </p:spTree>
    <p:extLst>
      <p:ext uri="{BB962C8B-B14F-4D97-AF65-F5344CB8AC3E}">
        <p14:creationId xmlns:p14="http://schemas.microsoft.com/office/powerpoint/2010/main" val="606138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E98EC1C-8598-4F1E-A126-C9ABF69FE4D9}"/>
              </a:ext>
            </a:extLst>
          </p:cNvPr>
          <p:cNvSpPr>
            <a:spLocks noGrp="1"/>
          </p:cNvSpPr>
          <p:nvPr>
            <p:ph type="ctrTitle"/>
          </p:nvPr>
        </p:nvSpPr>
        <p:spPr/>
        <p:txBody>
          <a:bodyPr/>
          <a:lstStyle/>
          <a:p>
            <a:r>
              <a:rPr lang="en-US" b="1" dirty="0">
                <a:solidFill>
                  <a:prstClr val="black"/>
                </a:solidFill>
              </a:rPr>
              <a:t>UNIVERSITY OF LUSAKA</a:t>
            </a:r>
            <a:endParaRPr lang="en-US" dirty="0"/>
          </a:p>
        </p:txBody>
      </p:sp>
      <p:sp>
        <p:nvSpPr>
          <p:cNvPr id="3" name="Subtitle 2">
            <a:extLst>
              <a:ext uri="{FF2B5EF4-FFF2-40B4-BE49-F238E27FC236}">
                <a16:creationId xmlns="" xmlns:a16="http://schemas.microsoft.com/office/drawing/2014/main" id="{459CF548-0E16-4DB1-86D4-FF661129E5AC}"/>
              </a:ext>
            </a:extLst>
          </p:cNvPr>
          <p:cNvSpPr>
            <a:spLocks noGrp="1"/>
          </p:cNvSpPr>
          <p:nvPr>
            <p:ph type="subTitle" idx="1"/>
          </p:nvPr>
        </p:nvSpPr>
        <p:spPr/>
        <p:txBody>
          <a:bodyPr/>
          <a:lstStyle/>
          <a:p>
            <a:endParaRPr lang="en-US" sz="2800" b="1" dirty="0"/>
          </a:p>
          <a:p>
            <a:r>
              <a:rPr lang="en-US" sz="2800" b="1" dirty="0"/>
              <a:t>Unit 2 – Historical Background of Land Tenure System in Zambia</a:t>
            </a:r>
          </a:p>
          <a:p>
            <a:endParaRPr lang="en-US" dirty="0"/>
          </a:p>
        </p:txBody>
      </p:sp>
    </p:spTree>
    <p:extLst>
      <p:ext uri="{BB962C8B-B14F-4D97-AF65-F5344CB8AC3E}">
        <p14:creationId xmlns:p14="http://schemas.microsoft.com/office/powerpoint/2010/main" val="31030136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2922B3-47B2-4413-AFA4-B05FFB8FDE95}"/>
              </a:ext>
            </a:extLst>
          </p:cNvPr>
          <p:cNvSpPr>
            <a:spLocks noGrp="1"/>
          </p:cNvSpPr>
          <p:nvPr>
            <p:ph type="title"/>
          </p:nvPr>
        </p:nvSpPr>
        <p:spPr/>
        <p:txBody>
          <a:bodyPr/>
          <a:lstStyle/>
          <a:p>
            <a:r>
              <a:rPr lang="en-US" b="1" dirty="0"/>
              <a:t>The Two Basic Doctrines of English Land Law</a:t>
            </a:r>
          </a:p>
        </p:txBody>
      </p:sp>
      <p:sp>
        <p:nvSpPr>
          <p:cNvPr id="3" name="Content Placeholder 2">
            <a:extLst>
              <a:ext uri="{FF2B5EF4-FFF2-40B4-BE49-F238E27FC236}">
                <a16:creationId xmlns="" xmlns:a16="http://schemas.microsoft.com/office/drawing/2014/main" id="{44AC0AD1-D169-4ABF-AFAD-578F1F5B1234}"/>
              </a:ext>
            </a:extLst>
          </p:cNvPr>
          <p:cNvSpPr>
            <a:spLocks noGrp="1"/>
          </p:cNvSpPr>
          <p:nvPr>
            <p:ph idx="1"/>
          </p:nvPr>
        </p:nvSpPr>
        <p:spPr>
          <a:xfrm>
            <a:off x="838200" y="1545021"/>
            <a:ext cx="10515600" cy="5092262"/>
          </a:xfrm>
        </p:spPr>
        <p:txBody>
          <a:bodyPr/>
          <a:lstStyle/>
          <a:p>
            <a:pPr>
              <a:buFont typeface="Wingdings" panose="05000000000000000000" pitchFamily="2" charset="2"/>
              <a:buChar char="q"/>
            </a:pPr>
            <a:r>
              <a:rPr lang="en-US" dirty="0"/>
              <a:t>There are two basic doctrine in the English land law i.e. doctrine of tenure and estate.  </a:t>
            </a:r>
          </a:p>
          <a:p>
            <a:pPr>
              <a:buFont typeface="Wingdings" panose="05000000000000000000" pitchFamily="2" charset="2"/>
              <a:buChar char="q"/>
            </a:pPr>
            <a:r>
              <a:rPr lang="en-US" dirty="0"/>
              <a:t>These two basic doctrines of English land law are crucial to the understanding of our land law in Zambia because our land law concepts especially under statutory tenure and indeed a number of statutes are mainly derived from the English (land) law and/or statutes.</a:t>
            </a:r>
          </a:p>
          <a:p>
            <a:pPr>
              <a:buFont typeface="Wingdings" panose="05000000000000000000" pitchFamily="2" charset="2"/>
              <a:buChar char="q"/>
            </a:pPr>
            <a:r>
              <a:rPr lang="en-US" dirty="0"/>
              <a:t>The colonial administration brought in English law in the then Northern Rhodesia territory following the advent of colonialism.</a:t>
            </a:r>
          </a:p>
        </p:txBody>
      </p:sp>
    </p:spTree>
    <p:extLst>
      <p:ext uri="{BB962C8B-B14F-4D97-AF65-F5344CB8AC3E}">
        <p14:creationId xmlns:p14="http://schemas.microsoft.com/office/powerpoint/2010/main" val="7632139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EC88234-1B86-416B-8860-095911A6646A}"/>
              </a:ext>
            </a:extLst>
          </p:cNvPr>
          <p:cNvSpPr>
            <a:spLocks noGrp="1"/>
          </p:cNvSpPr>
          <p:nvPr>
            <p:ph type="title"/>
          </p:nvPr>
        </p:nvSpPr>
        <p:spPr>
          <a:xfrm>
            <a:off x="838200" y="189187"/>
            <a:ext cx="10515600" cy="1198179"/>
          </a:xfrm>
        </p:spPr>
        <p:txBody>
          <a:bodyPr>
            <a:normAutofit fontScale="90000"/>
          </a:bodyPr>
          <a:lstStyle/>
          <a:p>
            <a:r>
              <a:rPr lang="en-US" b="1" dirty="0"/>
              <a:t>Basic Doctrines of English Land Law -Tenure And Estate </a:t>
            </a:r>
          </a:p>
        </p:txBody>
      </p:sp>
      <p:sp>
        <p:nvSpPr>
          <p:cNvPr id="3" name="Content Placeholder 2">
            <a:extLst>
              <a:ext uri="{FF2B5EF4-FFF2-40B4-BE49-F238E27FC236}">
                <a16:creationId xmlns="" xmlns:a16="http://schemas.microsoft.com/office/drawing/2014/main" id="{110D29C4-294B-49FC-A11D-00349F52221D}"/>
              </a:ext>
            </a:extLst>
          </p:cNvPr>
          <p:cNvSpPr>
            <a:spLocks noGrp="1"/>
          </p:cNvSpPr>
          <p:nvPr>
            <p:ph idx="1"/>
          </p:nvPr>
        </p:nvSpPr>
        <p:spPr>
          <a:xfrm>
            <a:off x="838200" y="1387366"/>
            <a:ext cx="10515600" cy="5281447"/>
          </a:xfrm>
        </p:spPr>
        <p:txBody>
          <a:bodyPr/>
          <a:lstStyle/>
          <a:p>
            <a:pPr>
              <a:buFont typeface="Wingdings" panose="05000000000000000000" pitchFamily="2" charset="2"/>
              <a:buChar char="q"/>
            </a:pPr>
            <a:r>
              <a:rPr lang="en-US" dirty="0"/>
              <a:t> The word tenure, from the </a:t>
            </a:r>
            <a:r>
              <a:rPr lang="en-US" dirty="0" err="1"/>
              <a:t>latin</a:t>
            </a:r>
            <a:r>
              <a:rPr lang="en-US" dirty="0"/>
              <a:t> </a:t>
            </a:r>
            <a:r>
              <a:rPr lang="en-US" dirty="0" err="1"/>
              <a:t>tenere</a:t>
            </a:r>
            <a:r>
              <a:rPr lang="en-US" dirty="0"/>
              <a:t> (to hold) implies that land is ‘held’ under certain conditions.</a:t>
            </a:r>
          </a:p>
          <a:p>
            <a:pPr>
              <a:buFont typeface="Wingdings" panose="05000000000000000000" pitchFamily="2" charset="2"/>
              <a:buChar char="q"/>
            </a:pPr>
            <a:r>
              <a:rPr lang="en-US" dirty="0"/>
              <a:t>The doctrine of estates provides that a subject cannot own land, but can merely own an estate or interest in it, </a:t>
            </a:r>
            <a:r>
              <a:rPr lang="en-US" dirty="0" err="1"/>
              <a:t>authorising</a:t>
            </a:r>
            <a:r>
              <a:rPr lang="en-US" dirty="0"/>
              <a:t> him to hold it for some period of time.</a:t>
            </a:r>
          </a:p>
          <a:p>
            <a:pPr>
              <a:buFont typeface="Wingdings" panose="05000000000000000000" pitchFamily="2" charset="2"/>
              <a:buChar char="q"/>
            </a:pPr>
            <a:r>
              <a:rPr lang="en-US" dirty="0"/>
              <a:t>Tenure answers the question “how is land held?” the estate the question “for how long?” </a:t>
            </a:r>
          </a:p>
          <a:p>
            <a:pPr>
              <a:buFont typeface="Wingdings" panose="05000000000000000000" pitchFamily="2" charset="2"/>
              <a:buChar char="q"/>
            </a:pPr>
            <a:r>
              <a:rPr lang="en-US" dirty="0"/>
              <a:t>There were three estates of freehold at common law, viz; fee simple, fee tail and life estate.</a:t>
            </a:r>
          </a:p>
        </p:txBody>
      </p:sp>
    </p:spTree>
    <p:extLst>
      <p:ext uri="{BB962C8B-B14F-4D97-AF65-F5344CB8AC3E}">
        <p14:creationId xmlns:p14="http://schemas.microsoft.com/office/powerpoint/2010/main" val="11891373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E7A2C19-B21E-423C-BD7C-97263FAEB2C6}"/>
              </a:ext>
            </a:extLst>
          </p:cNvPr>
          <p:cNvSpPr>
            <a:spLocks noGrp="1"/>
          </p:cNvSpPr>
          <p:nvPr>
            <p:ph type="title"/>
          </p:nvPr>
        </p:nvSpPr>
        <p:spPr>
          <a:xfrm>
            <a:off x="838200" y="126125"/>
            <a:ext cx="10515600" cy="1103585"/>
          </a:xfrm>
        </p:spPr>
        <p:txBody>
          <a:bodyPr/>
          <a:lstStyle/>
          <a:p>
            <a:r>
              <a:rPr lang="en-US" b="1" dirty="0">
                <a:solidFill>
                  <a:prstClr val="black"/>
                </a:solidFill>
              </a:rPr>
              <a:t>Tenure Cont’d</a:t>
            </a:r>
            <a:endParaRPr lang="en-US" dirty="0"/>
          </a:p>
        </p:txBody>
      </p:sp>
      <p:sp>
        <p:nvSpPr>
          <p:cNvPr id="3" name="Content Placeholder 2">
            <a:extLst>
              <a:ext uri="{FF2B5EF4-FFF2-40B4-BE49-F238E27FC236}">
                <a16:creationId xmlns="" xmlns:a16="http://schemas.microsoft.com/office/drawing/2014/main" id="{9259F178-8311-40B9-A5C5-11FFEB451471}"/>
              </a:ext>
            </a:extLst>
          </p:cNvPr>
          <p:cNvSpPr>
            <a:spLocks noGrp="1"/>
          </p:cNvSpPr>
          <p:nvPr>
            <p:ph idx="1"/>
          </p:nvPr>
        </p:nvSpPr>
        <p:spPr>
          <a:xfrm>
            <a:off x="838200" y="1229710"/>
            <a:ext cx="10515600" cy="5376042"/>
          </a:xfrm>
        </p:spPr>
        <p:txBody>
          <a:bodyPr>
            <a:normAutofit/>
          </a:bodyPr>
          <a:lstStyle/>
          <a:p>
            <a:pPr>
              <a:lnSpc>
                <a:spcPct val="100000"/>
              </a:lnSpc>
            </a:pPr>
            <a:r>
              <a:rPr lang="en-US" dirty="0"/>
              <a:t>According to the doctrine of tenure, all land in England is held of the crown either directly or indirectly on one or other of the various tenures. </a:t>
            </a:r>
          </a:p>
          <a:p>
            <a:pPr>
              <a:lnSpc>
                <a:spcPct val="100000"/>
              </a:lnSpc>
            </a:pPr>
            <a:r>
              <a:rPr lang="en-US" dirty="0"/>
              <a:t>In 1066 William the Conqueror asserted sovereignty over England. He Gave land to faithful lords in exchange for fealty (pledge of allegiance) and promises of military and other services.</a:t>
            </a:r>
          </a:p>
          <a:p>
            <a:pPr>
              <a:lnSpc>
                <a:spcPct val="100000"/>
              </a:lnSpc>
            </a:pPr>
            <a:r>
              <a:rPr lang="en-US" dirty="0"/>
              <a:t>Grant of land from the sovereign lord was known as tenure; Lords were tenants in chief who divided it among lesser tenants via subinfeudation</a:t>
            </a:r>
          </a:p>
          <a:p>
            <a:pPr>
              <a:lnSpc>
                <a:spcPct val="100000"/>
              </a:lnSpc>
            </a:pPr>
            <a:r>
              <a:rPr lang="en-US" dirty="0"/>
              <a:t> </a:t>
            </a:r>
          </a:p>
          <a:p>
            <a:pPr>
              <a:lnSpc>
                <a:spcPct val="100000"/>
              </a:lnSpc>
            </a:pPr>
            <a:endParaRPr lang="en-US" dirty="0"/>
          </a:p>
        </p:txBody>
      </p:sp>
    </p:spTree>
    <p:extLst>
      <p:ext uri="{BB962C8B-B14F-4D97-AF65-F5344CB8AC3E}">
        <p14:creationId xmlns:p14="http://schemas.microsoft.com/office/powerpoint/2010/main" val="41806528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3FAB3DA-9365-4867-818D-EE950F8205A5}"/>
              </a:ext>
            </a:extLst>
          </p:cNvPr>
          <p:cNvSpPr>
            <a:spLocks noGrp="1"/>
          </p:cNvSpPr>
          <p:nvPr>
            <p:ph type="title"/>
          </p:nvPr>
        </p:nvSpPr>
        <p:spPr>
          <a:xfrm>
            <a:off x="838200" y="173422"/>
            <a:ext cx="10515600" cy="851337"/>
          </a:xfrm>
        </p:spPr>
        <p:txBody>
          <a:bodyPr/>
          <a:lstStyle/>
          <a:p>
            <a:r>
              <a:rPr kumimoji="0" lang="en-US" sz="4400" b="1" i="0" u="none" strike="noStrike" kern="1200" cap="none" spc="0" normalizeH="0" baseline="0" noProof="0" dirty="0">
                <a:ln>
                  <a:noFill/>
                </a:ln>
                <a:solidFill>
                  <a:prstClr val="black"/>
                </a:solidFill>
                <a:effectLst/>
                <a:uLnTx/>
                <a:uFillTx/>
                <a:latin typeface="Calibri Light" panose="020F0302020204030204"/>
                <a:ea typeface="+mj-ea"/>
                <a:cs typeface="+mj-cs"/>
              </a:rPr>
              <a:t>Tenure Cont’d</a:t>
            </a:r>
            <a:endParaRPr lang="en-US" dirty="0"/>
          </a:p>
        </p:txBody>
      </p:sp>
      <p:sp>
        <p:nvSpPr>
          <p:cNvPr id="3" name="Content Placeholder 2">
            <a:extLst>
              <a:ext uri="{FF2B5EF4-FFF2-40B4-BE49-F238E27FC236}">
                <a16:creationId xmlns="" xmlns:a16="http://schemas.microsoft.com/office/drawing/2014/main" id="{5814302F-F697-4052-A97F-AB281FA51A00}"/>
              </a:ext>
            </a:extLst>
          </p:cNvPr>
          <p:cNvSpPr>
            <a:spLocks noGrp="1"/>
          </p:cNvSpPr>
          <p:nvPr>
            <p:ph idx="1"/>
          </p:nvPr>
        </p:nvSpPr>
        <p:spPr>
          <a:xfrm>
            <a:off x="838200" y="1213946"/>
            <a:ext cx="10515600" cy="5281448"/>
          </a:xfrm>
        </p:spPr>
        <p:txBody>
          <a:bodyPr>
            <a:normAutofit/>
          </a:bodyPr>
          <a:lstStyle/>
          <a:p>
            <a:r>
              <a:rPr lang="en-US" dirty="0"/>
              <a:t>Tenure depended for its form on particular services owned by the tenant. Tenure existed in the following modes:</a:t>
            </a:r>
          </a:p>
          <a:p>
            <a:pPr marL="971550" lvl="1" indent="-514350">
              <a:buFont typeface="+mj-lt"/>
              <a:buAutoNum type="alphaLcParenR"/>
            </a:pPr>
            <a:r>
              <a:rPr lang="en-US" sz="2600" b="1" dirty="0"/>
              <a:t>Free tenure:  </a:t>
            </a:r>
            <a:r>
              <a:rPr lang="en-US" sz="2600" dirty="0"/>
              <a:t>land holding in exchange for a particular service</a:t>
            </a:r>
          </a:p>
          <a:p>
            <a:pPr lvl="2">
              <a:buFont typeface="Courier New" panose="02070309020205020404" pitchFamily="49" charset="0"/>
              <a:buChar char="o"/>
            </a:pPr>
            <a:r>
              <a:rPr lang="en-US" sz="2600" dirty="0"/>
              <a:t>Knight tenure = military services.</a:t>
            </a:r>
          </a:p>
          <a:p>
            <a:pPr lvl="2">
              <a:buFont typeface="Courier New" panose="02070309020205020404" pitchFamily="49" charset="0"/>
              <a:buChar char="o"/>
            </a:pPr>
            <a:r>
              <a:rPr lang="en-US" sz="2600" dirty="0"/>
              <a:t>Spiritual tenure = a religious institution held land with a general duty to pray for the donor.</a:t>
            </a:r>
          </a:p>
          <a:p>
            <a:pPr marL="914400" lvl="1" indent="-457200">
              <a:buAutoNum type="alphaLcParenR" startAt="2"/>
            </a:pPr>
            <a:r>
              <a:rPr lang="en-US" sz="2600" b="1" dirty="0"/>
              <a:t>Unfree tenure:  </a:t>
            </a:r>
            <a:r>
              <a:rPr lang="en-US" sz="2600" dirty="0"/>
              <a:t> tenant at will of Lord in exchange for performance of menial services. Whereas the mark of free tenants was that their services were always predetermined, in unfree tenure they were not; the unfree tenant never knew what he might be called to do for his lord.</a:t>
            </a:r>
          </a:p>
          <a:p>
            <a:pPr marL="914400" lvl="1" indent="-457200">
              <a:buAutoNum type="alphaLcParenR" startAt="2"/>
            </a:pPr>
            <a:r>
              <a:rPr lang="en-US" sz="2600" b="1" dirty="0"/>
              <a:t>Customary tenure: </a:t>
            </a:r>
            <a:r>
              <a:rPr lang="en-US" sz="2600" dirty="0"/>
              <a:t>Examples of this were gavel kind and borough English.</a:t>
            </a:r>
          </a:p>
          <a:p>
            <a:pPr marL="914400" lvl="1" indent="-457200">
              <a:buAutoNum type="alphaLcParenR" startAt="2"/>
            </a:pPr>
            <a:endParaRPr lang="en-US" sz="2600" dirty="0"/>
          </a:p>
          <a:p>
            <a:pPr marL="914400" lvl="1" indent="-457200">
              <a:buAutoNum type="alphaLcParenR" startAt="2"/>
            </a:pPr>
            <a:endParaRPr lang="en-US" dirty="0"/>
          </a:p>
          <a:p>
            <a:endParaRPr lang="en-US" dirty="0"/>
          </a:p>
        </p:txBody>
      </p:sp>
    </p:spTree>
    <p:extLst>
      <p:ext uri="{BB962C8B-B14F-4D97-AF65-F5344CB8AC3E}">
        <p14:creationId xmlns:p14="http://schemas.microsoft.com/office/powerpoint/2010/main" val="36888796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B977637-30E8-405D-90C8-CA0CA0CE9CA2}"/>
              </a:ext>
            </a:extLst>
          </p:cNvPr>
          <p:cNvSpPr>
            <a:spLocks noGrp="1"/>
          </p:cNvSpPr>
          <p:nvPr>
            <p:ph type="title"/>
          </p:nvPr>
        </p:nvSpPr>
        <p:spPr>
          <a:xfrm>
            <a:off x="838200" y="154151"/>
            <a:ext cx="10515600" cy="1053772"/>
          </a:xfrm>
        </p:spPr>
        <p:txBody>
          <a:bodyPr/>
          <a:lstStyle/>
          <a:p>
            <a:r>
              <a:rPr kumimoji="0" lang="en-US" sz="4400" b="1" i="0" u="none" strike="noStrike" kern="1200" cap="none" spc="0" normalizeH="0" baseline="0" noProof="0" dirty="0">
                <a:ln>
                  <a:noFill/>
                </a:ln>
                <a:solidFill>
                  <a:prstClr val="black"/>
                </a:solidFill>
                <a:effectLst/>
                <a:uLnTx/>
                <a:uFillTx/>
                <a:latin typeface="Calibri Light" panose="020F0302020204030204"/>
                <a:ea typeface="+mj-ea"/>
                <a:cs typeface="+mj-cs"/>
              </a:rPr>
              <a:t>Tenure Cont’d</a:t>
            </a:r>
            <a:endParaRPr lang="en-US" dirty="0"/>
          </a:p>
        </p:txBody>
      </p:sp>
      <p:sp>
        <p:nvSpPr>
          <p:cNvPr id="3" name="Content Placeholder 2">
            <a:extLst>
              <a:ext uri="{FF2B5EF4-FFF2-40B4-BE49-F238E27FC236}">
                <a16:creationId xmlns="" xmlns:a16="http://schemas.microsoft.com/office/drawing/2014/main" id="{0B6C8716-1567-4A8C-9C0A-5677C14CD2E6}"/>
              </a:ext>
            </a:extLst>
          </p:cNvPr>
          <p:cNvSpPr>
            <a:spLocks noGrp="1"/>
          </p:cNvSpPr>
          <p:nvPr>
            <p:ph idx="1"/>
          </p:nvPr>
        </p:nvSpPr>
        <p:spPr>
          <a:xfrm>
            <a:off x="838200" y="1324303"/>
            <a:ext cx="10515600" cy="5249917"/>
          </a:xfrm>
        </p:spPr>
        <p:txBody>
          <a:bodyPr/>
          <a:lstStyle/>
          <a:p>
            <a:r>
              <a:rPr lang="en-US" dirty="0"/>
              <a:t>In general the doctrine of tenure has no practical effect today. The Tenure Abolition Act of 1660 and the law of property Act 1925 abolished almost all incidents and forms of tenure.  </a:t>
            </a:r>
          </a:p>
          <a:p>
            <a:r>
              <a:rPr lang="en-US" dirty="0"/>
              <a:t>The only feudal tenure remaining today is savage or freehold tenure.</a:t>
            </a:r>
          </a:p>
          <a:p>
            <a:endParaRPr lang="en-US" dirty="0"/>
          </a:p>
        </p:txBody>
      </p:sp>
    </p:spTree>
    <p:extLst>
      <p:ext uri="{BB962C8B-B14F-4D97-AF65-F5344CB8AC3E}">
        <p14:creationId xmlns:p14="http://schemas.microsoft.com/office/powerpoint/2010/main" val="13432385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60D016F-8265-4F39-B14D-CEF115B401E8}"/>
              </a:ext>
            </a:extLst>
          </p:cNvPr>
          <p:cNvSpPr>
            <a:spLocks noGrp="1"/>
          </p:cNvSpPr>
          <p:nvPr>
            <p:ph type="title"/>
          </p:nvPr>
        </p:nvSpPr>
        <p:spPr>
          <a:xfrm>
            <a:off x="840828" y="141891"/>
            <a:ext cx="10515600" cy="772510"/>
          </a:xfrm>
        </p:spPr>
        <p:txBody>
          <a:bodyPr/>
          <a:lstStyle/>
          <a:p>
            <a:r>
              <a:rPr kumimoji="0" lang="en-US" sz="4400" b="1" i="0" u="none" strike="noStrike" kern="1200" cap="none" spc="0" normalizeH="0" baseline="0" noProof="0" dirty="0">
                <a:ln>
                  <a:noFill/>
                </a:ln>
                <a:solidFill>
                  <a:prstClr val="black"/>
                </a:solidFill>
                <a:effectLst/>
                <a:uLnTx/>
                <a:uFillTx/>
                <a:latin typeface="Calibri Light" panose="020F0302020204030204"/>
                <a:ea typeface="+mj-ea"/>
                <a:cs typeface="+mj-cs"/>
              </a:rPr>
              <a:t>Estate Cont’d</a:t>
            </a:r>
            <a:endParaRPr lang="en-US" dirty="0"/>
          </a:p>
        </p:txBody>
      </p:sp>
      <p:sp>
        <p:nvSpPr>
          <p:cNvPr id="3" name="Content Placeholder 2">
            <a:extLst>
              <a:ext uri="{FF2B5EF4-FFF2-40B4-BE49-F238E27FC236}">
                <a16:creationId xmlns="" xmlns:a16="http://schemas.microsoft.com/office/drawing/2014/main" id="{E2BB596B-115C-4AB5-B4FC-1907A08197DA}"/>
              </a:ext>
            </a:extLst>
          </p:cNvPr>
          <p:cNvSpPr>
            <a:spLocks noGrp="1"/>
          </p:cNvSpPr>
          <p:nvPr>
            <p:ph idx="1"/>
          </p:nvPr>
        </p:nvSpPr>
        <p:spPr>
          <a:xfrm>
            <a:off x="838200" y="914401"/>
            <a:ext cx="10515600" cy="5612523"/>
          </a:xfrm>
        </p:spPr>
        <p:txBody>
          <a:bodyPr>
            <a:no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600" b="1" i="0" u="none" strike="noStrike" kern="1200" cap="none" spc="0" normalizeH="0" baseline="0" noProof="0" dirty="0">
                <a:ln>
                  <a:noFill/>
                </a:ln>
                <a:solidFill>
                  <a:prstClr val="black"/>
                </a:solidFill>
                <a:effectLst/>
                <a:uLnTx/>
                <a:uFillTx/>
                <a:latin typeface="Calibri" panose="020F0502020204030204"/>
                <a:ea typeface="+mn-ea"/>
                <a:cs typeface="+mn-cs"/>
              </a:rPr>
              <a:t>Estates vary in size according tot heir duration;</a:t>
            </a:r>
          </a:p>
          <a:p>
            <a:pPr marL="514350" marR="0" lvl="0" indent="-514350" algn="l" defTabSz="914400" rtl="0" eaLnBrk="1" fontAlgn="auto" latinLnBrk="0" hangingPunct="1">
              <a:lnSpc>
                <a:spcPct val="100000"/>
              </a:lnSpc>
              <a:spcBef>
                <a:spcPts val="1000"/>
              </a:spcBef>
              <a:spcAft>
                <a:spcPts val="0"/>
              </a:spcAft>
              <a:buClrTx/>
              <a:buSzTx/>
              <a:buFont typeface="+mj-lt"/>
              <a:buAutoNum type="alphaLcParenR"/>
              <a:tabLst/>
              <a:defRPr/>
            </a:pPr>
            <a:r>
              <a:rPr kumimoji="0" lang="en-US" sz="2600" b="1" i="0" u="none" strike="noStrike" kern="1200" cap="none" spc="0" normalizeH="0" baseline="0" noProof="0" dirty="0">
                <a:ln>
                  <a:noFill/>
                </a:ln>
                <a:solidFill>
                  <a:prstClr val="black"/>
                </a:solidFill>
                <a:effectLst/>
                <a:uLnTx/>
                <a:uFillTx/>
                <a:latin typeface="Calibri" panose="020F0502020204030204"/>
                <a:ea typeface="+mn-ea"/>
                <a:cs typeface="+mn-cs"/>
              </a:rPr>
              <a:t>Fee Simple Estate - </a:t>
            </a:r>
            <a:r>
              <a:rPr kumimoji="0" lang="en-US" sz="2600" b="0" i="0" u="none" strike="noStrike" kern="1200" cap="none" spc="0" normalizeH="0" baseline="0" noProof="0" dirty="0">
                <a:ln>
                  <a:noFill/>
                </a:ln>
                <a:solidFill>
                  <a:prstClr val="black"/>
                </a:solidFill>
                <a:effectLst/>
                <a:uLnTx/>
                <a:uFillTx/>
                <a:latin typeface="Calibri" panose="020F0502020204030204"/>
                <a:ea typeface="+mn-ea"/>
                <a:cs typeface="+mn-cs"/>
              </a:rPr>
              <a:t>The fee simple is virtually everlasting in that it continues as long as the person entitled for the time being has heirs at his death. </a:t>
            </a:r>
          </a:p>
          <a:p>
            <a:pPr marL="685800" marR="0" lvl="1" indent="-228600" algn="l" defTabSz="914400" rtl="0" eaLnBrk="1" fontAlgn="auto" latinLnBrk="0" hangingPunct="1">
              <a:lnSpc>
                <a:spcPct val="100000"/>
              </a:lnSpc>
              <a:spcBef>
                <a:spcPts val="500"/>
              </a:spcBef>
              <a:spcAft>
                <a:spcPts val="0"/>
              </a:spcAft>
              <a:buClrTx/>
              <a:buSzTx/>
              <a:buFont typeface="Courier New" panose="02070309020205020404" pitchFamily="49" charset="0"/>
              <a:buChar char="o"/>
              <a:tabLst/>
              <a:defRPr/>
            </a:pP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‘fee’ denotes inheritability, ‘simple’ indicates that the estate is inheritable by general heirs. </a:t>
            </a:r>
          </a:p>
          <a:p>
            <a:pPr marL="685800" marR="0" lvl="1" indent="-228600" algn="l" defTabSz="914400" rtl="0" eaLnBrk="1" fontAlgn="auto" latinLnBrk="0" hangingPunct="1">
              <a:lnSpc>
                <a:spcPct val="100000"/>
              </a:lnSpc>
              <a:spcBef>
                <a:spcPts val="500"/>
              </a:spcBef>
              <a:spcAft>
                <a:spcPts val="0"/>
              </a:spcAft>
              <a:buClrTx/>
              <a:buSzTx/>
              <a:buFont typeface="Courier New" panose="02070309020205020404" pitchFamily="49" charset="0"/>
              <a:buChar char="o"/>
              <a:tabLst/>
              <a:defRPr/>
            </a:pP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The owner of a fee simple estate had, at common law, unfettered power of alienation inter </a:t>
            </a:r>
            <a:r>
              <a:rPr kumimoji="0" lang="en-US" b="0" i="0" u="none" strike="noStrike" kern="1200" cap="none" spc="0" normalizeH="0" baseline="0" noProof="0" dirty="0" err="1">
                <a:ln>
                  <a:noFill/>
                </a:ln>
                <a:solidFill>
                  <a:prstClr val="black"/>
                </a:solidFill>
                <a:effectLst/>
                <a:uLnTx/>
                <a:uFillTx/>
                <a:latin typeface="Calibri" panose="020F0502020204030204"/>
                <a:ea typeface="+mn-ea"/>
                <a:cs typeface="+mn-cs"/>
              </a:rPr>
              <a:t>vivos</a:t>
            </a: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 or by will.</a:t>
            </a:r>
            <a:endParaRPr lang="en-US" b="1" dirty="0"/>
          </a:p>
          <a:p>
            <a:pPr marL="514350" indent="-514350">
              <a:lnSpc>
                <a:spcPct val="100000"/>
              </a:lnSpc>
              <a:buAutoNum type="alphaLcParenR" startAt="2"/>
            </a:pPr>
            <a:r>
              <a:rPr lang="en-US" sz="2600" b="1" dirty="0"/>
              <a:t>Fee Tail - </a:t>
            </a:r>
            <a:r>
              <a:rPr lang="en-US" sz="2600" dirty="0"/>
              <a:t>A fee tail estate is an inheritable estate which lasts as long as the original grantee or any of his descendants live.</a:t>
            </a:r>
          </a:p>
          <a:p>
            <a:pPr lvl="1">
              <a:lnSpc>
                <a:spcPct val="100000"/>
              </a:lnSpc>
              <a:buFont typeface="Courier New" panose="02070309020205020404" pitchFamily="49" charset="0"/>
              <a:buChar char="o"/>
            </a:pPr>
            <a:r>
              <a:rPr lang="en-US" dirty="0"/>
              <a:t>A classic method of creation was to use the words “to X and heirs of his body”. </a:t>
            </a:r>
          </a:p>
          <a:p>
            <a:pPr lvl="1">
              <a:lnSpc>
                <a:spcPct val="100000"/>
              </a:lnSpc>
              <a:buFont typeface="Courier New" panose="02070309020205020404" pitchFamily="49" charset="0"/>
              <a:buChar char="o"/>
            </a:pPr>
            <a:r>
              <a:rPr lang="en-US" dirty="0"/>
              <a:t>The restriction of line of descendants to the male or female species only would create by fee tail male or female.</a:t>
            </a:r>
          </a:p>
          <a:p>
            <a:endParaRPr lang="en-US" sz="2600" dirty="0"/>
          </a:p>
        </p:txBody>
      </p:sp>
    </p:spTree>
    <p:extLst>
      <p:ext uri="{BB962C8B-B14F-4D97-AF65-F5344CB8AC3E}">
        <p14:creationId xmlns:p14="http://schemas.microsoft.com/office/powerpoint/2010/main" val="6096806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DF21946-5BCC-49B8-8759-9441FB39A56C}"/>
              </a:ext>
            </a:extLst>
          </p:cNvPr>
          <p:cNvSpPr>
            <a:spLocks noGrp="1"/>
          </p:cNvSpPr>
          <p:nvPr>
            <p:ph type="title"/>
          </p:nvPr>
        </p:nvSpPr>
        <p:spPr>
          <a:xfrm>
            <a:off x="838200" y="365126"/>
            <a:ext cx="10515600" cy="1006474"/>
          </a:xfrm>
        </p:spPr>
        <p:txBody>
          <a:bodyPr>
            <a:normAutofit/>
          </a:bodyPr>
          <a:lstStyle/>
          <a:p>
            <a:r>
              <a:rPr kumimoji="0" lang="en-US" sz="4400" b="1" i="0" u="none" strike="noStrike" kern="1200" cap="none" spc="0" normalizeH="0" baseline="0" noProof="0" dirty="0">
                <a:ln>
                  <a:noFill/>
                </a:ln>
                <a:solidFill>
                  <a:prstClr val="black"/>
                </a:solidFill>
                <a:effectLst/>
                <a:uLnTx/>
                <a:uFillTx/>
                <a:latin typeface="Calibri Light" panose="020F0302020204030204"/>
                <a:ea typeface="+mj-ea"/>
                <a:cs typeface="+mj-cs"/>
              </a:rPr>
              <a:t>Estate Cont’d</a:t>
            </a:r>
            <a:endParaRPr lang="en-US" dirty="0"/>
          </a:p>
        </p:txBody>
      </p:sp>
      <p:sp>
        <p:nvSpPr>
          <p:cNvPr id="3" name="Content Placeholder 2">
            <a:extLst>
              <a:ext uri="{FF2B5EF4-FFF2-40B4-BE49-F238E27FC236}">
                <a16:creationId xmlns="" xmlns:a16="http://schemas.microsoft.com/office/drawing/2014/main" id="{248F5B81-A22B-4118-95F5-7C05066B1D4F}"/>
              </a:ext>
            </a:extLst>
          </p:cNvPr>
          <p:cNvSpPr>
            <a:spLocks noGrp="1"/>
          </p:cNvSpPr>
          <p:nvPr>
            <p:ph idx="1"/>
          </p:nvPr>
        </p:nvSpPr>
        <p:spPr>
          <a:xfrm>
            <a:off x="838200" y="1371600"/>
            <a:ext cx="10515600" cy="5312978"/>
          </a:xfrm>
        </p:spPr>
        <p:txBody>
          <a:bodyPr>
            <a:normAutofit lnSpcReduction="10000"/>
          </a:bodyPr>
          <a:lstStyle/>
          <a:p>
            <a:pPr lvl="1">
              <a:lnSpc>
                <a:spcPct val="100000"/>
              </a:lnSpc>
              <a:spcBef>
                <a:spcPts val="1000"/>
              </a:spcBef>
              <a:buFont typeface="Courier New" panose="02070309020205020404" pitchFamily="49" charset="0"/>
              <a:buChar char="o"/>
              <a:defRPr/>
            </a:pPr>
            <a:r>
              <a:rPr kumimoji="0" lang="en-US" sz="2600" i="0" u="none" strike="noStrike" kern="1200" cap="none" spc="0" normalizeH="0" baseline="0" noProof="0" dirty="0">
                <a:ln>
                  <a:noFill/>
                </a:ln>
                <a:solidFill>
                  <a:prstClr val="black"/>
                </a:solidFill>
                <a:effectLst/>
                <a:uLnTx/>
                <a:uFillTx/>
                <a:latin typeface="Calibri" panose="020F0502020204030204"/>
                <a:ea typeface="+mn-ea"/>
                <a:cs typeface="+mn-cs"/>
              </a:rPr>
              <a:t>The fee tail estate existed in Zambia up to 1944, when it was abolished by virtue of an amendment to section 31 of the Lands and Deeds Ordinance (which at independence became an Act). </a:t>
            </a:r>
          </a:p>
          <a:p>
            <a:pPr lvl="1">
              <a:lnSpc>
                <a:spcPct val="100000"/>
              </a:lnSpc>
              <a:spcBef>
                <a:spcPts val="1000"/>
              </a:spcBef>
              <a:buFont typeface="Courier New" panose="02070309020205020404" pitchFamily="49" charset="0"/>
              <a:buChar char="o"/>
              <a:defRPr/>
            </a:pPr>
            <a:r>
              <a:rPr kumimoji="0" lang="en-US" sz="2600" i="0" u="none" strike="noStrike" kern="1200" cap="none" spc="0" normalizeH="0" baseline="0" noProof="0" dirty="0">
                <a:ln>
                  <a:noFill/>
                </a:ln>
                <a:solidFill>
                  <a:prstClr val="black"/>
                </a:solidFill>
                <a:effectLst/>
                <a:uLnTx/>
                <a:uFillTx/>
                <a:latin typeface="Calibri" panose="020F0502020204030204"/>
                <a:ea typeface="+mn-ea"/>
                <a:cs typeface="+mn-cs"/>
              </a:rPr>
              <a:t>See Section 31 (2) of the Lands and Deeds Registry Act</a:t>
            </a:r>
          </a:p>
          <a:p>
            <a:pPr marL="514350" marR="0" lvl="0" indent="-514350" algn="l" defTabSz="914400" rtl="0" eaLnBrk="1" fontAlgn="auto" latinLnBrk="0" hangingPunct="1">
              <a:lnSpc>
                <a:spcPct val="100000"/>
              </a:lnSpc>
              <a:spcBef>
                <a:spcPts val="1000"/>
              </a:spcBef>
              <a:spcAft>
                <a:spcPts val="0"/>
              </a:spcAft>
              <a:buClrTx/>
              <a:buSzTx/>
              <a:buFont typeface="Arial" panose="020B0604020202020204" pitchFamily="34" charset="0"/>
              <a:buAutoNum type="alphaLcParenR" startAt="3"/>
              <a:tabLst/>
              <a:defRPr/>
            </a:pPr>
            <a:r>
              <a:rPr kumimoji="0" lang="en-US" sz="2600" b="1" i="0" u="none" strike="noStrike" kern="1200" cap="none" spc="0" normalizeH="0" baseline="0" noProof="0" dirty="0">
                <a:ln>
                  <a:noFill/>
                </a:ln>
                <a:solidFill>
                  <a:prstClr val="black"/>
                </a:solidFill>
                <a:effectLst/>
                <a:uLnTx/>
                <a:uFillTx/>
                <a:latin typeface="Calibri" panose="020F0502020204030204"/>
                <a:ea typeface="+mn-ea"/>
                <a:cs typeface="+mn-cs"/>
              </a:rPr>
              <a:t>Life estate - </a:t>
            </a:r>
            <a:r>
              <a:rPr kumimoji="0" lang="en-US" sz="2600" b="0" i="0" u="none" strike="noStrike" kern="1200" cap="none" spc="0" normalizeH="0" baseline="0" noProof="0" dirty="0">
                <a:ln>
                  <a:noFill/>
                </a:ln>
                <a:solidFill>
                  <a:prstClr val="black"/>
                </a:solidFill>
                <a:effectLst/>
                <a:uLnTx/>
                <a:uFillTx/>
                <a:latin typeface="Calibri" panose="020F0502020204030204"/>
                <a:ea typeface="+mn-ea"/>
                <a:cs typeface="+mn-cs"/>
              </a:rPr>
              <a:t> the estate is virtually self-explanatory.  It comprises the right to use and control to the life of the grantee.  </a:t>
            </a:r>
          </a:p>
          <a:p>
            <a:pPr marL="685800" marR="0" lvl="1" indent="-228600" algn="l" defTabSz="914400" rtl="0" eaLnBrk="1" fontAlgn="auto" latinLnBrk="0" hangingPunct="1">
              <a:lnSpc>
                <a:spcPct val="100000"/>
              </a:lnSpc>
              <a:spcBef>
                <a:spcPts val="500"/>
              </a:spcBef>
              <a:spcAft>
                <a:spcPts val="0"/>
              </a:spcAft>
              <a:buClrTx/>
              <a:buSzTx/>
              <a:buFont typeface="Courier New" panose="02070309020205020404" pitchFamily="49" charset="0"/>
              <a:buChar char="o"/>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The classic words used are “to X for life”.</a:t>
            </a:r>
            <a:endParaRPr kumimoji="0" lang="en-US" sz="26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a:lnSpc>
                <a:spcPct val="100000"/>
              </a:lnSpc>
              <a:spcBef>
                <a:spcPts val="500"/>
              </a:spcBef>
              <a:defRPr/>
            </a:pPr>
            <a:r>
              <a:rPr kumimoji="0" lang="en-US" sz="2600" b="0" i="0" u="none" strike="noStrike" kern="1200" cap="none" spc="0" normalizeH="0" baseline="0" noProof="0" dirty="0">
                <a:ln>
                  <a:noFill/>
                </a:ln>
                <a:solidFill>
                  <a:prstClr val="black"/>
                </a:solidFill>
                <a:effectLst/>
                <a:uLnTx/>
                <a:uFillTx/>
                <a:latin typeface="Calibri" panose="020F0502020204030204"/>
                <a:ea typeface="+mn-ea"/>
                <a:cs typeface="+mn-cs"/>
              </a:rPr>
              <a:t>The leasehold estate or lease, as we know it today, was originally not recognised as an interest in land. The three estates of freehold, discussed above, were the only estates recognised and protected at common law.  </a:t>
            </a:r>
          </a:p>
          <a:p>
            <a:pPr>
              <a:lnSpc>
                <a:spcPct val="100000"/>
              </a:lnSpc>
              <a:spcBef>
                <a:spcPts val="500"/>
              </a:spcBef>
              <a:defRPr/>
            </a:pPr>
            <a:r>
              <a:rPr kumimoji="0" lang="en-US" sz="2600" b="0" i="0" u="none" strike="noStrike" kern="1200" cap="none" spc="0" normalizeH="0" baseline="0" noProof="0" dirty="0">
                <a:ln>
                  <a:noFill/>
                </a:ln>
                <a:solidFill>
                  <a:prstClr val="black"/>
                </a:solidFill>
                <a:effectLst/>
                <a:uLnTx/>
                <a:uFillTx/>
                <a:latin typeface="Calibri" panose="020F0502020204030204"/>
                <a:ea typeface="+mn-ea"/>
                <a:cs typeface="+mn-cs"/>
              </a:rPr>
              <a:t>Leaseholds were brought into the estate system in the 16th century by which time they had been recognised as legal estates and were fully protected by the Common law courts.  </a:t>
            </a:r>
          </a:p>
          <a:p>
            <a:endParaRPr lang="en-US" dirty="0"/>
          </a:p>
        </p:txBody>
      </p:sp>
    </p:spTree>
    <p:extLst>
      <p:ext uri="{BB962C8B-B14F-4D97-AF65-F5344CB8AC3E}">
        <p14:creationId xmlns:p14="http://schemas.microsoft.com/office/powerpoint/2010/main" val="11051661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BA652D7-F1DA-4380-90EC-FD4C1C8379F4}"/>
              </a:ext>
            </a:extLst>
          </p:cNvPr>
          <p:cNvSpPr>
            <a:spLocks noGrp="1"/>
          </p:cNvSpPr>
          <p:nvPr>
            <p:ph type="title"/>
          </p:nvPr>
        </p:nvSpPr>
        <p:spPr>
          <a:xfrm>
            <a:off x="838200" y="191705"/>
            <a:ext cx="10515600" cy="880350"/>
          </a:xfrm>
        </p:spPr>
        <p:txBody>
          <a:bodyPr/>
          <a:lstStyle/>
          <a:p>
            <a:r>
              <a:rPr kumimoji="0" lang="en-US" sz="4400" b="1" i="0" u="none" strike="noStrike" kern="1200" cap="none" spc="0" normalizeH="0" baseline="0" noProof="0" dirty="0">
                <a:ln>
                  <a:noFill/>
                </a:ln>
                <a:solidFill>
                  <a:prstClr val="black"/>
                </a:solidFill>
                <a:effectLst/>
                <a:uLnTx/>
                <a:uFillTx/>
                <a:latin typeface="Calibri Light" panose="020F0302020204030204"/>
                <a:ea typeface="+mj-ea"/>
                <a:cs typeface="+mj-cs"/>
              </a:rPr>
              <a:t>Estate Cont’d</a:t>
            </a:r>
            <a:endParaRPr lang="en-US" dirty="0"/>
          </a:p>
        </p:txBody>
      </p:sp>
      <p:sp>
        <p:nvSpPr>
          <p:cNvPr id="3" name="Content Placeholder 2">
            <a:extLst>
              <a:ext uri="{FF2B5EF4-FFF2-40B4-BE49-F238E27FC236}">
                <a16:creationId xmlns="" xmlns:a16="http://schemas.microsoft.com/office/drawing/2014/main" id="{92C774CD-113E-42D2-866D-2F0D1838693D}"/>
              </a:ext>
            </a:extLst>
          </p:cNvPr>
          <p:cNvSpPr>
            <a:spLocks noGrp="1"/>
          </p:cNvSpPr>
          <p:nvPr>
            <p:ph idx="1"/>
          </p:nvPr>
        </p:nvSpPr>
        <p:spPr>
          <a:xfrm>
            <a:off x="838200" y="1277007"/>
            <a:ext cx="10515600" cy="5215868"/>
          </a:xfrm>
        </p:spPr>
        <p:txBody>
          <a:bodyPr>
            <a:normAutofit/>
          </a:bodyPr>
          <a:lstStyle/>
          <a:p>
            <a:r>
              <a:rPr lang="en-US" sz="2600" dirty="0"/>
              <a:t>Estates less than freehold now comprise various forms of leasehold including :-</a:t>
            </a:r>
          </a:p>
          <a:p>
            <a:pPr marL="971550" lvl="1" indent="-514350">
              <a:buFont typeface="+mj-lt"/>
              <a:buAutoNum type="alphaLcParenR"/>
            </a:pPr>
            <a:r>
              <a:rPr lang="en-US" sz="2600" dirty="0"/>
              <a:t>A lease for a fixed term of certain duration e.g. a lease for 3 months, 100 years or 99 years.</a:t>
            </a:r>
          </a:p>
          <a:p>
            <a:pPr marL="971550" lvl="1" indent="-514350">
              <a:buFont typeface="+mj-lt"/>
              <a:buAutoNum type="alphaLcParenR"/>
            </a:pPr>
            <a:r>
              <a:rPr lang="en-US" sz="2600" dirty="0"/>
              <a:t>A lease the duration of which is capable of being rendered certain e.g. a grant of tenancy to X from year to year.</a:t>
            </a:r>
          </a:p>
          <a:p>
            <a:pPr marL="971550" lvl="1" indent="-514350">
              <a:buFont typeface="+mj-lt"/>
              <a:buAutoNum type="alphaLcParenR"/>
            </a:pPr>
            <a:r>
              <a:rPr lang="en-US" sz="2600" dirty="0"/>
              <a:t>A lease for an uncertain period of uncertain duration – a tenancy at will – a tenancy at will is a tenancy which may continue indefinitely or may be determined by either party at any time</a:t>
            </a:r>
            <a:r>
              <a:rPr lang="en-US" sz="2800" dirty="0"/>
              <a:t>. </a:t>
            </a:r>
          </a:p>
          <a:p>
            <a:pPr lvl="1"/>
            <a:r>
              <a:rPr lang="en-US" sz="2600" dirty="0"/>
              <a:t>A further consequence for the concept of estate is that the law allows smaller and simultaneous estates to be curved out of the fee simple estate.  E.g. to A for life, to B for life and to C in fee simple. </a:t>
            </a:r>
          </a:p>
          <a:p>
            <a:pPr marL="457200" lvl="1" indent="0">
              <a:buNone/>
            </a:pPr>
            <a:endParaRPr lang="en-US" sz="2800" dirty="0"/>
          </a:p>
          <a:p>
            <a:endParaRPr lang="en-US" dirty="0"/>
          </a:p>
        </p:txBody>
      </p:sp>
    </p:spTree>
    <p:extLst>
      <p:ext uri="{BB962C8B-B14F-4D97-AF65-F5344CB8AC3E}">
        <p14:creationId xmlns:p14="http://schemas.microsoft.com/office/powerpoint/2010/main" val="40732881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2C32556-2FFE-433C-A254-F4928FB611B7}"/>
              </a:ext>
            </a:extLst>
          </p:cNvPr>
          <p:cNvSpPr>
            <a:spLocks noGrp="1"/>
          </p:cNvSpPr>
          <p:nvPr>
            <p:ph type="title"/>
          </p:nvPr>
        </p:nvSpPr>
        <p:spPr>
          <a:xfrm>
            <a:off x="838200" y="365125"/>
            <a:ext cx="10515600" cy="1053771"/>
          </a:xfrm>
        </p:spPr>
        <p:txBody>
          <a:bodyPr>
            <a:normAutofit fontScale="90000"/>
          </a:bodyPr>
          <a:lstStyle/>
          <a:p>
            <a:r>
              <a:rPr kumimoji="0" lang="en-US" sz="4000" b="1" i="0" u="none" strike="noStrike" kern="1200" cap="none" spc="0" normalizeH="0" baseline="0" noProof="0" dirty="0">
                <a:ln>
                  <a:noFill/>
                </a:ln>
                <a:solidFill>
                  <a:prstClr val="black"/>
                </a:solidFill>
                <a:effectLst/>
                <a:uLnTx/>
                <a:uFillTx/>
                <a:latin typeface="Calibri Light" panose="020F0302020204030204"/>
                <a:ea typeface="+mj-ea"/>
                <a:cs typeface="+mj-cs"/>
              </a:rPr>
              <a:t>Estates in Possession, Remainder and Reversion – successive interests in Land	</a:t>
            </a:r>
            <a:endParaRPr kumimoji="0" lang="en-US" sz="4400" b="1" i="0" u="none" strike="noStrike" kern="1200" cap="none" spc="0" normalizeH="0" baseline="0" noProof="0" dirty="0">
              <a:ln>
                <a:noFill/>
              </a:ln>
              <a:solidFill>
                <a:prstClr val="black"/>
              </a:solidFill>
              <a:effectLst/>
              <a:uLnTx/>
              <a:uFillTx/>
              <a:latin typeface="Calibri Light" panose="020F0302020204030204"/>
              <a:ea typeface="+mj-ea"/>
              <a:cs typeface="+mj-cs"/>
            </a:endParaRPr>
          </a:p>
        </p:txBody>
      </p:sp>
      <p:sp>
        <p:nvSpPr>
          <p:cNvPr id="3" name="Content Placeholder 2">
            <a:extLst>
              <a:ext uri="{FF2B5EF4-FFF2-40B4-BE49-F238E27FC236}">
                <a16:creationId xmlns="" xmlns:a16="http://schemas.microsoft.com/office/drawing/2014/main" id="{1120DFB1-979D-4C57-80BD-863EE8F8E7F2}"/>
              </a:ext>
            </a:extLst>
          </p:cNvPr>
          <p:cNvSpPr>
            <a:spLocks noGrp="1"/>
          </p:cNvSpPr>
          <p:nvPr>
            <p:ph idx="1"/>
          </p:nvPr>
        </p:nvSpPr>
        <p:spPr>
          <a:xfrm>
            <a:off x="838200" y="1718441"/>
            <a:ext cx="10515600" cy="4903076"/>
          </a:xfrm>
        </p:spPr>
        <p:txBody>
          <a:bodyPr/>
          <a:lstStyle/>
          <a:p>
            <a:r>
              <a:rPr lang="en-US" dirty="0"/>
              <a:t>Successive ownership of land occurs when one person has an estate in the land for life and another, or others, have rights which ‘fall into’ possession after the life interest has ended.</a:t>
            </a:r>
          </a:p>
          <a:p>
            <a:r>
              <a:rPr lang="en-US" b="1" dirty="0"/>
              <a:t>For example, where land is left to John for life, with remainder to Peter for life, remainder to Andrew in fee simple;</a:t>
            </a:r>
          </a:p>
          <a:p>
            <a:r>
              <a:rPr lang="en-US" dirty="0"/>
              <a:t>In such a case, John has a life interest in </a:t>
            </a:r>
            <a:r>
              <a:rPr lang="en-US" b="1" i="1" dirty="0"/>
              <a:t>possession</a:t>
            </a:r>
            <a:r>
              <a:rPr lang="en-US" dirty="0"/>
              <a:t>, Peter has a life interest in remainder, and Andrew has fee simple in remainder (and will become the absolute owner on the death of Peter and John.)</a:t>
            </a:r>
          </a:p>
          <a:p>
            <a:r>
              <a:rPr lang="en-US" dirty="0"/>
              <a:t>An estate in possession is one where a present right to immediate enjoyment is given, i.e. where there is no </a:t>
            </a:r>
            <a:r>
              <a:rPr lang="en-US" dirty="0" err="1"/>
              <a:t>preceeding</a:t>
            </a:r>
            <a:r>
              <a:rPr lang="en-US" dirty="0"/>
              <a:t> estate to postpone enjoyment</a:t>
            </a:r>
          </a:p>
        </p:txBody>
      </p:sp>
    </p:spTree>
    <p:extLst>
      <p:ext uri="{BB962C8B-B14F-4D97-AF65-F5344CB8AC3E}">
        <p14:creationId xmlns:p14="http://schemas.microsoft.com/office/powerpoint/2010/main" val="42864553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85769F0-76E6-4706-BAA3-CB4A700D2A85}"/>
              </a:ext>
            </a:extLst>
          </p:cNvPr>
          <p:cNvSpPr>
            <a:spLocks noGrp="1"/>
          </p:cNvSpPr>
          <p:nvPr>
            <p:ph type="title"/>
          </p:nvPr>
        </p:nvSpPr>
        <p:spPr>
          <a:xfrm>
            <a:off x="838200" y="365126"/>
            <a:ext cx="10515600" cy="990708"/>
          </a:xfrm>
        </p:spPr>
        <p:txBody>
          <a:bodyPr>
            <a:normAutofit fontScale="90000"/>
          </a:bodyPr>
          <a:lstStyle/>
          <a:p>
            <a:r>
              <a:rPr kumimoji="0" lang="en-US" sz="3600" b="1" i="0" u="none" strike="noStrike" kern="1200" cap="none" spc="0" normalizeH="0" baseline="0" noProof="0" dirty="0">
                <a:ln>
                  <a:noFill/>
                </a:ln>
                <a:solidFill>
                  <a:prstClr val="black"/>
                </a:solidFill>
                <a:effectLst/>
                <a:uLnTx/>
                <a:uFillTx/>
                <a:latin typeface="Calibri Light" panose="020F0302020204030204"/>
                <a:ea typeface="+mj-ea"/>
                <a:cs typeface="+mj-cs"/>
              </a:rPr>
              <a:t>Estates in Possession, Remainder and Reversion – successive interests in Land Cont’d	</a:t>
            </a:r>
            <a:endParaRPr lang="en-US" dirty="0"/>
          </a:p>
        </p:txBody>
      </p:sp>
      <p:sp>
        <p:nvSpPr>
          <p:cNvPr id="3" name="Content Placeholder 2">
            <a:extLst>
              <a:ext uri="{FF2B5EF4-FFF2-40B4-BE49-F238E27FC236}">
                <a16:creationId xmlns="" xmlns:a16="http://schemas.microsoft.com/office/drawing/2014/main" id="{42E5111D-9BDC-4375-BD7A-441FDFFFC759}"/>
              </a:ext>
            </a:extLst>
          </p:cNvPr>
          <p:cNvSpPr>
            <a:spLocks noGrp="1"/>
          </p:cNvSpPr>
          <p:nvPr>
            <p:ph idx="1"/>
          </p:nvPr>
        </p:nvSpPr>
        <p:spPr>
          <a:xfrm>
            <a:off x="838200" y="1532586"/>
            <a:ext cx="10515600" cy="4945487"/>
          </a:xfrm>
        </p:spPr>
        <p:txBody>
          <a:bodyPr>
            <a:normAutofit lnSpcReduction="10000"/>
          </a:bodyPr>
          <a:lstStyle/>
          <a:p>
            <a:r>
              <a:rPr lang="en-US" dirty="0"/>
              <a:t>In the above example, the estate of John is in possession. </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the estates of Peter and Andrew are estates in </a:t>
            </a: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remainder</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baseline="0" noProof="0" dirty="0" err="1">
                <a:ln>
                  <a:noFill/>
                </a:ln>
                <a:solidFill>
                  <a:prstClr val="black"/>
                </a:solidFill>
                <a:effectLst/>
                <a:uLnTx/>
                <a:uFillTx/>
                <a:latin typeface="Calibri" panose="020F0502020204030204"/>
                <a:ea typeface="+mn-ea"/>
                <a:cs typeface="+mn-cs"/>
              </a:rPr>
              <a:t>i.e</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they don’t have a present right to actual enjoyment, their right to possession being postponed to the </a:t>
            </a:r>
            <a:r>
              <a:rPr kumimoji="0" lang="en-US" sz="2800" b="0" i="0" u="none" strike="noStrike" kern="1200" cap="none" spc="0" normalizeH="0" baseline="0" noProof="0" dirty="0" smtClean="0">
                <a:ln>
                  <a:noFill/>
                </a:ln>
                <a:solidFill>
                  <a:prstClr val="black"/>
                </a:solidFill>
                <a:effectLst/>
                <a:uLnTx/>
                <a:uFillTx/>
                <a:latin typeface="Calibri" panose="020F0502020204030204"/>
                <a:ea typeface="+mn-ea"/>
                <a:cs typeface="+mn-cs"/>
              </a:rPr>
              <a:t>future (</a:t>
            </a:r>
            <a:r>
              <a:rPr kumimoji="0" lang="en-US" sz="2800" b="0" i="0" u="none" strike="noStrike" kern="1200" cap="none" spc="0" normalizeH="0" baseline="0" noProof="0" dirty="0" err="1" smtClean="0">
                <a:ln>
                  <a:noFill/>
                </a:ln>
                <a:solidFill>
                  <a:prstClr val="black"/>
                </a:solidFill>
                <a:effectLst/>
                <a:uLnTx/>
                <a:uFillTx/>
                <a:latin typeface="Calibri" panose="020F0502020204030204"/>
                <a:ea typeface="+mn-ea"/>
                <a:cs typeface="+mn-cs"/>
              </a:rPr>
              <a:t>contigent</a:t>
            </a:r>
            <a:r>
              <a:rPr kumimoji="0" lang="en-US" sz="2800" b="0" i="0" u="none" strike="noStrike" kern="1200" cap="none" spc="0" normalizeH="0" baseline="0" noProof="0" dirty="0" smtClean="0">
                <a:ln>
                  <a:noFill/>
                </a:ln>
                <a:solidFill>
                  <a:prstClr val="black"/>
                </a:solidFill>
                <a:effectLst/>
                <a:uLnTx/>
                <a:uFillTx/>
                <a:latin typeface="Calibri" panose="020F0502020204030204"/>
                <a:ea typeface="+mn-ea"/>
                <a:cs typeface="+mn-cs"/>
              </a:rPr>
              <a:t>).</a:t>
            </a:r>
            <a:endParaRPr lang="en-US" dirty="0"/>
          </a:p>
          <a:p>
            <a:r>
              <a:rPr lang="en-US" dirty="0"/>
              <a:t>Where land would revert back to the original grantor, then the grantor had an estate in reversion so that if for instance, the land was conveyed by Simon “ to John for life,” without including Peter and Andres, then the estate of Simon is a </a:t>
            </a:r>
            <a:r>
              <a:rPr lang="en-US" b="1" dirty="0"/>
              <a:t>reversion;</a:t>
            </a:r>
            <a:r>
              <a:rPr lang="en-US" dirty="0"/>
              <a:t> </a:t>
            </a:r>
          </a:p>
          <a:p>
            <a:r>
              <a:rPr lang="en-US" dirty="0"/>
              <a:t>Upon John’s death, the estate would go back to Simon.</a:t>
            </a:r>
          </a:p>
          <a:p>
            <a:pPr marL="0" indent="0">
              <a:buNone/>
            </a:pPr>
            <a:r>
              <a:rPr lang="en-US" dirty="0"/>
              <a:t>*Read </a:t>
            </a:r>
            <a:r>
              <a:rPr lang="en-US" b="1" dirty="0"/>
              <a:t>Section 60 </a:t>
            </a:r>
            <a:r>
              <a:rPr lang="en-US" dirty="0"/>
              <a:t>of the Lands and Deeds Registry Act – it has to be read in the light of the Trust Restriction Act  of 1970. </a:t>
            </a:r>
          </a:p>
          <a:p>
            <a:pPr marL="0" indent="0">
              <a:buNone/>
            </a:pPr>
            <a:r>
              <a:rPr lang="en-US" dirty="0" smtClean="0"/>
              <a:t> </a:t>
            </a:r>
            <a:endParaRPr lang="en-US" dirty="0"/>
          </a:p>
        </p:txBody>
      </p:sp>
    </p:spTree>
    <p:extLst>
      <p:ext uri="{BB962C8B-B14F-4D97-AF65-F5344CB8AC3E}">
        <p14:creationId xmlns:p14="http://schemas.microsoft.com/office/powerpoint/2010/main" val="2472821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8C23CB1-B4C5-4BB8-BBCF-9EF94BD3DF82}"/>
              </a:ext>
            </a:extLst>
          </p:cNvPr>
          <p:cNvSpPr>
            <a:spLocks noGrp="1"/>
          </p:cNvSpPr>
          <p:nvPr>
            <p:ph type="title"/>
          </p:nvPr>
        </p:nvSpPr>
        <p:spPr>
          <a:xfrm>
            <a:off x="838200" y="112878"/>
            <a:ext cx="10515600" cy="911882"/>
          </a:xfrm>
        </p:spPr>
        <p:txBody>
          <a:bodyPr/>
          <a:lstStyle/>
          <a:p>
            <a:r>
              <a:rPr lang="en-US" b="1" dirty="0"/>
              <a:t>History of Land in Zambia</a:t>
            </a:r>
          </a:p>
        </p:txBody>
      </p:sp>
      <p:sp>
        <p:nvSpPr>
          <p:cNvPr id="3" name="Content Placeholder 2">
            <a:extLst>
              <a:ext uri="{FF2B5EF4-FFF2-40B4-BE49-F238E27FC236}">
                <a16:creationId xmlns="" xmlns:a16="http://schemas.microsoft.com/office/drawing/2014/main" id="{64766BE5-6044-4658-A2EB-DB49F7984153}"/>
              </a:ext>
            </a:extLst>
          </p:cNvPr>
          <p:cNvSpPr>
            <a:spLocks noGrp="1"/>
          </p:cNvSpPr>
          <p:nvPr>
            <p:ph idx="1"/>
          </p:nvPr>
        </p:nvSpPr>
        <p:spPr>
          <a:xfrm>
            <a:off x="838200" y="1024760"/>
            <a:ext cx="10515600" cy="5580992"/>
          </a:xfrm>
        </p:spPr>
        <p:txBody>
          <a:bodyPr>
            <a:normAutofit fontScale="92500" lnSpcReduction="10000"/>
          </a:bodyPr>
          <a:lstStyle/>
          <a:p>
            <a:r>
              <a:rPr lang="en-US" dirty="0"/>
              <a:t>In pre-colonial society, people were linked to land through their membership in groups. The right to claim land came with citizenship in a village; a membership could be given, and presumably denied, by a headman.</a:t>
            </a:r>
          </a:p>
          <a:p>
            <a:r>
              <a:rPr lang="en-US" dirty="0"/>
              <a:t>Group standing meant access to land and consequently villagers’ concern was social relationships rather than property rights.</a:t>
            </a:r>
          </a:p>
          <a:p>
            <a:r>
              <a:rPr lang="en-US" dirty="0"/>
              <a:t>British colonists brought the western concept of registration of individual property rights to Zambia. In 1911 the King of the United Kingdom gave power to administer the country to the British South African Company (BSA Co.), a company that was exploring for minerals. </a:t>
            </a:r>
          </a:p>
          <a:p>
            <a:r>
              <a:rPr lang="en-US" dirty="0"/>
              <a:t>BSA Co. believed that the declaration of a protectorate and a granting of land concessions were sufficient sources of title. The company was empowered to apportion land to natives for their occupation. To the settlers, land was given on freehold or leasehold, and such holdings were registered. </a:t>
            </a:r>
          </a:p>
        </p:txBody>
      </p:sp>
    </p:spTree>
    <p:extLst>
      <p:ext uri="{BB962C8B-B14F-4D97-AF65-F5344CB8AC3E}">
        <p14:creationId xmlns:p14="http://schemas.microsoft.com/office/powerpoint/2010/main" val="17374892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77309"/>
          </a:xfrm>
        </p:spPr>
        <p:txBody>
          <a:bodyPr/>
          <a:lstStyle/>
          <a:p>
            <a:r>
              <a:rPr lang="en-US" b="1" dirty="0" smtClean="0"/>
              <a:t>The Perpetuity Rule</a:t>
            </a:r>
            <a:endParaRPr lang="en-US" b="1" dirty="0"/>
          </a:p>
        </p:txBody>
      </p:sp>
      <p:sp>
        <p:nvSpPr>
          <p:cNvPr id="3" name="Content Placeholder 2"/>
          <p:cNvSpPr>
            <a:spLocks noGrp="1"/>
          </p:cNvSpPr>
          <p:nvPr>
            <p:ph idx="1"/>
          </p:nvPr>
        </p:nvSpPr>
        <p:spPr>
          <a:xfrm>
            <a:off x="838200" y="1442434"/>
            <a:ext cx="10515600" cy="5228822"/>
          </a:xfrm>
        </p:spPr>
        <p:txBody>
          <a:bodyPr>
            <a:normAutofit/>
          </a:bodyPr>
          <a:lstStyle/>
          <a:p>
            <a:r>
              <a:rPr lang="en-US" dirty="0" smtClean="0"/>
              <a:t>At common law a distinction is made between vested </a:t>
            </a:r>
            <a:r>
              <a:rPr lang="en-US" dirty="0"/>
              <a:t>and contingent  </a:t>
            </a:r>
            <a:r>
              <a:rPr lang="en-US" dirty="0" smtClean="0"/>
              <a:t>gifts; if a gift is </a:t>
            </a:r>
            <a:r>
              <a:rPr lang="en-US" dirty="0"/>
              <a:t>vested then the gift automatically took effect, whereas if it is contingent then its operation was uncertain and at common law it could be declared void for perpetuity.  </a:t>
            </a:r>
          </a:p>
          <a:p>
            <a:r>
              <a:rPr lang="en-US" dirty="0" smtClean="0"/>
              <a:t>The </a:t>
            </a:r>
            <a:r>
              <a:rPr lang="en-US" dirty="0"/>
              <a:t>rule was devised to prevent land being tied up for excessive period in settlements </a:t>
            </a:r>
            <a:r>
              <a:rPr lang="en-US" dirty="0" err="1"/>
              <a:t>i.e</a:t>
            </a:r>
            <a:r>
              <a:rPr lang="en-US" dirty="0"/>
              <a:t> in succession or under successive ownership such as under the examples given </a:t>
            </a:r>
            <a:r>
              <a:rPr lang="en-US" dirty="0" smtClean="0"/>
              <a:t>above.</a:t>
            </a:r>
          </a:p>
          <a:p>
            <a:r>
              <a:rPr lang="en-US" dirty="0" smtClean="0"/>
              <a:t>All </a:t>
            </a:r>
            <a:r>
              <a:rPr lang="en-US" dirty="0"/>
              <a:t>types of future interests were therefore made subject to important rules limiting the period for which a settlor (one who makes a settlement) could exercise control over the property even in his death.</a:t>
            </a:r>
          </a:p>
          <a:p>
            <a:endParaRPr lang="en-US" dirty="0"/>
          </a:p>
        </p:txBody>
      </p:sp>
    </p:spTree>
    <p:extLst>
      <p:ext uri="{BB962C8B-B14F-4D97-AF65-F5344CB8AC3E}">
        <p14:creationId xmlns:p14="http://schemas.microsoft.com/office/powerpoint/2010/main" val="39899100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prstClr val="black"/>
                </a:solidFill>
              </a:rPr>
              <a:t>The Perpetuity </a:t>
            </a:r>
            <a:r>
              <a:rPr lang="en-US" b="1" dirty="0" smtClean="0">
                <a:solidFill>
                  <a:prstClr val="black"/>
                </a:solidFill>
              </a:rPr>
              <a:t>Rule Cont’d</a:t>
            </a:r>
            <a:endParaRPr lang="en-US" b="1" dirty="0"/>
          </a:p>
        </p:txBody>
      </p:sp>
      <p:sp>
        <p:nvSpPr>
          <p:cNvPr id="3" name="Content Placeholder 2"/>
          <p:cNvSpPr>
            <a:spLocks noGrp="1"/>
          </p:cNvSpPr>
          <p:nvPr>
            <p:ph idx="1"/>
          </p:nvPr>
        </p:nvSpPr>
        <p:spPr>
          <a:xfrm>
            <a:off x="838200" y="1442434"/>
            <a:ext cx="10515600" cy="5228822"/>
          </a:xfrm>
        </p:spPr>
        <p:txBody>
          <a:bodyPr/>
          <a:lstStyle/>
          <a:p>
            <a:r>
              <a:rPr lang="en-US" dirty="0" smtClean="0"/>
              <a:t>The </a:t>
            </a:r>
            <a:r>
              <a:rPr lang="en-US" dirty="0"/>
              <a:t>House of Lords decision in </a:t>
            </a:r>
            <a:r>
              <a:rPr lang="en-US" b="1" dirty="0" err="1"/>
              <a:t>Cadell</a:t>
            </a:r>
            <a:r>
              <a:rPr lang="en-US" b="1" dirty="0"/>
              <a:t> v </a:t>
            </a:r>
            <a:r>
              <a:rPr lang="en-US" b="1" dirty="0" smtClean="0"/>
              <a:t>Palmer </a:t>
            </a:r>
            <a:r>
              <a:rPr lang="en-US" dirty="0" smtClean="0"/>
              <a:t>felt </a:t>
            </a:r>
            <a:r>
              <a:rPr lang="en-US" dirty="0"/>
              <a:t>that there had to be limits on a landowner’s powers of disposition otherwise, a tyrannical testator could tie up the future enjoyment of his land and destroy the powers of disposition. </a:t>
            </a:r>
            <a:endParaRPr lang="en-US" dirty="0" smtClean="0"/>
          </a:p>
          <a:p>
            <a:r>
              <a:rPr lang="en-US" dirty="0"/>
              <a:t>The perpetuity rule may simply be stated thus</a:t>
            </a:r>
            <a:r>
              <a:rPr lang="en-US" dirty="0" smtClean="0"/>
              <a:t>:- </a:t>
            </a:r>
          </a:p>
          <a:p>
            <a:pPr lvl="1">
              <a:buFont typeface="Wingdings" panose="05000000000000000000" pitchFamily="2" charset="2"/>
              <a:buChar char="Ø"/>
            </a:pPr>
            <a:r>
              <a:rPr lang="en-US" sz="2600" b="1" dirty="0" smtClean="0"/>
              <a:t>Any </a:t>
            </a:r>
            <a:r>
              <a:rPr lang="en-US" sz="2600" b="1" dirty="0"/>
              <a:t>future interest in any property is void from the outset if it may possibly vest after the perpetuity period has expired. The perpetuity period  is 21 years after the death of a life or survivor of a number of lives, plus any period of gestation. </a:t>
            </a:r>
          </a:p>
          <a:p>
            <a:endParaRPr lang="en-US" sz="2600" dirty="0"/>
          </a:p>
        </p:txBody>
      </p:sp>
    </p:spTree>
    <p:extLst>
      <p:ext uri="{BB962C8B-B14F-4D97-AF65-F5344CB8AC3E}">
        <p14:creationId xmlns:p14="http://schemas.microsoft.com/office/powerpoint/2010/main" val="18519483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167461"/>
          </a:xfrm>
        </p:spPr>
        <p:txBody>
          <a:bodyPr>
            <a:normAutofit/>
          </a:bodyPr>
          <a:lstStyle/>
          <a:p>
            <a:r>
              <a:rPr lang="en-US" sz="3200" b="1" dirty="0" smtClean="0">
                <a:solidFill>
                  <a:prstClr val="black"/>
                </a:solidFill>
              </a:rPr>
              <a:t>The Trust Restriction Act</a:t>
            </a:r>
            <a:endParaRPr lang="en-US" dirty="0"/>
          </a:p>
        </p:txBody>
      </p:sp>
      <p:sp>
        <p:nvSpPr>
          <p:cNvPr id="3" name="Content Placeholder 2"/>
          <p:cNvSpPr>
            <a:spLocks noGrp="1"/>
          </p:cNvSpPr>
          <p:nvPr>
            <p:ph idx="1"/>
          </p:nvPr>
        </p:nvSpPr>
        <p:spPr>
          <a:xfrm>
            <a:off x="838200" y="1532586"/>
            <a:ext cx="10515600" cy="4997003"/>
          </a:xfrm>
        </p:spPr>
        <p:txBody>
          <a:bodyPr/>
          <a:lstStyle/>
          <a:p>
            <a:r>
              <a:rPr lang="en-US" dirty="0" smtClean="0"/>
              <a:t>In </a:t>
            </a:r>
            <a:r>
              <a:rPr lang="en-US" dirty="0"/>
              <a:t>order curb the severity with which the common law rule might operate, certain modifications to the rule were made by the Trust Restriction Act.  </a:t>
            </a:r>
            <a:endParaRPr lang="en-US" dirty="0" smtClean="0"/>
          </a:p>
          <a:p>
            <a:r>
              <a:rPr lang="en-US" dirty="0" smtClean="0"/>
              <a:t>The </a:t>
            </a:r>
            <a:r>
              <a:rPr lang="en-US" dirty="0"/>
              <a:t>Act was enacted to restrict the creation of settlements, trusts and future </a:t>
            </a:r>
            <a:r>
              <a:rPr lang="en-US" dirty="0" smtClean="0"/>
              <a:t>interests </a:t>
            </a:r>
            <a:r>
              <a:rPr lang="en-US" dirty="0"/>
              <a:t>envisaged under section 60  of the Lands and Deeds Registry Act - </a:t>
            </a:r>
            <a:r>
              <a:rPr lang="en-US" b="1" dirty="0"/>
              <a:t>look specifically at s.3,4 &amp; </a:t>
            </a:r>
            <a:r>
              <a:rPr lang="en-US" b="1" dirty="0" smtClean="0"/>
              <a:t>4 of the Trust Restriction Act.</a:t>
            </a:r>
          </a:p>
          <a:p>
            <a:endParaRPr lang="en-US" b="1" dirty="0"/>
          </a:p>
          <a:p>
            <a:endParaRPr lang="en-US" dirty="0"/>
          </a:p>
        </p:txBody>
      </p:sp>
    </p:spTree>
    <p:extLst>
      <p:ext uri="{BB962C8B-B14F-4D97-AF65-F5344CB8AC3E}">
        <p14:creationId xmlns:p14="http://schemas.microsoft.com/office/powerpoint/2010/main" val="10804673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384E780-B07D-451D-B6BA-CD1F3614C55F}"/>
              </a:ext>
            </a:extLst>
          </p:cNvPr>
          <p:cNvSpPr>
            <a:spLocks noGrp="1"/>
          </p:cNvSpPr>
          <p:nvPr>
            <p:ph type="title"/>
          </p:nvPr>
        </p:nvSpPr>
        <p:spPr>
          <a:xfrm>
            <a:off x="838200" y="204952"/>
            <a:ext cx="10515600" cy="1038006"/>
          </a:xfrm>
        </p:spPr>
        <p:txBody>
          <a:bodyPr/>
          <a:lstStyle/>
          <a:p>
            <a:r>
              <a:rPr lang="en-US" b="1" dirty="0"/>
              <a:t>Cont’d</a:t>
            </a:r>
          </a:p>
        </p:txBody>
      </p:sp>
      <p:sp>
        <p:nvSpPr>
          <p:cNvPr id="3" name="Content Placeholder 2">
            <a:extLst>
              <a:ext uri="{FF2B5EF4-FFF2-40B4-BE49-F238E27FC236}">
                <a16:creationId xmlns="" xmlns:a16="http://schemas.microsoft.com/office/drawing/2014/main" id="{18C2176C-7821-49A6-B87F-92556D2A7134}"/>
              </a:ext>
            </a:extLst>
          </p:cNvPr>
          <p:cNvSpPr>
            <a:spLocks noGrp="1"/>
          </p:cNvSpPr>
          <p:nvPr>
            <p:ph idx="1"/>
          </p:nvPr>
        </p:nvSpPr>
        <p:spPr>
          <a:xfrm>
            <a:off x="838200" y="1245476"/>
            <a:ext cx="10515600" cy="5407572"/>
          </a:xfrm>
        </p:spPr>
        <p:txBody>
          <a:bodyPr>
            <a:normAutofit/>
          </a:bodyPr>
          <a:lstStyle/>
          <a:p>
            <a:r>
              <a:rPr lang="en-US" sz="2600" dirty="0"/>
              <a:t>However, natives were not allowed to obtain title. This is attributed to the strong belief that under African traditions individuals did not own land.</a:t>
            </a:r>
          </a:p>
          <a:p>
            <a:r>
              <a:rPr lang="en-US" sz="2600" dirty="0"/>
              <a:t>In 1924 the British Colonial Authority formally took over the administration. The introduction of Crown land and Native Reserves by Council-in-Order in 1928 cleared the uncertainty about which land was in the Crown. </a:t>
            </a:r>
          </a:p>
          <a:p>
            <a:r>
              <a:rPr lang="en-US" sz="2600" dirty="0"/>
              <a:t>Crown Land was for the occupation of the white settlers only. British and statutory law applied to those areas. The Governor of Northern Rhodesia granted freeholds or leaseholds in this land. Leaseholds were granted for 99 years and in agricultural lands for 999 years.</a:t>
            </a:r>
          </a:p>
          <a:p>
            <a:r>
              <a:rPr lang="en-US" sz="2600" dirty="0"/>
              <a:t>The Native Reserves were designated for the exclusive use of Africans. Customary law applied to those areas. Non-natives were allowed to hold land in reserves for not more than five years.</a:t>
            </a:r>
          </a:p>
        </p:txBody>
      </p:sp>
    </p:spTree>
    <p:extLst>
      <p:ext uri="{BB962C8B-B14F-4D97-AF65-F5344CB8AC3E}">
        <p14:creationId xmlns:p14="http://schemas.microsoft.com/office/powerpoint/2010/main" val="5717257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E31869B-7C2E-4CFA-9C48-03E1B1640665}"/>
              </a:ext>
            </a:extLst>
          </p:cNvPr>
          <p:cNvSpPr>
            <a:spLocks noGrp="1"/>
          </p:cNvSpPr>
          <p:nvPr>
            <p:ph type="title"/>
          </p:nvPr>
        </p:nvSpPr>
        <p:spPr>
          <a:xfrm>
            <a:off x="838200" y="365125"/>
            <a:ext cx="10515600" cy="1022241"/>
          </a:xfrm>
        </p:spPr>
        <p:txBody>
          <a:bodyPr/>
          <a:lstStyle/>
          <a:p>
            <a:r>
              <a:rPr lang="en-US" b="1" dirty="0"/>
              <a:t>Cont’d</a:t>
            </a:r>
          </a:p>
        </p:txBody>
      </p:sp>
      <p:sp>
        <p:nvSpPr>
          <p:cNvPr id="3" name="Content Placeholder 2">
            <a:extLst>
              <a:ext uri="{FF2B5EF4-FFF2-40B4-BE49-F238E27FC236}">
                <a16:creationId xmlns="" xmlns:a16="http://schemas.microsoft.com/office/drawing/2014/main" id="{F900B580-51E2-4D89-87CF-02309732695C}"/>
              </a:ext>
            </a:extLst>
          </p:cNvPr>
          <p:cNvSpPr>
            <a:spLocks noGrp="1"/>
          </p:cNvSpPr>
          <p:nvPr>
            <p:ph idx="1"/>
          </p:nvPr>
        </p:nvSpPr>
        <p:spPr>
          <a:xfrm>
            <a:off x="838200" y="1277007"/>
            <a:ext cx="10515600" cy="5215868"/>
          </a:xfrm>
        </p:spPr>
        <p:txBody>
          <a:bodyPr>
            <a:normAutofit/>
          </a:bodyPr>
          <a:lstStyle/>
          <a:p>
            <a:r>
              <a:rPr lang="en-US" sz="2600" dirty="0"/>
              <a:t>In 1947 a new term of land was implemented in the law: Trust Land. This land was carved out of the Crown land and meant for the occupation of indigenous people. </a:t>
            </a:r>
          </a:p>
          <a:p>
            <a:r>
              <a:rPr lang="en-US" sz="2600" dirty="0"/>
              <a:t>The difference between Trust Land and Native Reserves is that the duration of a non-native interest was 99 years in Trust Land. In Trust Land non-natives could be granted land if this was seen to be in the interest of both races. Alienation of land in Reserves and Trust Land required the consent of the native authority.</a:t>
            </a:r>
          </a:p>
          <a:p>
            <a:r>
              <a:rPr lang="en-US" sz="2600" dirty="0"/>
              <a:t>The colonial government ensured that the most valuable land (both farming and minerals) was made available to settler farmers, and although a large proportion of these settlers left when Zambia gained its independence in 1964, most of the best farm land remained in the hands of the whites.</a:t>
            </a:r>
          </a:p>
        </p:txBody>
      </p:sp>
    </p:spTree>
    <p:extLst>
      <p:ext uri="{BB962C8B-B14F-4D97-AF65-F5344CB8AC3E}">
        <p14:creationId xmlns:p14="http://schemas.microsoft.com/office/powerpoint/2010/main" val="8207628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CF53B46-D78F-4D4D-A2EB-EF1F0219927C}"/>
              </a:ext>
            </a:extLst>
          </p:cNvPr>
          <p:cNvSpPr>
            <a:spLocks noGrp="1"/>
          </p:cNvSpPr>
          <p:nvPr>
            <p:ph type="title"/>
          </p:nvPr>
        </p:nvSpPr>
        <p:spPr>
          <a:xfrm>
            <a:off x="838200" y="365125"/>
            <a:ext cx="10515600" cy="817289"/>
          </a:xfrm>
        </p:spPr>
        <p:txBody>
          <a:bodyPr/>
          <a:lstStyle/>
          <a:p>
            <a:r>
              <a:rPr kumimoji="0" lang="en-US" sz="4400" b="1" i="0" u="none" strike="noStrike" kern="1200" cap="none" spc="0" normalizeH="0" baseline="0" noProof="0" dirty="0">
                <a:ln>
                  <a:noFill/>
                </a:ln>
                <a:solidFill>
                  <a:prstClr val="black"/>
                </a:solidFill>
                <a:effectLst/>
                <a:uLnTx/>
                <a:uFillTx/>
                <a:latin typeface="Calibri Light" panose="020F0302020204030204"/>
                <a:ea typeface="+mj-ea"/>
                <a:cs typeface="+mj-cs"/>
              </a:rPr>
              <a:t>Cont’d</a:t>
            </a:r>
            <a:endParaRPr lang="en-US" dirty="0"/>
          </a:p>
        </p:txBody>
      </p:sp>
      <p:sp>
        <p:nvSpPr>
          <p:cNvPr id="3" name="Content Placeholder 2">
            <a:extLst>
              <a:ext uri="{FF2B5EF4-FFF2-40B4-BE49-F238E27FC236}">
                <a16:creationId xmlns="" xmlns:a16="http://schemas.microsoft.com/office/drawing/2014/main" id="{B0E88036-5329-4326-B5AB-BA4D45B76017}"/>
              </a:ext>
            </a:extLst>
          </p:cNvPr>
          <p:cNvSpPr>
            <a:spLocks noGrp="1"/>
          </p:cNvSpPr>
          <p:nvPr>
            <p:ph idx="1"/>
          </p:nvPr>
        </p:nvSpPr>
        <p:spPr>
          <a:xfrm>
            <a:off x="838200" y="1182414"/>
            <a:ext cx="10515600" cy="5310461"/>
          </a:xfrm>
        </p:spPr>
        <p:txBody>
          <a:bodyPr>
            <a:normAutofit fontScale="92500" lnSpcReduction="10000"/>
          </a:bodyPr>
          <a:lstStyle/>
          <a:p>
            <a:r>
              <a:rPr lang="en-US" dirty="0"/>
              <a:t>After independence, the country experienced a flight of white settlers who abandoned and left their large tracts of land unutilized and/or undeveloped. </a:t>
            </a:r>
          </a:p>
          <a:p>
            <a:r>
              <a:rPr lang="en-US" dirty="0"/>
              <a:t>The Government could not legally acquire the land due to the Constitutional provision under section 18 of the Independence Constitution which provided for the protection against deprivation of property. </a:t>
            </a:r>
          </a:p>
          <a:p>
            <a:r>
              <a:rPr lang="en-US" dirty="0"/>
              <a:t>The year 1969 witnessed the National campaign for a referendum to amend section 18 of the constitution to give or pave way to compulsory acquisition of undeveloped and unutilized land owned mainly by absentee landlords. The majority of the voters were in favor of amending the constitution. </a:t>
            </a:r>
          </a:p>
          <a:p>
            <a:r>
              <a:rPr lang="en-US" dirty="0"/>
              <a:t>The amendment of the Constitution  resulted into the enactment of the Lands Acquisition Act in 1970, which was the law enacted to address the problem created by the absent landlords. </a:t>
            </a:r>
          </a:p>
        </p:txBody>
      </p:sp>
    </p:spTree>
    <p:extLst>
      <p:ext uri="{BB962C8B-B14F-4D97-AF65-F5344CB8AC3E}">
        <p14:creationId xmlns:p14="http://schemas.microsoft.com/office/powerpoint/2010/main" val="661167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BA0BD6A-5A71-485C-9AF5-BE7681D0809F}"/>
              </a:ext>
            </a:extLst>
          </p:cNvPr>
          <p:cNvSpPr>
            <a:spLocks noGrp="1"/>
          </p:cNvSpPr>
          <p:nvPr>
            <p:ph type="title"/>
          </p:nvPr>
        </p:nvSpPr>
        <p:spPr>
          <a:xfrm>
            <a:off x="838200" y="365126"/>
            <a:ext cx="10515600" cy="833054"/>
          </a:xfrm>
        </p:spPr>
        <p:txBody>
          <a:bodyPr/>
          <a:lstStyle/>
          <a:p>
            <a:r>
              <a:rPr kumimoji="0" lang="en-US" sz="4400" b="1" i="0" u="none" strike="noStrike" kern="1200" cap="none" spc="0" normalizeH="0" baseline="0" noProof="0" dirty="0">
                <a:ln>
                  <a:noFill/>
                </a:ln>
                <a:solidFill>
                  <a:prstClr val="black"/>
                </a:solidFill>
                <a:effectLst/>
                <a:uLnTx/>
                <a:uFillTx/>
                <a:latin typeface="Calibri Light" panose="020F0302020204030204"/>
                <a:ea typeface="+mj-ea"/>
                <a:cs typeface="+mj-cs"/>
              </a:rPr>
              <a:t>Cont’d</a:t>
            </a:r>
            <a:endParaRPr lang="en-US" dirty="0"/>
          </a:p>
        </p:txBody>
      </p:sp>
      <p:sp>
        <p:nvSpPr>
          <p:cNvPr id="3" name="Content Placeholder 2">
            <a:extLst>
              <a:ext uri="{FF2B5EF4-FFF2-40B4-BE49-F238E27FC236}">
                <a16:creationId xmlns="" xmlns:a16="http://schemas.microsoft.com/office/drawing/2014/main" id="{E817A0E9-489A-4CD4-B994-6BC8B95A947C}"/>
              </a:ext>
            </a:extLst>
          </p:cNvPr>
          <p:cNvSpPr>
            <a:spLocks noGrp="1"/>
          </p:cNvSpPr>
          <p:nvPr>
            <p:ph idx="1"/>
          </p:nvPr>
        </p:nvSpPr>
        <p:spPr>
          <a:xfrm>
            <a:off x="838200" y="1355834"/>
            <a:ext cx="10515600" cy="5137039"/>
          </a:xfrm>
        </p:spPr>
        <p:txBody>
          <a:bodyPr>
            <a:normAutofit/>
          </a:bodyPr>
          <a:lstStyle/>
          <a:p>
            <a:r>
              <a:rPr lang="en-US" sz="2600" dirty="0"/>
              <a:t>Until 1970 the western province of Barotseland had a special status. It was the exclusive domain of the </a:t>
            </a:r>
            <a:r>
              <a:rPr lang="en-US" sz="2600" dirty="0" err="1"/>
              <a:t>Lozi</a:t>
            </a:r>
            <a:r>
              <a:rPr lang="en-US" sz="2600" dirty="0"/>
              <a:t> king and his people. The BSA Co. overestimated the power of the king in the beginning of the colonial period. They thought that the grant of land concession from the </a:t>
            </a:r>
            <a:r>
              <a:rPr lang="en-US" sz="2600" dirty="0" err="1"/>
              <a:t>Lozi</a:t>
            </a:r>
            <a:r>
              <a:rPr lang="en-US" sz="2600" dirty="0"/>
              <a:t> king was a sufficient source of title. </a:t>
            </a:r>
          </a:p>
          <a:p>
            <a:r>
              <a:rPr lang="en-US" sz="2600" dirty="0"/>
              <a:t>The 1926 Native Reserves Commission decided that this was a case of </a:t>
            </a:r>
            <a:r>
              <a:rPr lang="en-US" sz="2600" i="1" dirty="0"/>
              <a:t>Nemo </a:t>
            </a:r>
            <a:r>
              <a:rPr lang="en-US" sz="2600" i="1" dirty="0" err="1"/>
              <a:t>dat</a:t>
            </a:r>
            <a:r>
              <a:rPr lang="en-US" sz="2600" i="1" dirty="0"/>
              <a:t> quod non </a:t>
            </a:r>
            <a:r>
              <a:rPr lang="en-US" sz="2600" i="1" dirty="0" err="1"/>
              <a:t>habet</a:t>
            </a:r>
            <a:r>
              <a:rPr lang="en-US" sz="2600" dirty="0"/>
              <a:t> (no one can give away what one does not have).</a:t>
            </a:r>
          </a:p>
          <a:p>
            <a:r>
              <a:rPr lang="en-US" sz="2600" dirty="0"/>
              <a:t>In 1970, the Western Province (Miscellaneous Provisions) Act  declared all land in the Western Province to be a reserve of Zambia and vested in the President  of Zambia like all reserves in the Country. </a:t>
            </a:r>
          </a:p>
          <a:p>
            <a:r>
              <a:rPr lang="en-US" sz="2600" dirty="0"/>
              <a:t>The enactment of this statute was preceded by the constitutional amendment of 1969 which abrogated the Barotseland Agreement.</a:t>
            </a:r>
          </a:p>
        </p:txBody>
      </p:sp>
    </p:spTree>
    <p:extLst>
      <p:ext uri="{BB962C8B-B14F-4D97-AF65-F5344CB8AC3E}">
        <p14:creationId xmlns:p14="http://schemas.microsoft.com/office/powerpoint/2010/main" val="31697917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20D3704-602E-4551-8538-4644A37378DA}"/>
              </a:ext>
            </a:extLst>
          </p:cNvPr>
          <p:cNvSpPr>
            <a:spLocks noGrp="1"/>
          </p:cNvSpPr>
          <p:nvPr>
            <p:ph type="title"/>
          </p:nvPr>
        </p:nvSpPr>
        <p:spPr>
          <a:xfrm>
            <a:off x="838200" y="365126"/>
            <a:ext cx="10515600" cy="754226"/>
          </a:xfrm>
        </p:spPr>
        <p:txBody>
          <a:bodyPr/>
          <a:lstStyle/>
          <a:p>
            <a:r>
              <a:rPr kumimoji="0" lang="en-US" sz="4400" b="1" i="0" u="none" strike="noStrike" kern="1200" cap="none" spc="0" normalizeH="0" baseline="0" noProof="0" dirty="0">
                <a:ln>
                  <a:noFill/>
                </a:ln>
                <a:solidFill>
                  <a:prstClr val="black"/>
                </a:solidFill>
                <a:effectLst/>
                <a:uLnTx/>
                <a:uFillTx/>
                <a:latin typeface="Calibri Light" panose="020F0302020204030204"/>
                <a:ea typeface="+mj-ea"/>
                <a:cs typeface="+mj-cs"/>
              </a:rPr>
              <a:t>Cont’d</a:t>
            </a:r>
            <a:endParaRPr lang="en-US" dirty="0"/>
          </a:p>
        </p:txBody>
      </p:sp>
      <p:sp>
        <p:nvSpPr>
          <p:cNvPr id="3" name="Content Placeholder 2">
            <a:extLst>
              <a:ext uri="{FF2B5EF4-FFF2-40B4-BE49-F238E27FC236}">
                <a16:creationId xmlns="" xmlns:a16="http://schemas.microsoft.com/office/drawing/2014/main" id="{C300159F-9A57-43AF-A23F-DEE001DB2047}"/>
              </a:ext>
            </a:extLst>
          </p:cNvPr>
          <p:cNvSpPr>
            <a:spLocks noGrp="1"/>
          </p:cNvSpPr>
          <p:nvPr>
            <p:ph idx="1"/>
          </p:nvPr>
        </p:nvSpPr>
        <p:spPr>
          <a:xfrm>
            <a:off x="838200" y="1119352"/>
            <a:ext cx="10515600" cy="5373522"/>
          </a:xfrm>
        </p:spPr>
        <p:txBody>
          <a:bodyPr>
            <a:normAutofit lnSpcReduction="10000"/>
          </a:bodyPr>
          <a:lstStyle/>
          <a:p>
            <a:r>
              <a:rPr lang="en-US" sz="2600" dirty="0"/>
              <a:t>The 1972 socialist government changed in 1975 the land policy radically in the Land (Conversion of Titles) Act. </a:t>
            </a:r>
          </a:p>
          <a:p>
            <a:r>
              <a:rPr lang="en-US" sz="2600" dirty="0"/>
              <a:t>The Act vested, among other provisions, (1) all land in Zambia in the President, (2) converted freehold into statutory leasehold for a term of years not exceeding 100 years, (3) nationalized vacant land and undeveloped plots, and (4) forbade the subdivision and sublease of land without the President’s consent.</a:t>
            </a:r>
          </a:p>
          <a:p>
            <a:pPr lvl="1">
              <a:buFont typeface="Courier New" panose="02070309020205020404" pitchFamily="49" charset="0"/>
              <a:buChar char="o"/>
            </a:pPr>
            <a:r>
              <a:rPr lang="fr-FR" sz="2600" b="1" dirty="0" err="1"/>
              <a:t>Mutwale</a:t>
            </a:r>
            <a:r>
              <a:rPr lang="fr-FR" sz="2600" b="1" dirty="0"/>
              <a:t> V Professional Services Limited (1984) ZR 72 (SC) </a:t>
            </a:r>
            <a:r>
              <a:rPr lang="fr-FR" sz="2600" dirty="0"/>
              <a:t>- </a:t>
            </a:r>
            <a:r>
              <a:rPr lang="en-US" sz="2600" dirty="0"/>
              <a:t> If prior Presidential Consent was not obtained for any transaction or dealing in land, the whole contract was unenforceable. </a:t>
            </a:r>
          </a:p>
          <a:p>
            <a:r>
              <a:rPr lang="en-US" sz="2600" dirty="0"/>
              <a:t>Private ownership of land ceased to exist and all land was declared to have no value. Since all land had no value, it ceased to be a saleable and mortgageable commodity. Real estate agents were therefore ordered to close down.</a:t>
            </a:r>
          </a:p>
        </p:txBody>
      </p:sp>
    </p:spTree>
    <p:extLst>
      <p:ext uri="{BB962C8B-B14F-4D97-AF65-F5344CB8AC3E}">
        <p14:creationId xmlns:p14="http://schemas.microsoft.com/office/powerpoint/2010/main" val="39872917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AE0AEA9-5C1F-411B-B124-39E47529501F}"/>
              </a:ext>
            </a:extLst>
          </p:cNvPr>
          <p:cNvSpPr>
            <a:spLocks noGrp="1"/>
          </p:cNvSpPr>
          <p:nvPr>
            <p:ph type="title"/>
          </p:nvPr>
        </p:nvSpPr>
        <p:spPr>
          <a:xfrm>
            <a:off x="838200" y="365125"/>
            <a:ext cx="10515600" cy="1132599"/>
          </a:xfrm>
        </p:spPr>
        <p:txBody>
          <a:bodyPr/>
          <a:lstStyle/>
          <a:p>
            <a:r>
              <a:rPr lang="en-US" b="1" dirty="0"/>
              <a:t>Cont’d</a:t>
            </a:r>
          </a:p>
        </p:txBody>
      </p:sp>
      <p:sp>
        <p:nvSpPr>
          <p:cNvPr id="3" name="Content Placeholder 2">
            <a:extLst>
              <a:ext uri="{FF2B5EF4-FFF2-40B4-BE49-F238E27FC236}">
                <a16:creationId xmlns="" xmlns:a16="http://schemas.microsoft.com/office/drawing/2014/main" id="{65A4DE65-701E-44D3-9D13-6A424B492485}"/>
              </a:ext>
            </a:extLst>
          </p:cNvPr>
          <p:cNvSpPr>
            <a:spLocks noGrp="1"/>
          </p:cNvSpPr>
          <p:nvPr>
            <p:ph idx="1"/>
          </p:nvPr>
        </p:nvSpPr>
        <p:spPr>
          <a:xfrm>
            <a:off x="838200" y="1497724"/>
            <a:ext cx="10515600" cy="4995151"/>
          </a:xfrm>
        </p:spPr>
        <p:txBody>
          <a:bodyPr>
            <a:normAutofit/>
          </a:bodyPr>
          <a:lstStyle/>
          <a:p>
            <a:r>
              <a:rPr lang="en-US" dirty="0"/>
              <a:t>Resentment of land ownership was further expressed by the Land (Conversion of Titles) Amendment Act 1985, which prohibited non-Zambians from acquiring land without the written permission of the President</a:t>
            </a:r>
          </a:p>
          <a:p>
            <a:r>
              <a:rPr lang="en-US" dirty="0"/>
              <a:t>In 1995, the Lands Act was enacted and it repealed the Land (Conversion of Titles) Act of 1975, the Zambia (State lands and Reserves) Orders, 1928 to 1964, the Zambia (Trust Land) Orders, 1947 to 1964 and other previous land laws. The Act is the base of the current land tenure system.</a:t>
            </a:r>
          </a:p>
          <a:p>
            <a:endParaRPr lang="en-US" dirty="0"/>
          </a:p>
        </p:txBody>
      </p:sp>
    </p:spTree>
    <p:extLst>
      <p:ext uri="{BB962C8B-B14F-4D97-AF65-F5344CB8AC3E}">
        <p14:creationId xmlns:p14="http://schemas.microsoft.com/office/powerpoint/2010/main" val="21711766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40A5DF3-00B5-4E64-823F-4E19D8FB8983}"/>
              </a:ext>
            </a:extLst>
          </p:cNvPr>
          <p:cNvSpPr>
            <a:spLocks noGrp="1"/>
          </p:cNvSpPr>
          <p:nvPr>
            <p:ph type="title"/>
          </p:nvPr>
        </p:nvSpPr>
        <p:spPr>
          <a:xfrm>
            <a:off x="838200" y="365125"/>
            <a:ext cx="10515600" cy="990709"/>
          </a:xfrm>
        </p:spPr>
        <p:txBody>
          <a:bodyPr/>
          <a:lstStyle/>
          <a:p>
            <a:r>
              <a:rPr kumimoji="0" lang="en-US" sz="4400" b="1" i="0" u="none" strike="noStrike" kern="1200" cap="none" spc="0" normalizeH="0" baseline="0" noProof="0" dirty="0">
                <a:ln>
                  <a:noFill/>
                </a:ln>
                <a:solidFill>
                  <a:prstClr val="black"/>
                </a:solidFill>
                <a:effectLst/>
                <a:uLnTx/>
                <a:uFillTx/>
                <a:latin typeface="Calibri Light" panose="020F0302020204030204"/>
                <a:ea typeface="+mj-ea"/>
                <a:cs typeface="+mj-cs"/>
              </a:rPr>
              <a:t>Cont’d</a:t>
            </a:r>
            <a:endParaRPr lang="en-US" dirty="0"/>
          </a:p>
        </p:txBody>
      </p:sp>
      <p:sp>
        <p:nvSpPr>
          <p:cNvPr id="3" name="Content Placeholder 2">
            <a:extLst>
              <a:ext uri="{FF2B5EF4-FFF2-40B4-BE49-F238E27FC236}">
                <a16:creationId xmlns="" xmlns:a16="http://schemas.microsoft.com/office/drawing/2014/main" id="{49EBF46C-4895-4888-AB63-376827063317}"/>
              </a:ext>
            </a:extLst>
          </p:cNvPr>
          <p:cNvSpPr>
            <a:spLocks noGrp="1"/>
          </p:cNvSpPr>
          <p:nvPr>
            <p:ph idx="1"/>
          </p:nvPr>
        </p:nvSpPr>
        <p:spPr>
          <a:xfrm>
            <a:off x="838200" y="1355834"/>
            <a:ext cx="10515600" cy="5137041"/>
          </a:xfrm>
        </p:spPr>
        <p:txBody>
          <a:bodyPr>
            <a:normAutofit/>
          </a:bodyPr>
          <a:lstStyle/>
          <a:p>
            <a:r>
              <a:rPr lang="en-US" dirty="0"/>
              <a:t>The establishment of the Lands Act, 1995 did not change the land tenure system significantly. </a:t>
            </a:r>
          </a:p>
          <a:p>
            <a:r>
              <a:rPr lang="en-US" dirty="0"/>
              <a:t>All land of Zambia is still vested in the President (Lands Act, 1995 Part II section 3.1) and land in a customary area, held under customary tenure before the commencement of the Lands Act 1995, continues to be so held and recognized (Lands Act, 1995, Part II section 7).</a:t>
            </a:r>
          </a:p>
          <a:p>
            <a:r>
              <a:rPr lang="en-US" dirty="0"/>
              <a:t>The Zambian land tenure system remains to consist of two systems: customary rights applying to the old Reserve and Trust land, now referred to as customary land, and statutory tenure applying to State (was Crown) land. </a:t>
            </a:r>
          </a:p>
        </p:txBody>
      </p:sp>
    </p:spTree>
    <p:extLst>
      <p:ext uri="{BB962C8B-B14F-4D97-AF65-F5344CB8AC3E}">
        <p14:creationId xmlns:p14="http://schemas.microsoft.com/office/powerpoint/2010/main" val="19906642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547</TotalTime>
  <Words>2641</Words>
  <Application>Microsoft Office PowerPoint</Application>
  <PresentationFormat>Widescreen</PresentationFormat>
  <Paragraphs>107</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Calibri Light</vt:lpstr>
      <vt:lpstr>Courier New</vt:lpstr>
      <vt:lpstr>Wingdings</vt:lpstr>
      <vt:lpstr>Office Theme</vt:lpstr>
      <vt:lpstr>UNIVERSITY OF LUSAKA</vt:lpstr>
      <vt:lpstr>History of Land in Zambia</vt:lpstr>
      <vt:lpstr>Cont’d</vt:lpstr>
      <vt:lpstr>Cont’d</vt:lpstr>
      <vt:lpstr>Cont’d</vt:lpstr>
      <vt:lpstr>Cont’d</vt:lpstr>
      <vt:lpstr>Cont’d</vt:lpstr>
      <vt:lpstr>Cont’d</vt:lpstr>
      <vt:lpstr>Cont’d</vt:lpstr>
      <vt:lpstr>The Two Basic Doctrines of English Land Law</vt:lpstr>
      <vt:lpstr>Basic Doctrines of English Land Law -Tenure And Estate </vt:lpstr>
      <vt:lpstr>Tenure Cont’d</vt:lpstr>
      <vt:lpstr>Tenure Cont’d</vt:lpstr>
      <vt:lpstr>Tenure Cont’d</vt:lpstr>
      <vt:lpstr>Estate Cont’d</vt:lpstr>
      <vt:lpstr>Estate Cont’d</vt:lpstr>
      <vt:lpstr>Estate Cont’d</vt:lpstr>
      <vt:lpstr>Estates in Possession, Remainder and Reversion – successive interests in Land </vt:lpstr>
      <vt:lpstr>Estates in Possession, Remainder and Reversion – successive interests in Land Cont’d </vt:lpstr>
      <vt:lpstr>The Perpetuity Rule</vt:lpstr>
      <vt:lpstr>The Perpetuity Rule Cont’d</vt:lpstr>
      <vt:lpstr>The Trust Restriction Act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LUSAKA</dc:title>
  <dc:creator>Lumbwe</dc:creator>
  <cp:lastModifiedBy>Lumbiwe</cp:lastModifiedBy>
  <cp:revision>45</cp:revision>
  <dcterms:created xsi:type="dcterms:W3CDTF">2020-03-26T13:31:14Z</dcterms:created>
  <dcterms:modified xsi:type="dcterms:W3CDTF">2022-01-25T15:20:17Z</dcterms:modified>
</cp:coreProperties>
</file>