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464C0A-4D84-4FE0-9A0B-4D2E3F4A94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F772B05B-9881-439B-8627-81BA9350E8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736EE81E-B633-4ACD-A2D6-664EA3696CC1}"/>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5" name="Footer Placeholder 4">
            <a:extLst>
              <a:ext uri="{FF2B5EF4-FFF2-40B4-BE49-F238E27FC236}">
                <a16:creationId xmlns:a16="http://schemas.microsoft.com/office/drawing/2014/main" xmlns="" id="{35B0544C-ED51-4043-89B2-63259DF74D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D1227E1-AE3E-40F7-A45A-9B1407C22415}"/>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3907275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C80EA2-D917-401D-8D7B-410239E3DC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6B31EDB7-957B-4D2C-8975-7326E92321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4620B67-53A9-49B6-8005-7F3138B64F15}"/>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5" name="Footer Placeholder 4">
            <a:extLst>
              <a:ext uri="{FF2B5EF4-FFF2-40B4-BE49-F238E27FC236}">
                <a16:creationId xmlns:a16="http://schemas.microsoft.com/office/drawing/2014/main" xmlns="" id="{F7CEA4D0-DA0B-43E5-99F1-13CA5ECD78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98ED960-BEE6-4953-B647-FE7829627C5B}"/>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1882977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583D3887-816D-4D72-9335-62C4C05CD2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5E103549-4947-42FE-BFD8-AE64358B6A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6C30062-8E05-4CE7-A4E3-A8B0D2C9CBCD}"/>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5" name="Footer Placeholder 4">
            <a:extLst>
              <a:ext uri="{FF2B5EF4-FFF2-40B4-BE49-F238E27FC236}">
                <a16:creationId xmlns:a16="http://schemas.microsoft.com/office/drawing/2014/main" xmlns="" id="{DF84E314-4361-4D72-86F2-B9DE20D462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9E7BD63-3374-4508-B18F-8A1CF01AED70}"/>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2228989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F4A73-5145-4676-9FD5-D6B46F7CCD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942E6E5-DDE7-4F13-A474-AD5AC905C5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ECA0238-0ED8-4201-9976-892C69684C53}"/>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5" name="Footer Placeholder 4">
            <a:extLst>
              <a:ext uri="{FF2B5EF4-FFF2-40B4-BE49-F238E27FC236}">
                <a16:creationId xmlns:a16="http://schemas.microsoft.com/office/drawing/2014/main" xmlns="" id="{448A1CA6-AF43-4812-82C5-CA3437D6A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C6075B5-126D-45D6-8208-4C3D4AB30B0D}"/>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2700281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3072E0-08C5-468B-90BD-B259DB84AA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7F3EDAD4-CA3D-4516-A802-D38D841093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C921AFF-E8BF-43C2-920E-08F28A226300}"/>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5" name="Footer Placeholder 4">
            <a:extLst>
              <a:ext uri="{FF2B5EF4-FFF2-40B4-BE49-F238E27FC236}">
                <a16:creationId xmlns:a16="http://schemas.microsoft.com/office/drawing/2014/main" xmlns="" id="{92C426A2-0F0A-44C0-BAAE-35605F0C86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B93B487-2529-4921-A2AE-F0B930D59C0A}"/>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231581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9BE88-7DF7-4B37-9538-F097358866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1BF798C-1C29-436E-8CB7-793AC3B482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EA1824D3-7B3B-4B5C-80B4-F6DFFF1A0C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B578AE6-47E1-47A7-B1B8-F957BE9288B9}"/>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6" name="Footer Placeholder 5">
            <a:extLst>
              <a:ext uri="{FF2B5EF4-FFF2-40B4-BE49-F238E27FC236}">
                <a16:creationId xmlns:a16="http://schemas.microsoft.com/office/drawing/2014/main" xmlns="" id="{58871811-27DD-417D-8619-0DBB90B620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C001A3F-7F50-4BA5-823D-0BB62BDD531B}"/>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1326919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E1C9EC-DBB5-4E88-A6B2-9386969A06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D9938F8E-B8AE-4965-A3A8-F9DB1564C3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4D4FFCF6-96D6-47EC-B149-39E7B53643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C27CADF9-7571-4CF5-BC0B-A22030B433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4C5D8C71-D80E-4688-B6EC-CF83A0347E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C18496FE-D5E8-456C-943B-AD8C5C7A8DB3}"/>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8" name="Footer Placeholder 7">
            <a:extLst>
              <a:ext uri="{FF2B5EF4-FFF2-40B4-BE49-F238E27FC236}">
                <a16:creationId xmlns:a16="http://schemas.microsoft.com/office/drawing/2014/main" xmlns="" id="{21355649-9803-4215-BAAB-1986E5B1BFD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4CA83A3A-61ED-4AEB-8C98-EAFD3409FA59}"/>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3552101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7F5267-B893-4B1A-B535-7F3B2A07E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1077E2DB-4DDB-4EB7-9DF2-656A00D7BF87}"/>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4" name="Footer Placeholder 3">
            <a:extLst>
              <a:ext uri="{FF2B5EF4-FFF2-40B4-BE49-F238E27FC236}">
                <a16:creationId xmlns:a16="http://schemas.microsoft.com/office/drawing/2014/main" xmlns="" id="{1105C7A0-7D81-4A6B-9859-A4087F0653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14FB22D8-A98C-4063-AD14-E8B4414B4657}"/>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8157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AB2B0F1-2688-413A-ACC1-E7D4021C6B80}"/>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3" name="Footer Placeholder 2">
            <a:extLst>
              <a:ext uri="{FF2B5EF4-FFF2-40B4-BE49-F238E27FC236}">
                <a16:creationId xmlns:a16="http://schemas.microsoft.com/office/drawing/2014/main" xmlns="" id="{92FCEFF0-1DAF-4310-A826-1E025D7AA5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F92BD9D0-4065-4D9C-8E3D-76956673AA9A}"/>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722706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AA1D7C-0277-4005-B8E4-20A90D9D7E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7E70DE3C-F106-46F4-AD4B-2BBDB04DCD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59AE808-9104-4AE3-8501-A3FDEBFA2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1C83075-98A9-4210-B021-9966F1258E35}"/>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6" name="Footer Placeholder 5">
            <a:extLst>
              <a:ext uri="{FF2B5EF4-FFF2-40B4-BE49-F238E27FC236}">
                <a16:creationId xmlns:a16="http://schemas.microsoft.com/office/drawing/2014/main" xmlns="" id="{83803AE5-AC61-477E-921F-F9D200D525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57BE3D9-839A-4F9B-BA66-02405632E34B}"/>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34715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EEB7E9-0CD9-47E2-8B40-C025691555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D7313A47-CA2C-468C-A020-A505C1AE74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46B394F5-F808-4E87-8E16-D68C2B451C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514B9911-4911-4162-8800-A653F84A954C}"/>
              </a:ext>
            </a:extLst>
          </p:cNvPr>
          <p:cNvSpPr>
            <a:spLocks noGrp="1"/>
          </p:cNvSpPr>
          <p:nvPr>
            <p:ph type="dt" sz="half" idx="10"/>
          </p:nvPr>
        </p:nvSpPr>
        <p:spPr/>
        <p:txBody>
          <a:bodyPr/>
          <a:lstStyle/>
          <a:p>
            <a:fld id="{096CB024-0F7D-4536-AEF4-431D88FDC067}" type="datetimeFigureOut">
              <a:rPr lang="en-US" smtClean="0"/>
              <a:t>7/21/2022</a:t>
            </a:fld>
            <a:endParaRPr lang="en-US"/>
          </a:p>
        </p:txBody>
      </p:sp>
      <p:sp>
        <p:nvSpPr>
          <p:cNvPr id="6" name="Footer Placeholder 5">
            <a:extLst>
              <a:ext uri="{FF2B5EF4-FFF2-40B4-BE49-F238E27FC236}">
                <a16:creationId xmlns:a16="http://schemas.microsoft.com/office/drawing/2014/main" xmlns="" id="{A7FD7A0F-65D5-4F1A-9088-2F7F62A53C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B9B238B-6CC1-4AC6-96C1-C9CA7C67DC77}"/>
              </a:ext>
            </a:extLst>
          </p:cNvPr>
          <p:cNvSpPr>
            <a:spLocks noGrp="1"/>
          </p:cNvSpPr>
          <p:nvPr>
            <p:ph type="sldNum" sz="quarter" idx="12"/>
          </p:nvPr>
        </p:nvSpPr>
        <p:spPr/>
        <p:txBody>
          <a:bodyPr/>
          <a:lstStyle/>
          <a:p>
            <a:fld id="{E559238F-8F27-42A0-B07F-9739B4D7BC59}" type="slidenum">
              <a:rPr lang="en-US" smtClean="0"/>
              <a:t>‹#›</a:t>
            </a:fld>
            <a:endParaRPr lang="en-US"/>
          </a:p>
        </p:txBody>
      </p:sp>
    </p:spTree>
    <p:extLst>
      <p:ext uri="{BB962C8B-B14F-4D97-AF65-F5344CB8AC3E}">
        <p14:creationId xmlns:p14="http://schemas.microsoft.com/office/powerpoint/2010/main" val="3196093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F0D92F4-4DA4-4504-94E8-B47D67592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9E14938A-D674-4DDF-9FDA-6F1BE405A7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73EE810-5A4D-445F-9DF9-E190F3160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6CB024-0F7D-4536-AEF4-431D88FDC067}" type="datetimeFigureOut">
              <a:rPr lang="en-US" smtClean="0"/>
              <a:t>7/21/2022</a:t>
            </a:fld>
            <a:endParaRPr lang="en-US"/>
          </a:p>
        </p:txBody>
      </p:sp>
      <p:sp>
        <p:nvSpPr>
          <p:cNvPr id="5" name="Footer Placeholder 4">
            <a:extLst>
              <a:ext uri="{FF2B5EF4-FFF2-40B4-BE49-F238E27FC236}">
                <a16:creationId xmlns:a16="http://schemas.microsoft.com/office/drawing/2014/main" xmlns="" id="{A2BB11E1-9D2E-46CB-96B0-CC8BD15654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FDC98B3C-DE16-4118-9AA1-B31C605832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59238F-8F27-42A0-B07F-9739B4D7BC59}" type="slidenum">
              <a:rPr lang="en-US" smtClean="0"/>
              <a:t>‹#›</a:t>
            </a:fld>
            <a:endParaRPr lang="en-US"/>
          </a:p>
        </p:txBody>
      </p:sp>
    </p:spTree>
    <p:extLst>
      <p:ext uri="{BB962C8B-B14F-4D97-AF65-F5344CB8AC3E}">
        <p14:creationId xmlns:p14="http://schemas.microsoft.com/office/powerpoint/2010/main" val="1993902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4BEDA2-B969-4035-A4BB-E05AB59BF836}"/>
              </a:ext>
            </a:extLst>
          </p:cNvPr>
          <p:cNvSpPr>
            <a:spLocks noGrp="1"/>
          </p:cNvSpPr>
          <p:nvPr>
            <p:ph type="ctrTitle"/>
          </p:nvPr>
        </p:nvSpPr>
        <p:spPr>
          <a:xfrm>
            <a:off x="1524000" y="1576551"/>
            <a:ext cx="9144000" cy="1933411"/>
          </a:xfrm>
        </p:spPr>
        <p:txBody>
          <a:bodyPr/>
          <a:lstStyle/>
          <a:p>
            <a:r>
              <a:rPr kumimoji="0" lang="en-US" sz="6000" b="1" i="0" u="none" strike="noStrike" kern="1200" cap="none" spc="0" normalizeH="0" baseline="0" noProof="0" dirty="0">
                <a:ln>
                  <a:noFill/>
                </a:ln>
                <a:solidFill>
                  <a:prstClr val="black"/>
                </a:solidFill>
                <a:effectLst/>
                <a:uLnTx/>
                <a:uFillTx/>
                <a:latin typeface="Calibri Light" panose="020F0302020204030204"/>
                <a:ea typeface="+mj-ea"/>
                <a:cs typeface="+mj-cs"/>
              </a:rPr>
              <a:t>UNIVERSITY OF LUSAKA</a:t>
            </a:r>
            <a:endParaRPr lang="en-US" dirty="0"/>
          </a:p>
        </p:txBody>
      </p:sp>
      <p:sp>
        <p:nvSpPr>
          <p:cNvPr id="3" name="Subtitle 2">
            <a:extLst>
              <a:ext uri="{FF2B5EF4-FFF2-40B4-BE49-F238E27FC236}">
                <a16:creationId xmlns:a16="http://schemas.microsoft.com/office/drawing/2014/main" xmlns="" id="{2C684E77-B603-402F-A316-7A6DB36CD122}"/>
              </a:ext>
            </a:extLst>
          </p:cNvPr>
          <p:cNvSpPr>
            <a:spLocks noGrp="1"/>
          </p:cNvSpPr>
          <p:nvPr>
            <p:ph type="subTitle" idx="1"/>
          </p:nvPr>
        </p:nvSpPr>
        <p:spPr>
          <a:xfrm>
            <a:off x="1524000" y="3602037"/>
            <a:ext cx="9144000" cy="1458693"/>
          </a:xfrm>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a:ln>
                  <a:noFill/>
                </a:ln>
                <a:solidFill>
                  <a:prstClr val="black"/>
                </a:solidFill>
                <a:effectLst/>
                <a:uLnTx/>
                <a:uFillTx/>
                <a:latin typeface="Calibri" panose="020F0502020204030204"/>
                <a:ea typeface="+mn-ea"/>
                <a:cs typeface="+mn-cs"/>
              </a:rPr>
              <a:t>Unit 9 </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Easements and Profits</a:t>
            </a:r>
            <a:endParaRPr lang="en-US" dirty="0"/>
          </a:p>
        </p:txBody>
      </p:sp>
    </p:spTree>
    <p:extLst>
      <p:ext uri="{BB962C8B-B14F-4D97-AF65-F5344CB8AC3E}">
        <p14:creationId xmlns:p14="http://schemas.microsoft.com/office/powerpoint/2010/main" val="3356551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16A247-9EE6-49FB-A967-DA24A7D65035}"/>
              </a:ext>
            </a:extLst>
          </p:cNvPr>
          <p:cNvSpPr>
            <a:spLocks noGrp="1"/>
          </p:cNvSpPr>
          <p:nvPr>
            <p:ph type="title"/>
          </p:nvPr>
        </p:nvSpPr>
        <p:spPr>
          <a:xfrm>
            <a:off x="838200" y="365125"/>
            <a:ext cx="10515600" cy="927647"/>
          </a:xfrm>
        </p:spPr>
        <p:txBody>
          <a:bodyPr/>
          <a:lstStyle/>
          <a:p>
            <a:r>
              <a:rPr lang="en-US" b="1" dirty="0"/>
              <a:t>Cont’d</a:t>
            </a:r>
          </a:p>
        </p:txBody>
      </p:sp>
      <p:sp>
        <p:nvSpPr>
          <p:cNvPr id="3" name="Content Placeholder 2">
            <a:extLst>
              <a:ext uri="{FF2B5EF4-FFF2-40B4-BE49-F238E27FC236}">
                <a16:creationId xmlns:a16="http://schemas.microsoft.com/office/drawing/2014/main" xmlns="" id="{EAA6D96F-C7BA-4AD8-B93E-70AD727D8A44}"/>
              </a:ext>
            </a:extLst>
          </p:cNvPr>
          <p:cNvSpPr>
            <a:spLocks noGrp="1"/>
          </p:cNvSpPr>
          <p:nvPr>
            <p:ph idx="1"/>
          </p:nvPr>
        </p:nvSpPr>
        <p:spPr>
          <a:xfrm>
            <a:off x="838200" y="1292772"/>
            <a:ext cx="10515600" cy="5200103"/>
          </a:xfrm>
        </p:spPr>
        <p:txBody>
          <a:bodyPr>
            <a:normAutofit/>
          </a:bodyPr>
          <a:lstStyle/>
          <a:p>
            <a:r>
              <a:rPr lang="en-US" sz="2400" b="1" dirty="0"/>
              <a:t>The right must be capable of forming the subject matter of a grant;</a:t>
            </a:r>
          </a:p>
          <a:p>
            <a:pPr lvl="1"/>
            <a:r>
              <a:rPr lang="en-US" dirty="0"/>
              <a:t>To be an easement, the right has to meet the standard of clarity and certainty such that it could have been ‘granted’. </a:t>
            </a:r>
          </a:p>
          <a:p>
            <a:pPr lvl="1"/>
            <a:r>
              <a:rPr lang="en-US" dirty="0"/>
              <a:t>This a broad criterion and allows the court to exercise considerable discretion in deciding whether any right is capable of being an easement.</a:t>
            </a:r>
          </a:p>
          <a:p>
            <a:pPr lvl="1"/>
            <a:r>
              <a:rPr lang="en-US" dirty="0"/>
              <a:t>The point is that every easement must be capable of being expressly conveyed by deed (even if it is created in some other way).</a:t>
            </a:r>
          </a:p>
          <a:p>
            <a:pPr lvl="1"/>
            <a:r>
              <a:rPr lang="en-US" b="1" dirty="0"/>
              <a:t>Factors identifying ‘easement-type’ rights</a:t>
            </a:r>
            <a:r>
              <a:rPr lang="en-US" dirty="0"/>
              <a:t>:</a:t>
            </a:r>
          </a:p>
          <a:p>
            <a:pPr marL="1371600" lvl="2" indent="-457200">
              <a:buFont typeface="+mj-lt"/>
              <a:buAutoNum type="alphaLcParenR"/>
            </a:pPr>
            <a:r>
              <a:rPr lang="en-US" sz="2400" dirty="0"/>
              <a:t>The person or entity granting an easement must have the capacity to do so. Equally, the grantee must have legal capacity to receive a grant. </a:t>
            </a:r>
          </a:p>
          <a:p>
            <a:pPr marL="1371600" lvl="2" indent="-457200">
              <a:buFont typeface="+mj-lt"/>
              <a:buAutoNum type="alphaLcParenR"/>
            </a:pPr>
            <a:r>
              <a:rPr lang="en-US" sz="2400" dirty="0"/>
              <a:t>The right must be sufficiently definite. A vague or inexact right cannot exist as an easement.</a:t>
            </a:r>
          </a:p>
          <a:p>
            <a:pPr marL="1371600" lvl="2" indent="-457200">
              <a:buFont typeface="+mj-lt"/>
              <a:buAutoNum type="alphaLcParenR"/>
            </a:pPr>
            <a:endParaRPr lang="en-US" sz="2200" dirty="0"/>
          </a:p>
          <a:p>
            <a:pPr marL="1371600" lvl="2" indent="-457200">
              <a:buFont typeface="+mj-lt"/>
              <a:buAutoNum type="alphaLcParenR"/>
            </a:pPr>
            <a:endParaRPr lang="en-US" dirty="0"/>
          </a:p>
        </p:txBody>
      </p:sp>
    </p:spTree>
    <p:extLst>
      <p:ext uri="{BB962C8B-B14F-4D97-AF65-F5344CB8AC3E}">
        <p14:creationId xmlns:p14="http://schemas.microsoft.com/office/powerpoint/2010/main" val="1443994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DD39C1-363F-4198-A388-39777AECB344}"/>
              </a:ext>
            </a:extLst>
          </p:cNvPr>
          <p:cNvSpPr>
            <a:spLocks noGrp="1"/>
          </p:cNvSpPr>
          <p:nvPr>
            <p:ph type="title"/>
          </p:nvPr>
        </p:nvSpPr>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a16="http://schemas.microsoft.com/office/drawing/2014/main" xmlns="" id="{AA264326-9989-4505-9FF6-A04CCC2DC433}"/>
              </a:ext>
            </a:extLst>
          </p:cNvPr>
          <p:cNvSpPr>
            <a:spLocks noGrp="1"/>
          </p:cNvSpPr>
          <p:nvPr>
            <p:ph idx="1"/>
          </p:nvPr>
        </p:nvSpPr>
        <p:spPr>
          <a:xfrm>
            <a:off x="838200" y="1418897"/>
            <a:ext cx="10515600" cy="4758066"/>
          </a:xfrm>
        </p:spPr>
        <p:txBody>
          <a:bodyPr/>
          <a:lstStyle/>
          <a:p>
            <a:pPr marL="1371600" marR="0" lvl="2" indent="-457200" algn="l" defTabSz="914400" rtl="0" eaLnBrk="1" fontAlgn="auto" latinLnBrk="0" hangingPunct="1">
              <a:lnSpc>
                <a:spcPct val="90000"/>
              </a:lnSpc>
              <a:spcBef>
                <a:spcPts val="500"/>
              </a:spcBef>
              <a:spcAft>
                <a:spcPts val="0"/>
              </a:spcAft>
              <a:buClrTx/>
              <a:buSzTx/>
              <a:buAutoNum type="alphaLcParenR" startAt="3"/>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right must be within the general nature of rights capable of existing as easements; the right need not fall within the recognised easements (way, water, light, support) but the right should satisfy the four general characteristics of an easement.</a:t>
            </a:r>
          </a:p>
          <a:p>
            <a:pPr marL="1371600" marR="0" lvl="2" indent="-457200" algn="l" defTabSz="914400" rtl="0" eaLnBrk="1" fontAlgn="auto" latinLnBrk="0" hangingPunct="1">
              <a:lnSpc>
                <a:spcPct val="90000"/>
              </a:lnSpc>
              <a:spcBef>
                <a:spcPts val="500"/>
              </a:spcBef>
              <a:spcAft>
                <a:spcPts val="0"/>
              </a:spcAft>
              <a:buClrTx/>
              <a:buSzTx/>
              <a:buAutoNum type="alphaLcParenR" startAt="3"/>
              <a:tabLst/>
              <a:defRPr/>
            </a:pPr>
            <a:r>
              <a:rPr lang="en-US" sz="2400" dirty="0">
                <a:solidFill>
                  <a:prstClr val="black"/>
                </a:solidFill>
                <a:latin typeface="Calibri" panose="020F0502020204030204"/>
              </a:rPr>
              <a:t>The right m</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ust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not deprive a servient owner of possession - </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Copeland v Greenhalf  [1952] CH 488.</a:t>
            </a:r>
          </a:p>
          <a:p>
            <a:pPr marL="1371600" lvl="2" indent="-457200">
              <a:buAutoNum type="alphaLcParenR" startAt="3"/>
              <a:defRPr/>
            </a:pPr>
            <a:r>
              <a:rPr kumimoji="0" lang="en-US" sz="2400" i="0" u="none" strike="noStrike" kern="1200" cap="none" spc="0" normalizeH="0" baseline="0" noProof="0" dirty="0">
                <a:ln>
                  <a:noFill/>
                </a:ln>
                <a:solidFill>
                  <a:prstClr val="black"/>
                </a:solidFill>
                <a:effectLst/>
                <a:uLnTx/>
                <a:uFillTx/>
                <a:latin typeface="Calibri" panose="020F0502020204030204"/>
                <a:ea typeface="+mn-ea"/>
                <a:cs typeface="+mn-cs"/>
              </a:rPr>
              <a:t>Further it is unlikely that a Court will recognize an alleged easement that requires the servient tenement owner to spend money – </a:t>
            </a:r>
            <a:r>
              <a:rPr lang="en-US" sz="2400" b="1" dirty="0" err="1">
                <a:solidFill>
                  <a:prstClr val="black"/>
                </a:solidFill>
              </a:rPr>
              <a:t>Rance</a:t>
            </a:r>
            <a:r>
              <a:rPr lang="en-US" sz="2400" b="1" dirty="0">
                <a:solidFill>
                  <a:prstClr val="black"/>
                </a:solidFill>
              </a:rPr>
              <a:t> v </a:t>
            </a:r>
            <a:r>
              <a:rPr lang="en-US" sz="2400" b="1" dirty="0" smtClean="0">
                <a:solidFill>
                  <a:prstClr val="black"/>
                </a:solidFill>
              </a:rPr>
              <a:t>Elvin </a:t>
            </a:r>
            <a:r>
              <a:rPr lang="en-US" sz="2400" b="1" dirty="0">
                <a:solidFill>
                  <a:prstClr val="black"/>
                </a:solidFill>
              </a:rPr>
              <a:t>[1985] EWCA </a:t>
            </a:r>
            <a:r>
              <a:rPr lang="en-US" sz="2400" b="1" dirty="0" err="1">
                <a:solidFill>
                  <a:prstClr val="black"/>
                </a:solidFill>
              </a:rPr>
              <a:t>Civ</a:t>
            </a:r>
            <a:r>
              <a:rPr lang="en-US" sz="2400" b="1" dirty="0">
                <a:solidFill>
                  <a:prstClr val="black"/>
                </a:solidFill>
              </a:rPr>
              <a:t> 7</a:t>
            </a:r>
            <a:endPar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371600" marR="0" lvl="2" indent="-457200" algn="l" defTabSz="914400" rtl="0" eaLnBrk="1" fontAlgn="auto" latinLnBrk="0" hangingPunct="1">
              <a:lnSpc>
                <a:spcPct val="90000"/>
              </a:lnSpc>
              <a:spcBef>
                <a:spcPts val="500"/>
              </a:spcBef>
              <a:spcAft>
                <a:spcPts val="0"/>
              </a:spcAft>
              <a:buClrTx/>
              <a:buSzTx/>
              <a:buAutoNum type="alphaLcParenR" startAt="3"/>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Tree>
    <p:extLst>
      <p:ext uri="{BB962C8B-B14F-4D97-AF65-F5344CB8AC3E}">
        <p14:creationId xmlns:p14="http://schemas.microsoft.com/office/powerpoint/2010/main" val="1439913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2C638B-A15D-4D5C-96A7-E3CA70DA4D6A}"/>
              </a:ext>
            </a:extLst>
          </p:cNvPr>
          <p:cNvSpPr>
            <a:spLocks noGrp="1"/>
          </p:cNvSpPr>
          <p:nvPr>
            <p:ph type="title"/>
          </p:nvPr>
        </p:nvSpPr>
        <p:spPr>
          <a:xfrm>
            <a:off x="838200" y="365126"/>
            <a:ext cx="10515600" cy="1038006"/>
          </a:xfrm>
        </p:spPr>
        <p:txBody>
          <a:bodyPr/>
          <a:lstStyle/>
          <a:p>
            <a:r>
              <a:rPr lang="en-US" b="1" dirty="0"/>
              <a:t>Distinction between Easements and Profits</a:t>
            </a:r>
          </a:p>
        </p:txBody>
      </p:sp>
      <p:sp>
        <p:nvSpPr>
          <p:cNvPr id="3" name="Content Placeholder 2">
            <a:extLst>
              <a:ext uri="{FF2B5EF4-FFF2-40B4-BE49-F238E27FC236}">
                <a16:creationId xmlns:a16="http://schemas.microsoft.com/office/drawing/2014/main" xmlns="" id="{8130DC9C-FAFA-41C9-8BC4-71F23B52D00E}"/>
              </a:ext>
            </a:extLst>
          </p:cNvPr>
          <p:cNvSpPr>
            <a:spLocks noGrp="1"/>
          </p:cNvSpPr>
          <p:nvPr>
            <p:ph idx="1"/>
          </p:nvPr>
        </p:nvSpPr>
        <p:spPr>
          <a:xfrm>
            <a:off x="838200" y="1292772"/>
            <a:ext cx="10515600" cy="5200102"/>
          </a:xfrm>
        </p:spPr>
        <p:txBody>
          <a:bodyPr>
            <a:normAutofit/>
          </a:bodyPr>
          <a:lstStyle/>
          <a:p>
            <a:r>
              <a:rPr lang="en-US" sz="2400" dirty="0"/>
              <a:t>The main distinction between an easement and a profit is that the latter entitles its owner to take away something capable of ownership from the servient land, while the former does not. </a:t>
            </a:r>
          </a:p>
          <a:p>
            <a:r>
              <a:rPr lang="en-US" sz="2400" dirty="0"/>
              <a:t>An easement also differs from a profit in that a profit may exist “in gross,” (i.e. independent of ownership of land or belonging to a person in his own right, not as annexed to ownership of land); while an easement must always be appurtenant i.e. attached to ownership of particular land.</a:t>
            </a:r>
          </a:p>
        </p:txBody>
      </p:sp>
    </p:spTree>
    <p:extLst>
      <p:ext uri="{BB962C8B-B14F-4D97-AF65-F5344CB8AC3E}">
        <p14:creationId xmlns:p14="http://schemas.microsoft.com/office/powerpoint/2010/main" val="1175544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BDA229-5780-4B28-BDA8-3DF4208FFA8D}"/>
              </a:ext>
            </a:extLst>
          </p:cNvPr>
          <p:cNvSpPr>
            <a:spLocks noGrp="1"/>
          </p:cNvSpPr>
          <p:nvPr>
            <p:ph type="title"/>
          </p:nvPr>
        </p:nvSpPr>
        <p:spPr>
          <a:xfrm>
            <a:off x="838200" y="365125"/>
            <a:ext cx="10515600" cy="1195661"/>
          </a:xfrm>
        </p:spPr>
        <p:txBody>
          <a:bodyPr/>
          <a:lstStyle/>
          <a:p>
            <a:r>
              <a:rPr lang="en-US" b="1" dirty="0"/>
              <a:t>Acquisition of Easements and Profits</a:t>
            </a:r>
          </a:p>
        </p:txBody>
      </p:sp>
      <p:sp>
        <p:nvSpPr>
          <p:cNvPr id="3" name="Content Placeholder 2">
            <a:extLst>
              <a:ext uri="{FF2B5EF4-FFF2-40B4-BE49-F238E27FC236}">
                <a16:creationId xmlns:a16="http://schemas.microsoft.com/office/drawing/2014/main" xmlns="" id="{3376DB02-47BB-489D-8D9D-BE086F3C1F86}"/>
              </a:ext>
            </a:extLst>
          </p:cNvPr>
          <p:cNvSpPr>
            <a:spLocks noGrp="1"/>
          </p:cNvSpPr>
          <p:nvPr>
            <p:ph idx="1"/>
          </p:nvPr>
        </p:nvSpPr>
        <p:spPr>
          <a:xfrm>
            <a:off x="838200" y="1560786"/>
            <a:ext cx="10515600" cy="4932089"/>
          </a:xfrm>
        </p:spPr>
        <p:txBody>
          <a:bodyPr>
            <a:normAutofit/>
          </a:bodyPr>
          <a:lstStyle/>
          <a:p>
            <a:pPr marL="514350" indent="-514350">
              <a:buFont typeface="+mj-lt"/>
              <a:buAutoNum type="alphaLcParenR"/>
            </a:pPr>
            <a:r>
              <a:rPr lang="en-US" sz="2400" dirty="0"/>
              <a:t>An easement is expressly granted when the owner of the potential servient tenement grants an easement over that land to the owner of the dominant tenement;</a:t>
            </a:r>
          </a:p>
          <a:p>
            <a:pPr marL="514350" indent="-514350">
              <a:buFont typeface="+mj-lt"/>
              <a:buAutoNum type="alphaLcParenR"/>
            </a:pPr>
            <a:r>
              <a:rPr lang="en-US" sz="2400" dirty="0"/>
              <a:t>An easement is expressly reserved when the owner of the potential dominant tenement keeps (i.e.) reserves an easement for the benefit of the land kept. </a:t>
            </a:r>
          </a:p>
          <a:p>
            <a:pPr lvl="1"/>
            <a:r>
              <a:rPr lang="en-US" dirty="0"/>
              <a:t>This can occur where land is owned by a potential servient owner and he then sells or leases a piece of that land to another, he may include in that sale or lease a grant of an easement to the purchaser.</a:t>
            </a:r>
          </a:p>
          <a:p>
            <a:pPr marL="514350" indent="-514350">
              <a:buAutoNum type="alphaLcParenR" startAt="3"/>
            </a:pPr>
            <a:r>
              <a:rPr lang="en-US" sz="2400" dirty="0"/>
              <a:t>An easement is implied when the parties did not create one expressly, but the law says they have done so. For instance, when A buys part of B’s land and then finds that he cannot get access to it because it is completely landlocked.</a:t>
            </a:r>
          </a:p>
          <a:p>
            <a:pPr marL="514350" indent="-514350">
              <a:buAutoNum type="alphaLcParenR" startAt="3"/>
            </a:pPr>
            <a:r>
              <a:rPr lang="en-US" sz="2400" dirty="0"/>
              <a:t>Easements may be granted by an Act of Parliament for example giving rights in respect of cables, pipes, sewers etc.</a:t>
            </a:r>
          </a:p>
          <a:p>
            <a:pPr marL="514350" indent="-514350">
              <a:buAutoNum type="alphaLcParenR" startAt="3"/>
            </a:pPr>
            <a:endParaRPr lang="en-US" dirty="0"/>
          </a:p>
        </p:txBody>
      </p:sp>
    </p:spTree>
    <p:extLst>
      <p:ext uri="{BB962C8B-B14F-4D97-AF65-F5344CB8AC3E}">
        <p14:creationId xmlns:p14="http://schemas.microsoft.com/office/powerpoint/2010/main" val="832423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687439-4144-4B73-B809-1DE281A7C7FF}"/>
              </a:ext>
            </a:extLst>
          </p:cNvPr>
          <p:cNvSpPr>
            <a:spLocks noGrp="1"/>
          </p:cNvSpPr>
          <p:nvPr>
            <p:ph type="title"/>
          </p:nvPr>
        </p:nvSpPr>
        <p:spPr>
          <a:xfrm>
            <a:off x="838200" y="365125"/>
            <a:ext cx="10515600" cy="1069537"/>
          </a:xfrm>
        </p:spPr>
        <p:txBody>
          <a:bodyPr/>
          <a:lstStyle/>
          <a:p>
            <a:r>
              <a:rPr lang="en-US" b="1" dirty="0"/>
              <a:t>Cont’d</a:t>
            </a:r>
          </a:p>
        </p:txBody>
      </p:sp>
      <p:sp>
        <p:nvSpPr>
          <p:cNvPr id="3" name="Content Placeholder 2">
            <a:extLst>
              <a:ext uri="{FF2B5EF4-FFF2-40B4-BE49-F238E27FC236}">
                <a16:creationId xmlns:a16="http://schemas.microsoft.com/office/drawing/2014/main" xmlns="" id="{D5BD7940-8E38-4E68-806A-4EDE30E2F19A}"/>
              </a:ext>
            </a:extLst>
          </p:cNvPr>
          <p:cNvSpPr>
            <a:spLocks noGrp="1"/>
          </p:cNvSpPr>
          <p:nvPr>
            <p:ph idx="1"/>
          </p:nvPr>
        </p:nvSpPr>
        <p:spPr>
          <a:xfrm>
            <a:off x="838200" y="1308538"/>
            <a:ext cx="10515600" cy="5184337"/>
          </a:xfrm>
        </p:spPr>
        <p:txBody>
          <a:bodyPr>
            <a:normAutofit lnSpcReduction="10000"/>
          </a:bodyPr>
          <a:lstStyle/>
          <a:p>
            <a:r>
              <a:rPr lang="en-US" sz="2400" dirty="0"/>
              <a:t>Presumed Grant or Prescription - there are three methods to a common law prescription;</a:t>
            </a:r>
          </a:p>
          <a:p>
            <a:pPr marL="914400" lvl="1" indent="-457200">
              <a:buFont typeface="+mj-lt"/>
              <a:buAutoNum type="arabicParenR"/>
            </a:pPr>
            <a:r>
              <a:rPr lang="en-US" dirty="0"/>
              <a:t>Common law prescription</a:t>
            </a:r>
          </a:p>
          <a:p>
            <a:pPr marL="914400" lvl="1" indent="-457200">
              <a:buFont typeface="+mj-lt"/>
              <a:buAutoNum type="arabicParenR"/>
            </a:pPr>
            <a:r>
              <a:rPr lang="en-US" dirty="0"/>
              <a:t>Doctrine of lost modern grant</a:t>
            </a:r>
          </a:p>
          <a:p>
            <a:pPr marL="914400" lvl="1" indent="-457200">
              <a:buFont typeface="+mj-lt"/>
              <a:buAutoNum type="arabicParenR"/>
            </a:pPr>
            <a:r>
              <a:rPr lang="en-US" dirty="0"/>
              <a:t>Under the Prescription Act 1823 </a:t>
            </a:r>
          </a:p>
          <a:p>
            <a:r>
              <a:rPr lang="en-US" sz="2400" dirty="0"/>
              <a:t>These are ways in which the person claiming the prescriptive right may establish that the long use, was indeed long enough to mature into an easement.</a:t>
            </a:r>
          </a:p>
          <a:p>
            <a:r>
              <a:rPr lang="en-US" sz="2400" dirty="0"/>
              <a:t>At common law a grant was presumed if enjoyment dated from time immemorial i.e. since 1189. This was later converted into the test of living memory and later on a user of twenty years or more has sufficed;</a:t>
            </a:r>
          </a:p>
          <a:p>
            <a:r>
              <a:rPr lang="en-US" sz="2400" dirty="0"/>
              <a:t>Under lost modern grant, if a claimant could show actual enjoyment for a reasonable period (20 years or more), the Court was bound to presume an actual grant which was later lost. </a:t>
            </a:r>
          </a:p>
          <a:p>
            <a:r>
              <a:rPr lang="en-US" sz="2400" dirty="0"/>
              <a:t>See </a:t>
            </a:r>
            <a:r>
              <a:rPr lang="en-US" sz="2400" b="1" dirty="0"/>
              <a:t>Charles Dalton v Henry Angus and Co. and Another </a:t>
            </a:r>
            <a:r>
              <a:rPr lang="fr-FR" sz="2400" b="1" dirty="0"/>
              <a:t>[1881] 6 App Cas 740.</a:t>
            </a:r>
            <a:r>
              <a:rPr lang="en-US" sz="2400" b="1" dirty="0"/>
              <a:t> </a:t>
            </a:r>
          </a:p>
        </p:txBody>
      </p:sp>
    </p:spTree>
    <p:extLst>
      <p:ext uri="{BB962C8B-B14F-4D97-AF65-F5344CB8AC3E}">
        <p14:creationId xmlns:p14="http://schemas.microsoft.com/office/powerpoint/2010/main" val="1129571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5018D4-F9BD-45E9-BACA-EC3A6D429BA1}"/>
              </a:ext>
            </a:extLst>
          </p:cNvPr>
          <p:cNvSpPr>
            <a:spLocks noGrp="1"/>
          </p:cNvSpPr>
          <p:nvPr>
            <p:ph type="title"/>
          </p:nvPr>
        </p:nvSpPr>
        <p:spPr>
          <a:xfrm>
            <a:off x="838200" y="365125"/>
            <a:ext cx="10515600" cy="1069537"/>
          </a:xfrm>
        </p:spPr>
        <p:txBody>
          <a:bodyPr/>
          <a:lstStyle/>
          <a:p>
            <a:r>
              <a:rPr lang="en-US" b="1" dirty="0"/>
              <a:t>Cont’d</a:t>
            </a:r>
          </a:p>
        </p:txBody>
      </p:sp>
      <p:sp>
        <p:nvSpPr>
          <p:cNvPr id="3" name="Content Placeholder 2">
            <a:extLst>
              <a:ext uri="{FF2B5EF4-FFF2-40B4-BE49-F238E27FC236}">
                <a16:creationId xmlns:a16="http://schemas.microsoft.com/office/drawing/2014/main" xmlns="" id="{F25249E0-EA2F-46A1-999A-71E8902A5DDA}"/>
              </a:ext>
            </a:extLst>
          </p:cNvPr>
          <p:cNvSpPr>
            <a:spLocks noGrp="1"/>
          </p:cNvSpPr>
          <p:nvPr>
            <p:ph idx="1"/>
          </p:nvPr>
        </p:nvSpPr>
        <p:spPr>
          <a:xfrm>
            <a:off x="838200" y="1434662"/>
            <a:ext cx="10515600" cy="5265683"/>
          </a:xfrm>
        </p:spPr>
        <p:txBody>
          <a:bodyPr>
            <a:normAutofit/>
          </a:bodyPr>
          <a:lstStyle/>
          <a:p>
            <a:r>
              <a:rPr lang="en-US" sz="2400" dirty="0"/>
              <a:t>The Prescription Act treats easements of light differently from other easements. </a:t>
            </a:r>
          </a:p>
          <a:p>
            <a:pPr lvl="1"/>
            <a:r>
              <a:rPr lang="en-US" dirty="0"/>
              <a:t>Section 2 of the Act provides that an easement (other than that of light) can be claimed where it is actually enjoyed by any person claiming a right thereto without interruption for the full period of 20 years;</a:t>
            </a:r>
          </a:p>
          <a:p>
            <a:pPr lvl="1"/>
            <a:r>
              <a:rPr lang="en-US" dirty="0"/>
              <a:t>Section 3 of the Act provides that where a right of light has been actually enjoyed for a full period of 20 years without interruption the right becomes absolute and indefeasible unless enjoyed by written consent or agreement.</a:t>
            </a:r>
          </a:p>
          <a:p>
            <a:r>
              <a:rPr lang="en-US" sz="2400" dirty="0"/>
              <a:t>The law presumes from long enjoyment that the right had a lawful origin in a grant. </a:t>
            </a:r>
          </a:p>
          <a:p>
            <a:r>
              <a:rPr lang="en-US" sz="2400" dirty="0"/>
              <a:t>In each case the following common criteria must be established:</a:t>
            </a:r>
          </a:p>
          <a:p>
            <a:pPr marL="914400" lvl="1" indent="-457200">
              <a:buFont typeface="+mj-lt"/>
              <a:buAutoNum type="arabicPeriod"/>
            </a:pPr>
            <a:r>
              <a:rPr lang="en-US" dirty="0"/>
              <a:t>The use is as of right -  without force, without secrecy without permission; - see </a:t>
            </a:r>
            <a:r>
              <a:rPr lang="en-US" b="1" dirty="0"/>
              <a:t>Liverpool Corporation v </a:t>
            </a:r>
            <a:r>
              <a:rPr lang="en-US" b="1" dirty="0" err="1"/>
              <a:t>H.Coghill</a:t>
            </a:r>
            <a:r>
              <a:rPr lang="en-US" b="1" dirty="0"/>
              <a:t> and Son Limited [1918] 1Ch. 307.</a:t>
            </a:r>
          </a:p>
          <a:p>
            <a:pPr marL="914400" lvl="1" indent="-457200">
              <a:buFont typeface="+mj-lt"/>
              <a:buAutoNum type="arabicPeriod"/>
            </a:pPr>
            <a:endParaRPr lang="en-US" sz="2000" dirty="0"/>
          </a:p>
        </p:txBody>
      </p:sp>
    </p:spTree>
    <p:extLst>
      <p:ext uri="{BB962C8B-B14F-4D97-AF65-F5344CB8AC3E}">
        <p14:creationId xmlns:p14="http://schemas.microsoft.com/office/powerpoint/2010/main" val="1577499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D4516C-6763-486A-8BD0-9AD51790740C}"/>
              </a:ext>
            </a:extLst>
          </p:cNvPr>
          <p:cNvSpPr>
            <a:spLocks noGrp="1"/>
          </p:cNvSpPr>
          <p:nvPr>
            <p:ph type="title"/>
          </p:nvPr>
        </p:nvSpPr>
        <p:spPr>
          <a:xfrm>
            <a:off x="838200" y="193183"/>
            <a:ext cx="10515600" cy="785611"/>
          </a:xfrm>
        </p:spPr>
        <p:txBody>
          <a:bodyPr/>
          <a:lstStyle/>
          <a:p>
            <a:r>
              <a:rPr lang="en-US" b="1" dirty="0"/>
              <a:t>Cont’d</a:t>
            </a:r>
          </a:p>
        </p:txBody>
      </p:sp>
      <p:sp>
        <p:nvSpPr>
          <p:cNvPr id="3" name="Content Placeholder 2">
            <a:extLst>
              <a:ext uri="{FF2B5EF4-FFF2-40B4-BE49-F238E27FC236}">
                <a16:creationId xmlns:a16="http://schemas.microsoft.com/office/drawing/2014/main" xmlns="" id="{9C3B3E31-CBB2-43F7-A095-7940CC2DFB2E}"/>
              </a:ext>
            </a:extLst>
          </p:cNvPr>
          <p:cNvSpPr>
            <a:spLocks noGrp="1"/>
          </p:cNvSpPr>
          <p:nvPr>
            <p:ph idx="1"/>
          </p:nvPr>
        </p:nvSpPr>
        <p:spPr>
          <a:xfrm>
            <a:off x="838200" y="978794"/>
            <a:ext cx="10515600" cy="5653826"/>
          </a:xfrm>
        </p:spPr>
        <p:txBody>
          <a:bodyPr>
            <a:normAutofit lnSpcReduction="10000"/>
          </a:bodyPr>
          <a:lstStyle/>
          <a:p>
            <a:pPr marL="914400" lvl="1" indent="-457200">
              <a:buAutoNum type="arabicPeriod" startAt="2"/>
            </a:pPr>
            <a:r>
              <a:rPr lang="en-US" dirty="0"/>
              <a:t>The user must be continuous, as far as the nature of the right allows . User can be by successive owners of the dominant tenement.</a:t>
            </a:r>
          </a:p>
          <a:p>
            <a:pPr marL="971550" lvl="1" indent="-514350">
              <a:buAutoNum type="arabicPeriod" startAt="3"/>
            </a:pPr>
            <a:r>
              <a:rPr lang="en-US" dirty="0"/>
              <a:t>The user must be by or on behalf of the owner against another owner. </a:t>
            </a:r>
          </a:p>
          <a:p>
            <a:pPr lvl="2"/>
            <a:r>
              <a:rPr lang="en-US" sz="2400" dirty="0"/>
              <a:t>If a tenant acquires an easement against a third party, he acquires it on behalf of the fee simple estate;</a:t>
            </a:r>
          </a:p>
          <a:p>
            <a:pPr lvl="2"/>
            <a:r>
              <a:rPr lang="en-US" sz="2400" dirty="0"/>
              <a:t>If a tenant occupies the servient tenement, an easement cannot be acquired against it.</a:t>
            </a:r>
          </a:p>
          <a:p>
            <a:r>
              <a:rPr lang="en-US" sz="2400" dirty="0"/>
              <a:t>See </a:t>
            </a:r>
            <a:r>
              <a:rPr lang="en-US" sz="2400" b="1" dirty="0"/>
              <a:t>s. 50 of the Lands and Deeds Registry Act </a:t>
            </a:r>
            <a:r>
              <a:rPr lang="en-US" sz="2400" dirty="0"/>
              <a:t>which provides for how the memorial of an easement must be recorded in a certificate or provisional certificate of Title</a:t>
            </a:r>
            <a:r>
              <a:rPr lang="en-US" sz="2400" dirty="0" smtClean="0"/>
              <a:t>.</a:t>
            </a:r>
          </a:p>
          <a:p>
            <a:r>
              <a:rPr lang="en-US" sz="2400" dirty="0" smtClean="0"/>
              <a:t>Easements can be distinguished through:-</a:t>
            </a:r>
          </a:p>
          <a:p>
            <a:pPr marL="457200" indent="-457200">
              <a:buFont typeface="+mj-lt"/>
              <a:buAutoNum type="alphaLcParenR"/>
            </a:pPr>
            <a:r>
              <a:rPr lang="en-US" sz="2400" dirty="0" smtClean="0"/>
              <a:t>Abandonment</a:t>
            </a:r>
          </a:p>
          <a:p>
            <a:pPr marL="457200" indent="-457200">
              <a:buFont typeface="+mj-lt"/>
              <a:buAutoNum type="alphaLcParenR"/>
            </a:pPr>
            <a:r>
              <a:rPr lang="en-US" sz="2400" dirty="0"/>
              <a:t>P</a:t>
            </a:r>
            <a:r>
              <a:rPr lang="en-US" sz="2400" dirty="0" smtClean="0"/>
              <a:t>ractical impossibility,</a:t>
            </a:r>
          </a:p>
          <a:p>
            <a:pPr marL="457200" indent="-457200">
              <a:buFont typeface="+mj-lt"/>
              <a:buAutoNum type="alphaLcParenR"/>
            </a:pPr>
            <a:r>
              <a:rPr lang="en-US" sz="2400" dirty="0" smtClean="0"/>
              <a:t>Unity of ownership and possession</a:t>
            </a:r>
          </a:p>
          <a:p>
            <a:pPr marL="457200" indent="-457200">
              <a:buFont typeface="+mj-lt"/>
              <a:buAutoNum type="alphaLcParenR"/>
            </a:pPr>
            <a:r>
              <a:rPr lang="en-US" sz="2400" dirty="0" smtClean="0"/>
              <a:t>Statute.</a:t>
            </a:r>
            <a:endParaRPr lang="en-US" sz="2400" dirty="0"/>
          </a:p>
        </p:txBody>
      </p:sp>
    </p:spTree>
    <p:extLst>
      <p:ext uri="{BB962C8B-B14F-4D97-AF65-F5344CB8AC3E}">
        <p14:creationId xmlns:p14="http://schemas.microsoft.com/office/powerpoint/2010/main" val="3230264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777A3A-C6DF-4C44-AA5B-EDD130A1F0E8}"/>
              </a:ext>
            </a:extLst>
          </p:cNvPr>
          <p:cNvSpPr>
            <a:spLocks noGrp="1"/>
          </p:cNvSpPr>
          <p:nvPr>
            <p:ph type="title"/>
          </p:nvPr>
        </p:nvSpPr>
        <p:spPr>
          <a:xfrm>
            <a:off x="838200" y="365125"/>
            <a:ext cx="10515600" cy="1132599"/>
          </a:xfrm>
        </p:spPr>
        <p:txBody>
          <a:bodyPr/>
          <a:lstStyle/>
          <a:p>
            <a:r>
              <a:rPr lang="en-US" b="1" dirty="0"/>
              <a:t>Cont’d</a:t>
            </a:r>
          </a:p>
        </p:txBody>
      </p:sp>
      <p:sp>
        <p:nvSpPr>
          <p:cNvPr id="3" name="Content Placeholder 2">
            <a:extLst>
              <a:ext uri="{FF2B5EF4-FFF2-40B4-BE49-F238E27FC236}">
                <a16:creationId xmlns:a16="http://schemas.microsoft.com/office/drawing/2014/main" xmlns="" id="{66AA19E4-684C-4237-A31B-585FCB139686}"/>
              </a:ext>
            </a:extLst>
          </p:cNvPr>
          <p:cNvSpPr>
            <a:spLocks noGrp="1"/>
          </p:cNvSpPr>
          <p:nvPr>
            <p:ph idx="1"/>
          </p:nvPr>
        </p:nvSpPr>
        <p:spPr>
          <a:xfrm>
            <a:off x="838200" y="1497724"/>
            <a:ext cx="10515600" cy="4679239"/>
          </a:xfrm>
        </p:spPr>
        <p:txBody>
          <a:bodyPr/>
          <a:lstStyle/>
          <a:p>
            <a:r>
              <a:rPr lang="en-US" sz="2400" b="1" dirty="0"/>
              <a:t>Further Reading:</a:t>
            </a:r>
          </a:p>
          <a:p>
            <a:pPr lvl="1"/>
            <a:r>
              <a:rPr lang="en-US" b="1" dirty="0" err="1"/>
              <a:t>Jasat</a:t>
            </a:r>
            <a:r>
              <a:rPr lang="en-US" b="1" dirty="0"/>
              <a:t> v Patel (1978) ZR 208 (HC)</a:t>
            </a:r>
          </a:p>
          <a:p>
            <a:pPr lvl="1"/>
            <a:r>
              <a:rPr lang="en-US" b="1" dirty="0" err="1"/>
              <a:t>Chona</a:t>
            </a:r>
            <a:r>
              <a:rPr lang="en-US" b="1" dirty="0"/>
              <a:t> v Evergreen Farms Limited 1996/HP/2727 (unreported</a:t>
            </a:r>
            <a:r>
              <a:rPr lang="en-US" b="1" dirty="0" smtClean="0"/>
              <a:t>)</a:t>
            </a:r>
          </a:p>
          <a:p>
            <a:pPr lvl="1"/>
            <a:r>
              <a:rPr lang="en-US" b="1" dirty="0" err="1"/>
              <a:t>Wheeldon</a:t>
            </a:r>
            <a:r>
              <a:rPr lang="en-US" b="1" dirty="0"/>
              <a:t> v Burrows (1879) LR 12 </a:t>
            </a:r>
            <a:r>
              <a:rPr lang="en-US" b="1" dirty="0" err="1"/>
              <a:t>Ch</a:t>
            </a:r>
            <a:r>
              <a:rPr lang="en-US" b="1" dirty="0"/>
              <a:t> D 31</a:t>
            </a:r>
            <a:endParaRPr lang="en-US" b="1" dirty="0"/>
          </a:p>
          <a:p>
            <a:endParaRPr lang="en-US" dirty="0"/>
          </a:p>
        </p:txBody>
      </p:sp>
    </p:spTree>
    <p:extLst>
      <p:ext uri="{BB962C8B-B14F-4D97-AF65-F5344CB8AC3E}">
        <p14:creationId xmlns:p14="http://schemas.microsoft.com/office/powerpoint/2010/main" val="2865554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25A5FA-8842-41F6-A2FE-D2CB732EC61C}"/>
              </a:ext>
            </a:extLst>
          </p:cNvPr>
          <p:cNvSpPr>
            <a:spLocks noGrp="1"/>
          </p:cNvSpPr>
          <p:nvPr>
            <p:ph type="title"/>
          </p:nvPr>
        </p:nvSpPr>
        <p:spPr>
          <a:xfrm>
            <a:off x="838200" y="365126"/>
            <a:ext cx="10515600" cy="959178"/>
          </a:xfrm>
        </p:spPr>
        <p:txBody>
          <a:bodyPr/>
          <a:lstStyle/>
          <a:p>
            <a:r>
              <a:rPr lang="en-US" b="1" dirty="0"/>
              <a:t>Introduction</a:t>
            </a:r>
          </a:p>
        </p:txBody>
      </p:sp>
      <p:sp>
        <p:nvSpPr>
          <p:cNvPr id="3" name="Content Placeholder 2">
            <a:extLst>
              <a:ext uri="{FF2B5EF4-FFF2-40B4-BE49-F238E27FC236}">
                <a16:creationId xmlns:a16="http://schemas.microsoft.com/office/drawing/2014/main" xmlns="" id="{D525E271-632E-4096-8E9C-70077FE1B983}"/>
              </a:ext>
            </a:extLst>
          </p:cNvPr>
          <p:cNvSpPr>
            <a:spLocks noGrp="1"/>
          </p:cNvSpPr>
          <p:nvPr>
            <p:ph idx="1"/>
          </p:nvPr>
        </p:nvSpPr>
        <p:spPr>
          <a:xfrm>
            <a:off x="838200" y="1324304"/>
            <a:ext cx="10515600" cy="5281447"/>
          </a:xfrm>
        </p:spPr>
        <p:txBody>
          <a:bodyPr>
            <a:normAutofit/>
          </a:bodyPr>
          <a:lstStyle/>
          <a:p>
            <a:r>
              <a:rPr lang="en-US" sz="2400" dirty="0"/>
              <a:t>Easements and Profits, collectively known as servitudes, are interests entitling their owners to exercise certain rights over the land of another. </a:t>
            </a:r>
          </a:p>
          <a:p>
            <a:r>
              <a:rPr lang="en-US" sz="2400" dirty="0"/>
              <a:t>An </a:t>
            </a:r>
            <a:r>
              <a:rPr lang="en-US" sz="2400" b="1" dirty="0"/>
              <a:t>easement</a:t>
            </a:r>
            <a:r>
              <a:rPr lang="en-US" sz="2400" dirty="0"/>
              <a:t> us usually the right to do something specific on another person’s land. for example, the right to walk across a path or to drive down a road way, or to enter the land for a particular purpose such as repair of one’s own property or access to pipes.</a:t>
            </a:r>
          </a:p>
          <a:p>
            <a:r>
              <a:rPr lang="en-US" sz="2400" dirty="0"/>
              <a:t>A </a:t>
            </a:r>
            <a:r>
              <a:rPr lang="en-US" sz="2400" b="1" dirty="0"/>
              <a:t>Profit à prendre </a:t>
            </a:r>
            <a:r>
              <a:rPr lang="en-US" sz="2400" dirty="0"/>
              <a:t>has been described as a right to take something off another person’s land.  The thing taken must at the time of taking be something capable of being owned.</a:t>
            </a:r>
          </a:p>
          <a:p>
            <a:r>
              <a:rPr lang="en-US" sz="2400" dirty="0"/>
              <a:t>Examples of a profit would include a profit of piscary which entitles a person to enter another’s land and take fish, profit in the soil giving the right to take sand, gravel or coal. </a:t>
            </a:r>
          </a:p>
        </p:txBody>
      </p:sp>
    </p:spTree>
    <p:extLst>
      <p:ext uri="{BB962C8B-B14F-4D97-AF65-F5344CB8AC3E}">
        <p14:creationId xmlns:p14="http://schemas.microsoft.com/office/powerpoint/2010/main" val="2025865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BA19FE-702E-4AA9-AF18-BC31F2668370}"/>
              </a:ext>
            </a:extLst>
          </p:cNvPr>
          <p:cNvSpPr>
            <a:spLocks noGrp="1"/>
          </p:cNvSpPr>
          <p:nvPr>
            <p:ph type="title"/>
          </p:nvPr>
        </p:nvSpPr>
        <p:spPr/>
        <p:txBody>
          <a:bodyPr/>
          <a:lstStyle/>
          <a:p>
            <a:r>
              <a:rPr lang="en-US" b="1" dirty="0"/>
              <a:t>Easements</a:t>
            </a:r>
          </a:p>
        </p:txBody>
      </p:sp>
      <p:sp>
        <p:nvSpPr>
          <p:cNvPr id="3" name="Content Placeholder 2">
            <a:extLst>
              <a:ext uri="{FF2B5EF4-FFF2-40B4-BE49-F238E27FC236}">
                <a16:creationId xmlns:a16="http://schemas.microsoft.com/office/drawing/2014/main" xmlns="" id="{10A2810D-B3AB-4D8D-AB03-1EB03B554C2C}"/>
              </a:ext>
            </a:extLst>
          </p:cNvPr>
          <p:cNvSpPr>
            <a:spLocks noGrp="1"/>
          </p:cNvSpPr>
          <p:nvPr>
            <p:ph idx="1"/>
          </p:nvPr>
        </p:nvSpPr>
        <p:spPr>
          <a:xfrm>
            <a:off x="838200" y="1690688"/>
            <a:ext cx="10515600" cy="4486275"/>
          </a:xfrm>
        </p:spPr>
        <p:txBody>
          <a:bodyPr/>
          <a:lstStyle/>
          <a:p>
            <a:r>
              <a:rPr lang="en-US" sz="2400" dirty="0"/>
              <a:t>Easements may be defined as rights attached to land entitling its owner (the dominant owner) to do, or prevent the doing of, something on another person’s piece of land (the servient tenement).</a:t>
            </a:r>
          </a:p>
          <a:p>
            <a:r>
              <a:rPr lang="en-US" sz="2400" dirty="0"/>
              <a:t>Simply put, an easement is the right of a land owner to enjoy limited use of land of another land owner. </a:t>
            </a:r>
          </a:p>
          <a:p>
            <a:r>
              <a:rPr lang="en-US" sz="2400" dirty="0"/>
              <a:t>Once somebody has an easement you cannot interfere with their right.   </a:t>
            </a:r>
          </a:p>
          <a:p>
            <a:r>
              <a:rPr lang="en-US" sz="2400" dirty="0"/>
              <a:t>Examples of common easements include: rights of way, light, support of a building and water.</a:t>
            </a:r>
          </a:p>
          <a:p>
            <a:endParaRPr lang="en-US" dirty="0"/>
          </a:p>
          <a:p>
            <a:endParaRPr lang="en-US" dirty="0"/>
          </a:p>
        </p:txBody>
      </p:sp>
    </p:spTree>
    <p:extLst>
      <p:ext uri="{BB962C8B-B14F-4D97-AF65-F5344CB8AC3E}">
        <p14:creationId xmlns:p14="http://schemas.microsoft.com/office/powerpoint/2010/main" val="1689270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9C68B6-60DF-4385-B723-2C5F44CF4714}"/>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543031D2-29C2-436A-99F0-8F8FB0C88060}"/>
              </a:ext>
            </a:extLst>
          </p:cNvPr>
          <p:cNvSpPr>
            <a:spLocks noGrp="1"/>
          </p:cNvSpPr>
          <p:nvPr>
            <p:ph idx="1"/>
          </p:nvPr>
        </p:nvSpPr>
        <p:spPr>
          <a:xfrm>
            <a:off x="838200" y="1825625"/>
            <a:ext cx="10515600" cy="4667250"/>
          </a:xfrm>
        </p:spPr>
        <p:txBody>
          <a:bodyPr>
            <a:normAutofit/>
          </a:bodyPr>
          <a:lstStyle/>
          <a:p>
            <a:r>
              <a:rPr lang="en-US" sz="2400" b="1" dirty="0"/>
              <a:t>There are two types of easements:</a:t>
            </a:r>
          </a:p>
          <a:p>
            <a:pPr marL="514350" indent="-514350">
              <a:buFont typeface="+mj-lt"/>
              <a:buAutoNum type="arabicPeriod"/>
            </a:pPr>
            <a:r>
              <a:rPr lang="en-US" sz="2400" b="1" dirty="0"/>
              <a:t>Positive easements</a:t>
            </a:r>
            <a:r>
              <a:rPr lang="en-US" sz="2400" dirty="0"/>
              <a:t>: is an easement that permits the owner of the dominant land to do something on the servient land (</a:t>
            </a:r>
            <a:r>
              <a:rPr lang="en-US" sz="2400" dirty="0" err="1"/>
              <a:t>e.g</a:t>
            </a:r>
            <a:r>
              <a:rPr lang="en-US" sz="2400" dirty="0"/>
              <a:t> use a path or run pipes over the servient land)</a:t>
            </a:r>
          </a:p>
          <a:p>
            <a:pPr marL="514350" indent="-514350">
              <a:buFont typeface="+mj-lt"/>
              <a:buAutoNum type="arabicPeriod"/>
            </a:pPr>
            <a:r>
              <a:rPr lang="en-US" sz="2400" b="1" dirty="0"/>
              <a:t>Negative easements: </a:t>
            </a:r>
            <a:r>
              <a:rPr lang="en-US" sz="2400" dirty="0"/>
              <a:t>easements that limit what the owner may do on the servient land.    </a:t>
            </a:r>
          </a:p>
          <a:p>
            <a:r>
              <a:rPr lang="en-US" sz="2400" dirty="0"/>
              <a:t>In essence what this means is that, the owner of the servient land may not be able to exercise certain rights because it may interfere with the right of the dominant land (</a:t>
            </a:r>
            <a:r>
              <a:rPr lang="en-US" sz="2400" dirty="0" err="1"/>
              <a:t>e.g</a:t>
            </a:r>
            <a:r>
              <a:rPr lang="en-US" sz="2400" dirty="0"/>
              <a:t> a right to light, the owner may not be able to erect a large tower).</a:t>
            </a:r>
          </a:p>
          <a:p>
            <a:r>
              <a:rPr lang="en-US" sz="2400" dirty="0"/>
              <a:t>See- </a:t>
            </a:r>
            <a:r>
              <a:rPr lang="en-US" sz="2400" b="1" dirty="0"/>
              <a:t>Phipps v Pears [1964] 2 ALL ER 35 [CA]</a:t>
            </a:r>
          </a:p>
        </p:txBody>
      </p:sp>
    </p:spTree>
    <p:extLst>
      <p:ext uri="{BB962C8B-B14F-4D97-AF65-F5344CB8AC3E}">
        <p14:creationId xmlns:p14="http://schemas.microsoft.com/office/powerpoint/2010/main" val="1415254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3916D3-0EC2-4EE8-8469-93E1861D95EC}"/>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F358755A-F85A-493D-8993-FAF5781B5AD9}"/>
              </a:ext>
            </a:extLst>
          </p:cNvPr>
          <p:cNvSpPr>
            <a:spLocks noGrp="1"/>
          </p:cNvSpPr>
          <p:nvPr>
            <p:ph idx="1"/>
          </p:nvPr>
        </p:nvSpPr>
        <p:spPr>
          <a:xfrm>
            <a:off x="838200" y="1545021"/>
            <a:ext cx="10515600" cy="4631942"/>
          </a:xfrm>
        </p:spPr>
        <p:txBody>
          <a:bodyPr/>
          <a:lstStyle/>
          <a:p>
            <a:r>
              <a:rPr lang="en-US" sz="2400" b="1" dirty="0"/>
              <a:t>How do you recognize what an easement is?  </a:t>
            </a:r>
          </a:p>
          <a:p>
            <a:r>
              <a:rPr lang="en-US" sz="2400" dirty="0"/>
              <a:t>A right must have all of the following characteristics to be an Easement, as established in </a:t>
            </a:r>
            <a:r>
              <a:rPr lang="en-US" sz="2400" b="1" dirty="0"/>
              <a:t>Re Ellenborough Park [1956] CH 131:</a:t>
            </a:r>
          </a:p>
          <a:p>
            <a:pPr marL="971550" lvl="1" indent="-514350">
              <a:buFont typeface="+mj-lt"/>
              <a:buAutoNum type="arabicParenR"/>
            </a:pPr>
            <a:r>
              <a:rPr lang="en-US" dirty="0"/>
              <a:t>There must be a dominant tenement (that enjoys the benefit of the easement) and servient tenement (over which the right is exercised);</a:t>
            </a:r>
          </a:p>
          <a:p>
            <a:pPr marL="971550" lvl="1" indent="-514350">
              <a:buFont typeface="+mj-lt"/>
              <a:buAutoNum type="arabicParenR"/>
            </a:pPr>
            <a:r>
              <a:rPr lang="en-US" dirty="0"/>
              <a:t>The right must accommodate the dominant land;</a:t>
            </a:r>
          </a:p>
          <a:p>
            <a:pPr marL="971550" lvl="1" indent="-514350">
              <a:buFont typeface="+mj-lt"/>
              <a:buAutoNum type="arabicParenR"/>
            </a:pPr>
            <a:r>
              <a:rPr lang="en-US" dirty="0"/>
              <a:t>The Dominant and Servient Tenement must not be Owned and Occupied by The Same Person;</a:t>
            </a:r>
          </a:p>
          <a:p>
            <a:pPr marL="971550" lvl="1" indent="-514350">
              <a:buFont typeface="+mj-lt"/>
              <a:buAutoNum type="arabicParenR"/>
            </a:pPr>
            <a:r>
              <a:rPr lang="en-US" dirty="0"/>
              <a:t>The right must be capable of forming the subject matter of the grant.</a:t>
            </a:r>
          </a:p>
        </p:txBody>
      </p:sp>
    </p:spTree>
    <p:extLst>
      <p:ext uri="{BB962C8B-B14F-4D97-AF65-F5344CB8AC3E}">
        <p14:creationId xmlns:p14="http://schemas.microsoft.com/office/powerpoint/2010/main" val="2324922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90867-B21C-4D67-943C-A48F4659E246}"/>
              </a:ext>
            </a:extLst>
          </p:cNvPr>
          <p:cNvSpPr>
            <a:spLocks noGrp="1"/>
          </p:cNvSpPr>
          <p:nvPr>
            <p:ph type="title"/>
          </p:nvPr>
        </p:nvSpPr>
        <p:spPr>
          <a:xfrm>
            <a:off x="838200" y="365125"/>
            <a:ext cx="10515600" cy="1132599"/>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a16="http://schemas.microsoft.com/office/drawing/2014/main" xmlns="" id="{0E5C3F62-DF2B-42FE-AE9B-968C48E3AFF7}"/>
              </a:ext>
            </a:extLst>
          </p:cNvPr>
          <p:cNvSpPr>
            <a:spLocks noGrp="1"/>
          </p:cNvSpPr>
          <p:nvPr>
            <p:ph idx="1"/>
          </p:nvPr>
        </p:nvSpPr>
        <p:spPr>
          <a:xfrm>
            <a:off x="838200" y="1497724"/>
            <a:ext cx="10515600" cy="4679239"/>
          </a:xfrm>
        </p:spPr>
        <p:txBody>
          <a:bodyPr/>
          <a:lstStyle/>
          <a:p>
            <a:r>
              <a:rPr lang="en-US" sz="2400" b="1" dirty="0"/>
              <a:t>There Must be a Dominant and Servient Tenement</a:t>
            </a:r>
          </a:p>
          <a:p>
            <a:pPr lvl="1"/>
            <a:r>
              <a:rPr lang="en-US" dirty="0"/>
              <a:t>There must be land that is benefiting from the exercise of the right (the dominant tenement) and land that is burdened (the servient tenement) - </a:t>
            </a:r>
            <a:r>
              <a:rPr lang="en-US" b="1" dirty="0"/>
              <a:t>London &amp; Blenheim Estates ltd v Ladbroke Retail Parks ltd [1993] ALL E.R 307</a:t>
            </a:r>
          </a:p>
          <a:p>
            <a:pPr lvl="1"/>
            <a:r>
              <a:rPr lang="en-US" dirty="0"/>
              <a:t>Every easement is linked to two pieces of land; An easement must exist in connection with a piece of land. It cannot exist independently (in gross, like a profit a prendre)</a:t>
            </a:r>
          </a:p>
          <a:p>
            <a:pPr lvl="1"/>
            <a:r>
              <a:rPr lang="en-US" dirty="0"/>
              <a:t>The need for dominant and servient tenement limits the impact of easements on the servient land - so that not everybody is able to enjoy rights over the servient land- and confines the ambit of easements to those rights that truly benefit other land. </a:t>
            </a:r>
          </a:p>
        </p:txBody>
      </p:sp>
    </p:spTree>
    <p:extLst>
      <p:ext uri="{BB962C8B-B14F-4D97-AF65-F5344CB8AC3E}">
        <p14:creationId xmlns:p14="http://schemas.microsoft.com/office/powerpoint/2010/main" val="776138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7E6DBB-4CC1-4191-AA17-45941E0C2C91}"/>
              </a:ext>
            </a:extLst>
          </p:cNvPr>
          <p:cNvSpPr>
            <a:spLocks noGrp="1"/>
          </p:cNvSpPr>
          <p:nvPr>
            <p:ph type="title"/>
          </p:nvPr>
        </p:nvSpPr>
        <p:spPr>
          <a:xfrm>
            <a:off x="838200" y="365125"/>
            <a:ext cx="10515600" cy="1085303"/>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a16="http://schemas.microsoft.com/office/drawing/2014/main" xmlns="" id="{8DD7709A-0AF8-41D3-ABD6-24F58379922D}"/>
              </a:ext>
            </a:extLst>
          </p:cNvPr>
          <p:cNvSpPr>
            <a:spLocks noGrp="1"/>
          </p:cNvSpPr>
          <p:nvPr>
            <p:ph idx="1"/>
          </p:nvPr>
        </p:nvSpPr>
        <p:spPr>
          <a:xfrm>
            <a:off x="838200" y="1450428"/>
            <a:ext cx="10515600" cy="5042447"/>
          </a:xfrm>
        </p:spPr>
        <p:txBody>
          <a:bodyPr>
            <a:normAutofit/>
          </a:bodyPr>
          <a:lstStyle/>
          <a:p>
            <a:r>
              <a:rPr lang="en-US" sz="2400" b="1" dirty="0"/>
              <a:t>An easement must accommodate the dominant tenement</a:t>
            </a:r>
          </a:p>
          <a:p>
            <a:pPr lvl="1"/>
            <a:r>
              <a:rPr lang="en-US" dirty="0"/>
              <a:t>For an alleged right to qualify as an easement, it must accommodate i.e. benefit the dominant tenement as tenement – see </a:t>
            </a:r>
            <a:r>
              <a:rPr lang="en-US" b="1" dirty="0"/>
              <a:t>Polo Woods Foundation v Shelton-Agar [2009] EWHC 1361 (Ch)</a:t>
            </a:r>
          </a:p>
          <a:p>
            <a:pPr lvl="1"/>
            <a:r>
              <a:rPr lang="en-US" dirty="0"/>
              <a:t>This is an important requirement because it confines easements to those rights that attach to land and not ‘merely’ to the person who currently owns and occupies the land (</a:t>
            </a:r>
            <a:r>
              <a:rPr lang="en-US" b="1" dirty="0"/>
              <a:t>it must not be a personal benefit</a:t>
            </a:r>
            <a:r>
              <a:rPr lang="en-US" dirty="0"/>
              <a:t>).</a:t>
            </a:r>
          </a:p>
          <a:p>
            <a:pPr lvl="1"/>
            <a:r>
              <a:rPr lang="en-US" dirty="0"/>
              <a:t>There are no set criteria for judging whether an alleged easement is sufficiently proprietary in nature and each case must be decided on its own facts. The following guidelines assist the courts in determining whether the easement accommodates the dominant tenement:</a:t>
            </a:r>
          </a:p>
          <a:p>
            <a:pPr marL="1371600" lvl="2" indent="-457200">
              <a:buFont typeface="+mj-lt"/>
              <a:buAutoNum type="alphaLcParenR"/>
            </a:pPr>
            <a:r>
              <a:rPr lang="en-US" sz="2200" i="1" dirty="0"/>
              <a:t>Geographical nexus: </a:t>
            </a:r>
            <a:r>
              <a:rPr lang="en-US" sz="2200" dirty="0"/>
              <a:t>the servient tenement must be sufficiently proximate (</a:t>
            </a:r>
            <a:r>
              <a:rPr lang="en-US" sz="2200" dirty="0" err="1"/>
              <a:t>i.e</a:t>
            </a:r>
            <a:r>
              <a:rPr lang="en-US" sz="2200" dirty="0"/>
              <a:t> near) to the dominant tenement to be able to confer a benefit on it - </a:t>
            </a:r>
            <a:r>
              <a:rPr lang="en-US" sz="2200" b="1" dirty="0"/>
              <a:t>Bailey v Stephens (1862) 12 CBNS 91</a:t>
            </a:r>
          </a:p>
        </p:txBody>
      </p:sp>
    </p:spTree>
    <p:extLst>
      <p:ext uri="{BB962C8B-B14F-4D97-AF65-F5344CB8AC3E}">
        <p14:creationId xmlns:p14="http://schemas.microsoft.com/office/powerpoint/2010/main" val="1966429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263D4D-F347-485D-80A9-2B9598E249BE}"/>
              </a:ext>
            </a:extLst>
          </p:cNvPr>
          <p:cNvSpPr>
            <a:spLocks noGrp="1"/>
          </p:cNvSpPr>
          <p:nvPr>
            <p:ph type="title"/>
          </p:nvPr>
        </p:nvSpPr>
        <p:spPr>
          <a:xfrm>
            <a:off x="838200" y="0"/>
            <a:ext cx="10515600" cy="1198179"/>
          </a:xfrm>
        </p:spPr>
        <p:txBody>
          <a:bodyPr/>
          <a:lstStyle/>
          <a:p>
            <a:r>
              <a:rPr lang="en-US" b="1" dirty="0"/>
              <a:t>Cont’d</a:t>
            </a:r>
          </a:p>
        </p:txBody>
      </p:sp>
      <p:sp>
        <p:nvSpPr>
          <p:cNvPr id="3" name="Content Placeholder 2">
            <a:extLst>
              <a:ext uri="{FF2B5EF4-FFF2-40B4-BE49-F238E27FC236}">
                <a16:creationId xmlns:a16="http://schemas.microsoft.com/office/drawing/2014/main" xmlns="" id="{5669F0D9-AD45-497B-8C2B-2DD90305151A}"/>
              </a:ext>
            </a:extLst>
          </p:cNvPr>
          <p:cNvSpPr>
            <a:spLocks noGrp="1"/>
          </p:cNvSpPr>
          <p:nvPr>
            <p:ph idx="1"/>
          </p:nvPr>
        </p:nvSpPr>
        <p:spPr>
          <a:xfrm>
            <a:off x="838200" y="1371600"/>
            <a:ext cx="10515600" cy="5312979"/>
          </a:xfrm>
        </p:spPr>
        <p:txBody>
          <a:bodyPr>
            <a:normAutofit/>
          </a:bodyPr>
          <a:lstStyle/>
          <a:p>
            <a:pPr lvl="2"/>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For example, in order for a right of way over the servient land to benefit the dominant land, the plots of land are going to have to be close to each other;  the two tenements have to be adjacent, or share a common boundary to satisfy this requirement</a:t>
            </a:r>
            <a:r>
              <a:rPr lang="en-US" sz="2200" dirty="0">
                <a:solidFill>
                  <a:prstClr val="black"/>
                </a:solidFill>
                <a:latin typeface="Calibri" panose="020F0502020204030204"/>
              </a:rPr>
              <a:t>;</a:t>
            </a: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lvl="2"/>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Nonetheless, in general the more physically separate the two properties are, the less likely it is that a court would regard an alleged easement over one is benefiting the other.</a:t>
            </a:r>
          </a:p>
          <a:p>
            <a:pPr marL="1428750" lvl="2" indent="-514350">
              <a:buAutoNum type="alphaLcParenR" startAt="2"/>
            </a:pPr>
            <a:r>
              <a:rPr lang="en-US" sz="2200" dirty="0">
                <a:solidFill>
                  <a:prstClr val="black"/>
                </a:solidFill>
                <a:latin typeface="Calibri" panose="020F0502020204030204"/>
              </a:rPr>
              <a:t>The alleged right must not confer a purely personal advantage on the owner of the dominant tenement - </a:t>
            </a:r>
            <a:r>
              <a:rPr lang="en-US" sz="2200" b="1" dirty="0">
                <a:solidFill>
                  <a:prstClr val="black"/>
                </a:solidFill>
                <a:latin typeface="Calibri" panose="020F0502020204030204"/>
              </a:rPr>
              <a:t>Hill v Tupper  (1862) 2H 8C 121.</a:t>
            </a:r>
          </a:p>
          <a:p>
            <a:pPr marL="1428750" lvl="2" indent="-514350">
              <a:buAutoNum type="alphaLcParenR" startAt="2"/>
            </a:pPr>
            <a:r>
              <a:rPr lang="en-US" sz="2200" dirty="0">
                <a:solidFill>
                  <a:prstClr val="black"/>
                </a:solidFill>
                <a:latin typeface="Calibri" panose="020F0502020204030204"/>
              </a:rPr>
              <a:t>It is unlikely that a right that confers a vague and general ‘recreational use’ on the dominant tenement will be accepted as an easement. </a:t>
            </a:r>
          </a:p>
          <a:p>
            <a:pPr lvl="3"/>
            <a:r>
              <a:rPr lang="en-US" sz="2200" dirty="0">
                <a:solidFill>
                  <a:prstClr val="black"/>
                </a:solidFill>
                <a:latin typeface="Calibri" panose="020F0502020204030204"/>
              </a:rPr>
              <a:t>For example, a right to wander over open country side or parkland is unlikely to be accepted as an easement;</a:t>
            </a:r>
          </a:p>
          <a:p>
            <a:pPr lvl="3"/>
            <a:r>
              <a:rPr lang="en-US" sz="2200" dirty="0">
                <a:solidFill>
                  <a:prstClr val="black"/>
                </a:solidFill>
                <a:latin typeface="Calibri" panose="020F0502020204030204"/>
              </a:rPr>
              <a:t>Given that the purpose of an easement exists to enhance the social and economic value of land, by giving benefits and imposing burdens on the land as such, it is not to be used for the provision of public amenities.</a:t>
            </a:r>
          </a:p>
          <a:p>
            <a:pPr marL="1428750" lvl="2" indent="-514350">
              <a:buAutoNum type="alphaLcParenR" startAt="2"/>
            </a:pPr>
            <a:endParaRPr lang="en-US" sz="2800" b="1" dirty="0">
              <a:solidFill>
                <a:prstClr val="black"/>
              </a:solidFill>
              <a:latin typeface="Calibri" panose="020F0502020204030204"/>
            </a:endParaRPr>
          </a:p>
          <a:p>
            <a:pPr marL="914400" lvl="2" indent="0">
              <a:buNone/>
            </a:pPr>
            <a:endPar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5088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4E7B7E-572F-48CC-91EC-120864D8C510}"/>
              </a:ext>
            </a:extLst>
          </p:cNvPr>
          <p:cNvSpPr>
            <a:spLocks noGrp="1"/>
          </p:cNvSpPr>
          <p:nvPr>
            <p:ph type="title"/>
          </p:nvPr>
        </p:nvSpPr>
        <p:spPr>
          <a:xfrm>
            <a:off x="838200" y="365125"/>
            <a:ext cx="10515600" cy="1022241"/>
          </a:xfrm>
        </p:spPr>
        <p:txBody>
          <a:bodyPr/>
          <a:lstStyle/>
          <a:p>
            <a:r>
              <a:rPr lang="en-US" b="1" dirty="0"/>
              <a:t>Cont’d</a:t>
            </a:r>
          </a:p>
        </p:txBody>
      </p:sp>
      <p:sp>
        <p:nvSpPr>
          <p:cNvPr id="3" name="Content Placeholder 2">
            <a:extLst>
              <a:ext uri="{FF2B5EF4-FFF2-40B4-BE49-F238E27FC236}">
                <a16:creationId xmlns:a16="http://schemas.microsoft.com/office/drawing/2014/main" xmlns="" id="{B01FC762-2002-4BEF-8F6A-112B2780A9AB}"/>
              </a:ext>
            </a:extLst>
          </p:cNvPr>
          <p:cNvSpPr>
            <a:spLocks noGrp="1"/>
          </p:cNvSpPr>
          <p:nvPr>
            <p:ph idx="1"/>
          </p:nvPr>
        </p:nvSpPr>
        <p:spPr>
          <a:xfrm>
            <a:off x="838200" y="1387366"/>
            <a:ext cx="10515600" cy="4789597"/>
          </a:xfrm>
        </p:spPr>
        <p:txBody>
          <a:bodyPr/>
          <a:lstStyle/>
          <a:p>
            <a:r>
              <a:rPr lang="en-US" sz="2400" b="1" dirty="0"/>
              <a:t>The Dominant and Servient Tenement must not be Owned and Occupied by The Same Person;</a:t>
            </a:r>
          </a:p>
          <a:p>
            <a:pPr lvl="1"/>
            <a:r>
              <a:rPr lang="en-US" dirty="0"/>
              <a:t>if the dominant and servient land comes to be vested in the same person then the easement is extinguished, as per, </a:t>
            </a:r>
            <a:r>
              <a:rPr lang="en-US" b="1" dirty="0"/>
              <a:t>Roe v Siddons [1888] 22 OBD 224.</a:t>
            </a:r>
          </a:p>
          <a:p>
            <a:pPr lvl="1"/>
            <a:r>
              <a:rPr lang="en-US" dirty="0"/>
              <a:t>There must be both unity of ownership and unity of possession for an alleged easement to be rendered impossible. </a:t>
            </a:r>
          </a:p>
          <a:p>
            <a:pPr lvl="1"/>
            <a:r>
              <a:rPr lang="en-US" dirty="0"/>
              <a:t>This means that a tenant may enjoy an easement over land retained by the landlord and vice versa as in this  case there is unity of ownership but no unity of possession.</a:t>
            </a:r>
          </a:p>
          <a:p>
            <a:pPr lvl="1"/>
            <a:endParaRPr lang="en-US" b="1" dirty="0"/>
          </a:p>
          <a:p>
            <a:endParaRPr lang="en-US" dirty="0"/>
          </a:p>
        </p:txBody>
      </p:sp>
    </p:spTree>
    <p:extLst>
      <p:ext uri="{BB962C8B-B14F-4D97-AF65-F5344CB8AC3E}">
        <p14:creationId xmlns:p14="http://schemas.microsoft.com/office/powerpoint/2010/main" val="742141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2069</Words>
  <Application>Microsoft Office PowerPoint</Application>
  <PresentationFormat>Widescreen</PresentationFormat>
  <Paragraphs>102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UNIVERSITY OF LUSAKA</vt:lpstr>
      <vt:lpstr>Introduction</vt:lpstr>
      <vt:lpstr>Easements</vt:lpstr>
      <vt:lpstr>Cont’d</vt:lpstr>
      <vt:lpstr>Cont’d</vt:lpstr>
      <vt:lpstr>Cont’d</vt:lpstr>
      <vt:lpstr>Cont’d</vt:lpstr>
      <vt:lpstr>Cont’d</vt:lpstr>
      <vt:lpstr>Cont’d</vt:lpstr>
      <vt:lpstr>Cont’d</vt:lpstr>
      <vt:lpstr>Cont’d</vt:lpstr>
      <vt:lpstr>Distinction between Easements and Profits</vt:lpstr>
      <vt:lpstr>Acquisition of Easements and Profits</vt:lpstr>
      <vt:lpstr>Cont’d</vt:lpstr>
      <vt:lpstr>Cont’d</vt:lpstr>
      <vt:lpstr>Cont’d</vt:lpstr>
      <vt:lpstr>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Lumbiwe</cp:lastModifiedBy>
  <cp:revision>37</cp:revision>
  <cp:lastPrinted>2020-05-19T14:54:43Z</cp:lastPrinted>
  <dcterms:created xsi:type="dcterms:W3CDTF">2020-04-16T08:13:13Z</dcterms:created>
  <dcterms:modified xsi:type="dcterms:W3CDTF">2022-07-21T09:33:37Z</dcterms:modified>
</cp:coreProperties>
</file>