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108"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1446B-F5E8-4A32-BA6D-F15B2575CE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1E0E320-1D6C-46D0-88C8-1E80E294DF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757713-0B84-4BC8-B735-4AE08AC2E038}"/>
              </a:ext>
            </a:extLst>
          </p:cNvPr>
          <p:cNvSpPr>
            <a:spLocks noGrp="1"/>
          </p:cNvSpPr>
          <p:nvPr>
            <p:ph type="dt" sz="half" idx="10"/>
          </p:nvPr>
        </p:nvSpPr>
        <p:spPr/>
        <p:txBody>
          <a:bodyPr/>
          <a:lstStyle/>
          <a:p>
            <a:fld id="{2B3475F3-BEB0-40C3-BACF-9EFB2487B92B}" type="datetimeFigureOut">
              <a:rPr lang="en-US" smtClean="0"/>
              <a:t>2/2/2021</a:t>
            </a:fld>
            <a:endParaRPr lang="en-US"/>
          </a:p>
        </p:txBody>
      </p:sp>
      <p:sp>
        <p:nvSpPr>
          <p:cNvPr id="5" name="Footer Placeholder 4">
            <a:extLst>
              <a:ext uri="{FF2B5EF4-FFF2-40B4-BE49-F238E27FC236}">
                <a16:creationId xmlns:a16="http://schemas.microsoft.com/office/drawing/2014/main" id="{97F2FDE0-2E71-4339-B2CE-53DD0DFB43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67EB49-5CF5-4FEE-8B93-B126C5FDEFAB}"/>
              </a:ext>
            </a:extLst>
          </p:cNvPr>
          <p:cNvSpPr>
            <a:spLocks noGrp="1"/>
          </p:cNvSpPr>
          <p:nvPr>
            <p:ph type="sldNum" sz="quarter" idx="12"/>
          </p:nvPr>
        </p:nvSpPr>
        <p:spPr/>
        <p:txBody>
          <a:bodyPr/>
          <a:lstStyle/>
          <a:p>
            <a:fld id="{8CE778E3-6819-4B28-A1E0-709468CF54AD}" type="slidenum">
              <a:rPr lang="en-US" smtClean="0"/>
              <a:t>‹#›</a:t>
            </a:fld>
            <a:endParaRPr lang="en-US"/>
          </a:p>
        </p:txBody>
      </p:sp>
    </p:spTree>
    <p:extLst>
      <p:ext uri="{BB962C8B-B14F-4D97-AF65-F5344CB8AC3E}">
        <p14:creationId xmlns:p14="http://schemas.microsoft.com/office/powerpoint/2010/main" val="1929130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D66A5-6E87-4A84-82E6-68D567AB45F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D78C6C-7B85-4F5C-87EC-554E77F332F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77B2FD-B3AD-4B09-9CE7-611FDAF178E5}"/>
              </a:ext>
            </a:extLst>
          </p:cNvPr>
          <p:cNvSpPr>
            <a:spLocks noGrp="1"/>
          </p:cNvSpPr>
          <p:nvPr>
            <p:ph type="dt" sz="half" idx="10"/>
          </p:nvPr>
        </p:nvSpPr>
        <p:spPr/>
        <p:txBody>
          <a:bodyPr/>
          <a:lstStyle/>
          <a:p>
            <a:fld id="{2B3475F3-BEB0-40C3-BACF-9EFB2487B92B}" type="datetimeFigureOut">
              <a:rPr lang="en-US" smtClean="0"/>
              <a:t>2/2/2021</a:t>
            </a:fld>
            <a:endParaRPr lang="en-US"/>
          </a:p>
        </p:txBody>
      </p:sp>
      <p:sp>
        <p:nvSpPr>
          <p:cNvPr id="5" name="Footer Placeholder 4">
            <a:extLst>
              <a:ext uri="{FF2B5EF4-FFF2-40B4-BE49-F238E27FC236}">
                <a16:creationId xmlns:a16="http://schemas.microsoft.com/office/drawing/2014/main" id="{8A9265E5-C804-4F68-9897-7D0581B6FA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38179A-5CCB-448E-9F60-7A660866F0D2}"/>
              </a:ext>
            </a:extLst>
          </p:cNvPr>
          <p:cNvSpPr>
            <a:spLocks noGrp="1"/>
          </p:cNvSpPr>
          <p:nvPr>
            <p:ph type="sldNum" sz="quarter" idx="12"/>
          </p:nvPr>
        </p:nvSpPr>
        <p:spPr/>
        <p:txBody>
          <a:bodyPr/>
          <a:lstStyle/>
          <a:p>
            <a:fld id="{8CE778E3-6819-4B28-A1E0-709468CF54AD}" type="slidenum">
              <a:rPr lang="en-US" smtClean="0"/>
              <a:t>‹#›</a:t>
            </a:fld>
            <a:endParaRPr lang="en-US"/>
          </a:p>
        </p:txBody>
      </p:sp>
    </p:spTree>
    <p:extLst>
      <p:ext uri="{BB962C8B-B14F-4D97-AF65-F5344CB8AC3E}">
        <p14:creationId xmlns:p14="http://schemas.microsoft.com/office/powerpoint/2010/main" val="510827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AC5DF3-35EF-4937-82BB-5BB0A030D17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2F5280F-4E21-4DCC-BB00-5A3C5160756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F1AA40-B852-4880-93D0-E3A1D80896C3}"/>
              </a:ext>
            </a:extLst>
          </p:cNvPr>
          <p:cNvSpPr>
            <a:spLocks noGrp="1"/>
          </p:cNvSpPr>
          <p:nvPr>
            <p:ph type="dt" sz="half" idx="10"/>
          </p:nvPr>
        </p:nvSpPr>
        <p:spPr/>
        <p:txBody>
          <a:bodyPr/>
          <a:lstStyle/>
          <a:p>
            <a:fld id="{2B3475F3-BEB0-40C3-BACF-9EFB2487B92B}" type="datetimeFigureOut">
              <a:rPr lang="en-US" smtClean="0"/>
              <a:t>2/2/2021</a:t>
            </a:fld>
            <a:endParaRPr lang="en-US"/>
          </a:p>
        </p:txBody>
      </p:sp>
      <p:sp>
        <p:nvSpPr>
          <p:cNvPr id="5" name="Footer Placeholder 4">
            <a:extLst>
              <a:ext uri="{FF2B5EF4-FFF2-40B4-BE49-F238E27FC236}">
                <a16:creationId xmlns:a16="http://schemas.microsoft.com/office/drawing/2014/main" id="{112480B4-91C4-4342-BECA-E352EEABFF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01C454-18E3-4095-8465-2A0FFAE665C4}"/>
              </a:ext>
            </a:extLst>
          </p:cNvPr>
          <p:cNvSpPr>
            <a:spLocks noGrp="1"/>
          </p:cNvSpPr>
          <p:nvPr>
            <p:ph type="sldNum" sz="quarter" idx="12"/>
          </p:nvPr>
        </p:nvSpPr>
        <p:spPr/>
        <p:txBody>
          <a:bodyPr/>
          <a:lstStyle/>
          <a:p>
            <a:fld id="{8CE778E3-6819-4B28-A1E0-709468CF54AD}" type="slidenum">
              <a:rPr lang="en-US" smtClean="0"/>
              <a:t>‹#›</a:t>
            </a:fld>
            <a:endParaRPr lang="en-US"/>
          </a:p>
        </p:txBody>
      </p:sp>
    </p:spTree>
    <p:extLst>
      <p:ext uri="{BB962C8B-B14F-4D97-AF65-F5344CB8AC3E}">
        <p14:creationId xmlns:p14="http://schemas.microsoft.com/office/powerpoint/2010/main" val="3692659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A63749-890A-42FF-9549-1B9FE0C9B6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51B971-A01F-43C4-ADC0-1F31DB7757D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40056A-BF4E-42A2-9472-0B4EC3F212E8}"/>
              </a:ext>
            </a:extLst>
          </p:cNvPr>
          <p:cNvSpPr>
            <a:spLocks noGrp="1"/>
          </p:cNvSpPr>
          <p:nvPr>
            <p:ph type="dt" sz="half" idx="10"/>
          </p:nvPr>
        </p:nvSpPr>
        <p:spPr/>
        <p:txBody>
          <a:bodyPr/>
          <a:lstStyle/>
          <a:p>
            <a:fld id="{2B3475F3-BEB0-40C3-BACF-9EFB2487B92B}" type="datetimeFigureOut">
              <a:rPr lang="en-US" smtClean="0"/>
              <a:t>2/2/2021</a:t>
            </a:fld>
            <a:endParaRPr lang="en-US"/>
          </a:p>
        </p:txBody>
      </p:sp>
      <p:sp>
        <p:nvSpPr>
          <p:cNvPr id="5" name="Footer Placeholder 4">
            <a:extLst>
              <a:ext uri="{FF2B5EF4-FFF2-40B4-BE49-F238E27FC236}">
                <a16:creationId xmlns:a16="http://schemas.microsoft.com/office/drawing/2014/main" id="{83ECD056-6734-417B-B004-60F70151DC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A1519F-4EC5-464C-AD63-8BD9377312CE}"/>
              </a:ext>
            </a:extLst>
          </p:cNvPr>
          <p:cNvSpPr>
            <a:spLocks noGrp="1"/>
          </p:cNvSpPr>
          <p:nvPr>
            <p:ph type="sldNum" sz="quarter" idx="12"/>
          </p:nvPr>
        </p:nvSpPr>
        <p:spPr/>
        <p:txBody>
          <a:bodyPr/>
          <a:lstStyle/>
          <a:p>
            <a:fld id="{8CE778E3-6819-4B28-A1E0-709468CF54AD}" type="slidenum">
              <a:rPr lang="en-US" smtClean="0"/>
              <a:t>‹#›</a:t>
            </a:fld>
            <a:endParaRPr lang="en-US"/>
          </a:p>
        </p:txBody>
      </p:sp>
    </p:spTree>
    <p:extLst>
      <p:ext uri="{BB962C8B-B14F-4D97-AF65-F5344CB8AC3E}">
        <p14:creationId xmlns:p14="http://schemas.microsoft.com/office/powerpoint/2010/main" val="1509516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953E4-7C42-4991-AD2D-26A1619E2E7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5E437CC-F639-4912-94AF-CA063DB332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45EAB1-E444-4809-92E1-AE194EAB72CF}"/>
              </a:ext>
            </a:extLst>
          </p:cNvPr>
          <p:cNvSpPr>
            <a:spLocks noGrp="1"/>
          </p:cNvSpPr>
          <p:nvPr>
            <p:ph type="dt" sz="half" idx="10"/>
          </p:nvPr>
        </p:nvSpPr>
        <p:spPr/>
        <p:txBody>
          <a:bodyPr/>
          <a:lstStyle/>
          <a:p>
            <a:fld id="{2B3475F3-BEB0-40C3-BACF-9EFB2487B92B}" type="datetimeFigureOut">
              <a:rPr lang="en-US" smtClean="0"/>
              <a:t>2/2/2021</a:t>
            </a:fld>
            <a:endParaRPr lang="en-US"/>
          </a:p>
        </p:txBody>
      </p:sp>
      <p:sp>
        <p:nvSpPr>
          <p:cNvPr id="5" name="Footer Placeholder 4">
            <a:extLst>
              <a:ext uri="{FF2B5EF4-FFF2-40B4-BE49-F238E27FC236}">
                <a16:creationId xmlns:a16="http://schemas.microsoft.com/office/drawing/2014/main" id="{2664610B-5BF7-4744-A3C6-20D58AF411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51927E-AFDE-44C9-8445-C9B902D4131D}"/>
              </a:ext>
            </a:extLst>
          </p:cNvPr>
          <p:cNvSpPr>
            <a:spLocks noGrp="1"/>
          </p:cNvSpPr>
          <p:nvPr>
            <p:ph type="sldNum" sz="quarter" idx="12"/>
          </p:nvPr>
        </p:nvSpPr>
        <p:spPr/>
        <p:txBody>
          <a:bodyPr/>
          <a:lstStyle/>
          <a:p>
            <a:fld id="{8CE778E3-6819-4B28-A1E0-709468CF54AD}" type="slidenum">
              <a:rPr lang="en-US" smtClean="0"/>
              <a:t>‹#›</a:t>
            </a:fld>
            <a:endParaRPr lang="en-US"/>
          </a:p>
        </p:txBody>
      </p:sp>
    </p:spTree>
    <p:extLst>
      <p:ext uri="{BB962C8B-B14F-4D97-AF65-F5344CB8AC3E}">
        <p14:creationId xmlns:p14="http://schemas.microsoft.com/office/powerpoint/2010/main" val="1202364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0AFB4-6A89-45AF-978F-3841C1415D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B37C4B-7C68-4C9B-98CC-C86A9495C1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F76BC62-5E2C-44B3-BF75-E1CEEDA38A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DF1C01-9E7A-4D13-B875-315540B7582C}"/>
              </a:ext>
            </a:extLst>
          </p:cNvPr>
          <p:cNvSpPr>
            <a:spLocks noGrp="1"/>
          </p:cNvSpPr>
          <p:nvPr>
            <p:ph type="dt" sz="half" idx="10"/>
          </p:nvPr>
        </p:nvSpPr>
        <p:spPr/>
        <p:txBody>
          <a:bodyPr/>
          <a:lstStyle/>
          <a:p>
            <a:fld id="{2B3475F3-BEB0-40C3-BACF-9EFB2487B92B}" type="datetimeFigureOut">
              <a:rPr lang="en-US" smtClean="0"/>
              <a:t>2/2/2021</a:t>
            </a:fld>
            <a:endParaRPr lang="en-US"/>
          </a:p>
        </p:txBody>
      </p:sp>
      <p:sp>
        <p:nvSpPr>
          <p:cNvPr id="6" name="Footer Placeholder 5">
            <a:extLst>
              <a:ext uri="{FF2B5EF4-FFF2-40B4-BE49-F238E27FC236}">
                <a16:creationId xmlns:a16="http://schemas.microsoft.com/office/drawing/2014/main" id="{FC6A64C3-F902-4E5D-8C98-EDA44EC909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9924F1-28BD-4BBB-9B62-948EF19F3A72}"/>
              </a:ext>
            </a:extLst>
          </p:cNvPr>
          <p:cNvSpPr>
            <a:spLocks noGrp="1"/>
          </p:cNvSpPr>
          <p:nvPr>
            <p:ph type="sldNum" sz="quarter" idx="12"/>
          </p:nvPr>
        </p:nvSpPr>
        <p:spPr/>
        <p:txBody>
          <a:bodyPr/>
          <a:lstStyle/>
          <a:p>
            <a:fld id="{8CE778E3-6819-4B28-A1E0-709468CF54AD}" type="slidenum">
              <a:rPr lang="en-US" smtClean="0"/>
              <a:t>‹#›</a:t>
            </a:fld>
            <a:endParaRPr lang="en-US"/>
          </a:p>
        </p:txBody>
      </p:sp>
    </p:spTree>
    <p:extLst>
      <p:ext uri="{BB962C8B-B14F-4D97-AF65-F5344CB8AC3E}">
        <p14:creationId xmlns:p14="http://schemas.microsoft.com/office/powerpoint/2010/main" val="144836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41B61-0760-4D70-8615-9F9AD5B3BA8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509AB5-8586-4C8E-9FF1-F5A0AE8DF0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F8C79F-6CDC-424B-BDFB-B10E48E8A3A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A727948-3FF0-4297-B81E-779A3960F1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88DABB0-5878-4A6D-83D9-B1B6DC771DA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46BA6EB-86A6-4EB5-A687-39BD95511D3C}"/>
              </a:ext>
            </a:extLst>
          </p:cNvPr>
          <p:cNvSpPr>
            <a:spLocks noGrp="1"/>
          </p:cNvSpPr>
          <p:nvPr>
            <p:ph type="dt" sz="half" idx="10"/>
          </p:nvPr>
        </p:nvSpPr>
        <p:spPr/>
        <p:txBody>
          <a:bodyPr/>
          <a:lstStyle/>
          <a:p>
            <a:fld id="{2B3475F3-BEB0-40C3-BACF-9EFB2487B92B}" type="datetimeFigureOut">
              <a:rPr lang="en-US" smtClean="0"/>
              <a:t>2/2/2021</a:t>
            </a:fld>
            <a:endParaRPr lang="en-US"/>
          </a:p>
        </p:txBody>
      </p:sp>
      <p:sp>
        <p:nvSpPr>
          <p:cNvPr id="8" name="Footer Placeholder 7">
            <a:extLst>
              <a:ext uri="{FF2B5EF4-FFF2-40B4-BE49-F238E27FC236}">
                <a16:creationId xmlns:a16="http://schemas.microsoft.com/office/drawing/2014/main" id="{2925EF9B-EDEE-4A1F-AF64-DF6DB4E3816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7BAB185-0097-403B-95EC-3C4A3B92E378}"/>
              </a:ext>
            </a:extLst>
          </p:cNvPr>
          <p:cNvSpPr>
            <a:spLocks noGrp="1"/>
          </p:cNvSpPr>
          <p:nvPr>
            <p:ph type="sldNum" sz="quarter" idx="12"/>
          </p:nvPr>
        </p:nvSpPr>
        <p:spPr/>
        <p:txBody>
          <a:bodyPr/>
          <a:lstStyle/>
          <a:p>
            <a:fld id="{8CE778E3-6819-4B28-A1E0-709468CF54AD}" type="slidenum">
              <a:rPr lang="en-US" smtClean="0"/>
              <a:t>‹#›</a:t>
            </a:fld>
            <a:endParaRPr lang="en-US"/>
          </a:p>
        </p:txBody>
      </p:sp>
    </p:spTree>
    <p:extLst>
      <p:ext uri="{BB962C8B-B14F-4D97-AF65-F5344CB8AC3E}">
        <p14:creationId xmlns:p14="http://schemas.microsoft.com/office/powerpoint/2010/main" val="4239117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928B0-5178-42D7-AE07-4A6AE40061F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A6AB615-AED3-4F42-8D9D-275CEAE2AB33}"/>
              </a:ext>
            </a:extLst>
          </p:cNvPr>
          <p:cNvSpPr>
            <a:spLocks noGrp="1"/>
          </p:cNvSpPr>
          <p:nvPr>
            <p:ph type="dt" sz="half" idx="10"/>
          </p:nvPr>
        </p:nvSpPr>
        <p:spPr/>
        <p:txBody>
          <a:bodyPr/>
          <a:lstStyle/>
          <a:p>
            <a:fld id="{2B3475F3-BEB0-40C3-BACF-9EFB2487B92B}" type="datetimeFigureOut">
              <a:rPr lang="en-US" smtClean="0"/>
              <a:t>2/2/2021</a:t>
            </a:fld>
            <a:endParaRPr lang="en-US"/>
          </a:p>
        </p:txBody>
      </p:sp>
      <p:sp>
        <p:nvSpPr>
          <p:cNvPr id="4" name="Footer Placeholder 3">
            <a:extLst>
              <a:ext uri="{FF2B5EF4-FFF2-40B4-BE49-F238E27FC236}">
                <a16:creationId xmlns:a16="http://schemas.microsoft.com/office/drawing/2014/main" id="{7E5388E0-DF72-478E-A5D6-E0034238E76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C27D823-FE32-4E9A-BEB4-EAA9047A614D}"/>
              </a:ext>
            </a:extLst>
          </p:cNvPr>
          <p:cNvSpPr>
            <a:spLocks noGrp="1"/>
          </p:cNvSpPr>
          <p:nvPr>
            <p:ph type="sldNum" sz="quarter" idx="12"/>
          </p:nvPr>
        </p:nvSpPr>
        <p:spPr/>
        <p:txBody>
          <a:bodyPr/>
          <a:lstStyle/>
          <a:p>
            <a:fld id="{8CE778E3-6819-4B28-A1E0-709468CF54AD}" type="slidenum">
              <a:rPr lang="en-US" smtClean="0"/>
              <a:t>‹#›</a:t>
            </a:fld>
            <a:endParaRPr lang="en-US"/>
          </a:p>
        </p:txBody>
      </p:sp>
    </p:spTree>
    <p:extLst>
      <p:ext uri="{BB962C8B-B14F-4D97-AF65-F5344CB8AC3E}">
        <p14:creationId xmlns:p14="http://schemas.microsoft.com/office/powerpoint/2010/main" val="2118853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9496B1-6650-4958-8DA5-9051C41D5B97}"/>
              </a:ext>
            </a:extLst>
          </p:cNvPr>
          <p:cNvSpPr>
            <a:spLocks noGrp="1"/>
          </p:cNvSpPr>
          <p:nvPr>
            <p:ph type="dt" sz="half" idx="10"/>
          </p:nvPr>
        </p:nvSpPr>
        <p:spPr/>
        <p:txBody>
          <a:bodyPr/>
          <a:lstStyle/>
          <a:p>
            <a:fld id="{2B3475F3-BEB0-40C3-BACF-9EFB2487B92B}" type="datetimeFigureOut">
              <a:rPr lang="en-US" smtClean="0"/>
              <a:t>2/2/2021</a:t>
            </a:fld>
            <a:endParaRPr lang="en-US"/>
          </a:p>
        </p:txBody>
      </p:sp>
      <p:sp>
        <p:nvSpPr>
          <p:cNvPr id="3" name="Footer Placeholder 2">
            <a:extLst>
              <a:ext uri="{FF2B5EF4-FFF2-40B4-BE49-F238E27FC236}">
                <a16:creationId xmlns:a16="http://schemas.microsoft.com/office/drawing/2014/main" id="{2D262C33-584E-441A-8CBB-E63DE32CF67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08197D-2300-423D-9204-FD439968C9DE}"/>
              </a:ext>
            </a:extLst>
          </p:cNvPr>
          <p:cNvSpPr>
            <a:spLocks noGrp="1"/>
          </p:cNvSpPr>
          <p:nvPr>
            <p:ph type="sldNum" sz="quarter" idx="12"/>
          </p:nvPr>
        </p:nvSpPr>
        <p:spPr/>
        <p:txBody>
          <a:bodyPr/>
          <a:lstStyle/>
          <a:p>
            <a:fld id="{8CE778E3-6819-4B28-A1E0-709468CF54AD}" type="slidenum">
              <a:rPr lang="en-US" smtClean="0"/>
              <a:t>‹#›</a:t>
            </a:fld>
            <a:endParaRPr lang="en-US"/>
          </a:p>
        </p:txBody>
      </p:sp>
    </p:spTree>
    <p:extLst>
      <p:ext uri="{BB962C8B-B14F-4D97-AF65-F5344CB8AC3E}">
        <p14:creationId xmlns:p14="http://schemas.microsoft.com/office/powerpoint/2010/main" val="3090293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2A500-4E17-44A1-8EB1-B7F170F90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9A37906-C882-44EB-81FE-8896C70C0F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8CF70CE-F6DF-4B8B-BBD7-126D1E5D9F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4D52DE8-5B38-4210-A4DC-514A4B692A39}"/>
              </a:ext>
            </a:extLst>
          </p:cNvPr>
          <p:cNvSpPr>
            <a:spLocks noGrp="1"/>
          </p:cNvSpPr>
          <p:nvPr>
            <p:ph type="dt" sz="half" idx="10"/>
          </p:nvPr>
        </p:nvSpPr>
        <p:spPr/>
        <p:txBody>
          <a:bodyPr/>
          <a:lstStyle/>
          <a:p>
            <a:fld id="{2B3475F3-BEB0-40C3-BACF-9EFB2487B92B}" type="datetimeFigureOut">
              <a:rPr lang="en-US" smtClean="0"/>
              <a:t>2/2/2021</a:t>
            </a:fld>
            <a:endParaRPr lang="en-US"/>
          </a:p>
        </p:txBody>
      </p:sp>
      <p:sp>
        <p:nvSpPr>
          <p:cNvPr id="6" name="Footer Placeholder 5">
            <a:extLst>
              <a:ext uri="{FF2B5EF4-FFF2-40B4-BE49-F238E27FC236}">
                <a16:creationId xmlns:a16="http://schemas.microsoft.com/office/drawing/2014/main" id="{164BB921-7FFF-4766-86D7-3DECE57F9D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13CF74-5F66-4A49-9820-2CED9FE8C742}"/>
              </a:ext>
            </a:extLst>
          </p:cNvPr>
          <p:cNvSpPr>
            <a:spLocks noGrp="1"/>
          </p:cNvSpPr>
          <p:nvPr>
            <p:ph type="sldNum" sz="quarter" idx="12"/>
          </p:nvPr>
        </p:nvSpPr>
        <p:spPr/>
        <p:txBody>
          <a:bodyPr/>
          <a:lstStyle/>
          <a:p>
            <a:fld id="{8CE778E3-6819-4B28-A1E0-709468CF54AD}" type="slidenum">
              <a:rPr lang="en-US" smtClean="0"/>
              <a:t>‹#›</a:t>
            </a:fld>
            <a:endParaRPr lang="en-US"/>
          </a:p>
        </p:txBody>
      </p:sp>
    </p:spTree>
    <p:extLst>
      <p:ext uri="{BB962C8B-B14F-4D97-AF65-F5344CB8AC3E}">
        <p14:creationId xmlns:p14="http://schemas.microsoft.com/office/powerpoint/2010/main" val="3025966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C307A-132C-46C5-9DE4-A3C5C0579F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917F545-61A0-47A6-8D77-F089B64285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66AF463-5A33-43ED-9593-013B576EDA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390E60-0DC5-47A8-A752-4D249E2C5E3B}"/>
              </a:ext>
            </a:extLst>
          </p:cNvPr>
          <p:cNvSpPr>
            <a:spLocks noGrp="1"/>
          </p:cNvSpPr>
          <p:nvPr>
            <p:ph type="dt" sz="half" idx="10"/>
          </p:nvPr>
        </p:nvSpPr>
        <p:spPr/>
        <p:txBody>
          <a:bodyPr/>
          <a:lstStyle/>
          <a:p>
            <a:fld id="{2B3475F3-BEB0-40C3-BACF-9EFB2487B92B}" type="datetimeFigureOut">
              <a:rPr lang="en-US" smtClean="0"/>
              <a:t>2/2/2021</a:t>
            </a:fld>
            <a:endParaRPr lang="en-US"/>
          </a:p>
        </p:txBody>
      </p:sp>
      <p:sp>
        <p:nvSpPr>
          <p:cNvPr id="6" name="Footer Placeholder 5">
            <a:extLst>
              <a:ext uri="{FF2B5EF4-FFF2-40B4-BE49-F238E27FC236}">
                <a16:creationId xmlns:a16="http://schemas.microsoft.com/office/drawing/2014/main" id="{49029BCB-165C-495D-B420-DCC4BEF030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32E368-536A-4B12-B04E-C3DD8676EEB0}"/>
              </a:ext>
            </a:extLst>
          </p:cNvPr>
          <p:cNvSpPr>
            <a:spLocks noGrp="1"/>
          </p:cNvSpPr>
          <p:nvPr>
            <p:ph type="sldNum" sz="quarter" idx="12"/>
          </p:nvPr>
        </p:nvSpPr>
        <p:spPr/>
        <p:txBody>
          <a:bodyPr/>
          <a:lstStyle/>
          <a:p>
            <a:fld id="{8CE778E3-6819-4B28-A1E0-709468CF54AD}" type="slidenum">
              <a:rPr lang="en-US" smtClean="0"/>
              <a:t>‹#›</a:t>
            </a:fld>
            <a:endParaRPr lang="en-US"/>
          </a:p>
        </p:txBody>
      </p:sp>
    </p:spTree>
    <p:extLst>
      <p:ext uri="{BB962C8B-B14F-4D97-AF65-F5344CB8AC3E}">
        <p14:creationId xmlns:p14="http://schemas.microsoft.com/office/powerpoint/2010/main" val="2463395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B156A7-B28F-4A9F-AA6B-285A5F7520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73D9310-B819-49BB-B067-0FA5B5362F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B3194D-FB8B-456F-BA92-97392A1806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3475F3-BEB0-40C3-BACF-9EFB2487B92B}" type="datetimeFigureOut">
              <a:rPr lang="en-US" smtClean="0"/>
              <a:t>2/2/2021</a:t>
            </a:fld>
            <a:endParaRPr lang="en-US"/>
          </a:p>
        </p:txBody>
      </p:sp>
      <p:sp>
        <p:nvSpPr>
          <p:cNvPr id="5" name="Footer Placeholder 4">
            <a:extLst>
              <a:ext uri="{FF2B5EF4-FFF2-40B4-BE49-F238E27FC236}">
                <a16:creationId xmlns:a16="http://schemas.microsoft.com/office/drawing/2014/main" id="{B36EF0D6-7019-4D3D-AD23-97938A60AA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12AE01C-1E6D-400B-A94B-5F59805CFC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E778E3-6819-4B28-A1E0-709468CF54AD}" type="slidenum">
              <a:rPr lang="en-US" smtClean="0"/>
              <a:t>‹#›</a:t>
            </a:fld>
            <a:endParaRPr lang="en-US"/>
          </a:p>
        </p:txBody>
      </p:sp>
    </p:spTree>
    <p:extLst>
      <p:ext uri="{BB962C8B-B14F-4D97-AF65-F5344CB8AC3E}">
        <p14:creationId xmlns:p14="http://schemas.microsoft.com/office/powerpoint/2010/main" val="66493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E852D-045B-4738-B09A-BCFB884CBC1D}"/>
              </a:ext>
            </a:extLst>
          </p:cNvPr>
          <p:cNvSpPr>
            <a:spLocks noGrp="1"/>
          </p:cNvSpPr>
          <p:nvPr>
            <p:ph type="ctrTitle"/>
          </p:nvPr>
        </p:nvSpPr>
        <p:spPr/>
        <p:txBody>
          <a:bodyPr/>
          <a:lstStyle/>
          <a:p>
            <a:r>
              <a:rPr lang="en-US" b="1" dirty="0"/>
              <a:t>UNIVERSITY OF LUSAKA</a:t>
            </a:r>
          </a:p>
        </p:txBody>
      </p:sp>
      <p:sp>
        <p:nvSpPr>
          <p:cNvPr id="3" name="Subtitle 2">
            <a:extLst>
              <a:ext uri="{FF2B5EF4-FFF2-40B4-BE49-F238E27FC236}">
                <a16:creationId xmlns:a16="http://schemas.microsoft.com/office/drawing/2014/main" id="{3BF47838-08DA-406C-A777-4C36E444D4D5}"/>
              </a:ext>
            </a:extLst>
          </p:cNvPr>
          <p:cNvSpPr>
            <a:spLocks noGrp="1"/>
          </p:cNvSpPr>
          <p:nvPr>
            <p:ph type="subTitle" idx="1"/>
          </p:nvPr>
        </p:nvSpPr>
        <p:spPr/>
        <p:txBody>
          <a:bodyPr/>
          <a:lstStyle/>
          <a:p>
            <a:endParaRPr lang="en-US" dirty="0"/>
          </a:p>
          <a:p>
            <a:r>
              <a:rPr lang="en-US" sz="3600" b="1" dirty="0"/>
              <a:t>Unit 1 – Introduction to Land Law</a:t>
            </a:r>
          </a:p>
        </p:txBody>
      </p:sp>
    </p:spTree>
    <p:extLst>
      <p:ext uri="{BB962C8B-B14F-4D97-AF65-F5344CB8AC3E}">
        <p14:creationId xmlns:p14="http://schemas.microsoft.com/office/powerpoint/2010/main" val="2916457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93297-0D50-4E57-8267-0060E6B7A397}"/>
              </a:ext>
            </a:extLst>
          </p:cNvPr>
          <p:cNvSpPr>
            <a:spLocks noGrp="1"/>
          </p:cNvSpPr>
          <p:nvPr>
            <p:ph type="title"/>
          </p:nvPr>
        </p:nvSpPr>
        <p:spPr>
          <a:xfrm>
            <a:off x="838200" y="365125"/>
            <a:ext cx="10515600" cy="990709"/>
          </a:xfrm>
        </p:spPr>
        <p:txBody>
          <a:bodyPr/>
          <a:lstStyle/>
          <a:p>
            <a:r>
              <a:rPr lang="en-US" b="1" dirty="0"/>
              <a:t>The Nature and Scope of Land Law </a:t>
            </a:r>
          </a:p>
        </p:txBody>
      </p:sp>
      <p:sp>
        <p:nvSpPr>
          <p:cNvPr id="3" name="Content Placeholder 2">
            <a:extLst>
              <a:ext uri="{FF2B5EF4-FFF2-40B4-BE49-F238E27FC236}">
                <a16:creationId xmlns:a16="http://schemas.microsoft.com/office/drawing/2014/main" id="{66B08639-A294-421B-80A1-24E10CE46D17}"/>
              </a:ext>
            </a:extLst>
          </p:cNvPr>
          <p:cNvSpPr>
            <a:spLocks noGrp="1"/>
          </p:cNvSpPr>
          <p:nvPr>
            <p:ph idx="1"/>
          </p:nvPr>
        </p:nvSpPr>
        <p:spPr>
          <a:xfrm>
            <a:off x="838200" y="1355834"/>
            <a:ext cx="10515600" cy="5312979"/>
          </a:xfrm>
        </p:spPr>
        <p:txBody>
          <a:bodyPr/>
          <a:lstStyle/>
          <a:p>
            <a:pPr>
              <a:buFont typeface="Wingdings" panose="05000000000000000000" pitchFamily="2" charset="2"/>
              <a:buChar char="q"/>
            </a:pPr>
            <a:r>
              <a:rPr lang="en-US" dirty="0"/>
              <a:t>Land law is essentially   concerned with ownership of land.</a:t>
            </a:r>
          </a:p>
          <a:p>
            <a:pPr>
              <a:buFont typeface="Wingdings" panose="05000000000000000000" pitchFamily="2" charset="2"/>
              <a:buChar char="q"/>
            </a:pPr>
            <a:r>
              <a:rPr lang="en-US" dirty="0"/>
              <a:t>Land law may be defined as that branch of law which deals with and regulates man’s rights and duties to land and the interest which may be acquired and liabilities which may accrue to man inter se, in relation to the use of land (</a:t>
            </a:r>
            <a:r>
              <a:rPr lang="en-US" dirty="0" err="1"/>
              <a:t>Mudenda</a:t>
            </a:r>
            <a:r>
              <a:rPr lang="en-US" dirty="0"/>
              <a:t>, 2007). </a:t>
            </a:r>
          </a:p>
          <a:p>
            <a:pPr>
              <a:buFont typeface="Wingdings" panose="05000000000000000000" pitchFamily="2" charset="2"/>
              <a:buChar char="q"/>
            </a:pPr>
            <a:r>
              <a:rPr lang="en-US" dirty="0"/>
              <a:t>Land law is concerned with, various aspects of ownership of land and, with interests in land held by persons other than the owner.</a:t>
            </a:r>
          </a:p>
          <a:p>
            <a:pPr>
              <a:buFont typeface="Wingdings" panose="05000000000000000000" pitchFamily="2" charset="2"/>
              <a:buChar char="q"/>
            </a:pPr>
            <a:r>
              <a:rPr lang="en-US" dirty="0"/>
              <a:t>There are various forms of interests or rights in land that can be held by persons other than the owner, these interests include: leases, mortgages, easements and profits. </a:t>
            </a:r>
          </a:p>
        </p:txBody>
      </p:sp>
    </p:spTree>
    <p:extLst>
      <p:ext uri="{BB962C8B-B14F-4D97-AF65-F5344CB8AC3E}">
        <p14:creationId xmlns:p14="http://schemas.microsoft.com/office/powerpoint/2010/main" val="873954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C3FE5-CB73-4F7B-B4A8-F3ED712D3828}"/>
              </a:ext>
            </a:extLst>
          </p:cNvPr>
          <p:cNvSpPr>
            <a:spLocks noGrp="1"/>
          </p:cNvSpPr>
          <p:nvPr>
            <p:ph type="title"/>
          </p:nvPr>
        </p:nvSpPr>
        <p:spPr/>
        <p:txBody>
          <a:bodyPr/>
          <a:lstStyle/>
          <a:p>
            <a:r>
              <a:rPr lang="en-US" b="1" dirty="0">
                <a:solidFill>
                  <a:prstClr val="black"/>
                </a:solidFill>
              </a:rPr>
              <a:t>The Nature and Scope of Land Law Cont’d</a:t>
            </a:r>
            <a:endParaRPr lang="en-US" b="1" dirty="0"/>
          </a:p>
        </p:txBody>
      </p:sp>
      <p:sp>
        <p:nvSpPr>
          <p:cNvPr id="3" name="Content Placeholder 2">
            <a:extLst>
              <a:ext uri="{FF2B5EF4-FFF2-40B4-BE49-F238E27FC236}">
                <a16:creationId xmlns:a16="http://schemas.microsoft.com/office/drawing/2014/main" id="{A4BC5492-84CF-4EB0-AA18-E2701E28434B}"/>
              </a:ext>
            </a:extLst>
          </p:cNvPr>
          <p:cNvSpPr>
            <a:spLocks noGrp="1"/>
          </p:cNvSpPr>
          <p:nvPr>
            <p:ph idx="1"/>
          </p:nvPr>
        </p:nvSpPr>
        <p:spPr/>
        <p:txBody>
          <a:bodyPr>
            <a:normAutofit fontScale="92500"/>
          </a:bodyPr>
          <a:lstStyle/>
          <a:p>
            <a:pPr>
              <a:buFont typeface="Wingdings" panose="05000000000000000000" pitchFamily="2" charset="2"/>
              <a:buChar char="q"/>
            </a:pPr>
            <a:r>
              <a:rPr lang="en-US" sz="3200" b="1" dirty="0"/>
              <a:t>What is Land?</a:t>
            </a:r>
          </a:p>
          <a:p>
            <a:pPr marL="0" indent="0">
              <a:buNone/>
            </a:pPr>
            <a:endParaRPr lang="en-US" sz="3200" b="1" dirty="0"/>
          </a:p>
          <a:p>
            <a:pPr>
              <a:buFont typeface="Wingdings" panose="05000000000000000000" pitchFamily="2" charset="2"/>
              <a:buChar char="q"/>
            </a:pPr>
            <a:r>
              <a:rPr lang="en-US" dirty="0"/>
              <a:t>At English common law, the term land includes the physical clods of earth which make up the surface layer of land, mines, and minerals beneath the surface, and buildings, or parts of buildings erected on the surface and “corporeal hereditaments.</a:t>
            </a:r>
          </a:p>
          <a:p>
            <a:pPr>
              <a:buFont typeface="Wingdings" panose="05000000000000000000" pitchFamily="2" charset="2"/>
              <a:buChar char="q"/>
            </a:pPr>
            <a:endParaRPr lang="en-US" dirty="0"/>
          </a:p>
          <a:p>
            <a:pPr>
              <a:buFont typeface="Wingdings" panose="05000000000000000000" pitchFamily="2" charset="2"/>
              <a:buChar char="q"/>
            </a:pPr>
            <a:r>
              <a:rPr lang="en-US" dirty="0"/>
              <a:t>S.2 of the Lands Act defines Land as any interest in land whether the land is virgin, bare or has improvements, but does not include any mining right as defined in the Mines and Minerals Act in respect of any land;</a:t>
            </a:r>
          </a:p>
        </p:txBody>
      </p:sp>
    </p:spTree>
    <p:extLst>
      <p:ext uri="{BB962C8B-B14F-4D97-AF65-F5344CB8AC3E}">
        <p14:creationId xmlns:p14="http://schemas.microsoft.com/office/powerpoint/2010/main" val="1291741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7240A-D792-46D3-B778-12968F0724CD}"/>
              </a:ext>
            </a:extLst>
          </p:cNvPr>
          <p:cNvSpPr>
            <a:spLocks noGrp="1"/>
          </p:cNvSpPr>
          <p:nvPr>
            <p:ph type="title"/>
          </p:nvPr>
        </p:nvSpPr>
        <p:spPr>
          <a:xfrm>
            <a:off x="838200" y="173421"/>
            <a:ext cx="10515600" cy="1261241"/>
          </a:xfrm>
        </p:spPr>
        <p:txBody>
          <a:bodyPr/>
          <a:lstStyle/>
          <a:p>
            <a:r>
              <a:rPr lang="en-US" b="1" dirty="0">
                <a:solidFill>
                  <a:prstClr val="black"/>
                </a:solidFill>
              </a:rPr>
              <a:t>The Nature and Scope of Land Law Cont’d</a:t>
            </a:r>
            <a:endParaRPr lang="en-US" dirty="0"/>
          </a:p>
        </p:txBody>
      </p:sp>
      <p:sp>
        <p:nvSpPr>
          <p:cNvPr id="3" name="Content Placeholder 2">
            <a:extLst>
              <a:ext uri="{FF2B5EF4-FFF2-40B4-BE49-F238E27FC236}">
                <a16:creationId xmlns:a16="http://schemas.microsoft.com/office/drawing/2014/main" id="{660CBEB3-ACFB-4E58-A131-90060944406D}"/>
              </a:ext>
            </a:extLst>
          </p:cNvPr>
          <p:cNvSpPr>
            <a:spLocks noGrp="1"/>
          </p:cNvSpPr>
          <p:nvPr>
            <p:ph idx="1"/>
          </p:nvPr>
        </p:nvSpPr>
        <p:spPr>
          <a:xfrm>
            <a:off x="838200" y="1434662"/>
            <a:ext cx="10515600" cy="5249917"/>
          </a:xfrm>
        </p:spPr>
        <p:txBody>
          <a:bodyPr/>
          <a:lstStyle/>
          <a:p>
            <a:pPr>
              <a:buFont typeface="Wingdings" panose="05000000000000000000" pitchFamily="2" charset="2"/>
              <a:buChar char="q"/>
            </a:pPr>
            <a:r>
              <a:rPr lang="en-US" dirty="0"/>
              <a:t>It must be pointed out from the outset that even if reference is made to an owner of land or ownership of land, there is, in fact, no such thing as ‘ownership’ of land in an absolute sense or at any rate.</a:t>
            </a:r>
          </a:p>
          <a:p>
            <a:pPr>
              <a:buFont typeface="Wingdings" panose="05000000000000000000" pitchFamily="2" charset="2"/>
              <a:buChar char="q"/>
            </a:pPr>
            <a:r>
              <a:rPr lang="en-US" dirty="0"/>
              <a:t>In Zambia all land is vested in the President who holds it in perpetuity for and on behalf of all the people of Zambia – see s. 3 of the Lands Act.</a:t>
            </a:r>
          </a:p>
          <a:p>
            <a:pPr>
              <a:buFont typeface="Wingdings" panose="05000000000000000000" pitchFamily="2" charset="2"/>
              <a:buChar char="q"/>
            </a:pPr>
            <a:r>
              <a:rPr lang="en-US" dirty="0"/>
              <a:t>  What a person can therefore ‘own’ both in England and Zambia is merely an estate or interest in land of a defined duration. </a:t>
            </a:r>
          </a:p>
        </p:txBody>
      </p:sp>
    </p:spTree>
    <p:extLst>
      <p:ext uri="{BB962C8B-B14F-4D97-AF65-F5344CB8AC3E}">
        <p14:creationId xmlns:p14="http://schemas.microsoft.com/office/powerpoint/2010/main" val="634176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0D0A4E-7F1E-473F-B1B9-C606ADF7AF9E}"/>
              </a:ext>
            </a:extLst>
          </p:cNvPr>
          <p:cNvSpPr>
            <a:spLocks noGrp="1"/>
          </p:cNvSpPr>
          <p:nvPr>
            <p:ph type="title"/>
          </p:nvPr>
        </p:nvSpPr>
        <p:spPr>
          <a:xfrm>
            <a:off x="838200" y="189187"/>
            <a:ext cx="10515600" cy="1087820"/>
          </a:xfrm>
        </p:spPr>
        <p:txBody>
          <a:bodyPr/>
          <a:lstStyle/>
          <a:p>
            <a:r>
              <a:rPr lang="en-US" b="1" dirty="0"/>
              <a:t>Why Embark on a study of Land Law?</a:t>
            </a:r>
          </a:p>
        </p:txBody>
      </p:sp>
      <p:sp>
        <p:nvSpPr>
          <p:cNvPr id="3" name="Content Placeholder 2">
            <a:extLst>
              <a:ext uri="{FF2B5EF4-FFF2-40B4-BE49-F238E27FC236}">
                <a16:creationId xmlns:a16="http://schemas.microsoft.com/office/drawing/2014/main" id="{47A7C32D-CC6A-4E6E-B4B1-CC7EF3C97BA6}"/>
              </a:ext>
            </a:extLst>
          </p:cNvPr>
          <p:cNvSpPr>
            <a:spLocks noGrp="1"/>
          </p:cNvSpPr>
          <p:nvPr>
            <p:ph idx="1"/>
          </p:nvPr>
        </p:nvSpPr>
        <p:spPr>
          <a:xfrm>
            <a:off x="838200" y="1277007"/>
            <a:ext cx="10515600" cy="5155324"/>
          </a:xfrm>
        </p:spPr>
        <p:txBody>
          <a:bodyPr/>
          <a:lstStyle/>
          <a:p>
            <a:pPr marL="514350" indent="-514350">
              <a:buFont typeface="+mj-lt"/>
              <a:buAutoNum type="alphaLcParenR"/>
            </a:pPr>
            <a:r>
              <a:rPr lang="en-US" dirty="0"/>
              <a:t>to acquire a knowledge of the rights and liabilities attached to     interests in land; and</a:t>
            </a:r>
          </a:p>
          <a:p>
            <a:pPr marL="514350" indent="-514350">
              <a:buFont typeface="+mj-lt"/>
              <a:buAutoNum type="alphaLcParenR"/>
            </a:pPr>
            <a:r>
              <a:rPr lang="en-US" dirty="0"/>
              <a:t>to lay a foundation for the study of conveyancing.</a:t>
            </a:r>
          </a:p>
          <a:p>
            <a:pPr>
              <a:buFont typeface="Wingdings" panose="05000000000000000000" pitchFamily="2" charset="2"/>
              <a:buChar char="q"/>
            </a:pPr>
            <a:r>
              <a:rPr lang="en-US" dirty="0"/>
              <a:t>Conveyancing may be defined as a science and art of validly creating, transferring, and extinguishing rights in property, particularly in or over land, by written deeds of various kinds. </a:t>
            </a:r>
          </a:p>
          <a:p>
            <a:pPr>
              <a:buFont typeface="Wingdings" panose="05000000000000000000" pitchFamily="2" charset="2"/>
              <a:buChar char="q"/>
            </a:pPr>
            <a:endParaRPr lang="en-US" dirty="0"/>
          </a:p>
        </p:txBody>
      </p:sp>
    </p:spTree>
    <p:extLst>
      <p:ext uri="{BB962C8B-B14F-4D97-AF65-F5344CB8AC3E}">
        <p14:creationId xmlns:p14="http://schemas.microsoft.com/office/powerpoint/2010/main" val="27822835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8CFBD-17D4-4398-8069-375E6387DF63}"/>
              </a:ext>
            </a:extLst>
          </p:cNvPr>
          <p:cNvSpPr>
            <a:spLocks noGrp="1"/>
          </p:cNvSpPr>
          <p:nvPr>
            <p:ph type="title"/>
          </p:nvPr>
        </p:nvSpPr>
        <p:spPr>
          <a:xfrm>
            <a:off x="838200" y="141891"/>
            <a:ext cx="10515600" cy="1024758"/>
          </a:xfrm>
        </p:spPr>
        <p:txBody>
          <a:bodyPr>
            <a:normAutofit fontScale="90000"/>
          </a:bodyPr>
          <a:lstStyle/>
          <a:p>
            <a:r>
              <a:rPr lang="en-US" b="1" dirty="0"/>
              <a:t>Proprietary Nature of Interests or Rights in Land</a:t>
            </a:r>
          </a:p>
        </p:txBody>
      </p:sp>
      <p:sp>
        <p:nvSpPr>
          <p:cNvPr id="3" name="Content Placeholder 2">
            <a:extLst>
              <a:ext uri="{FF2B5EF4-FFF2-40B4-BE49-F238E27FC236}">
                <a16:creationId xmlns:a16="http://schemas.microsoft.com/office/drawing/2014/main" id="{7EB46C04-3426-4E18-9C36-16A4E2EB424B}"/>
              </a:ext>
            </a:extLst>
          </p:cNvPr>
          <p:cNvSpPr>
            <a:spLocks noGrp="1"/>
          </p:cNvSpPr>
          <p:nvPr>
            <p:ph idx="1"/>
          </p:nvPr>
        </p:nvSpPr>
        <p:spPr>
          <a:xfrm>
            <a:off x="838200" y="1166649"/>
            <a:ext cx="10515600" cy="5344510"/>
          </a:xfrm>
        </p:spPr>
        <p:txBody>
          <a:bodyPr/>
          <a:lstStyle/>
          <a:p>
            <a:pPr>
              <a:buFont typeface="Wingdings" panose="05000000000000000000" pitchFamily="2" charset="2"/>
              <a:buChar char="q"/>
            </a:pPr>
            <a:r>
              <a:rPr lang="en-US" dirty="0"/>
              <a:t>land law rights’ are capable of attaching to the land itself so that any person who comes into ownership or possession of the land may be entitled to enjoy the rights it gives or be subject to the obligations it imposes. </a:t>
            </a:r>
          </a:p>
          <a:p>
            <a:pPr>
              <a:buFont typeface="Wingdings" panose="05000000000000000000" pitchFamily="2" charset="2"/>
              <a:buChar char="q"/>
            </a:pPr>
            <a:r>
              <a:rPr lang="en-US" dirty="0"/>
              <a:t>This is the ‘proprietary’ nature of land law rights and it is completely different from the merely ‘personal’ obligations which an ordinary contractual relationship establishes.</a:t>
            </a:r>
          </a:p>
          <a:p>
            <a:pPr>
              <a:buFont typeface="Wingdings" panose="05000000000000000000" pitchFamily="2" charset="2"/>
              <a:buChar char="q"/>
            </a:pPr>
            <a:r>
              <a:rPr lang="en-US" dirty="0"/>
              <a:t>Before a right or an interest can be admitted into the category of property or of a right affecting property, it must be definable, identifiable by third parties, capable in its nature of assumption by third parties, and have some degree of permanence or stability</a:t>
            </a:r>
          </a:p>
          <a:p>
            <a:pPr>
              <a:buFont typeface="Wingdings" panose="05000000000000000000" pitchFamily="2" charset="2"/>
              <a:buChar char="q"/>
            </a:pPr>
            <a:endParaRPr lang="en-US" dirty="0"/>
          </a:p>
        </p:txBody>
      </p:sp>
    </p:spTree>
    <p:extLst>
      <p:ext uri="{BB962C8B-B14F-4D97-AF65-F5344CB8AC3E}">
        <p14:creationId xmlns:p14="http://schemas.microsoft.com/office/powerpoint/2010/main" val="2355457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922549-373D-4644-AB12-8A21178B5B40}"/>
              </a:ext>
            </a:extLst>
          </p:cNvPr>
          <p:cNvSpPr>
            <a:spLocks noGrp="1"/>
          </p:cNvSpPr>
          <p:nvPr>
            <p:ph type="title"/>
          </p:nvPr>
        </p:nvSpPr>
        <p:spPr>
          <a:xfrm>
            <a:off x="838200" y="141891"/>
            <a:ext cx="10515600" cy="1182412"/>
          </a:xfrm>
        </p:spPr>
        <p:txBody>
          <a:bodyPr/>
          <a:lstStyle/>
          <a:p>
            <a:r>
              <a:rPr lang="en-US" b="1" dirty="0"/>
              <a:t>Sources of Land Law in Zambia</a:t>
            </a:r>
          </a:p>
        </p:txBody>
      </p:sp>
      <p:sp>
        <p:nvSpPr>
          <p:cNvPr id="3" name="Content Placeholder 2">
            <a:extLst>
              <a:ext uri="{FF2B5EF4-FFF2-40B4-BE49-F238E27FC236}">
                <a16:creationId xmlns:a16="http://schemas.microsoft.com/office/drawing/2014/main" id="{26420017-9047-484C-A211-E3704D90BEC8}"/>
              </a:ext>
            </a:extLst>
          </p:cNvPr>
          <p:cNvSpPr>
            <a:spLocks noGrp="1"/>
          </p:cNvSpPr>
          <p:nvPr>
            <p:ph idx="1"/>
          </p:nvPr>
        </p:nvSpPr>
        <p:spPr>
          <a:xfrm>
            <a:off x="838200" y="1324303"/>
            <a:ext cx="10515600" cy="5391806"/>
          </a:xfrm>
        </p:spPr>
        <p:txBody>
          <a:bodyPr>
            <a:normAutofit fontScale="92500" lnSpcReduction="10000"/>
          </a:bodyPr>
          <a:lstStyle/>
          <a:p>
            <a:pPr>
              <a:buFont typeface="Wingdings" panose="05000000000000000000" pitchFamily="2" charset="2"/>
              <a:buChar char="q"/>
            </a:pPr>
            <a:r>
              <a:rPr lang="en-US" dirty="0"/>
              <a:t>The Constitution of Zambia - Article 16 provides   for protection against deprivation of property</a:t>
            </a:r>
          </a:p>
          <a:p>
            <a:pPr>
              <a:buFont typeface="Wingdings" panose="05000000000000000000" pitchFamily="2" charset="2"/>
              <a:buChar char="q"/>
            </a:pPr>
            <a:r>
              <a:rPr lang="en-US" dirty="0"/>
              <a:t>English Common Law</a:t>
            </a:r>
          </a:p>
          <a:p>
            <a:pPr lvl="1">
              <a:buFont typeface="Courier New" panose="02070309020205020404" pitchFamily="49" charset="0"/>
              <a:buChar char="o"/>
            </a:pPr>
            <a:r>
              <a:rPr lang="en-US" dirty="0"/>
              <a:t>The English Law [Extent of Application] Act provides for the application of English common law, doctrines of Equity and certain English statutes in Zambia.</a:t>
            </a:r>
          </a:p>
          <a:p>
            <a:pPr>
              <a:buFont typeface="Wingdings" panose="05000000000000000000" pitchFamily="2" charset="2"/>
              <a:buChar char="q"/>
            </a:pPr>
            <a:r>
              <a:rPr lang="en-US" dirty="0"/>
              <a:t>Principles of Equity </a:t>
            </a:r>
          </a:p>
          <a:p>
            <a:pPr>
              <a:buFont typeface="Wingdings" panose="05000000000000000000" pitchFamily="2" charset="2"/>
              <a:buChar char="q"/>
            </a:pPr>
            <a:r>
              <a:rPr lang="en-US" dirty="0"/>
              <a:t>Customary Law</a:t>
            </a:r>
          </a:p>
          <a:p>
            <a:pPr lvl="1">
              <a:buFont typeface="Courier New" panose="02070309020205020404" pitchFamily="49" charset="0"/>
              <a:buChar char="o"/>
            </a:pPr>
            <a:r>
              <a:rPr lang="en-US" dirty="0"/>
              <a:t>customary law as a source of law still plays a vital role in the settlement of land disputes that may arise under land held under customary tenure.</a:t>
            </a:r>
          </a:p>
          <a:p>
            <a:pPr lvl="1">
              <a:buFont typeface="Courier New" panose="02070309020205020404" pitchFamily="49" charset="0"/>
              <a:buChar char="o"/>
            </a:pPr>
            <a:r>
              <a:rPr lang="en-US" dirty="0"/>
              <a:t>The Lands Act  </a:t>
            </a:r>
            <a:r>
              <a:rPr lang="en-US" dirty="0" err="1"/>
              <a:t>recognises</a:t>
            </a:r>
            <a:r>
              <a:rPr lang="en-US" dirty="0"/>
              <a:t> customary land law in a number of provisions or sections (shall be discussed in detail later).</a:t>
            </a:r>
          </a:p>
          <a:p>
            <a:pPr lvl="1">
              <a:buFont typeface="Courier New" panose="02070309020205020404" pitchFamily="49" charset="0"/>
              <a:buChar char="o"/>
            </a:pPr>
            <a:r>
              <a:rPr lang="en-US" dirty="0"/>
              <a:t>The Subordinate Courts Act and the Local Courts Act do recognise the application of customary law provided that such customary law is not repugnant to justice, equity or good conscience and is not incompatible, either in terms or by necessary implication, with any written law in Zambia (s. 16 and s. 12 respectively.</a:t>
            </a:r>
          </a:p>
        </p:txBody>
      </p:sp>
    </p:spTree>
    <p:extLst>
      <p:ext uri="{BB962C8B-B14F-4D97-AF65-F5344CB8AC3E}">
        <p14:creationId xmlns:p14="http://schemas.microsoft.com/office/powerpoint/2010/main" val="31431437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90D0D-7AB4-41F3-A7C4-0F22C7F2E450}"/>
              </a:ext>
            </a:extLst>
          </p:cNvPr>
          <p:cNvSpPr>
            <a:spLocks noGrp="1"/>
          </p:cNvSpPr>
          <p:nvPr>
            <p:ph type="title"/>
          </p:nvPr>
        </p:nvSpPr>
        <p:spPr>
          <a:xfrm>
            <a:off x="838200" y="173422"/>
            <a:ext cx="10515600" cy="1166648"/>
          </a:xfrm>
        </p:spPr>
        <p:txBody>
          <a:bodyPr/>
          <a:lstStyle/>
          <a:p>
            <a:r>
              <a:rPr lang="en-US" b="1" dirty="0">
                <a:solidFill>
                  <a:prstClr val="black"/>
                </a:solidFill>
              </a:rPr>
              <a:t>Sources of Land Law in Zambia</a:t>
            </a:r>
            <a:endParaRPr lang="en-US" dirty="0"/>
          </a:p>
        </p:txBody>
      </p:sp>
      <p:sp>
        <p:nvSpPr>
          <p:cNvPr id="3" name="Content Placeholder 2">
            <a:extLst>
              <a:ext uri="{FF2B5EF4-FFF2-40B4-BE49-F238E27FC236}">
                <a16:creationId xmlns:a16="http://schemas.microsoft.com/office/drawing/2014/main" id="{7E653D31-3D52-4F75-8B98-B5C46AAB8C30}"/>
              </a:ext>
            </a:extLst>
          </p:cNvPr>
          <p:cNvSpPr>
            <a:spLocks noGrp="1"/>
          </p:cNvSpPr>
          <p:nvPr>
            <p:ph idx="1"/>
          </p:nvPr>
        </p:nvSpPr>
        <p:spPr>
          <a:xfrm>
            <a:off x="838200" y="1340070"/>
            <a:ext cx="10515600" cy="5344508"/>
          </a:xfrm>
        </p:spPr>
        <p:txBody>
          <a:bodyPr>
            <a:normAutofit lnSpcReduction="10000"/>
          </a:bodyPr>
          <a:lstStyle/>
          <a:p>
            <a:pPr>
              <a:buFont typeface="Wingdings" panose="05000000000000000000" pitchFamily="2" charset="2"/>
              <a:buChar char="q"/>
            </a:pPr>
            <a:r>
              <a:rPr lang="en-US" dirty="0"/>
              <a:t> English Statutes Applicable to Zambia by Virtue of the English Law (Extent of Application) Act – </a:t>
            </a:r>
          </a:p>
          <a:p>
            <a:pPr lvl="1">
              <a:buFont typeface="Courier New" panose="02070309020205020404" pitchFamily="49" charset="0"/>
              <a:buChar char="o"/>
            </a:pPr>
            <a:r>
              <a:rPr lang="en-US" dirty="0"/>
              <a:t>See The People v </a:t>
            </a:r>
            <a:r>
              <a:rPr lang="en-US" dirty="0" err="1"/>
              <a:t>Shamwana</a:t>
            </a:r>
            <a:r>
              <a:rPr lang="en-US" dirty="0"/>
              <a:t> and others  (1982) ZR 122</a:t>
            </a:r>
          </a:p>
          <a:p>
            <a:pPr>
              <a:buFont typeface="Wingdings" panose="05000000000000000000" pitchFamily="2" charset="2"/>
              <a:buChar char="q"/>
            </a:pPr>
            <a:r>
              <a:rPr lang="en-US" dirty="0"/>
              <a:t>English Statutes Applicable to Zambia by virtue of the British Acts Extension Act – this Act specifies which British Acts are applicable to Zambia.</a:t>
            </a:r>
          </a:p>
          <a:p>
            <a:pPr lvl="1">
              <a:buFont typeface="Courier New" panose="02070309020205020404" pitchFamily="49" charset="0"/>
              <a:buChar char="o"/>
            </a:pPr>
            <a:r>
              <a:rPr lang="en-US" dirty="0"/>
              <a:t>the Conveyancing Act, 1911 and the Limitation Act of 1939 are the acts relevant to our study of land law</a:t>
            </a:r>
          </a:p>
          <a:p>
            <a:pPr>
              <a:buFont typeface="Wingdings" panose="05000000000000000000" pitchFamily="2" charset="2"/>
              <a:buChar char="q"/>
            </a:pPr>
            <a:r>
              <a:rPr lang="en-US" dirty="0"/>
              <a:t> Judicial Precedent </a:t>
            </a:r>
          </a:p>
          <a:p>
            <a:pPr lvl="1">
              <a:buFont typeface="Courier New" panose="02070309020205020404" pitchFamily="49" charset="0"/>
              <a:buChar char="o"/>
            </a:pPr>
            <a:r>
              <a:rPr lang="en-US" dirty="0"/>
              <a:t>see </a:t>
            </a:r>
            <a:r>
              <a:rPr lang="en-US" dirty="0" err="1"/>
              <a:t>Kasote</a:t>
            </a:r>
            <a:r>
              <a:rPr lang="en-US" dirty="0"/>
              <a:t> v The People(1977) ZR 75</a:t>
            </a:r>
          </a:p>
          <a:p>
            <a:pPr>
              <a:buFont typeface="Wingdings" panose="05000000000000000000" pitchFamily="2" charset="2"/>
              <a:buChar char="q"/>
            </a:pPr>
            <a:r>
              <a:rPr lang="en-US" dirty="0"/>
              <a:t> Text Books, </a:t>
            </a:r>
            <a:r>
              <a:rPr lang="en-US" dirty="0" err="1"/>
              <a:t>i.e</a:t>
            </a:r>
            <a:endParaRPr lang="en-US" dirty="0"/>
          </a:p>
          <a:p>
            <a:pPr lvl="1">
              <a:buFont typeface="Courier New" panose="02070309020205020404" pitchFamily="49" charset="0"/>
              <a:buChar char="o"/>
            </a:pPr>
            <a:r>
              <a:rPr lang="en-US" dirty="0" err="1"/>
              <a:t>Megarry’s</a:t>
            </a:r>
            <a:r>
              <a:rPr lang="en-US" dirty="0"/>
              <a:t> Manual of the Law of Real Property;</a:t>
            </a:r>
          </a:p>
          <a:p>
            <a:pPr lvl="1">
              <a:buFont typeface="Courier New" panose="02070309020205020404" pitchFamily="49" charset="0"/>
              <a:buChar char="o"/>
            </a:pPr>
            <a:r>
              <a:rPr lang="en-US" dirty="0"/>
              <a:t>Frederick S. </a:t>
            </a:r>
            <a:r>
              <a:rPr lang="en-US" dirty="0" err="1"/>
              <a:t>Mudenda</a:t>
            </a:r>
            <a:r>
              <a:rPr lang="en-US" dirty="0"/>
              <a:t>, Land Law in Zambia: Cases and Materials</a:t>
            </a:r>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Tree>
    <p:extLst>
      <p:ext uri="{BB962C8B-B14F-4D97-AF65-F5344CB8AC3E}">
        <p14:creationId xmlns:p14="http://schemas.microsoft.com/office/powerpoint/2010/main" val="11615893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TotalTime>
  <Words>848</Words>
  <Application>Microsoft Office PowerPoint</Application>
  <PresentationFormat>Widescreen</PresentationFormat>
  <Paragraphs>45</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Courier New</vt:lpstr>
      <vt:lpstr>Wingdings</vt:lpstr>
      <vt:lpstr>Office Theme</vt:lpstr>
      <vt:lpstr>UNIVERSITY OF LUSAKA</vt:lpstr>
      <vt:lpstr>The Nature and Scope of Land Law </vt:lpstr>
      <vt:lpstr>The Nature and Scope of Land Law Cont’d</vt:lpstr>
      <vt:lpstr>The Nature and Scope of Land Law Cont’d</vt:lpstr>
      <vt:lpstr>Why Embark on a study of Land Law?</vt:lpstr>
      <vt:lpstr>Proprietary Nature of Interests or Rights in Land</vt:lpstr>
      <vt:lpstr>Sources of Land Law in Zambia</vt:lpstr>
      <vt:lpstr>Sources of Land Law in Zambia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dc:title>
  <dc:creator>Lumbwe</dc:creator>
  <cp:lastModifiedBy>Lumbwe</cp:lastModifiedBy>
  <cp:revision>24</cp:revision>
  <dcterms:created xsi:type="dcterms:W3CDTF">2020-03-25T08:30:02Z</dcterms:created>
  <dcterms:modified xsi:type="dcterms:W3CDTF">2021-02-02T09:39:19Z</dcterms:modified>
</cp:coreProperties>
</file>