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57" r:id="rId4"/>
    <p:sldId id="268" r:id="rId5"/>
    <p:sldId id="258" r:id="rId6"/>
    <p:sldId id="259" r:id="rId7"/>
    <p:sldId id="260" r:id="rId8"/>
    <p:sldId id="261" r:id="rId9"/>
    <p:sldId id="262" r:id="rId10"/>
    <p:sldId id="263" r:id="rId11"/>
    <p:sldId id="264" r:id="rId12"/>
    <p:sldId id="269" r:id="rId13"/>
    <p:sldId id="265" r:id="rId14"/>
    <p:sldId id="267"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61" d="100"/>
          <a:sy n="61" d="100"/>
        </p:scale>
        <p:origin x="108" y="3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59174-FB9C-48FB-BC0D-E58B6A6E822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BA8A49E-FE87-4C4C-8C28-218269E75B7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6D14F1D-F243-42D3-A153-A6E8109BC0EE}"/>
              </a:ext>
            </a:extLst>
          </p:cNvPr>
          <p:cNvSpPr>
            <a:spLocks noGrp="1"/>
          </p:cNvSpPr>
          <p:nvPr>
            <p:ph type="dt" sz="half" idx="10"/>
          </p:nvPr>
        </p:nvSpPr>
        <p:spPr/>
        <p:txBody>
          <a:bodyPr/>
          <a:lstStyle/>
          <a:p>
            <a:fld id="{D5458FA3-9997-46CC-AB5B-6635708461EF}" type="datetimeFigureOut">
              <a:rPr lang="en-US" smtClean="0"/>
              <a:t>2/15/2021</a:t>
            </a:fld>
            <a:endParaRPr lang="en-US"/>
          </a:p>
        </p:txBody>
      </p:sp>
      <p:sp>
        <p:nvSpPr>
          <p:cNvPr id="5" name="Footer Placeholder 4">
            <a:extLst>
              <a:ext uri="{FF2B5EF4-FFF2-40B4-BE49-F238E27FC236}">
                <a16:creationId xmlns:a16="http://schemas.microsoft.com/office/drawing/2014/main" id="{571E1296-7017-44FF-9D7B-76E7553B86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9AF256-2758-45C0-9DAE-44BDDD4A9FD9}"/>
              </a:ext>
            </a:extLst>
          </p:cNvPr>
          <p:cNvSpPr>
            <a:spLocks noGrp="1"/>
          </p:cNvSpPr>
          <p:nvPr>
            <p:ph type="sldNum" sz="quarter" idx="12"/>
          </p:nvPr>
        </p:nvSpPr>
        <p:spPr/>
        <p:txBody>
          <a:bodyPr/>
          <a:lstStyle/>
          <a:p>
            <a:fld id="{A544219C-B007-4C82-BB9A-D552DA6E4DDD}" type="slidenum">
              <a:rPr lang="en-US" smtClean="0"/>
              <a:t>‹#›</a:t>
            </a:fld>
            <a:endParaRPr lang="en-US"/>
          </a:p>
        </p:txBody>
      </p:sp>
    </p:spTree>
    <p:extLst>
      <p:ext uri="{BB962C8B-B14F-4D97-AF65-F5344CB8AC3E}">
        <p14:creationId xmlns:p14="http://schemas.microsoft.com/office/powerpoint/2010/main" val="13018136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10BB4-93B1-4CB5-92B0-6D1603E02C0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B83664B-D1B6-4666-8CF8-3A5F33517D0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3FD914-2A66-431B-AA62-51FA00DE4E7A}"/>
              </a:ext>
            </a:extLst>
          </p:cNvPr>
          <p:cNvSpPr>
            <a:spLocks noGrp="1"/>
          </p:cNvSpPr>
          <p:nvPr>
            <p:ph type="dt" sz="half" idx="10"/>
          </p:nvPr>
        </p:nvSpPr>
        <p:spPr/>
        <p:txBody>
          <a:bodyPr/>
          <a:lstStyle/>
          <a:p>
            <a:fld id="{D5458FA3-9997-46CC-AB5B-6635708461EF}" type="datetimeFigureOut">
              <a:rPr lang="en-US" smtClean="0"/>
              <a:t>2/15/2021</a:t>
            </a:fld>
            <a:endParaRPr lang="en-US"/>
          </a:p>
        </p:txBody>
      </p:sp>
      <p:sp>
        <p:nvSpPr>
          <p:cNvPr id="5" name="Footer Placeholder 4">
            <a:extLst>
              <a:ext uri="{FF2B5EF4-FFF2-40B4-BE49-F238E27FC236}">
                <a16:creationId xmlns:a16="http://schemas.microsoft.com/office/drawing/2014/main" id="{10D6D83D-27A5-4F75-8329-918A23CE98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94812D-AC44-4066-8461-C8C9D757F90C}"/>
              </a:ext>
            </a:extLst>
          </p:cNvPr>
          <p:cNvSpPr>
            <a:spLocks noGrp="1"/>
          </p:cNvSpPr>
          <p:nvPr>
            <p:ph type="sldNum" sz="quarter" idx="12"/>
          </p:nvPr>
        </p:nvSpPr>
        <p:spPr/>
        <p:txBody>
          <a:bodyPr/>
          <a:lstStyle/>
          <a:p>
            <a:fld id="{A544219C-B007-4C82-BB9A-D552DA6E4DDD}" type="slidenum">
              <a:rPr lang="en-US" smtClean="0"/>
              <a:t>‹#›</a:t>
            </a:fld>
            <a:endParaRPr lang="en-US"/>
          </a:p>
        </p:txBody>
      </p:sp>
    </p:spTree>
    <p:extLst>
      <p:ext uri="{BB962C8B-B14F-4D97-AF65-F5344CB8AC3E}">
        <p14:creationId xmlns:p14="http://schemas.microsoft.com/office/powerpoint/2010/main" val="3015109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51BC805-493E-489A-9A1C-B542E007AFA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5EFCC3B-DC74-4864-897B-38A36B95C19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A97477-ADC6-45DB-906C-B5D70308C579}"/>
              </a:ext>
            </a:extLst>
          </p:cNvPr>
          <p:cNvSpPr>
            <a:spLocks noGrp="1"/>
          </p:cNvSpPr>
          <p:nvPr>
            <p:ph type="dt" sz="half" idx="10"/>
          </p:nvPr>
        </p:nvSpPr>
        <p:spPr/>
        <p:txBody>
          <a:bodyPr/>
          <a:lstStyle/>
          <a:p>
            <a:fld id="{D5458FA3-9997-46CC-AB5B-6635708461EF}" type="datetimeFigureOut">
              <a:rPr lang="en-US" smtClean="0"/>
              <a:t>2/15/2021</a:t>
            </a:fld>
            <a:endParaRPr lang="en-US"/>
          </a:p>
        </p:txBody>
      </p:sp>
      <p:sp>
        <p:nvSpPr>
          <p:cNvPr id="5" name="Footer Placeholder 4">
            <a:extLst>
              <a:ext uri="{FF2B5EF4-FFF2-40B4-BE49-F238E27FC236}">
                <a16:creationId xmlns:a16="http://schemas.microsoft.com/office/drawing/2014/main" id="{F98D11C1-3DBA-4BD1-98D6-B6A4F17D00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500D96-A347-4866-96CB-200352521857}"/>
              </a:ext>
            </a:extLst>
          </p:cNvPr>
          <p:cNvSpPr>
            <a:spLocks noGrp="1"/>
          </p:cNvSpPr>
          <p:nvPr>
            <p:ph type="sldNum" sz="quarter" idx="12"/>
          </p:nvPr>
        </p:nvSpPr>
        <p:spPr/>
        <p:txBody>
          <a:bodyPr/>
          <a:lstStyle/>
          <a:p>
            <a:fld id="{A544219C-B007-4C82-BB9A-D552DA6E4DDD}" type="slidenum">
              <a:rPr lang="en-US" smtClean="0"/>
              <a:t>‹#›</a:t>
            </a:fld>
            <a:endParaRPr lang="en-US"/>
          </a:p>
        </p:txBody>
      </p:sp>
    </p:spTree>
    <p:extLst>
      <p:ext uri="{BB962C8B-B14F-4D97-AF65-F5344CB8AC3E}">
        <p14:creationId xmlns:p14="http://schemas.microsoft.com/office/powerpoint/2010/main" val="5634119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EF3CCA-260F-4C02-B888-F634D52579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6A36C78-2C64-4B56-B7C7-F6E62393F75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0D48384-F92C-4847-AADE-C6D944102DED}"/>
              </a:ext>
            </a:extLst>
          </p:cNvPr>
          <p:cNvSpPr>
            <a:spLocks noGrp="1"/>
          </p:cNvSpPr>
          <p:nvPr>
            <p:ph type="dt" sz="half" idx="10"/>
          </p:nvPr>
        </p:nvSpPr>
        <p:spPr/>
        <p:txBody>
          <a:bodyPr/>
          <a:lstStyle/>
          <a:p>
            <a:fld id="{D5458FA3-9997-46CC-AB5B-6635708461EF}" type="datetimeFigureOut">
              <a:rPr lang="en-US" smtClean="0"/>
              <a:t>2/15/2021</a:t>
            </a:fld>
            <a:endParaRPr lang="en-US"/>
          </a:p>
        </p:txBody>
      </p:sp>
      <p:sp>
        <p:nvSpPr>
          <p:cNvPr id="5" name="Footer Placeholder 4">
            <a:extLst>
              <a:ext uri="{FF2B5EF4-FFF2-40B4-BE49-F238E27FC236}">
                <a16:creationId xmlns:a16="http://schemas.microsoft.com/office/drawing/2014/main" id="{475E16A9-8CC8-4275-BA2B-DAA72B563B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2F8541-2E3F-4243-8768-8FEF20C5FB62}"/>
              </a:ext>
            </a:extLst>
          </p:cNvPr>
          <p:cNvSpPr>
            <a:spLocks noGrp="1"/>
          </p:cNvSpPr>
          <p:nvPr>
            <p:ph type="sldNum" sz="quarter" idx="12"/>
          </p:nvPr>
        </p:nvSpPr>
        <p:spPr/>
        <p:txBody>
          <a:bodyPr/>
          <a:lstStyle/>
          <a:p>
            <a:fld id="{A544219C-B007-4C82-BB9A-D552DA6E4DDD}" type="slidenum">
              <a:rPr lang="en-US" smtClean="0"/>
              <a:t>‹#›</a:t>
            </a:fld>
            <a:endParaRPr lang="en-US"/>
          </a:p>
        </p:txBody>
      </p:sp>
    </p:spTree>
    <p:extLst>
      <p:ext uri="{BB962C8B-B14F-4D97-AF65-F5344CB8AC3E}">
        <p14:creationId xmlns:p14="http://schemas.microsoft.com/office/powerpoint/2010/main" val="11322700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170FB6-8A9F-4C71-A2F1-1F53519F561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C490CBC-34AE-4A46-AF86-8097C6C4838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5F7A1AD-33A6-453F-A95C-7DE85CD21677}"/>
              </a:ext>
            </a:extLst>
          </p:cNvPr>
          <p:cNvSpPr>
            <a:spLocks noGrp="1"/>
          </p:cNvSpPr>
          <p:nvPr>
            <p:ph type="dt" sz="half" idx="10"/>
          </p:nvPr>
        </p:nvSpPr>
        <p:spPr/>
        <p:txBody>
          <a:bodyPr/>
          <a:lstStyle/>
          <a:p>
            <a:fld id="{D5458FA3-9997-46CC-AB5B-6635708461EF}" type="datetimeFigureOut">
              <a:rPr lang="en-US" smtClean="0"/>
              <a:t>2/15/2021</a:t>
            </a:fld>
            <a:endParaRPr lang="en-US"/>
          </a:p>
        </p:txBody>
      </p:sp>
      <p:sp>
        <p:nvSpPr>
          <p:cNvPr id="5" name="Footer Placeholder 4">
            <a:extLst>
              <a:ext uri="{FF2B5EF4-FFF2-40B4-BE49-F238E27FC236}">
                <a16:creationId xmlns:a16="http://schemas.microsoft.com/office/drawing/2014/main" id="{F2C12D95-8634-4633-A8F2-DA12E6757F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528683-FC15-4134-8FC1-162B33650C4B}"/>
              </a:ext>
            </a:extLst>
          </p:cNvPr>
          <p:cNvSpPr>
            <a:spLocks noGrp="1"/>
          </p:cNvSpPr>
          <p:nvPr>
            <p:ph type="sldNum" sz="quarter" idx="12"/>
          </p:nvPr>
        </p:nvSpPr>
        <p:spPr/>
        <p:txBody>
          <a:bodyPr/>
          <a:lstStyle/>
          <a:p>
            <a:fld id="{A544219C-B007-4C82-BB9A-D552DA6E4DDD}" type="slidenum">
              <a:rPr lang="en-US" smtClean="0"/>
              <a:t>‹#›</a:t>
            </a:fld>
            <a:endParaRPr lang="en-US"/>
          </a:p>
        </p:txBody>
      </p:sp>
    </p:spTree>
    <p:extLst>
      <p:ext uri="{BB962C8B-B14F-4D97-AF65-F5344CB8AC3E}">
        <p14:creationId xmlns:p14="http://schemas.microsoft.com/office/powerpoint/2010/main" val="11929563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D0EC9-FE0D-42B9-9A0A-D7FF1F99495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225D621-51B2-430C-B876-298E515D524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37D8107-28C3-46B5-A428-04EF66B76D6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64371ED-2383-4185-AB13-A8F29BF031DA}"/>
              </a:ext>
            </a:extLst>
          </p:cNvPr>
          <p:cNvSpPr>
            <a:spLocks noGrp="1"/>
          </p:cNvSpPr>
          <p:nvPr>
            <p:ph type="dt" sz="half" idx="10"/>
          </p:nvPr>
        </p:nvSpPr>
        <p:spPr/>
        <p:txBody>
          <a:bodyPr/>
          <a:lstStyle/>
          <a:p>
            <a:fld id="{D5458FA3-9997-46CC-AB5B-6635708461EF}" type="datetimeFigureOut">
              <a:rPr lang="en-US" smtClean="0"/>
              <a:t>2/15/2021</a:t>
            </a:fld>
            <a:endParaRPr lang="en-US"/>
          </a:p>
        </p:txBody>
      </p:sp>
      <p:sp>
        <p:nvSpPr>
          <p:cNvPr id="6" name="Footer Placeholder 5">
            <a:extLst>
              <a:ext uri="{FF2B5EF4-FFF2-40B4-BE49-F238E27FC236}">
                <a16:creationId xmlns:a16="http://schemas.microsoft.com/office/drawing/2014/main" id="{35832A1D-8858-4983-8534-01FDAAC9F4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C285374-CD8B-44E5-AF3E-3D9420A2FC3E}"/>
              </a:ext>
            </a:extLst>
          </p:cNvPr>
          <p:cNvSpPr>
            <a:spLocks noGrp="1"/>
          </p:cNvSpPr>
          <p:nvPr>
            <p:ph type="sldNum" sz="quarter" idx="12"/>
          </p:nvPr>
        </p:nvSpPr>
        <p:spPr/>
        <p:txBody>
          <a:bodyPr/>
          <a:lstStyle/>
          <a:p>
            <a:fld id="{A544219C-B007-4C82-BB9A-D552DA6E4DDD}" type="slidenum">
              <a:rPr lang="en-US" smtClean="0"/>
              <a:t>‹#›</a:t>
            </a:fld>
            <a:endParaRPr lang="en-US"/>
          </a:p>
        </p:txBody>
      </p:sp>
    </p:spTree>
    <p:extLst>
      <p:ext uri="{BB962C8B-B14F-4D97-AF65-F5344CB8AC3E}">
        <p14:creationId xmlns:p14="http://schemas.microsoft.com/office/powerpoint/2010/main" val="900045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B3C2F-6432-4332-813C-AEDEF7F9D5B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D81F371-4E75-4928-9184-77DB4BF49A8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483F742-5609-4601-B4A0-19EB16194F3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33FA7F8-C26D-449B-8087-7D8AB4172A9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98B782B-13F0-44BF-ACDE-0C186ADD21D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F8D7DF5-08DF-437E-A51C-493C4604F525}"/>
              </a:ext>
            </a:extLst>
          </p:cNvPr>
          <p:cNvSpPr>
            <a:spLocks noGrp="1"/>
          </p:cNvSpPr>
          <p:nvPr>
            <p:ph type="dt" sz="half" idx="10"/>
          </p:nvPr>
        </p:nvSpPr>
        <p:spPr/>
        <p:txBody>
          <a:bodyPr/>
          <a:lstStyle/>
          <a:p>
            <a:fld id="{D5458FA3-9997-46CC-AB5B-6635708461EF}" type="datetimeFigureOut">
              <a:rPr lang="en-US" smtClean="0"/>
              <a:t>2/15/2021</a:t>
            </a:fld>
            <a:endParaRPr lang="en-US"/>
          </a:p>
        </p:txBody>
      </p:sp>
      <p:sp>
        <p:nvSpPr>
          <p:cNvPr id="8" name="Footer Placeholder 7">
            <a:extLst>
              <a:ext uri="{FF2B5EF4-FFF2-40B4-BE49-F238E27FC236}">
                <a16:creationId xmlns:a16="http://schemas.microsoft.com/office/drawing/2014/main" id="{5F861E8F-4D9F-4349-8784-0445B72E52C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5B2733C-7CD1-4217-AC0F-98B36674DBDF}"/>
              </a:ext>
            </a:extLst>
          </p:cNvPr>
          <p:cNvSpPr>
            <a:spLocks noGrp="1"/>
          </p:cNvSpPr>
          <p:nvPr>
            <p:ph type="sldNum" sz="quarter" idx="12"/>
          </p:nvPr>
        </p:nvSpPr>
        <p:spPr/>
        <p:txBody>
          <a:bodyPr/>
          <a:lstStyle/>
          <a:p>
            <a:fld id="{A544219C-B007-4C82-BB9A-D552DA6E4DDD}" type="slidenum">
              <a:rPr lang="en-US" smtClean="0"/>
              <a:t>‹#›</a:t>
            </a:fld>
            <a:endParaRPr lang="en-US"/>
          </a:p>
        </p:txBody>
      </p:sp>
    </p:spTree>
    <p:extLst>
      <p:ext uri="{BB962C8B-B14F-4D97-AF65-F5344CB8AC3E}">
        <p14:creationId xmlns:p14="http://schemas.microsoft.com/office/powerpoint/2010/main" val="347735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88BB84-AD19-417F-9E96-FF16A60997E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139F817-D02B-4444-8A30-A434282144A6}"/>
              </a:ext>
            </a:extLst>
          </p:cNvPr>
          <p:cNvSpPr>
            <a:spLocks noGrp="1"/>
          </p:cNvSpPr>
          <p:nvPr>
            <p:ph type="dt" sz="half" idx="10"/>
          </p:nvPr>
        </p:nvSpPr>
        <p:spPr/>
        <p:txBody>
          <a:bodyPr/>
          <a:lstStyle/>
          <a:p>
            <a:fld id="{D5458FA3-9997-46CC-AB5B-6635708461EF}" type="datetimeFigureOut">
              <a:rPr lang="en-US" smtClean="0"/>
              <a:t>2/15/2021</a:t>
            </a:fld>
            <a:endParaRPr lang="en-US"/>
          </a:p>
        </p:txBody>
      </p:sp>
      <p:sp>
        <p:nvSpPr>
          <p:cNvPr id="4" name="Footer Placeholder 3">
            <a:extLst>
              <a:ext uri="{FF2B5EF4-FFF2-40B4-BE49-F238E27FC236}">
                <a16:creationId xmlns:a16="http://schemas.microsoft.com/office/drawing/2014/main" id="{B038A01C-B621-4A57-B9DB-CFD3555A6DA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A50DCA7-F84C-44B4-BA07-86A488C0C512}"/>
              </a:ext>
            </a:extLst>
          </p:cNvPr>
          <p:cNvSpPr>
            <a:spLocks noGrp="1"/>
          </p:cNvSpPr>
          <p:nvPr>
            <p:ph type="sldNum" sz="quarter" idx="12"/>
          </p:nvPr>
        </p:nvSpPr>
        <p:spPr/>
        <p:txBody>
          <a:bodyPr/>
          <a:lstStyle/>
          <a:p>
            <a:fld id="{A544219C-B007-4C82-BB9A-D552DA6E4DDD}" type="slidenum">
              <a:rPr lang="en-US" smtClean="0"/>
              <a:t>‹#›</a:t>
            </a:fld>
            <a:endParaRPr lang="en-US"/>
          </a:p>
        </p:txBody>
      </p:sp>
    </p:spTree>
    <p:extLst>
      <p:ext uri="{BB962C8B-B14F-4D97-AF65-F5344CB8AC3E}">
        <p14:creationId xmlns:p14="http://schemas.microsoft.com/office/powerpoint/2010/main" val="20092726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FE55154-B6D4-46FB-92E4-F303A14F5492}"/>
              </a:ext>
            </a:extLst>
          </p:cNvPr>
          <p:cNvSpPr>
            <a:spLocks noGrp="1"/>
          </p:cNvSpPr>
          <p:nvPr>
            <p:ph type="dt" sz="half" idx="10"/>
          </p:nvPr>
        </p:nvSpPr>
        <p:spPr/>
        <p:txBody>
          <a:bodyPr/>
          <a:lstStyle/>
          <a:p>
            <a:fld id="{D5458FA3-9997-46CC-AB5B-6635708461EF}" type="datetimeFigureOut">
              <a:rPr lang="en-US" smtClean="0"/>
              <a:t>2/15/2021</a:t>
            </a:fld>
            <a:endParaRPr lang="en-US"/>
          </a:p>
        </p:txBody>
      </p:sp>
      <p:sp>
        <p:nvSpPr>
          <p:cNvPr id="3" name="Footer Placeholder 2">
            <a:extLst>
              <a:ext uri="{FF2B5EF4-FFF2-40B4-BE49-F238E27FC236}">
                <a16:creationId xmlns:a16="http://schemas.microsoft.com/office/drawing/2014/main" id="{5DBDA885-8BA7-454E-9B80-689ED03EDB6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7D38184-4ED6-4416-843C-FCC8FA2B8D7A}"/>
              </a:ext>
            </a:extLst>
          </p:cNvPr>
          <p:cNvSpPr>
            <a:spLocks noGrp="1"/>
          </p:cNvSpPr>
          <p:nvPr>
            <p:ph type="sldNum" sz="quarter" idx="12"/>
          </p:nvPr>
        </p:nvSpPr>
        <p:spPr/>
        <p:txBody>
          <a:bodyPr/>
          <a:lstStyle/>
          <a:p>
            <a:fld id="{A544219C-B007-4C82-BB9A-D552DA6E4DDD}" type="slidenum">
              <a:rPr lang="en-US" smtClean="0"/>
              <a:t>‹#›</a:t>
            </a:fld>
            <a:endParaRPr lang="en-US"/>
          </a:p>
        </p:txBody>
      </p:sp>
    </p:spTree>
    <p:extLst>
      <p:ext uri="{BB962C8B-B14F-4D97-AF65-F5344CB8AC3E}">
        <p14:creationId xmlns:p14="http://schemas.microsoft.com/office/powerpoint/2010/main" val="32360693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26BD75-FC86-4B84-824A-3EB4B40EA1E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D3FB6F2-8EA0-4756-9B1B-14A7D1CDE77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EBEDB9E-DBC2-4863-A9CE-57EA943042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1D9E63B-4E83-40F9-9349-68CBAC53C465}"/>
              </a:ext>
            </a:extLst>
          </p:cNvPr>
          <p:cNvSpPr>
            <a:spLocks noGrp="1"/>
          </p:cNvSpPr>
          <p:nvPr>
            <p:ph type="dt" sz="half" idx="10"/>
          </p:nvPr>
        </p:nvSpPr>
        <p:spPr/>
        <p:txBody>
          <a:bodyPr/>
          <a:lstStyle/>
          <a:p>
            <a:fld id="{D5458FA3-9997-46CC-AB5B-6635708461EF}" type="datetimeFigureOut">
              <a:rPr lang="en-US" smtClean="0"/>
              <a:t>2/15/2021</a:t>
            </a:fld>
            <a:endParaRPr lang="en-US"/>
          </a:p>
        </p:txBody>
      </p:sp>
      <p:sp>
        <p:nvSpPr>
          <p:cNvPr id="6" name="Footer Placeholder 5">
            <a:extLst>
              <a:ext uri="{FF2B5EF4-FFF2-40B4-BE49-F238E27FC236}">
                <a16:creationId xmlns:a16="http://schemas.microsoft.com/office/drawing/2014/main" id="{5B7762B5-0F4A-409F-9EBD-18E500BD97A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82CBB70-2838-4132-B496-5895A4336BEC}"/>
              </a:ext>
            </a:extLst>
          </p:cNvPr>
          <p:cNvSpPr>
            <a:spLocks noGrp="1"/>
          </p:cNvSpPr>
          <p:nvPr>
            <p:ph type="sldNum" sz="quarter" idx="12"/>
          </p:nvPr>
        </p:nvSpPr>
        <p:spPr/>
        <p:txBody>
          <a:bodyPr/>
          <a:lstStyle/>
          <a:p>
            <a:fld id="{A544219C-B007-4C82-BB9A-D552DA6E4DDD}" type="slidenum">
              <a:rPr lang="en-US" smtClean="0"/>
              <a:t>‹#›</a:t>
            </a:fld>
            <a:endParaRPr lang="en-US"/>
          </a:p>
        </p:txBody>
      </p:sp>
    </p:spTree>
    <p:extLst>
      <p:ext uri="{BB962C8B-B14F-4D97-AF65-F5344CB8AC3E}">
        <p14:creationId xmlns:p14="http://schemas.microsoft.com/office/powerpoint/2010/main" val="3830010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6E9208-C23B-4716-878D-D16B52EB634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8E71DA6-E1D0-4EF2-A5E3-1CD0B58B2E8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EC0718A-9143-4D1B-8FE7-FA2E3583B6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9FFB02C-ADFB-4E71-B649-A9421FA247AA}"/>
              </a:ext>
            </a:extLst>
          </p:cNvPr>
          <p:cNvSpPr>
            <a:spLocks noGrp="1"/>
          </p:cNvSpPr>
          <p:nvPr>
            <p:ph type="dt" sz="half" idx="10"/>
          </p:nvPr>
        </p:nvSpPr>
        <p:spPr/>
        <p:txBody>
          <a:bodyPr/>
          <a:lstStyle/>
          <a:p>
            <a:fld id="{D5458FA3-9997-46CC-AB5B-6635708461EF}" type="datetimeFigureOut">
              <a:rPr lang="en-US" smtClean="0"/>
              <a:t>2/15/2021</a:t>
            </a:fld>
            <a:endParaRPr lang="en-US"/>
          </a:p>
        </p:txBody>
      </p:sp>
      <p:sp>
        <p:nvSpPr>
          <p:cNvPr id="6" name="Footer Placeholder 5">
            <a:extLst>
              <a:ext uri="{FF2B5EF4-FFF2-40B4-BE49-F238E27FC236}">
                <a16:creationId xmlns:a16="http://schemas.microsoft.com/office/drawing/2014/main" id="{1E923626-B451-4DA8-BB3F-2D0A7C34A27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1774BDE-425C-4B77-AF91-6A63FA093C25}"/>
              </a:ext>
            </a:extLst>
          </p:cNvPr>
          <p:cNvSpPr>
            <a:spLocks noGrp="1"/>
          </p:cNvSpPr>
          <p:nvPr>
            <p:ph type="sldNum" sz="quarter" idx="12"/>
          </p:nvPr>
        </p:nvSpPr>
        <p:spPr/>
        <p:txBody>
          <a:bodyPr/>
          <a:lstStyle/>
          <a:p>
            <a:fld id="{A544219C-B007-4C82-BB9A-D552DA6E4DDD}" type="slidenum">
              <a:rPr lang="en-US" smtClean="0"/>
              <a:t>‹#›</a:t>
            </a:fld>
            <a:endParaRPr lang="en-US"/>
          </a:p>
        </p:txBody>
      </p:sp>
    </p:spTree>
    <p:extLst>
      <p:ext uri="{BB962C8B-B14F-4D97-AF65-F5344CB8AC3E}">
        <p14:creationId xmlns:p14="http://schemas.microsoft.com/office/powerpoint/2010/main" val="27607073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D375163-9758-49A1-9D39-1C9A1B9CF34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59F56C5-917F-43D1-9571-719CAB267DD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41FA12-E79B-477C-8ADA-B541073BFC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458FA3-9997-46CC-AB5B-6635708461EF}" type="datetimeFigureOut">
              <a:rPr lang="en-US" smtClean="0"/>
              <a:t>2/15/2021</a:t>
            </a:fld>
            <a:endParaRPr lang="en-US"/>
          </a:p>
        </p:txBody>
      </p:sp>
      <p:sp>
        <p:nvSpPr>
          <p:cNvPr id="5" name="Footer Placeholder 4">
            <a:extLst>
              <a:ext uri="{FF2B5EF4-FFF2-40B4-BE49-F238E27FC236}">
                <a16:creationId xmlns:a16="http://schemas.microsoft.com/office/drawing/2014/main" id="{C6D383DB-2C22-4DBF-A1B9-5D2FBE7B849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19A21E3-5BAE-4563-BF95-AE019AC1937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44219C-B007-4C82-BB9A-D552DA6E4DDD}" type="slidenum">
              <a:rPr lang="en-US" smtClean="0"/>
              <a:t>‹#›</a:t>
            </a:fld>
            <a:endParaRPr lang="en-US"/>
          </a:p>
        </p:txBody>
      </p:sp>
    </p:spTree>
    <p:extLst>
      <p:ext uri="{BB962C8B-B14F-4D97-AF65-F5344CB8AC3E}">
        <p14:creationId xmlns:p14="http://schemas.microsoft.com/office/powerpoint/2010/main" val="3370158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58A835-64AA-4F2C-B4F5-F889639E8610}"/>
              </a:ext>
            </a:extLst>
          </p:cNvPr>
          <p:cNvSpPr>
            <a:spLocks noGrp="1"/>
          </p:cNvSpPr>
          <p:nvPr>
            <p:ph type="ctrTitle"/>
          </p:nvPr>
        </p:nvSpPr>
        <p:spPr/>
        <p:txBody>
          <a:bodyPr/>
          <a:lstStyle/>
          <a:p>
            <a:r>
              <a:rPr lang="en-US" b="1" dirty="0">
                <a:solidFill>
                  <a:prstClr val="black"/>
                </a:solidFill>
              </a:rPr>
              <a:t>UNIVERSITY OF LUSAKA</a:t>
            </a:r>
            <a:endParaRPr lang="en-US" dirty="0"/>
          </a:p>
        </p:txBody>
      </p:sp>
      <p:sp>
        <p:nvSpPr>
          <p:cNvPr id="3" name="Subtitle 2">
            <a:extLst>
              <a:ext uri="{FF2B5EF4-FFF2-40B4-BE49-F238E27FC236}">
                <a16:creationId xmlns:a16="http://schemas.microsoft.com/office/drawing/2014/main" id="{21E27DC0-3026-4210-BAAF-3794BC3738C2}"/>
              </a:ext>
            </a:extLst>
          </p:cNvPr>
          <p:cNvSpPr>
            <a:spLocks noGrp="1"/>
          </p:cNvSpPr>
          <p:nvPr>
            <p:ph type="subTitle" idx="1"/>
          </p:nvPr>
        </p:nvSpPr>
        <p:spPr/>
        <p:txBody>
          <a:bodyPr/>
          <a:lstStyle/>
          <a:p>
            <a:endParaRPr lang="en-US" dirty="0"/>
          </a:p>
          <a:p>
            <a:r>
              <a:rPr lang="en-US" sz="3200" b="1" dirty="0"/>
              <a:t>Unit 4 – Fixtures and Fittings</a:t>
            </a:r>
          </a:p>
        </p:txBody>
      </p:sp>
    </p:spTree>
    <p:extLst>
      <p:ext uri="{BB962C8B-B14F-4D97-AF65-F5344CB8AC3E}">
        <p14:creationId xmlns:p14="http://schemas.microsoft.com/office/powerpoint/2010/main" val="35683199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C2DDE9-0E7F-423E-AF1D-B4EF78E46C1D}"/>
              </a:ext>
            </a:extLst>
          </p:cNvPr>
          <p:cNvSpPr>
            <a:spLocks noGrp="1"/>
          </p:cNvSpPr>
          <p:nvPr>
            <p:ph type="title"/>
          </p:nvPr>
        </p:nvSpPr>
        <p:spPr>
          <a:xfrm>
            <a:off x="838200" y="365126"/>
            <a:ext cx="10515600" cy="896116"/>
          </a:xfrm>
        </p:spPr>
        <p:txBody>
          <a:bodyPr/>
          <a:lstStyle/>
          <a:p>
            <a:r>
              <a:rPr lang="en-US" b="1" dirty="0">
                <a:solidFill>
                  <a:prstClr val="black"/>
                </a:solidFill>
              </a:rPr>
              <a:t>The purpose of annexation Cont’d</a:t>
            </a:r>
            <a:endParaRPr lang="en-US" dirty="0"/>
          </a:p>
        </p:txBody>
      </p:sp>
      <p:sp>
        <p:nvSpPr>
          <p:cNvPr id="3" name="Content Placeholder 2">
            <a:extLst>
              <a:ext uri="{FF2B5EF4-FFF2-40B4-BE49-F238E27FC236}">
                <a16:creationId xmlns:a16="http://schemas.microsoft.com/office/drawing/2014/main" id="{A0C461B0-F304-4556-AB0B-A26EFCFDA6F4}"/>
              </a:ext>
            </a:extLst>
          </p:cNvPr>
          <p:cNvSpPr>
            <a:spLocks noGrp="1"/>
          </p:cNvSpPr>
          <p:nvPr>
            <p:ph idx="1"/>
          </p:nvPr>
        </p:nvSpPr>
        <p:spPr>
          <a:xfrm>
            <a:off x="838200" y="1261242"/>
            <a:ext cx="10515600" cy="4915721"/>
          </a:xfrm>
        </p:spPr>
        <p:txBody>
          <a:bodyPr/>
          <a:lstStyle/>
          <a:p>
            <a:r>
              <a:rPr lang="en-US" dirty="0"/>
              <a:t>If a chattel is placed on land with the view to it being enjoyed in itself e.g. as an ornament, then it remain a chattel even through it is secured to the land in order to property enjoy it our utilize it.</a:t>
            </a:r>
          </a:p>
          <a:p>
            <a:r>
              <a:rPr lang="en-US" dirty="0"/>
              <a:t>Read the following cases:</a:t>
            </a:r>
          </a:p>
          <a:p>
            <a:pPr lvl="1">
              <a:buFont typeface="Courier New" panose="02070309020205020404" pitchFamily="49" charset="0"/>
              <a:buChar char="o"/>
            </a:pPr>
            <a:r>
              <a:rPr lang="en-US" sz="2800" dirty="0"/>
              <a:t>Leigh v Taylor [1902] AC 157 </a:t>
            </a:r>
          </a:p>
          <a:p>
            <a:pPr lvl="1">
              <a:buFont typeface="Courier New" panose="02070309020205020404" pitchFamily="49" charset="0"/>
              <a:buChar char="o"/>
            </a:pPr>
            <a:r>
              <a:rPr lang="en-US" sz="2800" dirty="0"/>
              <a:t>Berkley v </a:t>
            </a:r>
            <a:r>
              <a:rPr lang="en-US" sz="2800" dirty="0" err="1"/>
              <a:t>Poulett</a:t>
            </a:r>
            <a:r>
              <a:rPr lang="en-US" sz="2800" dirty="0"/>
              <a:t> [1977] 1 EGLR 86 - </a:t>
            </a:r>
          </a:p>
        </p:txBody>
      </p:sp>
    </p:spTree>
    <p:extLst>
      <p:ext uri="{BB962C8B-B14F-4D97-AF65-F5344CB8AC3E}">
        <p14:creationId xmlns:p14="http://schemas.microsoft.com/office/powerpoint/2010/main" val="9040148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719950-FD4C-4BF9-B853-D88627DFA923}"/>
              </a:ext>
            </a:extLst>
          </p:cNvPr>
          <p:cNvSpPr>
            <a:spLocks noGrp="1"/>
          </p:cNvSpPr>
          <p:nvPr>
            <p:ph type="title"/>
          </p:nvPr>
        </p:nvSpPr>
        <p:spPr>
          <a:xfrm>
            <a:off x="838200" y="365126"/>
            <a:ext cx="10515600" cy="959177"/>
          </a:xfrm>
        </p:spPr>
        <p:txBody>
          <a:bodyPr/>
          <a:lstStyle/>
          <a:p>
            <a:r>
              <a:rPr lang="en-US" b="1" dirty="0"/>
              <a:t>Common Law Exceptions</a:t>
            </a:r>
          </a:p>
        </p:txBody>
      </p:sp>
      <p:sp>
        <p:nvSpPr>
          <p:cNvPr id="3" name="Content Placeholder 2">
            <a:extLst>
              <a:ext uri="{FF2B5EF4-FFF2-40B4-BE49-F238E27FC236}">
                <a16:creationId xmlns:a16="http://schemas.microsoft.com/office/drawing/2014/main" id="{E0E10283-0C78-4AA0-9290-C621D15984A9}"/>
              </a:ext>
            </a:extLst>
          </p:cNvPr>
          <p:cNvSpPr>
            <a:spLocks noGrp="1"/>
          </p:cNvSpPr>
          <p:nvPr>
            <p:ph idx="1"/>
          </p:nvPr>
        </p:nvSpPr>
        <p:spPr>
          <a:xfrm>
            <a:off x="838200" y="1576552"/>
            <a:ext cx="10515600" cy="4600411"/>
          </a:xfrm>
        </p:spPr>
        <p:txBody>
          <a:bodyPr/>
          <a:lstStyle/>
          <a:p>
            <a:r>
              <a:rPr lang="en-US" dirty="0"/>
              <a:t>As a general rule once a chattel qualifies to be a fixture, it must not be removed from the land and must be left with the owner of the land. </a:t>
            </a:r>
          </a:p>
          <a:p>
            <a:r>
              <a:rPr lang="en-US" dirty="0"/>
              <a:t>As between landlord and tenant all the fixtures erected by the tenant during the tenancy are the landlord’s fixtures and must be  left for the landlord.  </a:t>
            </a:r>
          </a:p>
          <a:p>
            <a:r>
              <a:rPr lang="en-US" dirty="0"/>
              <a:t>Those fixtures that can be removed are known as ‘tenant’s fixtures”. </a:t>
            </a:r>
          </a:p>
        </p:txBody>
      </p:sp>
    </p:spTree>
    <p:extLst>
      <p:ext uri="{BB962C8B-B14F-4D97-AF65-F5344CB8AC3E}">
        <p14:creationId xmlns:p14="http://schemas.microsoft.com/office/powerpoint/2010/main" val="28358276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5D38C5-2511-478A-8B3C-B73560631166}"/>
              </a:ext>
            </a:extLst>
          </p:cNvPr>
          <p:cNvSpPr>
            <a:spLocks noGrp="1"/>
          </p:cNvSpPr>
          <p:nvPr>
            <p:ph type="title"/>
          </p:nvPr>
        </p:nvSpPr>
        <p:spPr>
          <a:xfrm>
            <a:off x="838200" y="365125"/>
            <a:ext cx="10515600" cy="864585"/>
          </a:xfrm>
        </p:spPr>
        <p:txBody>
          <a:bodyPr/>
          <a:lstStyle/>
          <a:p>
            <a:r>
              <a:rPr lang="en-US" b="1" dirty="0">
                <a:solidFill>
                  <a:prstClr val="black"/>
                </a:solidFill>
              </a:rPr>
              <a:t>Common Law Exceptions Cont’d</a:t>
            </a:r>
            <a:endParaRPr lang="en-US" dirty="0"/>
          </a:p>
        </p:txBody>
      </p:sp>
      <p:sp>
        <p:nvSpPr>
          <p:cNvPr id="3" name="Content Placeholder 2">
            <a:extLst>
              <a:ext uri="{FF2B5EF4-FFF2-40B4-BE49-F238E27FC236}">
                <a16:creationId xmlns:a16="http://schemas.microsoft.com/office/drawing/2014/main" id="{5EF00AA5-18AB-4CAF-9049-D397D1782857}"/>
              </a:ext>
            </a:extLst>
          </p:cNvPr>
          <p:cNvSpPr>
            <a:spLocks noGrp="1"/>
          </p:cNvSpPr>
          <p:nvPr>
            <p:ph idx="1"/>
          </p:nvPr>
        </p:nvSpPr>
        <p:spPr>
          <a:xfrm>
            <a:off x="838200" y="1229710"/>
            <a:ext cx="10515600" cy="5263165"/>
          </a:xfrm>
        </p:spPr>
        <p:txBody>
          <a:bodyPr/>
          <a:lstStyle/>
          <a:p>
            <a:pPr lvl="0"/>
            <a:r>
              <a:rPr lang="en-US" dirty="0">
                <a:solidFill>
                  <a:prstClr val="black"/>
                </a:solidFill>
              </a:rPr>
              <a:t>The tenant’s fixtures remain personal property and may be removed by the tenant if the following three conditions are met: </a:t>
            </a:r>
          </a:p>
          <a:p>
            <a:pPr marL="914400" lvl="1" indent="-457200">
              <a:buAutoNum type="arabicParenBoth"/>
            </a:pPr>
            <a:r>
              <a:rPr lang="en-US" dirty="0">
                <a:solidFill>
                  <a:prstClr val="black"/>
                </a:solidFill>
              </a:rPr>
              <a:t>They must be installed for the requisite purposes of carrying on the trade or business or the farming or agricultural pursuits or for making the home more comfortable;</a:t>
            </a:r>
          </a:p>
          <a:p>
            <a:pPr marL="914400" lvl="1" indent="-457200">
              <a:buAutoNum type="arabicParenBoth"/>
            </a:pPr>
            <a:r>
              <a:rPr lang="en-US" dirty="0">
                <a:solidFill>
                  <a:prstClr val="black"/>
                </a:solidFill>
              </a:rPr>
              <a:t>they must be removable without causing substantial damage to the landlord’s property; and </a:t>
            </a:r>
          </a:p>
          <a:p>
            <a:pPr marL="914400" lvl="1" indent="-457200">
              <a:buAutoNum type="arabicParenBoth"/>
            </a:pPr>
            <a:r>
              <a:rPr lang="en-US" dirty="0">
                <a:solidFill>
                  <a:prstClr val="black"/>
                </a:solidFill>
              </a:rPr>
              <a:t>they must be removed before the tenant turns over possession of the premises to the landlord.</a:t>
            </a:r>
          </a:p>
          <a:p>
            <a:r>
              <a:rPr lang="en-US" dirty="0">
                <a:solidFill>
                  <a:prstClr val="black"/>
                </a:solidFill>
              </a:rPr>
              <a:t>However, note that any debatable points can be resolved in advance by specifying them in the written lease.</a:t>
            </a:r>
          </a:p>
          <a:p>
            <a:pPr lvl="0"/>
            <a:r>
              <a:rPr lang="en-US" dirty="0">
                <a:solidFill>
                  <a:prstClr val="black"/>
                </a:solidFill>
              </a:rPr>
              <a:t>The following are exceptions to the general rule.</a:t>
            </a:r>
          </a:p>
          <a:p>
            <a:endParaRPr lang="en-US" dirty="0"/>
          </a:p>
        </p:txBody>
      </p:sp>
    </p:spTree>
    <p:extLst>
      <p:ext uri="{BB962C8B-B14F-4D97-AF65-F5344CB8AC3E}">
        <p14:creationId xmlns:p14="http://schemas.microsoft.com/office/powerpoint/2010/main" val="19796435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8C6077-7325-4AF9-8A24-6FA0F0D4F13D}"/>
              </a:ext>
            </a:extLst>
          </p:cNvPr>
          <p:cNvSpPr>
            <a:spLocks noGrp="1"/>
          </p:cNvSpPr>
          <p:nvPr>
            <p:ph type="title"/>
          </p:nvPr>
        </p:nvSpPr>
        <p:spPr>
          <a:xfrm>
            <a:off x="838200" y="126125"/>
            <a:ext cx="10515600" cy="1008992"/>
          </a:xfrm>
        </p:spPr>
        <p:txBody>
          <a:bodyPr/>
          <a:lstStyle/>
          <a:p>
            <a:r>
              <a:rPr lang="en-US" b="1" dirty="0">
                <a:solidFill>
                  <a:prstClr val="black"/>
                </a:solidFill>
              </a:rPr>
              <a:t>Common Law Exceptions Cont’d</a:t>
            </a:r>
            <a:endParaRPr lang="en-US" dirty="0"/>
          </a:p>
        </p:txBody>
      </p:sp>
      <p:sp>
        <p:nvSpPr>
          <p:cNvPr id="3" name="Content Placeholder 2">
            <a:extLst>
              <a:ext uri="{FF2B5EF4-FFF2-40B4-BE49-F238E27FC236}">
                <a16:creationId xmlns:a16="http://schemas.microsoft.com/office/drawing/2014/main" id="{0494B20A-8268-4E19-83B7-5B46DA6FF7E7}"/>
              </a:ext>
            </a:extLst>
          </p:cNvPr>
          <p:cNvSpPr>
            <a:spLocks noGrp="1"/>
          </p:cNvSpPr>
          <p:nvPr>
            <p:ph idx="1"/>
          </p:nvPr>
        </p:nvSpPr>
        <p:spPr>
          <a:xfrm>
            <a:off x="838200" y="1261241"/>
            <a:ext cx="10515600" cy="5312980"/>
          </a:xfrm>
        </p:spPr>
        <p:txBody>
          <a:bodyPr>
            <a:normAutofit fontScale="92500" lnSpcReduction="10000"/>
          </a:bodyPr>
          <a:lstStyle/>
          <a:p>
            <a:r>
              <a:rPr lang="en-US" b="1" dirty="0"/>
              <a:t>Trade fixtures- </a:t>
            </a:r>
          </a:p>
          <a:p>
            <a:pPr lvl="1">
              <a:buFont typeface="Courier New" panose="02070309020205020404" pitchFamily="49" charset="0"/>
              <a:buChar char="o"/>
            </a:pPr>
            <a:r>
              <a:rPr lang="en-US" sz="2800" dirty="0"/>
              <a:t>fixtures attached to the land by tenant for purpose of carrying out trade or business are at common law removable by tenant at any time during the course of the lease or shortly thereafter.  </a:t>
            </a:r>
          </a:p>
          <a:p>
            <a:pPr lvl="1">
              <a:buFont typeface="Courier New" panose="02070309020205020404" pitchFamily="49" charset="0"/>
              <a:buChar char="o"/>
            </a:pPr>
            <a:r>
              <a:rPr lang="en-US" sz="2800" dirty="0"/>
              <a:t>There is a public policy consideration here namely the need to encourage business or trade.  </a:t>
            </a:r>
          </a:p>
          <a:p>
            <a:pPr lvl="1">
              <a:buFont typeface="Courier New" panose="02070309020205020404" pitchFamily="49" charset="0"/>
              <a:buChar char="o"/>
            </a:pPr>
            <a:r>
              <a:rPr lang="en-US" sz="2800" b="1" dirty="0"/>
              <a:t>See Smith v City petroleum company (1940) 1 All ER 260)  - </a:t>
            </a:r>
            <a:r>
              <a:rPr lang="en-US" sz="2800" dirty="0"/>
              <a:t>It was held that petrol pumps affixed to tanks embedded in the ground are tenants’ fixtures and are removable within a reasonable time after the determination of the term.  </a:t>
            </a:r>
          </a:p>
          <a:p>
            <a:pPr lvl="2">
              <a:buFont typeface="Courier New" panose="02070309020205020404" pitchFamily="49" charset="0"/>
              <a:buChar char="o"/>
            </a:pPr>
            <a:r>
              <a:rPr lang="en-US" sz="2600" dirty="0"/>
              <a:t>If not so I removed, the property in the pumps passes to landlord and a subsequent tenant takes no interest in them.</a:t>
            </a:r>
          </a:p>
          <a:p>
            <a:pPr lvl="2">
              <a:buFont typeface="Courier New" panose="02070309020205020404" pitchFamily="49" charset="0"/>
              <a:buChar char="o"/>
            </a:pPr>
            <a:r>
              <a:rPr lang="en-US" sz="2600" dirty="0"/>
              <a:t>In this case since the tenant did not remove the petrol pumps within a reasonable time after the determination of the lease, they became the property of the landlord.</a:t>
            </a:r>
          </a:p>
        </p:txBody>
      </p:sp>
    </p:spTree>
    <p:extLst>
      <p:ext uri="{BB962C8B-B14F-4D97-AF65-F5344CB8AC3E}">
        <p14:creationId xmlns:p14="http://schemas.microsoft.com/office/powerpoint/2010/main" val="35497473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1EBB8C-06C2-41FD-82BC-F0910314C3B1}"/>
              </a:ext>
            </a:extLst>
          </p:cNvPr>
          <p:cNvSpPr>
            <a:spLocks noGrp="1"/>
          </p:cNvSpPr>
          <p:nvPr>
            <p:ph type="title"/>
          </p:nvPr>
        </p:nvSpPr>
        <p:spPr>
          <a:xfrm>
            <a:off x="838200" y="157655"/>
            <a:ext cx="10515600" cy="961697"/>
          </a:xfrm>
        </p:spPr>
        <p:txBody>
          <a:bodyPr/>
          <a:lstStyle/>
          <a:p>
            <a:r>
              <a:rPr lang="en-US" b="1" dirty="0"/>
              <a:t>Common Law Exceptions Cont’d</a:t>
            </a:r>
          </a:p>
        </p:txBody>
      </p:sp>
      <p:sp>
        <p:nvSpPr>
          <p:cNvPr id="3" name="Content Placeholder 2">
            <a:extLst>
              <a:ext uri="{FF2B5EF4-FFF2-40B4-BE49-F238E27FC236}">
                <a16:creationId xmlns:a16="http://schemas.microsoft.com/office/drawing/2014/main" id="{067AC30F-8BD1-4054-8D13-97736F40F16E}"/>
              </a:ext>
            </a:extLst>
          </p:cNvPr>
          <p:cNvSpPr>
            <a:spLocks noGrp="1"/>
          </p:cNvSpPr>
          <p:nvPr>
            <p:ph idx="1"/>
          </p:nvPr>
        </p:nvSpPr>
        <p:spPr>
          <a:xfrm>
            <a:off x="838200" y="1119352"/>
            <a:ext cx="10515600" cy="5580993"/>
          </a:xfrm>
        </p:spPr>
        <p:txBody>
          <a:bodyPr>
            <a:normAutofit/>
          </a:bodyPr>
          <a:lstStyle/>
          <a:p>
            <a:r>
              <a:rPr lang="en-US" b="1" dirty="0"/>
              <a:t>Ornamental or domestic fixtures</a:t>
            </a:r>
          </a:p>
          <a:p>
            <a:pPr lvl="1">
              <a:buFont typeface="Courier New" panose="02070309020205020404" pitchFamily="49" charset="0"/>
              <a:buChar char="o"/>
            </a:pPr>
            <a:r>
              <a:rPr lang="en-US" dirty="0"/>
              <a:t>A tenant may during the term of  his lease remove chattels he has fixed for the purpose of ornamental or domestic use.  These are usually chattels that can be removed without substantial damage to the building.  See” Leigh v Taylor Supra.</a:t>
            </a:r>
          </a:p>
          <a:p>
            <a:r>
              <a:rPr lang="en-US" b="1" dirty="0"/>
              <a:t>Mortgagor and mortgagee  </a:t>
            </a:r>
          </a:p>
          <a:p>
            <a:pPr lvl="1">
              <a:buFont typeface="Courier New" panose="02070309020205020404" pitchFamily="49" charset="0"/>
              <a:buChar char="o"/>
            </a:pPr>
            <a:r>
              <a:rPr lang="en-US" dirty="0"/>
              <a:t>The mortgagor cannot remove fixtures during the curse of the mortgage.</a:t>
            </a:r>
          </a:p>
          <a:p>
            <a:r>
              <a:rPr lang="en-US" b="1" dirty="0"/>
              <a:t>Agricultural fixtures</a:t>
            </a:r>
          </a:p>
          <a:p>
            <a:pPr lvl="1">
              <a:buFont typeface="Courier New" panose="02070309020205020404" pitchFamily="49" charset="0"/>
              <a:buChar char="o"/>
            </a:pPr>
            <a:r>
              <a:rPr lang="en-US" dirty="0"/>
              <a:t>At common law agricultural fixtures are not regarded as falling within the exceptions of trade fixtures but separately.</a:t>
            </a:r>
          </a:p>
          <a:p>
            <a:r>
              <a:rPr lang="en-US" dirty="0"/>
              <a:t>Anything else, which is not an exception, should be left on the land.</a:t>
            </a:r>
          </a:p>
          <a:p>
            <a:endParaRPr lang="en-US" dirty="0"/>
          </a:p>
        </p:txBody>
      </p:sp>
    </p:spTree>
    <p:extLst>
      <p:ext uri="{BB962C8B-B14F-4D97-AF65-F5344CB8AC3E}">
        <p14:creationId xmlns:p14="http://schemas.microsoft.com/office/powerpoint/2010/main" val="821946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18084A-0AE5-41C1-B0F0-747C34E0BBE3}"/>
              </a:ext>
            </a:extLst>
          </p:cNvPr>
          <p:cNvSpPr>
            <a:spLocks noGrp="1"/>
          </p:cNvSpPr>
          <p:nvPr>
            <p:ph type="title"/>
          </p:nvPr>
        </p:nvSpPr>
        <p:spPr>
          <a:xfrm>
            <a:off x="838200" y="365126"/>
            <a:ext cx="10515600" cy="959178"/>
          </a:xfrm>
        </p:spPr>
        <p:txBody>
          <a:bodyPr/>
          <a:lstStyle/>
          <a:p>
            <a:r>
              <a:rPr lang="en-US" b="1" dirty="0"/>
              <a:t>Introduction</a:t>
            </a:r>
          </a:p>
        </p:txBody>
      </p:sp>
      <p:sp>
        <p:nvSpPr>
          <p:cNvPr id="3" name="Content Placeholder 2">
            <a:extLst>
              <a:ext uri="{FF2B5EF4-FFF2-40B4-BE49-F238E27FC236}">
                <a16:creationId xmlns:a16="http://schemas.microsoft.com/office/drawing/2014/main" id="{46F8C0C1-538D-4148-A949-E151DD0223F1}"/>
              </a:ext>
            </a:extLst>
          </p:cNvPr>
          <p:cNvSpPr>
            <a:spLocks noGrp="1"/>
          </p:cNvSpPr>
          <p:nvPr>
            <p:ph idx="1"/>
          </p:nvPr>
        </p:nvSpPr>
        <p:spPr>
          <a:xfrm>
            <a:off x="838200" y="1450428"/>
            <a:ext cx="10515600" cy="4726535"/>
          </a:xfrm>
        </p:spPr>
        <p:txBody>
          <a:bodyPr/>
          <a:lstStyle/>
          <a:p>
            <a:r>
              <a:rPr lang="en-US" dirty="0"/>
              <a:t>If  you visit  an office building  you  will see  a variety  of things  that,  at one time or  another, have been brought to the land. </a:t>
            </a:r>
          </a:p>
          <a:p>
            <a:r>
              <a:rPr lang="en-US" dirty="0"/>
              <a:t>At one extreme there is the structure of the building itself - the foundations, main structure, roof and so on. This is made up of building materials that were originally brought to the site and put together to make up the structure. </a:t>
            </a:r>
          </a:p>
          <a:p>
            <a:r>
              <a:rPr lang="en-US" dirty="0"/>
              <a:t>At the other extreme, you may see an office chair, sitting on the floor.   </a:t>
            </a:r>
          </a:p>
          <a:p>
            <a:r>
              <a:rPr lang="en-US" dirty="0"/>
              <a:t>For a variety of different purposes, the law divides the things that have been brought on to land into different categories.</a:t>
            </a:r>
          </a:p>
        </p:txBody>
      </p:sp>
    </p:spTree>
    <p:extLst>
      <p:ext uri="{BB962C8B-B14F-4D97-AF65-F5344CB8AC3E}">
        <p14:creationId xmlns:p14="http://schemas.microsoft.com/office/powerpoint/2010/main" val="1101801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8E6F98-626D-4885-B41C-9B9952D8B1E3}"/>
              </a:ext>
            </a:extLst>
          </p:cNvPr>
          <p:cNvSpPr>
            <a:spLocks noGrp="1"/>
          </p:cNvSpPr>
          <p:nvPr>
            <p:ph type="title"/>
          </p:nvPr>
        </p:nvSpPr>
        <p:spPr>
          <a:xfrm>
            <a:off x="838200" y="365126"/>
            <a:ext cx="10515600" cy="943412"/>
          </a:xfrm>
        </p:spPr>
        <p:txBody>
          <a:bodyPr/>
          <a:lstStyle/>
          <a:p>
            <a:r>
              <a:rPr lang="en-US" b="1" dirty="0"/>
              <a:t>Introduction</a:t>
            </a:r>
          </a:p>
        </p:txBody>
      </p:sp>
      <p:sp>
        <p:nvSpPr>
          <p:cNvPr id="3" name="Content Placeholder 2">
            <a:extLst>
              <a:ext uri="{FF2B5EF4-FFF2-40B4-BE49-F238E27FC236}">
                <a16:creationId xmlns:a16="http://schemas.microsoft.com/office/drawing/2014/main" id="{211642C9-56CB-46D3-B788-5C46209640C8}"/>
              </a:ext>
            </a:extLst>
          </p:cNvPr>
          <p:cNvSpPr>
            <a:spLocks noGrp="1"/>
          </p:cNvSpPr>
          <p:nvPr>
            <p:ph idx="1"/>
          </p:nvPr>
        </p:nvSpPr>
        <p:spPr>
          <a:xfrm>
            <a:off x="838200" y="1308538"/>
            <a:ext cx="10515600" cy="5184336"/>
          </a:xfrm>
        </p:spPr>
        <p:txBody>
          <a:bodyPr>
            <a:normAutofit/>
          </a:bodyPr>
          <a:lstStyle/>
          <a:p>
            <a:r>
              <a:rPr lang="en-US" dirty="0"/>
              <a:t>Generally in law, land means not only the ground but also the subsoil and all structures and objects such as buildings, trees and minerals standing or lying beneath it.  </a:t>
            </a:r>
          </a:p>
          <a:p>
            <a:r>
              <a:rPr lang="en-US" dirty="0"/>
              <a:t>This concept of land is often expressed in the Latin maxim “</a:t>
            </a:r>
            <a:r>
              <a:rPr lang="en-US" b="1" i="1" dirty="0" err="1"/>
              <a:t>quic</a:t>
            </a:r>
            <a:r>
              <a:rPr lang="en-US" b="1" i="1" dirty="0"/>
              <a:t> quid </a:t>
            </a:r>
            <a:r>
              <a:rPr lang="en-US" b="1" i="1" dirty="0" err="1"/>
              <a:t>plantatur</a:t>
            </a:r>
            <a:r>
              <a:rPr lang="en-US" b="1" i="1" dirty="0"/>
              <a:t> solo, solo </a:t>
            </a:r>
            <a:r>
              <a:rPr lang="en-US" b="1" i="1" dirty="0" err="1"/>
              <a:t>cedit</a:t>
            </a:r>
            <a:r>
              <a:rPr lang="en-US" dirty="0"/>
              <a:t>,” (whatever is annexed to the land becomes part of the land). </a:t>
            </a:r>
          </a:p>
          <a:p>
            <a:r>
              <a:rPr lang="en-US" dirty="0"/>
              <a:t>A chattel is anything which is neither part and parcel of the land, nor a fixture. It is therefore a moveable, and not treated as being part of the land</a:t>
            </a:r>
          </a:p>
        </p:txBody>
      </p:sp>
    </p:spTree>
    <p:extLst>
      <p:ext uri="{BB962C8B-B14F-4D97-AF65-F5344CB8AC3E}">
        <p14:creationId xmlns:p14="http://schemas.microsoft.com/office/powerpoint/2010/main" val="41367457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C8B9DD-CCD3-420F-8FDB-DB80D00BA0E9}"/>
              </a:ext>
            </a:extLst>
          </p:cNvPr>
          <p:cNvSpPr>
            <a:spLocks noGrp="1"/>
          </p:cNvSpPr>
          <p:nvPr>
            <p:ph type="title"/>
          </p:nvPr>
        </p:nvSpPr>
        <p:spPr>
          <a:xfrm>
            <a:off x="838200" y="365125"/>
            <a:ext cx="10515600" cy="1325563"/>
          </a:xfrm>
        </p:spPr>
        <p:txBody>
          <a:bodyPr/>
          <a:lstStyle/>
          <a:p>
            <a:r>
              <a:rPr lang="en-US" b="1" dirty="0"/>
              <a:t>Introduction Cont’d</a:t>
            </a:r>
          </a:p>
        </p:txBody>
      </p:sp>
      <p:sp>
        <p:nvSpPr>
          <p:cNvPr id="3" name="Content Placeholder 2">
            <a:extLst>
              <a:ext uri="{FF2B5EF4-FFF2-40B4-BE49-F238E27FC236}">
                <a16:creationId xmlns:a16="http://schemas.microsoft.com/office/drawing/2014/main" id="{A1063175-880D-4B2C-917E-359503D74998}"/>
              </a:ext>
            </a:extLst>
          </p:cNvPr>
          <p:cNvSpPr>
            <a:spLocks noGrp="1"/>
          </p:cNvSpPr>
          <p:nvPr>
            <p:ph idx="1"/>
          </p:nvPr>
        </p:nvSpPr>
        <p:spPr/>
        <p:txBody>
          <a:bodyPr/>
          <a:lstStyle/>
          <a:p>
            <a:r>
              <a:rPr lang="en-US" dirty="0"/>
              <a:t>Fixtures are things that were originally chattels, but which have become part of the land or building to which they are attached. </a:t>
            </a:r>
          </a:p>
          <a:p>
            <a:r>
              <a:rPr lang="en-US" dirty="0"/>
              <a:t>If a chattel has not become a fixture, it is known as a fitting.</a:t>
            </a:r>
          </a:p>
          <a:p>
            <a:r>
              <a:rPr lang="en-US" dirty="0"/>
              <a:t>For example, a stove bolted to the floor of a kitchen and connected to the gas lines is usually considered a fixture.</a:t>
            </a:r>
          </a:p>
        </p:txBody>
      </p:sp>
    </p:spTree>
    <p:extLst>
      <p:ext uri="{BB962C8B-B14F-4D97-AF65-F5344CB8AC3E}">
        <p14:creationId xmlns:p14="http://schemas.microsoft.com/office/powerpoint/2010/main" val="31071379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F16038-71E7-49B1-AE7B-C5B8BD50B77A}"/>
              </a:ext>
            </a:extLst>
          </p:cNvPr>
          <p:cNvSpPr>
            <a:spLocks noGrp="1"/>
          </p:cNvSpPr>
          <p:nvPr>
            <p:ph type="title"/>
          </p:nvPr>
        </p:nvSpPr>
        <p:spPr>
          <a:xfrm>
            <a:off x="838200" y="236483"/>
            <a:ext cx="10515600" cy="993227"/>
          </a:xfrm>
        </p:spPr>
        <p:txBody>
          <a:bodyPr/>
          <a:lstStyle/>
          <a:p>
            <a:r>
              <a:rPr lang="en-US" b="1" dirty="0"/>
              <a:t>Fixture or a Fitting?</a:t>
            </a:r>
          </a:p>
        </p:txBody>
      </p:sp>
      <p:sp>
        <p:nvSpPr>
          <p:cNvPr id="3" name="Content Placeholder 2">
            <a:extLst>
              <a:ext uri="{FF2B5EF4-FFF2-40B4-BE49-F238E27FC236}">
                <a16:creationId xmlns:a16="http://schemas.microsoft.com/office/drawing/2014/main" id="{4AB398EE-445C-4EA6-9DA8-3E5F0312BED0}"/>
              </a:ext>
            </a:extLst>
          </p:cNvPr>
          <p:cNvSpPr>
            <a:spLocks noGrp="1"/>
          </p:cNvSpPr>
          <p:nvPr>
            <p:ph idx="1"/>
          </p:nvPr>
        </p:nvSpPr>
        <p:spPr>
          <a:xfrm>
            <a:off x="838200" y="1229710"/>
            <a:ext cx="10515600" cy="5029200"/>
          </a:xfrm>
        </p:spPr>
        <p:txBody>
          <a:bodyPr>
            <a:normAutofit/>
          </a:bodyPr>
          <a:lstStyle/>
          <a:p>
            <a:r>
              <a:rPr lang="en-US" dirty="0"/>
              <a:t>Disputes may arise as to whether a chattel or object has become a fixture or not. Once a chattel has become a fixture or part of the land it cannot generally be removed.</a:t>
            </a:r>
          </a:p>
          <a:p>
            <a:r>
              <a:rPr lang="en-US" dirty="0"/>
              <a:t>the question whether a chattel remains a chattel or has become part of the land can arise in many contexts </a:t>
            </a:r>
            <a:r>
              <a:rPr lang="en-US" dirty="0" err="1"/>
              <a:t>i.e</a:t>
            </a:r>
            <a:r>
              <a:rPr lang="en-US" dirty="0"/>
              <a:t>: </a:t>
            </a:r>
          </a:p>
          <a:p>
            <a:pPr lvl="1">
              <a:buFont typeface="Courier New" panose="02070309020205020404" pitchFamily="49" charset="0"/>
              <a:buChar char="o"/>
            </a:pPr>
            <a:r>
              <a:rPr lang="en-US" dirty="0"/>
              <a:t>whether it passes to a purchaser on the sale of land , </a:t>
            </a:r>
          </a:p>
          <a:p>
            <a:pPr lvl="1">
              <a:buFont typeface="Courier New" panose="02070309020205020404" pitchFamily="49" charset="0"/>
              <a:buChar char="o"/>
            </a:pPr>
            <a:r>
              <a:rPr lang="en-US" dirty="0"/>
              <a:t>whether it is included as part of the security on the mortgage of land,</a:t>
            </a:r>
          </a:p>
          <a:p>
            <a:pPr lvl="1">
              <a:buFont typeface="Courier New" panose="02070309020205020404" pitchFamily="49" charset="0"/>
              <a:buChar char="o"/>
            </a:pPr>
            <a:r>
              <a:rPr lang="en-US" dirty="0"/>
              <a:t>whether it passes on death as realty or </a:t>
            </a:r>
            <a:r>
              <a:rPr lang="en-US" dirty="0" err="1"/>
              <a:t>personalty</a:t>
            </a:r>
            <a:r>
              <a:rPr lang="en-US" dirty="0"/>
              <a:t> . </a:t>
            </a:r>
          </a:p>
          <a:p>
            <a:r>
              <a:rPr lang="en-US" dirty="0"/>
              <a:t>In order to resolve such types of disputes there are tests that have been formulated to determine whether a chattel has become a fixture or not. </a:t>
            </a:r>
          </a:p>
          <a:p>
            <a:endParaRPr lang="en-US" dirty="0"/>
          </a:p>
          <a:p>
            <a:endParaRPr lang="en-US" dirty="0"/>
          </a:p>
        </p:txBody>
      </p:sp>
    </p:spTree>
    <p:extLst>
      <p:ext uri="{BB962C8B-B14F-4D97-AF65-F5344CB8AC3E}">
        <p14:creationId xmlns:p14="http://schemas.microsoft.com/office/powerpoint/2010/main" val="27185219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A99FAA-C43A-46D9-96AF-88B916B3A781}"/>
              </a:ext>
            </a:extLst>
          </p:cNvPr>
          <p:cNvSpPr>
            <a:spLocks noGrp="1"/>
          </p:cNvSpPr>
          <p:nvPr>
            <p:ph type="title"/>
          </p:nvPr>
        </p:nvSpPr>
        <p:spPr>
          <a:xfrm>
            <a:off x="838200" y="365126"/>
            <a:ext cx="10515600" cy="1053772"/>
          </a:xfrm>
        </p:spPr>
        <p:txBody>
          <a:bodyPr>
            <a:normAutofit fontScale="90000"/>
          </a:bodyPr>
          <a:lstStyle/>
          <a:p>
            <a:r>
              <a:rPr lang="en-US" b="1" dirty="0"/>
              <a:t>Test for Determining whether a Chattel is a fixture or a fitting</a:t>
            </a:r>
          </a:p>
        </p:txBody>
      </p:sp>
      <p:sp>
        <p:nvSpPr>
          <p:cNvPr id="3" name="Content Placeholder 2">
            <a:extLst>
              <a:ext uri="{FF2B5EF4-FFF2-40B4-BE49-F238E27FC236}">
                <a16:creationId xmlns:a16="http://schemas.microsoft.com/office/drawing/2014/main" id="{C2AB52DE-E4B1-4DEB-B990-2F9673EEEF44}"/>
              </a:ext>
            </a:extLst>
          </p:cNvPr>
          <p:cNvSpPr>
            <a:spLocks noGrp="1"/>
          </p:cNvSpPr>
          <p:nvPr>
            <p:ph idx="1"/>
          </p:nvPr>
        </p:nvSpPr>
        <p:spPr>
          <a:xfrm>
            <a:off x="838200" y="1418898"/>
            <a:ext cx="10515600" cy="5073976"/>
          </a:xfrm>
        </p:spPr>
        <p:txBody>
          <a:bodyPr/>
          <a:lstStyle/>
          <a:p>
            <a:r>
              <a:rPr lang="en-US" dirty="0"/>
              <a:t>In determining whether a chattel; has become a fixture, a combination of two tests are applied:</a:t>
            </a:r>
          </a:p>
          <a:p>
            <a:pPr marL="457200" lvl="1" indent="0">
              <a:buNone/>
            </a:pPr>
            <a:r>
              <a:rPr lang="en-US" sz="2800" dirty="0"/>
              <a:t>a)	the degree of annexation</a:t>
            </a:r>
          </a:p>
          <a:p>
            <a:pPr marL="457200" lvl="1" indent="0">
              <a:buNone/>
            </a:pPr>
            <a:r>
              <a:rPr lang="en-US" sz="2800" dirty="0"/>
              <a:t>b)	the purpose of annexation</a:t>
            </a:r>
          </a:p>
          <a:p>
            <a:endParaRPr lang="en-US" dirty="0"/>
          </a:p>
        </p:txBody>
      </p:sp>
    </p:spTree>
    <p:extLst>
      <p:ext uri="{BB962C8B-B14F-4D97-AF65-F5344CB8AC3E}">
        <p14:creationId xmlns:p14="http://schemas.microsoft.com/office/powerpoint/2010/main" val="551517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465FDC-1531-464E-A25B-D6177B7749E6}"/>
              </a:ext>
            </a:extLst>
          </p:cNvPr>
          <p:cNvSpPr>
            <a:spLocks noGrp="1"/>
          </p:cNvSpPr>
          <p:nvPr>
            <p:ph type="title"/>
          </p:nvPr>
        </p:nvSpPr>
        <p:spPr>
          <a:xfrm>
            <a:off x="825062" y="157655"/>
            <a:ext cx="10515600" cy="882869"/>
          </a:xfrm>
        </p:spPr>
        <p:txBody>
          <a:bodyPr/>
          <a:lstStyle/>
          <a:p>
            <a:r>
              <a:rPr lang="en-US" b="1" dirty="0"/>
              <a:t>The degree of annexation</a:t>
            </a:r>
          </a:p>
        </p:txBody>
      </p:sp>
      <p:sp>
        <p:nvSpPr>
          <p:cNvPr id="3" name="Content Placeholder 2">
            <a:extLst>
              <a:ext uri="{FF2B5EF4-FFF2-40B4-BE49-F238E27FC236}">
                <a16:creationId xmlns:a16="http://schemas.microsoft.com/office/drawing/2014/main" id="{85A3D1C2-23AA-4844-82C2-A3E84A48AE67}"/>
              </a:ext>
            </a:extLst>
          </p:cNvPr>
          <p:cNvSpPr>
            <a:spLocks noGrp="1"/>
          </p:cNvSpPr>
          <p:nvPr>
            <p:ph idx="1"/>
          </p:nvPr>
        </p:nvSpPr>
        <p:spPr>
          <a:xfrm>
            <a:off x="838200" y="1229710"/>
            <a:ext cx="10515600" cy="5470635"/>
          </a:xfrm>
        </p:spPr>
        <p:txBody>
          <a:bodyPr>
            <a:normAutofit lnSpcReduction="10000"/>
          </a:bodyPr>
          <a:lstStyle/>
          <a:p>
            <a:r>
              <a:rPr lang="en-US" dirty="0"/>
              <a:t>The test for a chattel to become a fixture is depended on whether a chattel had become physically fixed to the land </a:t>
            </a:r>
            <a:r>
              <a:rPr lang="en-US" dirty="0" err="1"/>
              <a:t>e.g</a:t>
            </a:r>
            <a:r>
              <a:rPr lang="en-US" dirty="0"/>
              <a:t> by nail screw or cement.  </a:t>
            </a:r>
          </a:p>
          <a:p>
            <a:r>
              <a:rPr lang="en-US" dirty="0"/>
              <a:t>Unless actually fastened or connected to the land or building in a </a:t>
            </a:r>
            <a:r>
              <a:rPr lang="en-US" b="1" dirty="0"/>
              <a:t>substantial way </a:t>
            </a:r>
            <a:r>
              <a:rPr lang="en-US" dirty="0"/>
              <a:t>a chattel cannot become a fixture.  </a:t>
            </a:r>
          </a:p>
          <a:p>
            <a:r>
              <a:rPr lang="en-US" dirty="0"/>
              <a:t>A test often applied is whether the item can be removed without causing damage to the land. </a:t>
            </a:r>
          </a:p>
          <a:p>
            <a:r>
              <a:rPr lang="en-US" dirty="0"/>
              <a:t>If an article merely rests on its own weight its prima facie not a fixture under this test. However, this may be rebutted when it is clear that the object was intended as a permanent improvement of the land. </a:t>
            </a:r>
          </a:p>
          <a:p>
            <a:r>
              <a:rPr lang="en-US" dirty="0"/>
              <a:t>The more securely an object is affixed and the more damage that world be caused by its removal, the more the like that the chattel was intended to form part of the land.</a:t>
            </a:r>
          </a:p>
          <a:p>
            <a:endParaRPr lang="en-US" dirty="0"/>
          </a:p>
        </p:txBody>
      </p:sp>
    </p:spTree>
    <p:extLst>
      <p:ext uri="{BB962C8B-B14F-4D97-AF65-F5344CB8AC3E}">
        <p14:creationId xmlns:p14="http://schemas.microsoft.com/office/powerpoint/2010/main" val="2088815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4737FF-461E-4BA0-8E4B-40AB7B481F7E}"/>
              </a:ext>
            </a:extLst>
          </p:cNvPr>
          <p:cNvSpPr>
            <a:spLocks noGrp="1"/>
          </p:cNvSpPr>
          <p:nvPr>
            <p:ph type="title"/>
          </p:nvPr>
        </p:nvSpPr>
        <p:spPr>
          <a:xfrm>
            <a:off x="838200" y="18255"/>
            <a:ext cx="10515600" cy="1325563"/>
          </a:xfrm>
        </p:spPr>
        <p:txBody>
          <a:bodyPr/>
          <a:lstStyle/>
          <a:p>
            <a:r>
              <a:rPr lang="en-US" b="1" dirty="0">
                <a:solidFill>
                  <a:prstClr val="black"/>
                </a:solidFill>
              </a:rPr>
              <a:t>The degree of annexation Cont’d</a:t>
            </a:r>
            <a:endParaRPr lang="en-US" dirty="0"/>
          </a:p>
        </p:txBody>
      </p:sp>
      <p:sp>
        <p:nvSpPr>
          <p:cNvPr id="3" name="Content Placeholder 2">
            <a:extLst>
              <a:ext uri="{FF2B5EF4-FFF2-40B4-BE49-F238E27FC236}">
                <a16:creationId xmlns:a16="http://schemas.microsoft.com/office/drawing/2014/main" id="{37699B2B-BAA2-4254-B5DA-6D0219163621}"/>
              </a:ext>
            </a:extLst>
          </p:cNvPr>
          <p:cNvSpPr>
            <a:spLocks noGrp="1"/>
          </p:cNvSpPr>
          <p:nvPr>
            <p:ph idx="1"/>
          </p:nvPr>
        </p:nvSpPr>
        <p:spPr>
          <a:xfrm>
            <a:off x="838200" y="1343818"/>
            <a:ext cx="10515600" cy="5183106"/>
          </a:xfrm>
        </p:spPr>
        <p:txBody>
          <a:bodyPr/>
          <a:lstStyle/>
          <a:p>
            <a:r>
              <a:rPr lang="en-US" dirty="0"/>
              <a:t>In </a:t>
            </a:r>
            <a:r>
              <a:rPr lang="en-US" dirty="0" err="1"/>
              <a:t>Namungandu</a:t>
            </a:r>
            <a:r>
              <a:rPr lang="en-US" dirty="0"/>
              <a:t> v Lusaka City Council (1978) Z.R. 358  - the plaintiff erected a building on land belonging to the defendant.  </a:t>
            </a:r>
          </a:p>
          <a:p>
            <a:pPr lvl="1">
              <a:buFont typeface="Courier New" panose="02070309020205020404" pitchFamily="49" charset="0"/>
              <a:buChar char="o"/>
            </a:pPr>
            <a:r>
              <a:rPr lang="en-US" dirty="0"/>
              <a:t>He had no permission to do so.  The defendant demolished the building as result of which electrical fittings, roofing sheets, widow frames; electric bulbs, doors and doorframes were destroyed wit the rest of the building.  The plaintiff claimed for the value of the items mentioned.  </a:t>
            </a:r>
          </a:p>
          <a:p>
            <a:pPr lvl="1">
              <a:buFont typeface="Courier New" panose="02070309020205020404" pitchFamily="49" charset="0"/>
              <a:buChar char="o"/>
            </a:pPr>
            <a:r>
              <a:rPr lang="en-US" dirty="0"/>
              <a:t>Held; the electric appliance, doors doorframes, roofing sheets, bulbs and window frames which the plaintiff contended where already a part of the completed house, were fixtures.</a:t>
            </a:r>
          </a:p>
          <a:p>
            <a:pPr lvl="1">
              <a:buFont typeface="Courier New" panose="02070309020205020404" pitchFamily="49" charset="0"/>
              <a:buChar char="o"/>
            </a:pPr>
            <a:r>
              <a:rPr lang="en-US" dirty="0"/>
              <a:t>Whatever has been built into a house with a view that it should be permanently annexed thereto and be an integral part of the unexhausted improvements, becomes part of the house and in turn part of the land.</a:t>
            </a:r>
          </a:p>
        </p:txBody>
      </p:sp>
    </p:spTree>
    <p:extLst>
      <p:ext uri="{BB962C8B-B14F-4D97-AF65-F5344CB8AC3E}">
        <p14:creationId xmlns:p14="http://schemas.microsoft.com/office/powerpoint/2010/main" val="5205275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FBF223-FC9A-4FDC-BFFF-D0F932F9B605}"/>
              </a:ext>
            </a:extLst>
          </p:cNvPr>
          <p:cNvSpPr>
            <a:spLocks noGrp="1"/>
          </p:cNvSpPr>
          <p:nvPr>
            <p:ph type="title"/>
          </p:nvPr>
        </p:nvSpPr>
        <p:spPr>
          <a:xfrm>
            <a:off x="838200" y="18255"/>
            <a:ext cx="10515600" cy="974973"/>
          </a:xfrm>
        </p:spPr>
        <p:txBody>
          <a:bodyPr/>
          <a:lstStyle/>
          <a:p>
            <a:r>
              <a:rPr lang="en-US" b="1" dirty="0"/>
              <a:t>The purpose of annexation</a:t>
            </a:r>
          </a:p>
        </p:txBody>
      </p:sp>
      <p:sp>
        <p:nvSpPr>
          <p:cNvPr id="3" name="Content Placeholder 2">
            <a:extLst>
              <a:ext uri="{FF2B5EF4-FFF2-40B4-BE49-F238E27FC236}">
                <a16:creationId xmlns:a16="http://schemas.microsoft.com/office/drawing/2014/main" id="{90630964-E052-4C3C-987F-E3D5B36FE1E4}"/>
              </a:ext>
            </a:extLst>
          </p:cNvPr>
          <p:cNvSpPr>
            <a:spLocks noGrp="1"/>
          </p:cNvSpPr>
          <p:nvPr>
            <p:ph idx="1"/>
          </p:nvPr>
        </p:nvSpPr>
        <p:spPr>
          <a:xfrm>
            <a:off x="838200" y="993228"/>
            <a:ext cx="10515600" cy="5691351"/>
          </a:xfrm>
        </p:spPr>
        <p:txBody>
          <a:bodyPr>
            <a:normAutofit lnSpcReduction="10000"/>
          </a:bodyPr>
          <a:lstStyle/>
          <a:p>
            <a:r>
              <a:rPr lang="en-US" dirty="0"/>
              <a:t>The test seeks to establish why the chattel was brought onto the land. Was it for decoration purposes or to effect permanent improvements to the land?  If permanent, then it’s a fixture otherwise, it will be a fitting. </a:t>
            </a:r>
          </a:p>
          <a:p>
            <a:r>
              <a:rPr lang="en-US" dirty="0"/>
              <a:t>in determining the purpose of annexation the question to be asked is “was the intention to effect a permanent improvement on the land or building as such or was it merely to effect a temporally improvement or to enjoy a chattel as a chattel?”</a:t>
            </a:r>
          </a:p>
          <a:p>
            <a:r>
              <a:rPr lang="en-US" dirty="0"/>
              <a:t>In the first case the chattel was a fixture, while in the second case it is not.  </a:t>
            </a:r>
          </a:p>
          <a:p>
            <a:r>
              <a:rPr lang="en-US" dirty="0"/>
              <a:t>Under this test if a chattel is placed on the land with intention that it should form an integral part of the structure or building or part of architectural design of building or grounds, then irrespective of whether it rests by its own weight or in some way fixed becomes a fixture or part of the land.</a:t>
            </a:r>
          </a:p>
          <a:p>
            <a:endParaRPr lang="en-US" dirty="0"/>
          </a:p>
        </p:txBody>
      </p:sp>
    </p:spTree>
    <p:extLst>
      <p:ext uri="{BB962C8B-B14F-4D97-AF65-F5344CB8AC3E}">
        <p14:creationId xmlns:p14="http://schemas.microsoft.com/office/powerpoint/2010/main" val="27609506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187</TotalTime>
  <Words>1467</Words>
  <Application>Microsoft Office PowerPoint</Application>
  <PresentationFormat>Widescreen</PresentationFormat>
  <Paragraphs>74</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Courier New</vt:lpstr>
      <vt:lpstr>Office Theme</vt:lpstr>
      <vt:lpstr>UNIVERSITY OF LUSAKA</vt:lpstr>
      <vt:lpstr>Introduction</vt:lpstr>
      <vt:lpstr>Introduction</vt:lpstr>
      <vt:lpstr>Introduction Cont’d</vt:lpstr>
      <vt:lpstr>Fixture or a Fitting?</vt:lpstr>
      <vt:lpstr>Test for Determining whether a Chattel is a fixture or a fitting</vt:lpstr>
      <vt:lpstr>The degree of annexation</vt:lpstr>
      <vt:lpstr>The degree of annexation Cont’d</vt:lpstr>
      <vt:lpstr>The purpose of annexation</vt:lpstr>
      <vt:lpstr>The purpose of annexation Cont’d</vt:lpstr>
      <vt:lpstr>Common Law Exceptions</vt:lpstr>
      <vt:lpstr>Common Law Exceptions Cont’d</vt:lpstr>
      <vt:lpstr>Common Law Exceptions Cont’d</vt:lpstr>
      <vt:lpstr>Common Law Exceptions Cont’d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LUSAKA</dc:title>
  <dc:creator>Lumbwe</dc:creator>
  <cp:lastModifiedBy>Lumbwe</cp:lastModifiedBy>
  <cp:revision>20</cp:revision>
  <dcterms:created xsi:type="dcterms:W3CDTF">2020-03-26T14:58:00Z</dcterms:created>
  <dcterms:modified xsi:type="dcterms:W3CDTF">2021-02-15T09:17:36Z</dcterms:modified>
</cp:coreProperties>
</file>