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8" r:id="rId6"/>
    <p:sldId id="260" r:id="rId7"/>
    <p:sldId id="261" r:id="rId8"/>
    <p:sldId id="262" r:id="rId9"/>
    <p:sldId id="263" r:id="rId10"/>
    <p:sldId id="270" r:id="rId11"/>
    <p:sldId id="264" r:id="rId12"/>
    <p:sldId id="265" r:id="rId13"/>
    <p:sldId id="272" r:id="rId14"/>
    <p:sldId id="266" r:id="rId15"/>
    <p:sldId id="273"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7E9808-B9B3-40A1-8F79-238EA7C95A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0D36E9EA-9176-4E63-B684-D4534E03F3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F18BBF57-F2E4-4E6C-A13F-3949471D3A9A}"/>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5" name="Footer Placeholder 4">
            <a:extLst>
              <a:ext uri="{FF2B5EF4-FFF2-40B4-BE49-F238E27FC236}">
                <a16:creationId xmlns="" xmlns:a16="http://schemas.microsoft.com/office/drawing/2014/main" id="{E9B8F4AB-D122-41D4-B7A9-7F85FC3E9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C32F615-D684-41E5-9AA9-01EADB9B9502}"/>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262982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C002E1-6869-4463-B1A6-8EF6211A42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A93CCC29-A0EA-41CA-A9CA-3C0DB89847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77D904F-A39F-41F7-97AC-93CD003F31A9}"/>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5" name="Footer Placeholder 4">
            <a:extLst>
              <a:ext uri="{FF2B5EF4-FFF2-40B4-BE49-F238E27FC236}">
                <a16:creationId xmlns="" xmlns:a16="http://schemas.microsoft.com/office/drawing/2014/main" id="{73363585-4E16-47F3-847D-5E553373D6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A313219-E806-45EA-8D12-9925B5C64857}"/>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1613530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457A8F09-5944-4137-9655-496F0FAF01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722DF40C-EF2C-4FEF-945F-8976168FAB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B16F046-DC8B-46CA-8967-BD0FBDFF26A3}"/>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5" name="Footer Placeholder 4">
            <a:extLst>
              <a:ext uri="{FF2B5EF4-FFF2-40B4-BE49-F238E27FC236}">
                <a16:creationId xmlns="" xmlns:a16="http://schemas.microsoft.com/office/drawing/2014/main" id="{B5DECC3C-9A18-4FFB-B37F-A40C3538FA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D05CAF7-3FEF-49EE-97A7-E9ADE24C2F89}"/>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660279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06EBB6-29B0-48AD-BE6A-FED4291B5F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E35235D1-2DF8-4894-A9A6-D38F669D09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E6047DB-438D-41C5-96C7-3C5F75107C69}"/>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5" name="Footer Placeholder 4">
            <a:extLst>
              <a:ext uri="{FF2B5EF4-FFF2-40B4-BE49-F238E27FC236}">
                <a16:creationId xmlns="" xmlns:a16="http://schemas.microsoft.com/office/drawing/2014/main" id="{4FDAAB1C-68F2-48F0-8965-533217D66E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D5107F6-A333-4D50-B380-D72FEDBF56F7}"/>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3437523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832E65-B9A2-43B4-BF96-EE0C1ABEA2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8891A3E5-A2AB-445D-9A14-C85C50C8B3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D098DD39-8479-4D33-B1F0-32DA64BE1882}"/>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5" name="Footer Placeholder 4">
            <a:extLst>
              <a:ext uri="{FF2B5EF4-FFF2-40B4-BE49-F238E27FC236}">
                <a16:creationId xmlns="" xmlns:a16="http://schemas.microsoft.com/office/drawing/2014/main" id="{5B5776A7-B6DE-4F6B-899D-2C56C33C7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A103194-C925-4BD7-BD90-9D44B85A954A}"/>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423911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EAC7F5-2BA8-455F-8114-8E08AF754D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9E61F44-6774-4ECF-BC90-BF8F37049C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9E36DC0-07F0-49C6-B656-E3F266C85E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6D1F8D5C-CE3D-4D05-8305-800DCF181E21}"/>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6" name="Footer Placeholder 5">
            <a:extLst>
              <a:ext uri="{FF2B5EF4-FFF2-40B4-BE49-F238E27FC236}">
                <a16:creationId xmlns="" xmlns:a16="http://schemas.microsoft.com/office/drawing/2014/main" id="{6890389C-BCD1-43C9-A7D9-DDC93DF96F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60739A9-DFFB-49E0-8288-A656F57BE90B}"/>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4287193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892543-73D5-459A-A341-4916EB551E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3FE6FCFD-66CB-4BE4-91AE-795C558FB5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AC17EB1-4F43-42ED-ABB5-3E643A25D0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57E6AF2-5B44-4701-BFDF-CD1081301A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7E0895D-86AB-4A1B-BACC-2990B6FE17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D2C66ACC-1000-4685-ABD4-F2EB11A86542}"/>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8" name="Footer Placeholder 7">
            <a:extLst>
              <a:ext uri="{FF2B5EF4-FFF2-40B4-BE49-F238E27FC236}">
                <a16:creationId xmlns="" xmlns:a16="http://schemas.microsoft.com/office/drawing/2014/main" id="{B9905F8C-8BB7-4A49-A9BB-F248FC0CBE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4F42796F-9DFA-4890-8067-20F195AA9AB2}"/>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2946255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89F45B-C231-45D5-B388-DFE0C57775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C90C0767-3A58-4CFF-87CF-D7BDEC32B8CD}"/>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4" name="Footer Placeholder 3">
            <a:extLst>
              <a:ext uri="{FF2B5EF4-FFF2-40B4-BE49-F238E27FC236}">
                <a16:creationId xmlns="" xmlns:a16="http://schemas.microsoft.com/office/drawing/2014/main" id="{5A900FAD-58DF-4F5A-A574-663B80B4CF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94043F8E-3AEC-4562-8409-DD02FBD0B7D8}"/>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1619908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C168C03-CF57-4101-B78F-A432671AB8EA}"/>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3" name="Footer Placeholder 2">
            <a:extLst>
              <a:ext uri="{FF2B5EF4-FFF2-40B4-BE49-F238E27FC236}">
                <a16:creationId xmlns="" xmlns:a16="http://schemas.microsoft.com/office/drawing/2014/main" id="{C9FDF3A4-1D00-4115-9CC3-0800CFE7FB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E34ED2A5-F1D9-4221-8A3B-77EFB8FBC45C}"/>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1465240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5421BA-D23D-4A8B-9C5F-8FCE0A7696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8E0D82A8-2D2F-4171-9535-548CB1F852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30B9C790-84F6-4C3D-95CF-6B6CC3B680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FF07FFD-614B-4E48-88DF-855A47D99730}"/>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6" name="Footer Placeholder 5">
            <a:extLst>
              <a:ext uri="{FF2B5EF4-FFF2-40B4-BE49-F238E27FC236}">
                <a16:creationId xmlns="" xmlns:a16="http://schemas.microsoft.com/office/drawing/2014/main" id="{DDA3C764-700B-4716-BDF7-6F1D950AD8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6E0E57C7-226F-44AF-9C88-9132222B92AD}"/>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1092971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8C85D5-DB30-41B6-B5E0-2D2B73B097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76B5F0E-D125-4470-A2E1-88FDE5EA9A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858A6554-60C0-4EF3-AC8E-B8948CC4DA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3FA8619-7AA8-4308-B492-48C461D08566}"/>
              </a:ext>
            </a:extLst>
          </p:cNvPr>
          <p:cNvSpPr>
            <a:spLocks noGrp="1"/>
          </p:cNvSpPr>
          <p:nvPr>
            <p:ph type="dt" sz="half" idx="10"/>
          </p:nvPr>
        </p:nvSpPr>
        <p:spPr/>
        <p:txBody>
          <a:bodyPr/>
          <a:lstStyle/>
          <a:p>
            <a:fld id="{5889CE72-55C4-4503-9D32-2B8CE624DE7F}" type="datetimeFigureOut">
              <a:rPr lang="en-US" smtClean="0"/>
              <a:t>5/17/2021</a:t>
            </a:fld>
            <a:endParaRPr lang="en-US"/>
          </a:p>
        </p:txBody>
      </p:sp>
      <p:sp>
        <p:nvSpPr>
          <p:cNvPr id="6" name="Footer Placeholder 5">
            <a:extLst>
              <a:ext uri="{FF2B5EF4-FFF2-40B4-BE49-F238E27FC236}">
                <a16:creationId xmlns="" xmlns:a16="http://schemas.microsoft.com/office/drawing/2014/main" id="{33CDA27E-B522-4513-B435-06FC3802D7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D9F5C9F-8D1C-422F-A338-DA1F52A4DA37}"/>
              </a:ext>
            </a:extLst>
          </p:cNvPr>
          <p:cNvSpPr>
            <a:spLocks noGrp="1"/>
          </p:cNvSpPr>
          <p:nvPr>
            <p:ph type="sldNum" sz="quarter" idx="12"/>
          </p:nvPr>
        </p:nvSpPr>
        <p:spPr/>
        <p:txBody>
          <a:bodyPr/>
          <a:lstStyle/>
          <a:p>
            <a:fld id="{9CEC475C-F237-4B91-A2E1-0A4DC8997A7E}" type="slidenum">
              <a:rPr lang="en-US" smtClean="0"/>
              <a:t>‹#›</a:t>
            </a:fld>
            <a:endParaRPr lang="en-US"/>
          </a:p>
        </p:txBody>
      </p:sp>
    </p:spTree>
    <p:extLst>
      <p:ext uri="{BB962C8B-B14F-4D97-AF65-F5344CB8AC3E}">
        <p14:creationId xmlns:p14="http://schemas.microsoft.com/office/powerpoint/2010/main" val="156182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3A5E3CF8-A065-4E8D-8BD2-816363D289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1CCF8741-39DD-4E61-BEA2-14EA6096AE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04CD4E9-9922-4AFB-B46B-2661453E2E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9CE72-55C4-4503-9D32-2B8CE624DE7F}" type="datetimeFigureOut">
              <a:rPr lang="en-US" smtClean="0"/>
              <a:t>5/17/2021</a:t>
            </a:fld>
            <a:endParaRPr lang="en-US"/>
          </a:p>
        </p:txBody>
      </p:sp>
      <p:sp>
        <p:nvSpPr>
          <p:cNvPr id="5" name="Footer Placeholder 4">
            <a:extLst>
              <a:ext uri="{FF2B5EF4-FFF2-40B4-BE49-F238E27FC236}">
                <a16:creationId xmlns="" xmlns:a16="http://schemas.microsoft.com/office/drawing/2014/main" id="{CAC138CA-DF56-449A-9DA1-E518358DA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3D9F1CCB-E8D1-4B32-BC20-EAEEEC72CD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C475C-F237-4B91-A2E1-0A4DC8997A7E}" type="slidenum">
              <a:rPr lang="en-US" smtClean="0"/>
              <a:t>‹#›</a:t>
            </a:fld>
            <a:endParaRPr lang="en-US"/>
          </a:p>
        </p:txBody>
      </p:sp>
    </p:spTree>
    <p:extLst>
      <p:ext uri="{BB962C8B-B14F-4D97-AF65-F5344CB8AC3E}">
        <p14:creationId xmlns:p14="http://schemas.microsoft.com/office/powerpoint/2010/main" val="3502579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A16A94-DADF-497F-B8AF-C3C0130971EF}"/>
              </a:ext>
            </a:extLst>
          </p:cNvPr>
          <p:cNvSpPr>
            <a:spLocks noGrp="1"/>
          </p:cNvSpPr>
          <p:nvPr>
            <p:ph type="ctrTitle"/>
          </p:nvPr>
        </p:nvSpPr>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 xmlns:a16="http://schemas.microsoft.com/office/drawing/2014/main" id="{37B60686-1A98-442B-9AB0-31A14B76445D}"/>
              </a:ext>
            </a:extLst>
          </p:cNvPr>
          <p:cNvSpPr>
            <a:spLocks noGrp="1"/>
          </p:cNvSpPr>
          <p:nvPr>
            <p:ph type="subTitle" idx="1"/>
          </p:nvPr>
        </p:nvSpPr>
        <p:spPr/>
        <p:txBody>
          <a:bodyPr/>
          <a:lstStyle/>
          <a:p>
            <a:endParaRPr lang="en-US" b="1" dirty="0"/>
          </a:p>
          <a:p>
            <a:r>
              <a:rPr lang="en-US" b="1" dirty="0"/>
              <a:t> </a:t>
            </a:r>
            <a:r>
              <a:rPr lang="en-US" sz="3200" b="1" dirty="0"/>
              <a:t>Unit 13 - Compulsory Acquisition of Land</a:t>
            </a:r>
            <a:endParaRPr lang="en-US" b="1" dirty="0"/>
          </a:p>
        </p:txBody>
      </p:sp>
    </p:spTree>
    <p:extLst>
      <p:ext uri="{BB962C8B-B14F-4D97-AF65-F5344CB8AC3E}">
        <p14:creationId xmlns:p14="http://schemas.microsoft.com/office/powerpoint/2010/main" val="2495020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5641"/>
          </a:xfrm>
        </p:spPr>
        <p:txBody>
          <a:bodyPr/>
          <a:lstStyle/>
          <a:p>
            <a:r>
              <a:rPr lang="en-US" b="1" dirty="0" smtClean="0"/>
              <a:t>Cont’d</a:t>
            </a:r>
            <a:endParaRPr lang="en-US" b="1" dirty="0"/>
          </a:p>
        </p:txBody>
      </p:sp>
      <p:sp>
        <p:nvSpPr>
          <p:cNvPr id="3" name="Content Placeholder 2"/>
          <p:cNvSpPr>
            <a:spLocks noGrp="1"/>
          </p:cNvSpPr>
          <p:nvPr>
            <p:ph idx="1"/>
          </p:nvPr>
        </p:nvSpPr>
        <p:spPr>
          <a:xfrm>
            <a:off x="838200" y="1455313"/>
            <a:ext cx="10515600" cy="4721650"/>
          </a:xfrm>
        </p:spPr>
        <p:txBody>
          <a:bodyPr/>
          <a:lstStyle/>
          <a:p>
            <a:r>
              <a:rPr lang="en-US" dirty="0"/>
              <a:t>See - </a:t>
            </a:r>
            <a:r>
              <a:rPr lang="en-US" b="1" dirty="0"/>
              <a:t>Zambia National Holdings Limited &amp; Another v The Attorney General (1993 – 1994) Z.R. 115. (361) </a:t>
            </a:r>
            <a:r>
              <a:rPr lang="en-US" dirty="0"/>
              <a:t>- this case demonstrates that the Executive’s decision to compulsorily acquire property can be challenged by the land owner both as to legality and arbitrariness. </a:t>
            </a:r>
            <a:endParaRPr lang="en-US" dirty="0" smtClean="0"/>
          </a:p>
          <a:p>
            <a:r>
              <a:rPr lang="en-US" dirty="0"/>
              <a:t>Part III of the Act, covering sections 10 to 14, deals with the issue of compensation. </a:t>
            </a:r>
          </a:p>
          <a:p>
            <a:r>
              <a:rPr lang="en-US" dirty="0"/>
              <a:t>Section 10 provides that adequate compensation is payable where any property is acquired by the president under the Act. </a:t>
            </a:r>
          </a:p>
          <a:p>
            <a:r>
              <a:rPr lang="en-US" dirty="0"/>
              <a:t>Section 11 provides for procedures for dealing with disputes relating to compulsory acquisition. </a:t>
            </a:r>
          </a:p>
          <a:p>
            <a:endParaRPr lang="en-US" dirty="0"/>
          </a:p>
          <a:p>
            <a:endParaRPr lang="en-US" dirty="0"/>
          </a:p>
          <a:p>
            <a:endParaRPr lang="en-US" dirty="0"/>
          </a:p>
        </p:txBody>
      </p:sp>
    </p:spTree>
    <p:extLst>
      <p:ext uri="{BB962C8B-B14F-4D97-AF65-F5344CB8AC3E}">
        <p14:creationId xmlns:p14="http://schemas.microsoft.com/office/powerpoint/2010/main" val="1650262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470141-0F9E-44BE-BFA0-3E57BE1D3E13}"/>
              </a:ext>
            </a:extLst>
          </p:cNvPr>
          <p:cNvSpPr>
            <a:spLocks noGrp="1"/>
          </p:cNvSpPr>
          <p:nvPr>
            <p:ph type="title"/>
          </p:nvPr>
        </p:nvSpPr>
        <p:spPr>
          <a:xfrm>
            <a:off x="838200" y="365126"/>
            <a:ext cx="10515600" cy="1101068"/>
          </a:xfrm>
        </p:spPr>
        <p:txBody>
          <a:bodyPr/>
          <a:lstStyle/>
          <a:p>
            <a:r>
              <a:rPr lang="en-US" b="1" dirty="0"/>
              <a:t>Cont’d</a:t>
            </a:r>
          </a:p>
        </p:txBody>
      </p:sp>
      <p:sp>
        <p:nvSpPr>
          <p:cNvPr id="3" name="Content Placeholder 2">
            <a:extLst>
              <a:ext uri="{FF2B5EF4-FFF2-40B4-BE49-F238E27FC236}">
                <a16:creationId xmlns="" xmlns:a16="http://schemas.microsoft.com/office/drawing/2014/main" id="{FBE4D2FA-D63D-42F5-A9BF-B1EDF3DBFB21}"/>
              </a:ext>
            </a:extLst>
          </p:cNvPr>
          <p:cNvSpPr>
            <a:spLocks noGrp="1"/>
          </p:cNvSpPr>
          <p:nvPr>
            <p:ph idx="1"/>
          </p:nvPr>
        </p:nvSpPr>
        <p:spPr>
          <a:xfrm>
            <a:off x="838200" y="1466194"/>
            <a:ext cx="10515600" cy="5026680"/>
          </a:xfrm>
        </p:spPr>
        <p:txBody>
          <a:bodyPr>
            <a:normAutofit/>
          </a:bodyPr>
          <a:lstStyle/>
          <a:p>
            <a:r>
              <a:rPr lang="en-US" dirty="0"/>
              <a:t>Section 12 of the Act provides for principles for assessment of adequate compensation for any property that is to be acquired under the provisions of the Act. </a:t>
            </a:r>
          </a:p>
          <a:p>
            <a:r>
              <a:rPr lang="en-US" dirty="0"/>
              <a:t>In assessing adequate compensation as provided for in the Constitution for any property to be acquired under the Act, the Minister and the court are obliged to act in accordance with the principles set out under the section. </a:t>
            </a:r>
          </a:p>
          <a:p>
            <a:r>
              <a:rPr lang="en-US" dirty="0"/>
              <a:t>Section 12 of the Act was amended </a:t>
            </a:r>
            <a:r>
              <a:rPr lang="en-US" b="1" dirty="0"/>
              <a:t>by Statutory Instrument number 110</a:t>
            </a:r>
            <a:r>
              <a:rPr lang="en-US" dirty="0"/>
              <a:t> so as to permit any assessment of compensation to take into account (by deduction) any money used in developing the land which was donated by the Government. </a:t>
            </a:r>
          </a:p>
        </p:txBody>
      </p:sp>
    </p:spTree>
    <p:extLst>
      <p:ext uri="{BB962C8B-B14F-4D97-AF65-F5344CB8AC3E}">
        <p14:creationId xmlns:p14="http://schemas.microsoft.com/office/powerpoint/2010/main" val="2832696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CAEAEA0-EC9C-4A7D-88FB-905805597BFA}"/>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57E739C4-25C5-4D9A-822B-7038E258454B}"/>
              </a:ext>
            </a:extLst>
          </p:cNvPr>
          <p:cNvSpPr>
            <a:spLocks noGrp="1"/>
          </p:cNvSpPr>
          <p:nvPr>
            <p:ph idx="1"/>
          </p:nvPr>
        </p:nvSpPr>
        <p:spPr>
          <a:xfrm>
            <a:off x="838200" y="1466193"/>
            <a:ext cx="10515600" cy="5026682"/>
          </a:xfrm>
        </p:spPr>
        <p:txBody>
          <a:bodyPr>
            <a:normAutofit lnSpcReduction="10000"/>
          </a:bodyPr>
          <a:lstStyle/>
          <a:p>
            <a:r>
              <a:rPr lang="en-US" dirty="0"/>
              <a:t>Part IV of the Act covering Sections 15 to 16 deals with unutilized and undeveloped land as well as absent landlords. </a:t>
            </a:r>
          </a:p>
          <a:p>
            <a:r>
              <a:rPr lang="en-US" dirty="0"/>
              <a:t>It will be recalled that the Act was mainly enacted to address the problem created by absentee landlords who left large tracts of land that fell out of production</a:t>
            </a:r>
            <a:r>
              <a:rPr lang="en-US" dirty="0" smtClean="0"/>
              <a:t>.</a:t>
            </a:r>
          </a:p>
          <a:p>
            <a:r>
              <a:rPr lang="en-US" dirty="0" smtClean="0"/>
              <a:t>Section </a:t>
            </a:r>
            <a:r>
              <a:rPr lang="en-US" dirty="0"/>
              <a:t>15(1) provides the general rule that no compensation is payable in respect of undeveloped land or unutilized </a:t>
            </a:r>
            <a:r>
              <a:rPr lang="en-US" dirty="0" smtClean="0"/>
              <a:t>land.</a:t>
            </a:r>
          </a:p>
          <a:p>
            <a:r>
              <a:rPr lang="en-US" b="1" dirty="0" smtClean="0"/>
              <a:t>See s. 15 for what amounts to undeveloped/unutilized land.</a:t>
            </a:r>
          </a:p>
          <a:p>
            <a:r>
              <a:rPr lang="en-US" b="1" dirty="0" smtClean="0"/>
              <a:t>According to s.15 (2) – </a:t>
            </a:r>
            <a:r>
              <a:rPr lang="en-US" dirty="0" smtClean="0"/>
              <a:t>for unutilized </a:t>
            </a:r>
            <a:r>
              <a:rPr lang="en-US" dirty="0"/>
              <a:t>land </a:t>
            </a:r>
            <a:r>
              <a:rPr lang="en-US" dirty="0" smtClean="0"/>
              <a:t>which is acquired by the President, not being land to </a:t>
            </a:r>
            <a:r>
              <a:rPr lang="en-US" dirty="0"/>
              <a:t>which an absentee owner </a:t>
            </a:r>
            <a:r>
              <a:rPr lang="en-US" dirty="0" smtClean="0"/>
              <a:t>is beneficially </a:t>
            </a:r>
            <a:r>
              <a:rPr lang="en-US" dirty="0"/>
              <a:t>entitled, compensation shall be payable in respect of the </a:t>
            </a:r>
            <a:r>
              <a:rPr lang="en-US" b="1" dirty="0" smtClean="0"/>
              <a:t>unexhausted improvements </a:t>
            </a:r>
            <a:r>
              <a:rPr lang="en-US" dirty="0"/>
              <a:t>on </a:t>
            </a:r>
            <a:r>
              <a:rPr lang="en-US" dirty="0" smtClean="0"/>
              <a:t>unutilized land.</a:t>
            </a:r>
            <a:endParaRPr lang="en-US" dirty="0"/>
          </a:p>
        </p:txBody>
      </p:sp>
    </p:spTree>
    <p:extLst>
      <p:ext uri="{BB962C8B-B14F-4D97-AF65-F5344CB8AC3E}">
        <p14:creationId xmlns:p14="http://schemas.microsoft.com/office/powerpoint/2010/main" val="1940687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4126"/>
          </a:xfrm>
        </p:spPr>
        <p:txBody>
          <a:bodyPr/>
          <a:lstStyle/>
          <a:p>
            <a:r>
              <a:rPr lang="en-US" b="1" dirty="0" smtClean="0"/>
              <a:t>Cont’d</a:t>
            </a:r>
            <a:endParaRPr lang="en-US" b="1" dirty="0"/>
          </a:p>
        </p:txBody>
      </p:sp>
      <p:sp>
        <p:nvSpPr>
          <p:cNvPr id="3" name="Content Placeholder 2"/>
          <p:cNvSpPr>
            <a:spLocks noGrp="1"/>
          </p:cNvSpPr>
          <p:nvPr>
            <p:ph idx="1"/>
          </p:nvPr>
        </p:nvSpPr>
        <p:spPr>
          <a:xfrm>
            <a:off x="838200" y="1249252"/>
            <a:ext cx="10515600" cy="5409125"/>
          </a:xfrm>
        </p:spPr>
        <p:txBody>
          <a:bodyPr>
            <a:normAutofit lnSpcReduction="10000"/>
          </a:bodyPr>
          <a:lstStyle/>
          <a:p>
            <a:r>
              <a:rPr lang="en-US" dirty="0" smtClean="0"/>
              <a:t>S. 16 (5) further states that the said section </a:t>
            </a:r>
            <a:r>
              <a:rPr lang="en-US" b="1" dirty="0" smtClean="0"/>
              <a:t>(s.16 only</a:t>
            </a:r>
            <a:r>
              <a:rPr lang="en-US" dirty="0" smtClean="0"/>
              <a:t>) shall not apply to recently acquired land (within 6 months)  </a:t>
            </a:r>
          </a:p>
          <a:p>
            <a:r>
              <a:rPr lang="en-US" dirty="0" smtClean="0"/>
              <a:t>It provides as follows:</a:t>
            </a:r>
          </a:p>
          <a:p>
            <a:r>
              <a:rPr lang="en-US" dirty="0" smtClean="0"/>
              <a:t>Nothing </a:t>
            </a:r>
            <a:r>
              <a:rPr lang="en-US" dirty="0"/>
              <a:t>in this section shall apply to land within six months </a:t>
            </a:r>
            <a:r>
              <a:rPr lang="en-US" dirty="0" smtClean="0"/>
              <a:t>immediately following-</a:t>
            </a:r>
            <a:endParaRPr lang="en-US" dirty="0"/>
          </a:p>
          <a:p>
            <a:pPr marL="914400" lvl="1" indent="-457200">
              <a:buFont typeface="+mj-lt"/>
              <a:buAutoNum type="alphaLcParenR"/>
            </a:pPr>
            <a:r>
              <a:rPr lang="en-US" sz="2800" dirty="0" smtClean="0"/>
              <a:t>the </a:t>
            </a:r>
            <a:r>
              <a:rPr lang="en-US" sz="2800" dirty="0"/>
              <a:t>acquisition by the owner of his title to or interest in the land; </a:t>
            </a:r>
            <a:r>
              <a:rPr lang="en-US" sz="2800" dirty="0" smtClean="0"/>
              <a:t>or</a:t>
            </a:r>
          </a:p>
          <a:p>
            <a:pPr marL="914400" lvl="1" indent="-457200">
              <a:buFont typeface="+mj-lt"/>
              <a:buAutoNum type="alphaLcParenR"/>
            </a:pPr>
            <a:r>
              <a:rPr lang="en-US" sz="2800" dirty="0" smtClean="0"/>
              <a:t>the </a:t>
            </a:r>
            <a:r>
              <a:rPr lang="en-US" sz="2800" dirty="0"/>
              <a:t>approval of any relevant authority, under any law for the time being </a:t>
            </a:r>
            <a:r>
              <a:rPr lang="en-US" sz="2800" dirty="0" smtClean="0"/>
              <a:t>in force</a:t>
            </a:r>
            <a:r>
              <a:rPr lang="en-US" sz="2800" dirty="0"/>
              <a:t>, of a scheme for the development of the land; </a:t>
            </a:r>
            <a:r>
              <a:rPr lang="en-US" sz="2800" dirty="0" smtClean="0"/>
              <a:t>or</a:t>
            </a:r>
          </a:p>
          <a:p>
            <a:pPr marL="914400" lvl="1" indent="-457200">
              <a:buFont typeface="+mj-lt"/>
              <a:buAutoNum type="alphaLcParenR"/>
            </a:pPr>
            <a:r>
              <a:rPr lang="en-US" sz="2800" dirty="0" smtClean="0"/>
              <a:t>the </a:t>
            </a:r>
            <a:r>
              <a:rPr lang="en-US" sz="2800" dirty="0"/>
              <a:t>consent of the Commissioner of Lands to a disposition of the land. </a:t>
            </a:r>
            <a:r>
              <a:rPr lang="en-US" sz="2800" dirty="0" smtClean="0"/>
              <a:t>that the said section shall not </a:t>
            </a:r>
            <a:r>
              <a:rPr lang="en-US" sz="2800" dirty="0"/>
              <a:t>be applicable </a:t>
            </a:r>
            <a:r>
              <a:rPr lang="en-US" sz="2800" dirty="0" smtClean="0"/>
              <a:t>to </a:t>
            </a:r>
            <a:r>
              <a:rPr lang="en-US" sz="2800" dirty="0"/>
              <a:t>land </a:t>
            </a:r>
            <a:r>
              <a:rPr lang="en-US" sz="2800" dirty="0" smtClean="0"/>
              <a:t>which within </a:t>
            </a:r>
            <a:r>
              <a:rPr lang="en-US" sz="2800" dirty="0"/>
              <a:t>six months </a:t>
            </a:r>
            <a:r>
              <a:rPr lang="en-US" sz="2800" dirty="0" smtClean="0"/>
              <a:t>immediately following-</a:t>
            </a:r>
            <a:endParaRPr lang="en-US" sz="2800" dirty="0"/>
          </a:p>
        </p:txBody>
      </p:sp>
    </p:spTree>
    <p:extLst>
      <p:ext uri="{BB962C8B-B14F-4D97-AF65-F5344CB8AC3E}">
        <p14:creationId xmlns:p14="http://schemas.microsoft.com/office/powerpoint/2010/main" val="734636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83AE39-306D-40CB-AEF5-20622E53FEF5}"/>
              </a:ext>
            </a:extLst>
          </p:cNvPr>
          <p:cNvSpPr>
            <a:spLocks noGrp="1"/>
          </p:cNvSpPr>
          <p:nvPr>
            <p:ph type="title"/>
          </p:nvPr>
        </p:nvSpPr>
        <p:spPr>
          <a:xfrm>
            <a:off x="838200" y="365125"/>
            <a:ext cx="10515600" cy="1274488"/>
          </a:xfrm>
        </p:spPr>
        <p:txBody>
          <a:bodyPr/>
          <a:lstStyle/>
          <a:p>
            <a:r>
              <a:rPr lang="en-US" b="1" dirty="0"/>
              <a:t>Cont’d</a:t>
            </a:r>
          </a:p>
        </p:txBody>
      </p:sp>
      <p:sp>
        <p:nvSpPr>
          <p:cNvPr id="3" name="Content Placeholder 2">
            <a:extLst>
              <a:ext uri="{FF2B5EF4-FFF2-40B4-BE49-F238E27FC236}">
                <a16:creationId xmlns="" xmlns:a16="http://schemas.microsoft.com/office/drawing/2014/main" id="{F3A4A3B2-011C-45D2-9315-10F9EBEF6C16}"/>
              </a:ext>
            </a:extLst>
          </p:cNvPr>
          <p:cNvSpPr>
            <a:spLocks noGrp="1"/>
          </p:cNvSpPr>
          <p:nvPr>
            <p:ph idx="1"/>
          </p:nvPr>
        </p:nvSpPr>
        <p:spPr>
          <a:xfrm>
            <a:off x="838200" y="1339403"/>
            <a:ext cx="10515600" cy="5153472"/>
          </a:xfrm>
        </p:spPr>
        <p:txBody>
          <a:bodyPr>
            <a:normAutofit/>
          </a:bodyPr>
          <a:lstStyle/>
          <a:p>
            <a:r>
              <a:rPr lang="en-US" dirty="0"/>
              <a:t>Part V of the Act covering sections 17 to 20 deals with the issues of transfer of the compulsorily acquired property to the president. </a:t>
            </a:r>
            <a:endParaRPr lang="en-US" dirty="0" smtClean="0"/>
          </a:p>
          <a:p>
            <a:r>
              <a:rPr lang="en-US" dirty="0" smtClean="0"/>
              <a:t>Part </a:t>
            </a:r>
            <a:r>
              <a:rPr lang="en-US" dirty="0"/>
              <a:t>V1 of the Act covering sections 21 to 24 deals with the Compensation Advisory Board which is established under section 21 for the purpose of advising and assisting the Minister in the assessment of any compensation payable under the Act</a:t>
            </a:r>
            <a:r>
              <a:rPr lang="en-US" dirty="0" smtClean="0"/>
              <a:t>.</a:t>
            </a:r>
          </a:p>
          <a:p>
            <a:r>
              <a:rPr lang="en-US" dirty="0" smtClean="0"/>
              <a:t>S. 28 makes it an offence to hinder/obstruct acquisition of land by the President</a:t>
            </a:r>
            <a:endParaRPr lang="en-US" dirty="0"/>
          </a:p>
          <a:p>
            <a:endParaRPr lang="en-US" dirty="0"/>
          </a:p>
        </p:txBody>
      </p:sp>
    </p:spTree>
    <p:extLst>
      <p:ext uri="{BB962C8B-B14F-4D97-AF65-F5344CB8AC3E}">
        <p14:creationId xmlns:p14="http://schemas.microsoft.com/office/powerpoint/2010/main" val="1224327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2762"/>
          </a:xfrm>
        </p:spPr>
        <p:txBody>
          <a:bodyPr/>
          <a:lstStyle/>
          <a:p>
            <a:r>
              <a:rPr lang="en-US" b="1" dirty="0" smtClean="0"/>
              <a:t>Cont’d</a:t>
            </a:r>
            <a:endParaRPr lang="en-US" b="1" dirty="0"/>
          </a:p>
        </p:txBody>
      </p:sp>
      <p:sp>
        <p:nvSpPr>
          <p:cNvPr id="3" name="Content Placeholder 2"/>
          <p:cNvSpPr>
            <a:spLocks noGrp="1"/>
          </p:cNvSpPr>
          <p:nvPr>
            <p:ph idx="1"/>
          </p:nvPr>
        </p:nvSpPr>
        <p:spPr>
          <a:xfrm>
            <a:off x="838200" y="1133342"/>
            <a:ext cx="10515600" cy="5499278"/>
          </a:xfrm>
        </p:spPr>
        <p:txBody>
          <a:bodyPr>
            <a:normAutofit fontScale="92500" lnSpcReduction="20000"/>
          </a:bodyPr>
          <a:lstStyle/>
          <a:p>
            <a:r>
              <a:rPr lang="en-US" dirty="0" smtClean="0"/>
              <a:t>Acquisition of land by the state as provided for under s.3 of the Lands Acquisition Act/Article 16 of the Constitution is different from re-entry provided for under s.13 of the Lands Act.</a:t>
            </a:r>
          </a:p>
          <a:p>
            <a:r>
              <a:rPr lang="en-US" dirty="0" smtClean="0"/>
              <a:t>Re – entry as provided for under s.13 of the Lands Act happens when a lessee breaches a term or a condition of a covenant under the Lands Act;</a:t>
            </a:r>
          </a:p>
          <a:p>
            <a:r>
              <a:rPr lang="en-US" dirty="0" smtClean="0"/>
              <a:t>The lessee is in fact given an opportunity to make representations as to why a certificate or re-entry should not be entered in the register</a:t>
            </a:r>
            <a:r>
              <a:rPr lang="en-US" dirty="0" smtClean="0"/>
              <a:t>.</a:t>
            </a:r>
          </a:p>
          <a:p>
            <a:r>
              <a:rPr lang="en-US" dirty="0" smtClean="0"/>
              <a:t>S. 13 is silent on the aspect of compensation to a person whose land has been re – entered; this is unlike the position in the Lands Acquisition Act which explicitly covers the aspect of compensation. </a:t>
            </a:r>
          </a:p>
          <a:p>
            <a:r>
              <a:rPr lang="en-US" dirty="0" smtClean="0"/>
              <a:t>However, see what the Supreme Court stated in the case of </a:t>
            </a:r>
            <a:r>
              <a:rPr lang="en-US" sz="2800" b="1" dirty="0" err="1" smtClean="0"/>
              <a:t>Goswami</a:t>
            </a:r>
            <a:r>
              <a:rPr lang="en-US" sz="2800" b="1" dirty="0" smtClean="0"/>
              <a:t> </a:t>
            </a:r>
            <a:r>
              <a:rPr lang="en-US" sz="2800" b="1" dirty="0"/>
              <a:t>and Another v Commissioner of Lands [2001] ZMSC </a:t>
            </a:r>
            <a:r>
              <a:rPr lang="en-US" sz="2800" b="1" dirty="0" smtClean="0"/>
              <a:t>11 on </a:t>
            </a:r>
            <a:r>
              <a:rPr lang="en-US" sz="2800" dirty="0" smtClean="0"/>
              <a:t>re-entry and compensation;</a:t>
            </a:r>
          </a:p>
          <a:p>
            <a:r>
              <a:rPr lang="en-US" dirty="0" smtClean="0"/>
              <a:t>See also:</a:t>
            </a:r>
            <a:endParaRPr lang="en-US" sz="2800" dirty="0"/>
          </a:p>
          <a:p>
            <a:pPr lvl="1">
              <a:buFont typeface="Wingdings" panose="05000000000000000000" pitchFamily="2" charset="2"/>
              <a:buChar char="ü"/>
            </a:pPr>
            <a:r>
              <a:rPr lang="en-US" sz="2800" b="1" dirty="0"/>
              <a:t>Polythene Products Zambia Limited v Cyclone Hardware and Others </a:t>
            </a:r>
            <a:r>
              <a:rPr lang="en-US" sz="2800" b="1" dirty="0"/>
              <a:t>(</a:t>
            </a:r>
            <a:r>
              <a:rPr lang="en-US" sz="2800" b="1" dirty="0" smtClean="0"/>
              <a:t>2012</a:t>
            </a:r>
            <a:r>
              <a:rPr lang="en-US" sz="2800" b="1" dirty="0"/>
              <a:t>)</a:t>
            </a:r>
            <a:r>
              <a:rPr lang="en-US" sz="2800" b="1" dirty="0" smtClean="0"/>
              <a:t> </a:t>
            </a:r>
            <a:r>
              <a:rPr lang="en-US" sz="2800" b="1" dirty="0"/>
              <a:t>ZMSC </a:t>
            </a:r>
            <a:r>
              <a:rPr lang="en-US" sz="2800" b="1" dirty="0" smtClean="0"/>
              <a:t>72</a:t>
            </a:r>
            <a:endParaRPr lang="en-US" dirty="0"/>
          </a:p>
        </p:txBody>
      </p:sp>
    </p:spTree>
    <p:extLst>
      <p:ext uri="{BB962C8B-B14F-4D97-AF65-F5344CB8AC3E}">
        <p14:creationId xmlns:p14="http://schemas.microsoft.com/office/powerpoint/2010/main" val="2359263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58368"/>
          </a:xfrm>
        </p:spPr>
        <p:txBody>
          <a:bodyPr/>
          <a:lstStyle/>
          <a:p>
            <a:r>
              <a:rPr lang="en-US" b="1" dirty="0" smtClean="0"/>
              <a:t>Further Reading</a:t>
            </a:r>
            <a:endParaRPr lang="en-US" b="1" dirty="0"/>
          </a:p>
        </p:txBody>
      </p:sp>
      <p:sp>
        <p:nvSpPr>
          <p:cNvPr id="3" name="Content Placeholder 2"/>
          <p:cNvSpPr>
            <a:spLocks noGrp="1"/>
          </p:cNvSpPr>
          <p:nvPr>
            <p:ph idx="1"/>
          </p:nvPr>
        </p:nvSpPr>
        <p:spPr>
          <a:xfrm>
            <a:off x="838200" y="1223494"/>
            <a:ext cx="10515600" cy="4953469"/>
          </a:xfrm>
        </p:spPr>
        <p:txBody>
          <a:bodyPr/>
          <a:lstStyle/>
          <a:p>
            <a:pPr lvl="0"/>
            <a:r>
              <a:rPr lang="en-US" b="1" dirty="0">
                <a:solidFill>
                  <a:prstClr val="black"/>
                </a:solidFill>
              </a:rPr>
              <a:t>Further Reading:</a:t>
            </a:r>
          </a:p>
          <a:p>
            <a:pPr lvl="1"/>
            <a:r>
              <a:rPr lang="en-US" sz="2800" b="1" dirty="0" err="1" smtClean="0">
                <a:solidFill>
                  <a:prstClr val="black"/>
                </a:solidFill>
              </a:rPr>
              <a:t>Musengule</a:t>
            </a:r>
            <a:r>
              <a:rPr lang="en-US" sz="2800" b="1" dirty="0" smtClean="0">
                <a:solidFill>
                  <a:prstClr val="black"/>
                </a:solidFill>
              </a:rPr>
              <a:t> </a:t>
            </a:r>
            <a:r>
              <a:rPr lang="en-US" sz="2800" b="1" dirty="0">
                <a:solidFill>
                  <a:prstClr val="black"/>
                </a:solidFill>
              </a:rPr>
              <a:t>v Attorney-General (2009) Z.R. </a:t>
            </a:r>
            <a:r>
              <a:rPr lang="en-US" sz="2800" b="1" dirty="0" smtClean="0">
                <a:solidFill>
                  <a:prstClr val="black"/>
                </a:solidFill>
              </a:rPr>
              <a:t>359;</a:t>
            </a:r>
            <a:endParaRPr lang="en-US" sz="2800" b="1" dirty="0">
              <a:solidFill>
                <a:prstClr val="black"/>
              </a:solidFill>
            </a:endParaRPr>
          </a:p>
          <a:p>
            <a:pPr lvl="1"/>
            <a:r>
              <a:rPr lang="en-US" sz="2800" b="1" dirty="0">
                <a:solidFill>
                  <a:prstClr val="black"/>
                </a:solidFill>
              </a:rPr>
              <a:t>Van </a:t>
            </a:r>
            <a:r>
              <a:rPr lang="en-US" sz="2800" b="1" dirty="0" err="1">
                <a:solidFill>
                  <a:prstClr val="black"/>
                </a:solidFill>
              </a:rPr>
              <a:t>Blerk</a:t>
            </a:r>
            <a:r>
              <a:rPr lang="en-US" sz="2800" b="1" dirty="0">
                <a:solidFill>
                  <a:prstClr val="black"/>
                </a:solidFill>
              </a:rPr>
              <a:t> v Attorney General and Another, Supreme Court Appeal No. 138 of 2002 (unreported</a:t>
            </a:r>
            <a:r>
              <a:rPr lang="en-US" sz="2800" b="1" dirty="0" smtClean="0">
                <a:solidFill>
                  <a:prstClr val="black"/>
                </a:solidFill>
              </a:rPr>
              <a:t>).</a:t>
            </a:r>
            <a:endParaRPr lang="en-US" sz="2800" b="1" dirty="0">
              <a:solidFill>
                <a:prstClr val="black"/>
              </a:solidFill>
            </a:endParaRPr>
          </a:p>
          <a:p>
            <a:endParaRPr lang="en-US" dirty="0"/>
          </a:p>
        </p:txBody>
      </p:sp>
    </p:spTree>
    <p:extLst>
      <p:ext uri="{BB962C8B-B14F-4D97-AF65-F5344CB8AC3E}">
        <p14:creationId xmlns:p14="http://schemas.microsoft.com/office/powerpoint/2010/main" val="4152543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3DBCF2EB-61F6-4385-837E-C009DFB2F00E}"/>
              </a:ext>
            </a:extLst>
          </p:cNvPr>
          <p:cNvSpPr>
            <a:spLocks noGrp="1"/>
          </p:cNvSpPr>
          <p:nvPr>
            <p:ph type="title"/>
          </p:nvPr>
        </p:nvSpPr>
        <p:spPr/>
        <p:txBody>
          <a:bodyPr/>
          <a:lstStyle/>
          <a:p>
            <a:r>
              <a:rPr lang="en-US" b="1" dirty="0"/>
              <a:t>Introduction</a:t>
            </a:r>
          </a:p>
        </p:txBody>
      </p:sp>
      <p:sp>
        <p:nvSpPr>
          <p:cNvPr id="5" name="Content Placeholder 4">
            <a:extLst>
              <a:ext uri="{FF2B5EF4-FFF2-40B4-BE49-F238E27FC236}">
                <a16:creationId xmlns="" xmlns:a16="http://schemas.microsoft.com/office/drawing/2014/main" id="{D81E8A2B-130A-4425-9135-32C873332C2F}"/>
              </a:ext>
            </a:extLst>
          </p:cNvPr>
          <p:cNvSpPr>
            <a:spLocks noGrp="1"/>
          </p:cNvSpPr>
          <p:nvPr>
            <p:ph idx="1"/>
          </p:nvPr>
        </p:nvSpPr>
        <p:spPr>
          <a:xfrm>
            <a:off x="838200" y="1825625"/>
            <a:ext cx="10515600" cy="4667250"/>
          </a:xfrm>
        </p:spPr>
        <p:txBody>
          <a:bodyPr>
            <a:normAutofit lnSpcReduction="10000"/>
          </a:bodyPr>
          <a:lstStyle/>
          <a:p>
            <a:r>
              <a:rPr lang="en-US" dirty="0"/>
              <a:t>refers to the power of the State to compulsorily acquire privately owned land for public uses. </a:t>
            </a:r>
          </a:p>
          <a:p>
            <a:r>
              <a:rPr lang="en-US" dirty="0"/>
              <a:t>The exercise of eminent domain powers is one way in which the State lifts the cloak of private property for public benefit. </a:t>
            </a:r>
          </a:p>
          <a:p>
            <a:r>
              <a:rPr lang="en-US" dirty="0"/>
              <a:t>Where there is statutory power to take mere possession of the land without the acquisition of any estate or interest in it apart from the possession, it is said to have been requisitioned. </a:t>
            </a:r>
          </a:p>
          <a:p>
            <a:r>
              <a:rPr lang="en-US" dirty="0"/>
              <a:t>Compulsory acquisition is an aspect of the state’s power of eminent domain i.e. the power, usually deemed inherent in sovereign states, to take private property for public use, subject to making reasonable compensation, as distinct from mere seizure.</a:t>
            </a:r>
          </a:p>
        </p:txBody>
      </p:sp>
    </p:spTree>
    <p:extLst>
      <p:ext uri="{BB962C8B-B14F-4D97-AF65-F5344CB8AC3E}">
        <p14:creationId xmlns:p14="http://schemas.microsoft.com/office/powerpoint/2010/main" val="108732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C656436-4FC9-411E-90E6-FBE5E773CBC3}"/>
              </a:ext>
            </a:extLst>
          </p:cNvPr>
          <p:cNvSpPr>
            <a:spLocks noGrp="1"/>
          </p:cNvSpPr>
          <p:nvPr>
            <p:ph type="title"/>
          </p:nvPr>
        </p:nvSpPr>
        <p:spPr/>
        <p:txBody>
          <a:bodyPr/>
          <a:lstStyle/>
          <a:p>
            <a:r>
              <a:rPr lang="en-US" b="1" dirty="0"/>
              <a:t>Introduction Cont’d</a:t>
            </a:r>
          </a:p>
        </p:txBody>
      </p:sp>
      <p:sp>
        <p:nvSpPr>
          <p:cNvPr id="3" name="Content Placeholder 2">
            <a:extLst>
              <a:ext uri="{FF2B5EF4-FFF2-40B4-BE49-F238E27FC236}">
                <a16:creationId xmlns="" xmlns:a16="http://schemas.microsoft.com/office/drawing/2014/main" id="{6491F6D1-398C-46C5-A2B8-6EF684D018E7}"/>
              </a:ext>
            </a:extLst>
          </p:cNvPr>
          <p:cNvSpPr>
            <a:spLocks noGrp="1"/>
          </p:cNvSpPr>
          <p:nvPr>
            <p:ph idx="1"/>
          </p:nvPr>
        </p:nvSpPr>
        <p:spPr/>
        <p:txBody>
          <a:bodyPr/>
          <a:lstStyle/>
          <a:p>
            <a:r>
              <a:rPr lang="en-US" dirty="0"/>
              <a:t>In the case of United States of America v Frank </a:t>
            </a:r>
            <a:r>
              <a:rPr lang="en-US" dirty="0" err="1"/>
              <a:t>L.Jones</a:t>
            </a:r>
            <a:r>
              <a:rPr lang="en-US" dirty="0"/>
              <a:t>, Adam of George J. </a:t>
            </a:r>
            <a:r>
              <a:rPr lang="en-US" dirty="0" err="1"/>
              <a:t>Pumpelly</a:t>
            </a:r>
            <a:r>
              <a:rPr lang="en-US" dirty="0"/>
              <a:t> deceased and others, the United States Supreme Court restated the right or principle of eminent domain thus:- </a:t>
            </a:r>
          </a:p>
          <a:p>
            <a:pPr lvl="1"/>
            <a:r>
              <a:rPr lang="en-US" dirty="0"/>
              <a:t>The power of taking private property for public uses generally termed the right of eminent domain belongs to every independent Government.  It is an incident of sovereignty and requires no constitutional recognition.</a:t>
            </a:r>
          </a:p>
          <a:p>
            <a:r>
              <a:rPr lang="en-US" dirty="0"/>
              <a:t>The general law relating to the subject of compulsory acquisition in Zambia is contained in the Constitution  and the Lands Acquisition Act</a:t>
            </a:r>
          </a:p>
        </p:txBody>
      </p:sp>
    </p:spTree>
    <p:extLst>
      <p:ext uri="{BB962C8B-B14F-4D97-AF65-F5344CB8AC3E}">
        <p14:creationId xmlns:p14="http://schemas.microsoft.com/office/powerpoint/2010/main" val="2817861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97CFD8-4B3D-49F8-A772-CF2108F0DE36}"/>
              </a:ext>
            </a:extLst>
          </p:cNvPr>
          <p:cNvSpPr>
            <a:spLocks noGrp="1"/>
          </p:cNvSpPr>
          <p:nvPr>
            <p:ph type="title"/>
          </p:nvPr>
        </p:nvSpPr>
        <p:spPr/>
        <p:txBody>
          <a:bodyPr/>
          <a:lstStyle/>
          <a:p>
            <a:r>
              <a:rPr lang="en-US" b="1" dirty="0"/>
              <a:t>The Constitution</a:t>
            </a:r>
          </a:p>
        </p:txBody>
      </p:sp>
      <p:sp>
        <p:nvSpPr>
          <p:cNvPr id="3" name="Content Placeholder 2">
            <a:extLst>
              <a:ext uri="{FF2B5EF4-FFF2-40B4-BE49-F238E27FC236}">
                <a16:creationId xmlns="" xmlns:a16="http://schemas.microsoft.com/office/drawing/2014/main" id="{416EC690-F943-40C6-A5C0-93E01B3F687E}"/>
              </a:ext>
            </a:extLst>
          </p:cNvPr>
          <p:cNvSpPr>
            <a:spLocks noGrp="1"/>
          </p:cNvSpPr>
          <p:nvPr>
            <p:ph idx="1"/>
          </p:nvPr>
        </p:nvSpPr>
        <p:spPr>
          <a:xfrm>
            <a:off x="838200" y="1825625"/>
            <a:ext cx="10515600" cy="4667250"/>
          </a:xfrm>
        </p:spPr>
        <p:txBody>
          <a:bodyPr>
            <a:normAutofit/>
          </a:bodyPr>
          <a:lstStyle/>
          <a:p>
            <a:r>
              <a:rPr lang="en-US" dirty="0"/>
              <a:t>Article 16 of the Constitution guarantees and protects the right against deprivation of property</a:t>
            </a:r>
            <a:r>
              <a:rPr lang="en-US" dirty="0" smtClean="0"/>
              <a:t>. But this right is not absolute.</a:t>
            </a:r>
            <a:endParaRPr lang="en-US" dirty="0"/>
          </a:p>
          <a:p>
            <a:r>
              <a:rPr lang="en-US" dirty="0"/>
              <a:t>Article 16 (1) of the Constitution clearly states the general rule that the acquisition must be under a law which must provide for adequate compensation. </a:t>
            </a:r>
          </a:p>
          <a:p>
            <a:r>
              <a:rPr lang="en-US" dirty="0"/>
              <a:t>Sub article 2 of article 16 of the Constitution gives exceptions to the general rule. The sub article provides for instances where property could be compulsorily taken away without adequate or any compensation.</a:t>
            </a:r>
          </a:p>
        </p:txBody>
      </p:sp>
    </p:spTree>
    <p:extLst>
      <p:ext uri="{BB962C8B-B14F-4D97-AF65-F5344CB8AC3E}">
        <p14:creationId xmlns:p14="http://schemas.microsoft.com/office/powerpoint/2010/main" val="1457336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D66E71-E9CE-4C80-BD2B-5C5479D4FAAF}"/>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81D73131-7F8B-46E7-A997-D7471EEC7787}"/>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In terms of Article 16 (3) of the Constitution, the powers to decide on the amount of compensation, in default of agreement, has been reverted from Parliament to a court of competent jurisdiction.</a:t>
            </a:r>
            <a:endParaRPr lang="en-US" dirty="0"/>
          </a:p>
          <a:p>
            <a:r>
              <a:rPr lang="en-US" dirty="0"/>
              <a:t>Under Article 16, any compulsory acquisition must be under a law which provides for adequate compensation. </a:t>
            </a:r>
          </a:p>
          <a:p>
            <a:r>
              <a:rPr lang="en-US" dirty="0"/>
              <a:t>There are, however, some exceptions under the Article where no compensation may be made which include cases where land is abandoned, unoccupied, unutilized or undeveloped, or is owned by a non-resident.</a:t>
            </a:r>
          </a:p>
        </p:txBody>
      </p:sp>
    </p:spTree>
    <p:extLst>
      <p:ext uri="{BB962C8B-B14F-4D97-AF65-F5344CB8AC3E}">
        <p14:creationId xmlns:p14="http://schemas.microsoft.com/office/powerpoint/2010/main" val="3763086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674C0C-4A44-497E-8098-6BC73E9D4A0A}"/>
              </a:ext>
            </a:extLst>
          </p:cNvPr>
          <p:cNvSpPr>
            <a:spLocks noGrp="1"/>
          </p:cNvSpPr>
          <p:nvPr>
            <p:ph type="title"/>
          </p:nvPr>
        </p:nvSpPr>
        <p:spPr>
          <a:xfrm>
            <a:off x="838200" y="365126"/>
            <a:ext cx="10515600" cy="1164130"/>
          </a:xfrm>
        </p:spPr>
        <p:txBody>
          <a:bodyPr/>
          <a:lstStyle/>
          <a:p>
            <a:r>
              <a:rPr lang="en-US" b="1" dirty="0"/>
              <a:t>The Land Acquisition Act, 1970 </a:t>
            </a:r>
          </a:p>
        </p:txBody>
      </p:sp>
      <p:sp>
        <p:nvSpPr>
          <p:cNvPr id="3" name="Content Placeholder 2">
            <a:extLst>
              <a:ext uri="{FF2B5EF4-FFF2-40B4-BE49-F238E27FC236}">
                <a16:creationId xmlns="" xmlns:a16="http://schemas.microsoft.com/office/drawing/2014/main" id="{F5D3B831-098B-4412-917C-808F1515480E}"/>
              </a:ext>
            </a:extLst>
          </p:cNvPr>
          <p:cNvSpPr>
            <a:spLocks noGrp="1"/>
          </p:cNvSpPr>
          <p:nvPr>
            <p:ph idx="1"/>
          </p:nvPr>
        </p:nvSpPr>
        <p:spPr>
          <a:xfrm>
            <a:off x="838200" y="1529256"/>
            <a:ext cx="10515600" cy="5108026"/>
          </a:xfrm>
        </p:spPr>
        <p:txBody>
          <a:bodyPr>
            <a:normAutofit/>
          </a:bodyPr>
          <a:lstStyle/>
          <a:p>
            <a:r>
              <a:rPr lang="en-US" dirty="0"/>
              <a:t>The Lands Acquisition Act was enacted mainly to address the problem created by absentee landlords who left after the country attained independence in 1964. </a:t>
            </a:r>
          </a:p>
          <a:p>
            <a:r>
              <a:rPr lang="en-US" dirty="0"/>
              <a:t>The preamble to the Lands Acquisition Act provides that it is “an Act to make provision for the compulsory acquisition of land and other property and to provide for matters incidental to or connected with the foregoing”. </a:t>
            </a:r>
          </a:p>
          <a:p>
            <a:r>
              <a:rPr lang="en-US" dirty="0"/>
              <a:t>Section 2, of the Act, defines land to include “interest in or right over land but shall not include a mortgage or other charge “. </a:t>
            </a:r>
          </a:p>
          <a:p>
            <a:r>
              <a:rPr lang="en-US" dirty="0"/>
              <a:t>Property is defined under the section to include “land, and includes any interest or right over property, but shall not include a pledge or other charge”. </a:t>
            </a:r>
          </a:p>
        </p:txBody>
      </p:sp>
    </p:spTree>
    <p:extLst>
      <p:ext uri="{BB962C8B-B14F-4D97-AF65-F5344CB8AC3E}">
        <p14:creationId xmlns:p14="http://schemas.microsoft.com/office/powerpoint/2010/main" val="4293872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484FCB-D9E9-47EA-8D71-DCD241683ADE}"/>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5C88A56A-F00C-482D-8F25-FAEA9FA80CCC}"/>
              </a:ext>
            </a:extLst>
          </p:cNvPr>
          <p:cNvSpPr>
            <a:spLocks noGrp="1"/>
          </p:cNvSpPr>
          <p:nvPr>
            <p:ph idx="1"/>
          </p:nvPr>
        </p:nvSpPr>
        <p:spPr>
          <a:xfrm>
            <a:off x="838200" y="1387366"/>
            <a:ext cx="10515600" cy="5328744"/>
          </a:xfrm>
        </p:spPr>
        <p:txBody>
          <a:bodyPr>
            <a:normAutofit/>
          </a:bodyPr>
          <a:lstStyle/>
          <a:p>
            <a:r>
              <a:rPr lang="en-US" dirty="0"/>
              <a:t>Section 3 of the Lands Acquisition Act empowers the president to compulsorily acquire any property of any description whenever he is of the opinion that it is desirable or expedient  in the  interests of the Republic to do so.</a:t>
            </a:r>
          </a:p>
          <a:p>
            <a:r>
              <a:rPr lang="en-US" dirty="0"/>
              <a:t>The section, and indeed the whole Act, is silent on the question of the purpose or purposes for which the State may compulsorily acquire property. </a:t>
            </a:r>
          </a:p>
          <a:p>
            <a:r>
              <a:rPr lang="en-US" dirty="0"/>
              <a:t>It has however been held by the High Court for Zambia that the fact that the Act is silent on the question of the purpose or purposes for which the State may compulsorily acquire property upon payment of compensation does not per se give the state a blanket right to compulsorily acquire property without any cause or purpose.</a:t>
            </a:r>
          </a:p>
        </p:txBody>
      </p:sp>
    </p:spTree>
    <p:extLst>
      <p:ext uri="{BB962C8B-B14F-4D97-AF65-F5344CB8AC3E}">
        <p14:creationId xmlns:p14="http://schemas.microsoft.com/office/powerpoint/2010/main" val="1832516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ADA9A8A-70FC-4F85-B959-6F9E30F6F653}"/>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271DAFAC-8A27-436D-AFB1-8CD5F9775B84}"/>
              </a:ext>
            </a:extLst>
          </p:cNvPr>
          <p:cNvSpPr>
            <a:spLocks noGrp="1"/>
          </p:cNvSpPr>
          <p:nvPr>
            <p:ph idx="1"/>
          </p:nvPr>
        </p:nvSpPr>
        <p:spPr>
          <a:xfrm>
            <a:off x="838200" y="1481959"/>
            <a:ext cx="10515600" cy="5010916"/>
          </a:xfrm>
        </p:spPr>
        <p:txBody>
          <a:bodyPr>
            <a:normAutofit/>
          </a:bodyPr>
          <a:lstStyle/>
          <a:p>
            <a:r>
              <a:rPr lang="en-US" dirty="0"/>
              <a:t>The President’s discretionary powers must therefore be exercised in good faith and not for ulterior motives.</a:t>
            </a:r>
          </a:p>
          <a:p>
            <a:r>
              <a:rPr lang="en-US" dirty="0"/>
              <a:t>Read -  </a:t>
            </a:r>
            <a:r>
              <a:rPr lang="en-US" b="1" dirty="0"/>
              <a:t>William David </a:t>
            </a:r>
            <a:r>
              <a:rPr lang="en-US" b="1" dirty="0" err="1"/>
              <a:t>Cerlisle</a:t>
            </a:r>
            <a:r>
              <a:rPr lang="en-US" b="1" dirty="0"/>
              <a:t> Wise V Attorney-general (1990 - 1992) Z.R. 124 (H.C.)</a:t>
            </a:r>
            <a:r>
              <a:rPr lang="en-US" dirty="0"/>
              <a:t> – the court held as follows:</a:t>
            </a:r>
          </a:p>
          <a:p>
            <a:pPr marL="971550" lvl="1" indent="-514350">
              <a:buFont typeface="+mj-lt"/>
              <a:buAutoNum type="alphaLcPeriod"/>
            </a:pPr>
            <a:r>
              <a:rPr lang="en-US" dirty="0"/>
              <a:t>The silence of the Land Acquisition Act cap 296 on the question of the purpose or purposes for which the State may compulsorily acquire property upon payment of compensation does not per se give the State a blanket right to compulsory acquisition without any cause or purpose. </a:t>
            </a:r>
          </a:p>
          <a:p>
            <a:pPr marL="971550" lvl="1" indent="-514350">
              <a:buFont typeface="+mj-lt"/>
              <a:buAutoNum type="alphaLcPeriod"/>
            </a:pPr>
            <a:r>
              <a:rPr lang="en-US" dirty="0"/>
              <a:t>Furthermore, the purpose for compulsory acquisition of property upon payment of compensation must be a public one. What constitutes public use frequently and largely depends upon the facts surrounding the subject. </a:t>
            </a:r>
          </a:p>
          <a:p>
            <a:pPr marL="971550" lvl="1" indent="-514350">
              <a:buFont typeface="+mj-lt"/>
              <a:buAutoNum type="alphaLcPeriod"/>
            </a:pPr>
            <a:r>
              <a:rPr lang="en-US" dirty="0"/>
              <a:t>The issue of public use is a judicial question and one of law to be determined on the facts and circumstances of each particular case.</a:t>
            </a:r>
          </a:p>
          <a:p>
            <a:endParaRPr lang="en-US" dirty="0"/>
          </a:p>
        </p:txBody>
      </p:sp>
    </p:spTree>
    <p:extLst>
      <p:ext uri="{BB962C8B-B14F-4D97-AF65-F5344CB8AC3E}">
        <p14:creationId xmlns:p14="http://schemas.microsoft.com/office/powerpoint/2010/main" val="3727062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8D8ADE-101C-4001-8D25-EF74DE115CFF}"/>
              </a:ext>
            </a:extLst>
          </p:cNvPr>
          <p:cNvSpPr>
            <a:spLocks noGrp="1"/>
          </p:cNvSpPr>
          <p:nvPr>
            <p:ph type="title"/>
          </p:nvPr>
        </p:nvSpPr>
        <p:spPr>
          <a:xfrm>
            <a:off x="838200" y="218941"/>
            <a:ext cx="10515600" cy="991673"/>
          </a:xfrm>
        </p:spPr>
        <p:txBody>
          <a:bodyPr/>
          <a:lstStyle/>
          <a:p>
            <a:r>
              <a:rPr lang="en-US" b="1" dirty="0"/>
              <a:t>Cont’d</a:t>
            </a:r>
          </a:p>
        </p:txBody>
      </p:sp>
      <p:sp>
        <p:nvSpPr>
          <p:cNvPr id="3" name="Content Placeholder 2">
            <a:extLst>
              <a:ext uri="{FF2B5EF4-FFF2-40B4-BE49-F238E27FC236}">
                <a16:creationId xmlns="" xmlns:a16="http://schemas.microsoft.com/office/drawing/2014/main" id="{0E03B070-71D2-4A3E-B51D-393AA3141C57}"/>
              </a:ext>
            </a:extLst>
          </p:cNvPr>
          <p:cNvSpPr>
            <a:spLocks noGrp="1"/>
          </p:cNvSpPr>
          <p:nvPr>
            <p:ph idx="1"/>
          </p:nvPr>
        </p:nvSpPr>
        <p:spPr>
          <a:xfrm>
            <a:off x="838200" y="1210614"/>
            <a:ext cx="10515600" cy="5489731"/>
          </a:xfrm>
        </p:spPr>
        <p:txBody>
          <a:bodyPr>
            <a:normAutofit lnSpcReduction="10000"/>
          </a:bodyPr>
          <a:lstStyle/>
          <a:p>
            <a:r>
              <a:rPr lang="en-US" dirty="0"/>
              <a:t>Once the President has made the resolve to compulsorily acquire property under section 3, the Minister of lands is required, under a prescribed form, to give notice of intention to acquire property to the persons interested in the property. </a:t>
            </a:r>
          </a:p>
          <a:p>
            <a:r>
              <a:rPr lang="en-US" dirty="0"/>
              <a:t>The Act under sections 5 to 9, lays down the steps and formalities required to complete the process of acquisition</a:t>
            </a:r>
            <a:r>
              <a:rPr lang="en-US" dirty="0" smtClean="0"/>
              <a:t>.</a:t>
            </a:r>
          </a:p>
          <a:p>
            <a:r>
              <a:rPr lang="en-US" dirty="0"/>
              <a:t>The procedure for compulsory acquisition of property can therefore be said to be as follows:</a:t>
            </a:r>
          </a:p>
          <a:p>
            <a:pPr lvl="1"/>
            <a:r>
              <a:rPr lang="en-US" sz="2600" dirty="0"/>
              <a:t>Once the State has decided to compulsorily acquire property it must give notice of its intention to do so.</a:t>
            </a:r>
          </a:p>
          <a:p>
            <a:pPr lvl="1"/>
            <a:r>
              <a:rPr lang="en-US" sz="2600" dirty="0"/>
              <a:t> It must also give notice to yield up possession: See sections 5 and 6 of the Lands Acquisition Act. </a:t>
            </a:r>
          </a:p>
          <a:p>
            <a:pPr lvl="1"/>
            <a:r>
              <a:rPr lang="en-US" sz="2600" dirty="0"/>
              <a:t>Then it must pay compensation for the acquired property, under section 10 of the same Act. </a:t>
            </a:r>
          </a:p>
          <a:p>
            <a:endParaRPr lang="en-US" dirty="0"/>
          </a:p>
        </p:txBody>
      </p:sp>
    </p:spTree>
    <p:extLst>
      <p:ext uri="{BB962C8B-B14F-4D97-AF65-F5344CB8AC3E}">
        <p14:creationId xmlns:p14="http://schemas.microsoft.com/office/powerpoint/2010/main" val="2187841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858</TotalTime>
  <Words>1714</Words>
  <Application>Microsoft Office PowerPoint</Application>
  <PresentationFormat>Widescreen</PresentationFormat>
  <Paragraphs>81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UNIVERSITY OF LUSAKA</vt:lpstr>
      <vt:lpstr>Introduction</vt:lpstr>
      <vt:lpstr>Introduction Cont’d</vt:lpstr>
      <vt:lpstr>The Constitution</vt:lpstr>
      <vt:lpstr>Cont’d</vt:lpstr>
      <vt:lpstr>The Land Acquisition Act, 1970 </vt:lpstr>
      <vt:lpstr>Cont’d</vt:lpstr>
      <vt:lpstr>Cont’d</vt:lpstr>
      <vt:lpstr>Cont’d</vt:lpstr>
      <vt:lpstr>Cont’d</vt:lpstr>
      <vt:lpstr>Cont’d</vt:lpstr>
      <vt:lpstr>Cont’d</vt:lpstr>
      <vt:lpstr>Cont’d</vt:lpstr>
      <vt:lpstr>Cont’d</vt:lpstr>
      <vt:lpstr>Cont’d</vt:lpstr>
      <vt:lpstr>Further Reading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Lumbiwe</cp:lastModifiedBy>
  <cp:revision>24</cp:revision>
  <dcterms:created xsi:type="dcterms:W3CDTF">2020-06-15T11:55:35Z</dcterms:created>
  <dcterms:modified xsi:type="dcterms:W3CDTF">2021-05-17T12:12:42Z</dcterms:modified>
</cp:coreProperties>
</file>