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8"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27BDB-97AA-48B2-BD61-E9570B8988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E8B9CA-B7AB-48C3-ACEB-1F3E88B796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4E29EA-F090-4CD8-807A-B7EFF0CFE3BF}"/>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AC36C322-EEE0-4907-9AE4-E4C424BA7D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722C4-C0EE-4B13-90B6-D7A2F332E96C}"/>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290055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DC07D-0AF9-4DFA-9206-35F2CA55A6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0D6E28-2A97-420E-B3A4-AC1C724404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39ECED-7E2D-4C23-9BA1-89E213862B32}"/>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2C8AF3D1-A55A-4428-91D4-E1857AE078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5CD05-7C8A-47C8-9713-6231BD316832}"/>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327840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F62430-B8CB-4B7D-9D64-7DC2F4A060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DFF84F-CE43-4E26-A8C3-7BCFC3E04A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51692-52A7-4CBC-9F99-470871EB75C2}"/>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10211F3F-C8CB-49DD-ACB9-AADFA94070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4AC38-CB92-4125-BB71-5B5E897364FC}"/>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2602736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EC050-DEB3-4132-8DD3-514D24BD51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866DEE-262F-4F28-AE50-1D1B2595FA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7E9D6D-6C6D-411C-A6CF-84925AAC16BC}"/>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7535AD2B-A3F2-4CB9-975B-4A68687874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AAFE1D-147D-4A37-8F6E-CBBC22A0CE57}"/>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3947317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75D84-CBD4-4F65-9A79-0255D27DE1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EAC6B0-0802-4964-B2A1-F219374EB0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FB7E79-7FCA-4FEC-B9EC-5ED0230BD2D1}"/>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F987F035-B2A2-4736-9C94-EC99B1488C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DFB726-A45E-4417-86E3-BF70D27DCCAE}"/>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3897157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4573-E7C5-4698-96C6-60CFBBC298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38DB28-4CD8-4F24-AFBB-D86D022963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CC2791-1408-42CE-8E19-02E9411C13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79CB5B-BB9D-438F-B4B1-2DBBB87175E3}"/>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6" name="Footer Placeholder 5">
            <a:extLst>
              <a:ext uri="{FF2B5EF4-FFF2-40B4-BE49-F238E27FC236}">
                <a16:creationId xmlns:a16="http://schemas.microsoft.com/office/drawing/2014/main" id="{0D9FE79C-CCC0-48C8-B2FC-08515CF715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4FAA1E-99D8-4EF1-8938-7DDAE786D469}"/>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2299048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90F26-63C9-47BE-96BB-90B9FEED60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3F4145-92F3-417B-8CC0-43CE5BC0D9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89435B-D9EC-41FE-BB94-C4DEAC6CF2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F2CF28A-14FC-4FD5-92E3-6801B5B498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D0DE56-003C-453B-941E-D3EC509AAAC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DD4AFD-60FD-4A59-B2B9-36DD49A8D652}"/>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8" name="Footer Placeholder 7">
            <a:extLst>
              <a:ext uri="{FF2B5EF4-FFF2-40B4-BE49-F238E27FC236}">
                <a16:creationId xmlns:a16="http://schemas.microsoft.com/office/drawing/2014/main" id="{37661837-48BA-406C-8A54-D4856A7383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8F7026-48C7-4F0E-9208-AC65E7046CDC}"/>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148157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5201D-DBC0-4DEB-83C7-7277CD6694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6796D3-F4CB-4AA3-8181-8515551EF3A9}"/>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4" name="Footer Placeholder 3">
            <a:extLst>
              <a:ext uri="{FF2B5EF4-FFF2-40B4-BE49-F238E27FC236}">
                <a16:creationId xmlns:a16="http://schemas.microsoft.com/office/drawing/2014/main" id="{8C700D58-AC80-492A-A922-7AA22481F6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003149-81BC-4BBA-8F2A-0D2E27B9C8BE}"/>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338546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251452-B414-4F1C-B359-580604F57CEF}"/>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3" name="Footer Placeholder 2">
            <a:extLst>
              <a:ext uri="{FF2B5EF4-FFF2-40B4-BE49-F238E27FC236}">
                <a16:creationId xmlns:a16="http://schemas.microsoft.com/office/drawing/2014/main" id="{F5561BAA-15B7-4353-8748-F9D346EEF8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3AAE54-F0FF-4E02-82E0-E3D1627AD9CA}"/>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1404885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4B35-61E2-4EDB-999B-26CD8DABED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7E1766-100B-481F-A160-A971B70EC9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54D4BE-519E-4D16-8388-9B653383F4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C74613-FE59-4E22-A039-5D6C14C3A1B6}"/>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6" name="Footer Placeholder 5">
            <a:extLst>
              <a:ext uri="{FF2B5EF4-FFF2-40B4-BE49-F238E27FC236}">
                <a16:creationId xmlns:a16="http://schemas.microsoft.com/office/drawing/2014/main" id="{79524714-6377-49D0-82CC-22326EADFE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AB14B7-B46E-4198-891E-8E09FCA7891B}"/>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761824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9BEF2-A6E1-4EF6-98D3-840F18B0BB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FB07BC-61DD-4A66-8938-FD56494575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DE3181-4805-47C0-9CE1-200BBF0E2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BA368-09F6-4A5C-A537-B8D0B4DCF126}"/>
              </a:ext>
            </a:extLst>
          </p:cNvPr>
          <p:cNvSpPr>
            <a:spLocks noGrp="1"/>
          </p:cNvSpPr>
          <p:nvPr>
            <p:ph type="dt" sz="half" idx="10"/>
          </p:nvPr>
        </p:nvSpPr>
        <p:spPr/>
        <p:txBody>
          <a:bodyPr/>
          <a:lstStyle/>
          <a:p>
            <a:fld id="{42063BA3-47B7-4522-8AC8-6A33628294CD}" type="datetimeFigureOut">
              <a:rPr lang="en-US" smtClean="0"/>
              <a:t>3/26/2020</a:t>
            </a:fld>
            <a:endParaRPr lang="en-US"/>
          </a:p>
        </p:txBody>
      </p:sp>
      <p:sp>
        <p:nvSpPr>
          <p:cNvPr id="6" name="Footer Placeholder 5">
            <a:extLst>
              <a:ext uri="{FF2B5EF4-FFF2-40B4-BE49-F238E27FC236}">
                <a16:creationId xmlns:a16="http://schemas.microsoft.com/office/drawing/2014/main" id="{4C094939-9D8F-4953-8CB7-666071477F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E4CAA6-CA6F-4357-A0BD-FC790D318196}"/>
              </a:ext>
            </a:extLst>
          </p:cNvPr>
          <p:cNvSpPr>
            <a:spLocks noGrp="1"/>
          </p:cNvSpPr>
          <p:nvPr>
            <p:ph type="sldNum" sz="quarter" idx="12"/>
          </p:nvPr>
        </p:nvSpPr>
        <p:spPr/>
        <p:txBody>
          <a:bodyPr/>
          <a:lstStyle/>
          <a:p>
            <a:fld id="{1AA50019-B5A2-4370-A840-6512C4985A62}" type="slidenum">
              <a:rPr lang="en-US" smtClean="0"/>
              <a:t>‹#›</a:t>
            </a:fld>
            <a:endParaRPr lang="en-US"/>
          </a:p>
        </p:txBody>
      </p:sp>
    </p:spTree>
    <p:extLst>
      <p:ext uri="{BB962C8B-B14F-4D97-AF65-F5344CB8AC3E}">
        <p14:creationId xmlns:p14="http://schemas.microsoft.com/office/powerpoint/2010/main" val="1466736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87FE6D-3A3E-43A7-AB34-89E071BF4C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44E5F5-90A5-4C0C-AB3C-7132E29D45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34DE2-8961-47B5-BCEE-DBEB62E32E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63BA3-47B7-4522-8AC8-6A33628294CD}" type="datetimeFigureOut">
              <a:rPr lang="en-US" smtClean="0"/>
              <a:t>3/26/2020</a:t>
            </a:fld>
            <a:endParaRPr lang="en-US"/>
          </a:p>
        </p:txBody>
      </p:sp>
      <p:sp>
        <p:nvSpPr>
          <p:cNvPr id="5" name="Footer Placeholder 4">
            <a:extLst>
              <a:ext uri="{FF2B5EF4-FFF2-40B4-BE49-F238E27FC236}">
                <a16:creationId xmlns:a16="http://schemas.microsoft.com/office/drawing/2014/main" id="{AD5F4C0E-A160-44CF-AFA0-66BAD952D3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2BE357-FC8F-42CE-BB95-22F7D7CE60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50019-B5A2-4370-A840-6512C4985A62}" type="slidenum">
              <a:rPr lang="en-US" smtClean="0"/>
              <a:t>‹#›</a:t>
            </a:fld>
            <a:endParaRPr lang="en-US"/>
          </a:p>
        </p:txBody>
      </p:sp>
    </p:spTree>
    <p:extLst>
      <p:ext uri="{BB962C8B-B14F-4D97-AF65-F5344CB8AC3E}">
        <p14:creationId xmlns:p14="http://schemas.microsoft.com/office/powerpoint/2010/main" val="4194681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FEC2E-03ED-41E2-826B-663A5E29EBAB}"/>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a16="http://schemas.microsoft.com/office/drawing/2014/main" id="{C4E48A98-49AF-489A-B802-8102C3A49DCF}"/>
              </a:ext>
            </a:extLst>
          </p:cNvPr>
          <p:cNvSpPr>
            <a:spLocks noGrp="1"/>
          </p:cNvSpPr>
          <p:nvPr>
            <p:ph type="subTitle" idx="1"/>
          </p:nvPr>
        </p:nvSpPr>
        <p:spPr>
          <a:xfrm>
            <a:off x="1524000" y="3602038"/>
            <a:ext cx="9144000" cy="1348334"/>
          </a:xfrm>
        </p:spPr>
        <p:txBody>
          <a:bodyPr/>
          <a:lstStyle/>
          <a:p>
            <a:endParaRPr lang="en-US" dirty="0"/>
          </a:p>
          <a:p>
            <a:r>
              <a:rPr lang="en-US" sz="3200" b="1" dirty="0"/>
              <a:t>Unit 3 – Ownership of Land and its Limitations</a:t>
            </a:r>
          </a:p>
        </p:txBody>
      </p:sp>
    </p:spTree>
    <p:extLst>
      <p:ext uri="{BB962C8B-B14F-4D97-AF65-F5344CB8AC3E}">
        <p14:creationId xmlns:p14="http://schemas.microsoft.com/office/powerpoint/2010/main" val="313245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9F36A-FEE9-40C1-92C1-614E23E94EB5}"/>
              </a:ext>
            </a:extLst>
          </p:cNvPr>
          <p:cNvSpPr>
            <a:spLocks noGrp="1"/>
          </p:cNvSpPr>
          <p:nvPr>
            <p:ph type="title"/>
          </p:nvPr>
        </p:nvSpPr>
        <p:spPr>
          <a:xfrm>
            <a:off x="838200" y="236483"/>
            <a:ext cx="10515600" cy="1072055"/>
          </a:xfrm>
        </p:spPr>
        <p:txBody>
          <a:bodyPr/>
          <a:lstStyle/>
          <a:p>
            <a:r>
              <a:rPr lang="en-US" b="1" dirty="0">
                <a:solidFill>
                  <a:prstClr val="black"/>
                </a:solidFill>
              </a:rPr>
              <a:t>Statutory Limitations to Ownership Cont’d</a:t>
            </a:r>
            <a:endParaRPr lang="en-US" dirty="0"/>
          </a:p>
        </p:txBody>
      </p:sp>
      <p:sp>
        <p:nvSpPr>
          <p:cNvPr id="3" name="Content Placeholder 2">
            <a:extLst>
              <a:ext uri="{FF2B5EF4-FFF2-40B4-BE49-F238E27FC236}">
                <a16:creationId xmlns:a16="http://schemas.microsoft.com/office/drawing/2014/main" id="{61C83C07-3172-41C1-B57E-BD9986CD5D36}"/>
              </a:ext>
            </a:extLst>
          </p:cNvPr>
          <p:cNvSpPr>
            <a:spLocks noGrp="1"/>
          </p:cNvSpPr>
          <p:nvPr>
            <p:ph idx="1"/>
          </p:nvPr>
        </p:nvSpPr>
        <p:spPr>
          <a:xfrm>
            <a:off x="838200" y="1308538"/>
            <a:ext cx="10515600" cy="5312979"/>
          </a:xfrm>
        </p:spPr>
        <p:txBody>
          <a:bodyPr>
            <a:normAutofit/>
          </a:bodyPr>
          <a:lstStyle/>
          <a:p>
            <a:pPr marL="0" indent="0">
              <a:buNone/>
            </a:pPr>
            <a:r>
              <a:rPr lang="en-US" dirty="0"/>
              <a:t>3.	</a:t>
            </a:r>
            <a:r>
              <a:rPr lang="en-US" b="1" dirty="0"/>
              <a:t>Water Resources Management Act 2011</a:t>
            </a:r>
            <a:r>
              <a:rPr lang="en-US" dirty="0"/>
              <a:t>– s. 3 vests all water in 	the president.</a:t>
            </a:r>
          </a:p>
          <a:p>
            <a:pPr lvl="2">
              <a:buFont typeface="Courier New" panose="02070309020205020404" pitchFamily="49" charset="0"/>
              <a:buChar char="o"/>
            </a:pPr>
            <a:r>
              <a:rPr lang="en-US" sz="2400" dirty="0"/>
              <a:t>owning of water in its natural state is prohibited - s.4</a:t>
            </a:r>
          </a:p>
          <a:p>
            <a:pPr lvl="2">
              <a:buFont typeface="Courier New" panose="02070309020205020404" pitchFamily="49" charset="0"/>
              <a:buChar char="o"/>
            </a:pPr>
            <a:r>
              <a:rPr lang="en-US" sz="2400" dirty="0"/>
              <a:t>S 70 and 71 – provides for circumstances one requires to get a permit for water use and the circumstances under which one does not need a permit. </a:t>
            </a:r>
          </a:p>
          <a:p>
            <a:pPr marL="514350" indent="-514350">
              <a:buAutoNum type="arabicPeriod" startAt="4"/>
            </a:pPr>
            <a:r>
              <a:rPr lang="en-US" b="1" dirty="0"/>
              <a:t>The Civil Aviation Act no. 5 of 2016 – </a:t>
            </a:r>
            <a:r>
              <a:rPr lang="en-US" dirty="0"/>
              <a:t>s. 158 provides for 	trespass, nuisance, responsibility for damage and insurance by 	registered owners.</a:t>
            </a:r>
          </a:p>
          <a:p>
            <a:pPr lvl="2">
              <a:buFont typeface="Courier New" panose="02070309020205020404" pitchFamily="49" charset="0"/>
              <a:buChar char="o"/>
            </a:pPr>
            <a:r>
              <a:rPr lang="en-US" sz="2400" dirty="0"/>
              <a:t>S. 158 basically provides for circumstances under which a land owner can have a valid claim for trespass and nuisance in the airspace; and circumstances under which the claim would not stand.</a:t>
            </a:r>
          </a:p>
          <a:p>
            <a:pPr lvl="2">
              <a:buFont typeface="Courier New" panose="02070309020205020404" pitchFamily="49" charset="0"/>
              <a:buChar char="o"/>
            </a:pPr>
            <a:endParaRPr lang="en-US" dirty="0"/>
          </a:p>
        </p:txBody>
      </p:sp>
    </p:spTree>
    <p:extLst>
      <p:ext uri="{BB962C8B-B14F-4D97-AF65-F5344CB8AC3E}">
        <p14:creationId xmlns:p14="http://schemas.microsoft.com/office/powerpoint/2010/main" val="694916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547B0-9486-41BD-8868-CAA135459522}"/>
              </a:ext>
            </a:extLst>
          </p:cNvPr>
          <p:cNvSpPr>
            <a:spLocks noGrp="1"/>
          </p:cNvSpPr>
          <p:nvPr>
            <p:ph type="title"/>
          </p:nvPr>
        </p:nvSpPr>
        <p:spPr>
          <a:xfrm>
            <a:off x="838200" y="220717"/>
            <a:ext cx="10515600" cy="1024759"/>
          </a:xfrm>
        </p:spPr>
        <p:txBody>
          <a:bodyPr/>
          <a:lstStyle/>
          <a:p>
            <a:r>
              <a:rPr lang="en-US" b="1" dirty="0">
                <a:solidFill>
                  <a:prstClr val="black"/>
                </a:solidFill>
              </a:rPr>
              <a:t>Statutory Limitations to Ownership Cont’d</a:t>
            </a:r>
            <a:endParaRPr lang="en-US" dirty="0"/>
          </a:p>
        </p:txBody>
      </p:sp>
      <p:sp>
        <p:nvSpPr>
          <p:cNvPr id="3" name="Content Placeholder 2">
            <a:extLst>
              <a:ext uri="{FF2B5EF4-FFF2-40B4-BE49-F238E27FC236}">
                <a16:creationId xmlns:a16="http://schemas.microsoft.com/office/drawing/2014/main" id="{BE1DE867-5D84-47E4-9D2F-F67EF7079C69}"/>
              </a:ext>
            </a:extLst>
          </p:cNvPr>
          <p:cNvSpPr>
            <a:spLocks noGrp="1"/>
          </p:cNvSpPr>
          <p:nvPr>
            <p:ph idx="1"/>
          </p:nvPr>
        </p:nvSpPr>
        <p:spPr>
          <a:xfrm>
            <a:off x="838200" y="1245476"/>
            <a:ext cx="10515600" cy="5391807"/>
          </a:xfrm>
        </p:spPr>
        <p:txBody>
          <a:bodyPr/>
          <a:lstStyle/>
          <a:p>
            <a:pPr marL="514350" indent="-514350">
              <a:buAutoNum type="arabicPeriod" startAt="5"/>
            </a:pPr>
            <a:r>
              <a:rPr lang="en-US" b="1" dirty="0"/>
              <a:t>The Zambia Wildlife Act, 2015 </a:t>
            </a:r>
            <a:r>
              <a:rPr lang="en-US" dirty="0"/>
              <a:t>– s. 3 vests all wildlife in Zambia in the President</a:t>
            </a:r>
          </a:p>
          <a:p>
            <a:pPr lvl="1">
              <a:buFont typeface="Courier New" panose="02070309020205020404" pitchFamily="49" charset="0"/>
              <a:buChar char="o"/>
            </a:pPr>
            <a:r>
              <a:rPr lang="en-US" dirty="0"/>
              <a:t>See s.3 (1) – (5) of the Act</a:t>
            </a:r>
          </a:p>
          <a:p>
            <a:pPr marL="514350" indent="-514350">
              <a:buAutoNum type="arabicPeriod" startAt="6"/>
            </a:pPr>
            <a:r>
              <a:rPr lang="en-US" b="1" dirty="0"/>
              <a:t>Forest Act no 4 of 2015 –</a:t>
            </a:r>
            <a:r>
              <a:rPr lang="en-US" dirty="0"/>
              <a:t> s.3 vests in the President all ownership of forests and forest produce.</a:t>
            </a:r>
          </a:p>
          <a:p>
            <a:pPr lvl="1">
              <a:buFont typeface="Courier New" panose="02070309020205020404" pitchFamily="49" charset="0"/>
              <a:buChar char="o"/>
            </a:pPr>
            <a:r>
              <a:rPr lang="en-US" dirty="0"/>
              <a:t>S.18 – states that the President may compulsorily acquire under the Lands Acquisition Act any land for the purposes of a Local Forest as may be considered necessary or desirable in the public interest.</a:t>
            </a:r>
          </a:p>
          <a:p>
            <a:pPr marL="514350" indent="-514350">
              <a:buAutoNum type="arabicPeriod" startAt="7"/>
            </a:pPr>
            <a:r>
              <a:rPr lang="en-US" b="1" dirty="0"/>
              <a:t>The Rent Act Cap 206- </a:t>
            </a:r>
            <a:r>
              <a:rPr lang="en-US" dirty="0"/>
              <a:t>protects tenants against their landlords. </a:t>
            </a:r>
          </a:p>
          <a:p>
            <a:pPr lvl="1">
              <a:buFont typeface="Courier New" panose="02070309020205020404" pitchFamily="49" charset="0"/>
              <a:buChar char="o"/>
            </a:pPr>
            <a:r>
              <a:rPr lang="en-US" dirty="0"/>
              <a:t>The Act protects the tenants against the landlord in general in terms of protection against eviction and/or possession and control of rent.  </a:t>
            </a:r>
          </a:p>
        </p:txBody>
      </p:sp>
    </p:spTree>
    <p:extLst>
      <p:ext uri="{BB962C8B-B14F-4D97-AF65-F5344CB8AC3E}">
        <p14:creationId xmlns:p14="http://schemas.microsoft.com/office/powerpoint/2010/main" val="809782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C3AC0-C613-46C1-93AD-D06FC40E999C}"/>
              </a:ext>
            </a:extLst>
          </p:cNvPr>
          <p:cNvSpPr>
            <a:spLocks noGrp="1"/>
          </p:cNvSpPr>
          <p:nvPr>
            <p:ph type="title"/>
          </p:nvPr>
        </p:nvSpPr>
        <p:spPr>
          <a:xfrm>
            <a:off x="838200" y="365125"/>
            <a:ext cx="10515600" cy="817289"/>
          </a:xfrm>
        </p:spPr>
        <p:txBody>
          <a:bodyPr/>
          <a:lstStyle/>
          <a:p>
            <a:r>
              <a:rPr lang="en-US" b="1" dirty="0">
                <a:solidFill>
                  <a:prstClr val="black"/>
                </a:solidFill>
              </a:rPr>
              <a:t>Statutory Limitations to Ownership Cont’d</a:t>
            </a:r>
            <a:endParaRPr lang="en-US" dirty="0"/>
          </a:p>
        </p:txBody>
      </p:sp>
      <p:sp>
        <p:nvSpPr>
          <p:cNvPr id="3" name="Content Placeholder 2">
            <a:extLst>
              <a:ext uri="{FF2B5EF4-FFF2-40B4-BE49-F238E27FC236}">
                <a16:creationId xmlns:a16="http://schemas.microsoft.com/office/drawing/2014/main" id="{820A02D3-C3CB-42D1-98AC-FD1577A99F98}"/>
              </a:ext>
            </a:extLst>
          </p:cNvPr>
          <p:cNvSpPr>
            <a:spLocks noGrp="1"/>
          </p:cNvSpPr>
          <p:nvPr>
            <p:ph idx="1"/>
          </p:nvPr>
        </p:nvSpPr>
        <p:spPr>
          <a:xfrm>
            <a:off x="838200" y="1182414"/>
            <a:ext cx="10515600" cy="4994549"/>
          </a:xfrm>
        </p:spPr>
        <p:txBody>
          <a:bodyPr/>
          <a:lstStyle/>
          <a:p>
            <a:pPr marL="514350" indent="-514350">
              <a:buAutoNum type="arabicPeriod" startAt="8"/>
            </a:pPr>
            <a:r>
              <a:rPr lang="en-US" b="1" dirty="0"/>
              <a:t>The Landlord and Tenant (Business Premises) Act Cap 193 –</a:t>
            </a:r>
            <a:r>
              <a:rPr lang="en-US" dirty="0"/>
              <a:t>provides for security of tenure for tenants occupying property for business, professional and certain other purposes and to enable such tenants to obtain new tenancies in certain cases.</a:t>
            </a:r>
          </a:p>
          <a:p>
            <a:r>
              <a:rPr lang="en-US" dirty="0"/>
              <a:t>The Rent Act and the Business Premises Act thus interfere with the traditional freedom of contract by restricting the ability of landlords or owners of land to do as they may want in relation to the tenancy agreements with their tenants.</a:t>
            </a:r>
          </a:p>
          <a:p>
            <a:pPr marL="0" indent="0">
              <a:buNone/>
            </a:pPr>
            <a:r>
              <a:rPr lang="en-US" dirty="0"/>
              <a:t> </a:t>
            </a:r>
          </a:p>
        </p:txBody>
      </p:sp>
    </p:spTree>
    <p:extLst>
      <p:ext uri="{BB962C8B-B14F-4D97-AF65-F5344CB8AC3E}">
        <p14:creationId xmlns:p14="http://schemas.microsoft.com/office/powerpoint/2010/main" val="4276143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5BBF0-CDCD-421C-9162-736AA9FE034C}"/>
              </a:ext>
            </a:extLst>
          </p:cNvPr>
          <p:cNvSpPr>
            <a:spLocks noGrp="1"/>
          </p:cNvSpPr>
          <p:nvPr>
            <p:ph type="title"/>
          </p:nvPr>
        </p:nvSpPr>
        <p:spPr>
          <a:xfrm>
            <a:off x="838200" y="365125"/>
            <a:ext cx="10515600" cy="1085303"/>
          </a:xfrm>
        </p:spPr>
        <p:txBody>
          <a:bodyPr/>
          <a:lstStyle/>
          <a:p>
            <a:r>
              <a:rPr lang="en-US" b="1" dirty="0"/>
              <a:t>Statutory Limitations to Ownership Cont’d</a:t>
            </a:r>
          </a:p>
        </p:txBody>
      </p:sp>
      <p:sp>
        <p:nvSpPr>
          <p:cNvPr id="3" name="Content Placeholder 2">
            <a:extLst>
              <a:ext uri="{FF2B5EF4-FFF2-40B4-BE49-F238E27FC236}">
                <a16:creationId xmlns:a16="http://schemas.microsoft.com/office/drawing/2014/main" id="{994C0B20-FCCB-4622-861B-0AC1CF8569B8}"/>
              </a:ext>
            </a:extLst>
          </p:cNvPr>
          <p:cNvSpPr>
            <a:spLocks noGrp="1"/>
          </p:cNvSpPr>
          <p:nvPr>
            <p:ph idx="1"/>
          </p:nvPr>
        </p:nvSpPr>
        <p:spPr/>
        <p:txBody>
          <a:bodyPr/>
          <a:lstStyle/>
          <a:p>
            <a:pPr marL="514350" indent="-514350">
              <a:buAutoNum type="arabicPeriod" startAt="9"/>
            </a:pPr>
            <a:r>
              <a:rPr lang="en-US" b="1" dirty="0"/>
              <a:t>The Land Acquisition Act Cap 189 – </a:t>
            </a:r>
            <a:r>
              <a:rPr lang="en-US" dirty="0"/>
              <a:t>S. 3 of the Lands Acquisition Act  empowers the President, whenever he is of the opinion that it is desirable or expedient in the interests of the Republic, to compulsorily acquire any property of any description. </a:t>
            </a:r>
          </a:p>
          <a:p>
            <a:pPr lvl="1">
              <a:buFont typeface="Courier New" panose="02070309020205020404" pitchFamily="49" charset="0"/>
              <a:buChar char="o"/>
            </a:pPr>
            <a:r>
              <a:rPr lang="en-US" dirty="0"/>
              <a:t>The compulsory acquisition of property has to be in public interest.</a:t>
            </a:r>
          </a:p>
        </p:txBody>
      </p:sp>
    </p:spTree>
    <p:extLst>
      <p:ext uri="{BB962C8B-B14F-4D97-AF65-F5344CB8AC3E}">
        <p14:creationId xmlns:p14="http://schemas.microsoft.com/office/powerpoint/2010/main" val="2876009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FD33F-392D-4511-B8EA-6F3CA4AEBB31}"/>
              </a:ext>
            </a:extLst>
          </p:cNvPr>
          <p:cNvSpPr>
            <a:spLocks noGrp="1"/>
          </p:cNvSpPr>
          <p:nvPr>
            <p:ph type="title"/>
          </p:nvPr>
        </p:nvSpPr>
        <p:spPr>
          <a:xfrm>
            <a:off x="838200" y="365125"/>
            <a:ext cx="10515600" cy="1022241"/>
          </a:xfrm>
        </p:spPr>
        <p:txBody>
          <a:bodyPr/>
          <a:lstStyle/>
          <a:p>
            <a:r>
              <a:rPr lang="en-US" b="1" dirty="0"/>
              <a:t>Introduction</a:t>
            </a:r>
          </a:p>
        </p:txBody>
      </p:sp>
      <p:sp>
        <p:nvSpPr>
          <p:cNvPr id="3" name="Content Placeholder 2">
            <a:extLst>
              <a:ext uri="{FF2B5EF4-FFF2-40B4-BE49-F238E27FC236}">
                <a16:creationId xmlns:a16="http://schemas.microsoft.com/office/drawing/2014/main" id="{FDBCE0E1-B69A-47DD-87E8-1655B92CD778}"/>
              </a:ext>
            </a:extLst>
          </p:cNvPr>
          <p:cNvSpPr>
            <a:spLocks noGrp="1"/>
          </p:cNvSpPr>
          <p:nvPr>
            <p:ph idx="1"/>
          </p:nvPr>
        </p:nvSpPr>
        <p:spPr>
          <a:xfrm>
            <a:off x="838200" y="1387366"/>
            <a:ext cx="10515600" cy="4789597"/>
          </a:xfrm>
        </p:spPr>
        <p:txBody>
          <a:bodyPr>
            <a:normAutofit/>
          </a:bodyPr>
          <a:lstStyle/>
          <a:p>
            <a:r>
              <a:rPr lang="en-US" dirty="0"/>
              <a:t>It was pointed out in unit 1 that there is no such thing as absolute ownership of land in Zambia.</a:t>
            </a:r>
          </a:p>
          <a:p>
            <a:r>
              <a:rPr lang="en-US" dirty="0"/>
              <a:t>All land is vested absolutely in the President and is held by him in perpetuity for and on behalf of the people of Zambia . </a:t>
            </a:r>
          </a:p>
          <a:p>
            <a:r>
              <a:rPr lang="en-US" dirty="0"/>
              <a:t>Individuals occupying land, own estates, rights and interests in land and not the land itself. </a:t>
            </a:r>
          </a:p>
          <a:p>
            <a:r>
              <a:rPr lang="en-US" dirty="0"/>
              <a:t>They own rights to occupy and use the land for a defined period of time. </a:t>
            </a:r>
          </a:p>
        </p:txBody>
      </p:sp>
    </p:spTree>
    <p:extLst>
      <p:ext uri="{BB962C8B-B14F-4D97-AF65-F5344CB8AC3E}">
        <p14:creationId xmlns:p14="http://schemas.microsoft.com/office/powerpoint/2010/main" val="1262948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EE30-1850-4872-815F-8B9C700B60C8}"/>
              </a:ext>
            </a:extLst>
          </p:cNvPr>
          <p:cNvSpPr>
            <a:spLocks noGrp="1"/>
          </p:cNvSpPr>
          <p:nvPr>
            <p:ph type="title"/>
          </p:nvPr>
        </p:nvSpPr>
        <p:spPr/>
        <p:txBody>
          <a:bodyPr/>
          <a:lstStyle/>
          <a:p>
            <a:r>
              <a:rPr lang="en-US" b="1" dirty="0"/>
              <a:t>Defining Ownership</a:t>
            </a:r>
          </a:p>
        </p:txBody>
      </p:sp>
      <p:sp>
        <p:nvSpPr>
          <p:cNvPr id="3" name="Content Placeholder 2">
            <a:extLst>
              <a:ext uri="{FF2B5EF4-FFF2-40B4-BE49-F238E27FC236}">
                <a16:creationId xmlns:a16="http://schemas.microsoft.com/office/drawing/2014/main" id="{105F8520-D952-4692-82AE-D036CEF44718}"/>
              </a:ext>
            </a:extLst>
          </p:cNvPr>
          <p:cNvSpPr>
            <a:spLocks noGrp="1"/>
          </p:cNvSpPr>
          <p:nvPr>
            <p:ph idx="1"/>
          </p:nvPr>
        </p:nvSpPr>
        <p:spPr>
          <a:xfrm>
            <a:off x="838200" y="1690688"/>
            <a:ext cx="10515600" cy="4486275"/>
          </a:xfrm>
        </p:spPr>
        <p:txBody>
          <a:bodyPr/>
          <a:lstStyle/>
          <a:p>
            <a:r>
              <a:rPr lang="en-US" dirty="0"/>
              <a:t>Ownership consists of an innumerable number of claims, liberties, powers and immunities with regard to the thing owned.</a:t>
            </a:r>
          </a:p>
          <a:p>
            <a:r>
              <a:rPr lang="en-US" dirty="0"/>
              <a:t>A person having ownership has the fullest group of rights which a person can legally have in relation to things of that kind, including; the rights to occupy, possess, use, abuse, use up, let out, transfer in security, sell, exchange, gift, bequeath and destroy</a:t>
            </a:r>
          </a:p>
          <a:p>
            <a:r>
              <a:rPr lang="en-US" dirty="0"/>
              <a:t>The rights of ownership may be vested in a single person, or in two or more persons either as joint tenants or owners, or as tenants in common. </a:t>
            </a:r>
          </a:p>
        </p:txBody>
      </p:sp>
    </p:spTree>
    <p:extLst>
      <p:ext uri="{BB962C8B-B14F-4D97-AF65-F5344CB8AC3E}">
        <p14:creationId xmlns:p14="http://schemas.microsoft.com/office/powerpoint/2010/main" val="3445232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4617-FF6F-4F90-8268-A7198DE5A763}"/>
              </a:ext>
            </a:extLst>
          </p:cNvPr>
          <p:cNvSpPr>
            <a:spLocks noGrp="1"/>
          </p:cNvSpPr>
          <p:nvPr>
            <p:ph type="title"/>
          </p:nvPr>
        </p:nvSpPr>
        <p:spPr/>
        <p:txBody>
          <a:bodyPr/>
          <a:lstStyle/>
          <a:p>
            <a:r>
              <a:rPr lang="en-US" b="1" dirty="0"/>
              <a:t>Ownership at Common Law</a:t>
            </a:r>
          </a:p>
        </p:txBody>
      </p:sp>
      <p:sp>
        <p:nvSpPr>
          <p:cNvPr id="3" name="Content Placeholder 2">
            <a:extLst>
              <a:ext uri="{FF2B5EF4-FFF2-40B4-BE49-F238E27FC236}">
                <a16:creationId xmlns:a16="http://schemas.microsoft.com/office/drawing/2014/main" id="{ED604BC4-539A-4EE6-A633-EB452D54D78D}"/>
              </a:ext>
            </a:extLst>
          </p:cNvPr>
          <p:cNvSpPr>
            <a:spLocks noGrp="1"/>
          </p:cNvSpPr>
          <p:nvPr>
            <p:ph idx="1"/>
          </p:nvPr>
        </p:nvSpPr>
        <p:spPr>
          <a:xfrm>
            <a:off x="838200" y="1690688"/>
            <a:ext cx="10515600" cy="4930829"/>
          </a:xfrm>
        </p:spPr>
        <p:txBody>
          <a:bodyPr/>
          <a:lstStyle/>
          <a:p>
            <a:r>
              <a:rPr lang="en-US" dirty="0"/>
              <a:t>At common law the owner or holder of the largest estate in land (the fee simple) had extensive powers of control, disposition and use and enjoyment of land in which his estate subsisted.  </a:t>
            </a:r>
          </a:p>
          <a:p>
            <a:r>
              <a:rPr lang="en-US" dirty="0"/>
              <a:t>He may enjoy everything on, beneath and above the land. </a:t>
            </a:r>
          </a:p>
          <a:p>
            <a:r>
              <a:rPr lang="en-US" dirty="0"/>
              <a:t>The maxim is </a:t>
            </a:r>
            <a:r>
              <a:rPr lang="en-US" dirty="0" err="1"/>
              <a:t>cujus</a:t>
            </a:r>
            <a:r>
              <a:rPr lang="en-US" dirty="0"/>
              <a:t> </a:t>
            </a:r>
            <a:r>
              <a:rPr lang="en-US" dirty="0" err="1"/>
              <a:t>est</a:t>
            </a:r>
            <a:r>
              <a:rPr lang="en-US" dirty="0"/>
              <a:t> </a:t>
            </a:r>
            <a:r>
              <a:rPr lang="en-US" dirty="0" err="1"/>
              <a:t>solum</a:t>
            </a:r>
            <a:r>
              <a:rPr lang="en-US" dirty="0"/>
              <a:t>, </a:t>
            </a:r>
            <a:r>
              <a:rPr lang="en-US" dirty="0" err="1"/>
              <a:t>ejus</a:t>
            </a:r>
            <a:r>
              <a:rPr lang="en-US" dirty="0"/>
              <a:t>, </a:t>
            </a:r>
            <a:r>
              <a:rPr lang="en-US" dirty="0" err="1"/>
              <a:t>est</a:t>
            </a:r>
            <a:r>
              <a:rPr lang="en-US" dirty="0"/>
              <a:t> </a:t>
            </a:r>
            <a:r>
              <a:rPr lang="en-US" dirty="0" err="1"/>
              <a:t>usque</a:t>
            </a:r>
            <a:r>
              <a:rPr lang="en-US" dirty="0"/>
              <a:t> et ad </a:t>
            </a:r>
            <a:r>
              <a:rPr lang="en-US" dirty="0" err="1"/>
              <a:t>inferos</a:t>
            </a:r>
            <a:r>
              <a:rPr lang="en-US" dirty="0"/>
              <a:t>,’ [he who owns the soil is presumed to own everything ‘up to the sky and down to the </a:t>
            </a:r>
            <a:r>
              <a:rPr lang="en-US" dirty="0" err="1"/>
              <a:t>centre</a:t>
            </a:r>
            <a:r>
              <a:rPr lang="en-US" dirty="0"/>
              <a:t> of the earth]. </a:t>
            </a:r>
          </a:p>
          <a:p>
            <a:r>
              <a:rPr lang="en-US" dirty="0"/>
              <a:t>This prima-facie includes all mines and minerals and any chattel not the property of any known person which is found under or attached to the land. </a:t>
            </a:r>
          </a:p>
        </p:txBody>
      </p:sp>
    </p:spTree>
    <p:extLst>
      <p:ext uri="{BB962C8B-B14F-4D97-AF65-F5344CB8AC3E}">
        <p14:creationId xmlns:p14="http://schemas.microsoft.com/office/powerpoint/2010/main" val="380549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87C1B-8E57-4222-969E-48A5B84FF252}"/>
              </a:ext>
            </a:extLst>
          </p:cNvPr>
          <p:cNvSpPr>
            <a:spLocks noGrp="1"/>
          </p:cNvSpPr>
          <p:nvPr>
            <p:ph type="title"/>
          </p:nvPr>
        </p:nvSpPr>
        <p:spPr>
          <a:xfrm>
            <a:off x="838200" y="365125"/>
            <a:ext cx="10515600" cy="1132599"/>
          </a:xfrm>
        </p:spPr>
        <p:txBody>
          <a:bodyPr>
            <a:normAutofit fontScale="90000"/>
          </a:bodyPr>
          <a:lstStyle/>
          <a:p>
            <a:r>
              <a:rPr lang="en-US" b="1" dirty="0"/>
              <a:t>Common Law Limitations or Restrictions on Ownership</a:t>
            </a:r>
          </a:p>
        </p:txBody>
      </p:sp>
      <p:sp>
        <p:nvSpPr>
          <p:cNvPr id="3" name="Content Placeholder 2">
            <a:extLst>
              <a:ext uri="{FF2B5EF4-FFF2-40B4-BE49-F238E27FC236}">
                <a16:creationId xmlns:a16="http://schemas.microsoft.com/office/drawing/2014/main" id="{4347CC47-BEDF-43D1-8BA0-56D608F134EA}"/>
              </a:ext>
            </a:extLst>
          </p:cNvPr>
          <p:cNvSpPr>
            <a:spLocks noGrp="1"/>
          </p:cNvSpPr>
          <p:nvPr>
            <p:ph idx="1"/>
          </p:nvPr>
        </p:nvSpPr>
        <p:spPr>
          <a:xfrm>
            <a:off x="838200" y="1813034"/>
            <a:ext cx="10515600" cy="4679841"/>
          </a:xfrm>
        </p:spPr>
        <p:txBody>
          <a:bodyPr>
            <a:normAutofit/>
          </a:bodyPr>
          <a:lstStyle/>
          <a:p>
            <a:r>
              <a:rPr lang="en-US" dirty="0"/>
              <a:t>There are a number of limitations or restrictions on ownership and enjoyment of land;</a:t>
            </a:r>
          </a:p>
          <a:p>
            <a:r>
              <a:rPr lang="en-US" dirty="0"/>
              <a:t>These restrictions have been put in place in order to protect the wider interests of society and the public at large; </a:t>
            </a:r>
          </a:p>
          <a:p>
            <a:r>
              <a:rPr lang="en-US" dirty="0"/>
              <a:t>It is only prudent that any society must impose checks on such an extensive right of ownership in accordance with the principle of the maxim sic </a:t>
            </a:r>
            <a:r>
              <a:rPr lang="en-US" i="1" dirty="0" err="1"/>
              <a:t>utere</a:t>
            </a:r>
            <a:r>
              <a:rPr lang="en-US" i="1" dirty="0"/>
              <a:t> </a:t>
            </a:r>
            <a:r>
              <a:rPr lang="en-US" i="1" dirty="0" err="1"/>
              <a:t>tuo</a:t>
            </a:r>
            <a:r>
              <a:rPr lang="en-US" i="1" dirty="0"/>
              <a:t>, </a:t>
            </a:r>
            <a:r>
              <a:rPr lang="en-US" i="1" dirty="0" err="1"/>
              <a:t>ut</a:t>
            </a:r>
            <a:r>
              <a:rPr lang="en-US" i="1" dirty="0"/>
              <a:t> </a:t>
            </a:r>
            <a:r>
              <a:rPr lang="en-US" i="1" dirty="0" err="1"/>
              <a:t>alienum</a:t>
            </a:r>
            <a:r>
              <a:rPr lang="en-US" i="1" dirty="0"/>
              <a:t> non </a:t>
            </a:r>
            <a:r>
              <a:rPr lang="en-US" i="1" dirty="0" err="1"/>
              <a:t>laedas</a:t>
            </a:r>
            <a:r>
              <a:rPr lang="en-US" i="1" dirty="0"/>
              <a:t>; </a:t>
            </a:r>
          </a:p>
          <a:p>
            <a:r>
              <a:rPr lang="en-US" dirty="0"/>
              <a:t>We have common law restrictions and statutory restrictions.</a:t>
            </a:r>
          </a:p>
          <a:p>
            <a:endParaRPr lang="en-US" sz="3200" dirty="0"/>
          </a:p>
          <a:p>
            <a:endParaRPr lang="en-US" dirty="0"/>
          </a:p>
        </p:txBody>
      </p:sp>
    </p:spTree>
    <p:extLst>
      <p:ext uri="{BB962C8B-B14F-4D97-AF65-F5344CB8AC3E}">
        <p14:creationId xmlns:p14="http://schemas.microsoft.com/office/powerpoint/2010/main" val="172147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BCE9D-794A-4DC4-8C73-2013EBA710F4}"/>
              </a:ext>
            </a:extLst>
          </p:cNvPr>
          <p:cNvSpPr>
            <a:spLocks noGrp="1"/>
          </p:cNvSpPr>
          <p:nvPr>
            <p:ph type="title"/>
          </p:nvPr>
        </p:nvSpPr>
        <p:spPr/>
        <p:txBody>
          <a:bodyPr/>
          <a:lstStyle/>
          <a:p>
            <a:r>
              <a:rPr lang="en-US" b="1" dirty="0">
                <a:solidFill>
                  <a:prstClr val="black"/>
                </a:solidFill>
              </a:rPr>
              <a:t>Limitations on Ownership Cont’d</a:t>
            </a:r>
            <a:endParaRPr lang="en-US" dirty="0"/>
          </a:p>
        </p:txBody>
      </p:sp>
      <p:sp>
        <p:nvSpPr>
          <p:cNvPr id="3" name="Content Placeholder 2">
            <a:extLst>
              <a:ext uri="{FF2B5EF4-FFF2-40B4-BE49-F238E27FC236}">
                <a16:creationId xmlns:a16="http://schemas.microsoft.com/office/drawing/2014/main" id="{F6A8474A-3426-48E8-8049-65BCA7F93966}"/>
              </a:ext>
            </a:extLst>
          </p:cNvPr>
          <p:cNvSpPr>
            <a:spLocks noGrp="1"/>
          </p:cNvSpPr>
          <p:nvPr>
            <p:ph idx="1"/>
          </p:nvPr>
        </p:nvSpPr>
        <p:spPr/>
        <p:txBody>
          <a:bodyPr/>
          <a:lstStyle/>
          <a:p>
            <a:pPr marL="0" lvl="0" indent="0">
              <a:buNone/>
            </a:pPr>
            <a:r>
              <a:rPr lang="en-US" sz="2600" b="1" dirty="0">
                <a:solidFill>
                  <a:prstClr val="black"/>
                </a:solidFill>
              </a:rPr>
              <a:t>1.	Liability in Tort</a:t>
            </a:r>
          </a:p>
          <a:p>
            <a:pPr lvl="1"/>
            <a:r>
              <a:rPr lang="en-US" sz="2600" dirty="0">
                <a:solidFill>
                  <a:prstClr val="black"/>
                </a:solidFill>
              </a:rPr>
              <a:t>In exercising rights over land a landowner must not interfere with the legal rights of others. Liability in tort may arise:</a:t>
            </a:r>
          </a:p>
          <a:p>
            <a:pPr marL="1371600" lvl="2" indent="-457200">
              <a:buFont typeface="+mj-lt"/>
              <a:buAutoNum type="alphaLcParenR"/>
            </a:pPr>
            <a:r>
              <a:rPr lang="en-US" sz="2200" dirty="0">
                <a:solidFill>
                  <a:prstClr val="black"/>
                </a:solidFill>
              </a:rPr>
              <a:t>where a nuisance is caused, e.g. smell or noise;</a:t>
            </a:r>
          </a:p>
          <a:p>
            <a:pPr marL="1371600" lvl="2" indent="-457200">
              <a:buFont typeface="+mj-lt"/>
              <a:buAutoNum type="alphaLcParenR"/>
            </a:pPr>
            <a:r>
              <a:rPr lang="en-US" sz="2200" dirty="0">
                <a:solidFill>
                  <a:prstClr val="black"/>
                </a:solidFill>
              </a:rPr>
              <a:t>under the rule in Rylands vs Fletcher,  e.g. where water escapes</a:t>
            </a:r>
          </a:p>
          <a:p>
            <a:pPr lvl="0"/>
            <a:r>
              <a:rPr lang="en-US" sz="3000" dirty="0">
                <a:solidFill>
                  <a:prstClr val="black"/>
                </a:solidFill>
              </a:rPr>
              <a:t>See: -</a:t>
            </a:r>
          </a:p>
          <a:p>
            <a:pPr lvl="1"/>
            <a:r>
              <a:rPr lang="nb-NO" sz="2600" dirty="0">
                <a:solidFill>
                  <a:prstClr val="black"/>
                </a:solidFill>
              </a:rPr>
              <a:t>Rylands v Fletcher [1868] UKHL 1</a:t>
            </a:r>
            <a:r>
              <a:rPr lang="en-US" sz="2600" dirty="0">
                <a:solidFill>
                  <a:prstClr val="black"/>
                </a:solidFill>
              </a:rPr>
              <a:t>	</a:t>
            </a:r>
          </a:p>
          <a:p>
            <a:pPr lvl="1"/>
            <a:r>
              <a:rPr lang="en-US" sz="2600" dirty="0">
                <a:solidFill>
                  <a:prstClr val="black"/>
                </a:solidFill>
              </a:rPr>
              <a:t>National Hotels Development Corporation (T/A Fairview Hotel) V Ebrahim </a:t>
            </a:r>
            <a:r>
              <a:rPr lang="en-US" sz="2600" dirty="0" err="1">
                <a:solidFill>
                  <a:prstClr val="black"/>
                </a:solidFill>
              </a:rPr>
              <a:t>Motala</a:t>
            </a:r>
            <a:r>
              <a:rPr lang="en-US" sz="2600" dirty="0">
                <a:solidFill>
                  <a:prstClr val="black"/>
                </a:solidFill>
              </a:rPr>
              <a:t> (2002) ZR 39</a:t>
            </a:r>
          </a:p>
          <a:p>
            <a:endParaRPr lang="en-US" dirty="0"/>
          </a:p>
        </p:txBody>
      </p:sp>
    </p:spTree>
    <p:extLst>
      <p:ext uri="{BB962C8B-B14F-4D97-AF65-F5344CB8AC3E}">
        <p14:creationId xmlns:p14="http://schemas.microsoft.com/office/powerpoint/2010/main" val="2355840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948F6-D54A-4A13-A11A-979DAB04DEE6}"/>
              </a:ext>
            </a:extLst>
          </p:cNvPr>
          <p:cNvSpPr>
            <a:spLocks noGrp="1"/>
          </p:cNvSpPr>
          <p:nvPr>
            <p:ph type="title"/>
          </p:nvPr>
        </p:nvSpPr>
        <p:spPr/>
        <p:txBody>
          <a:bodyPr/>
          <a:lstStyle/>
          <a:p>
            <a:r>
              <a:rPr lang="en-US" b="1" dirty="0"/>
              <a:t>Limitations on Ownership Cont’d</a:t>
            </a:r>
          </a:p>
        </p:txBody>
      </p:sp>
      <p:sp>
        <p:nvSpPr>
          <p:cNvPr id="3" name="Content Placeholder 2">
            <a:extLst>
              <a:ext uri="{FF2B5EF4-FFF2-40B4-BE49-F238E27FC236}">
                <a16:creationId xmlns:a16="http://schemas.microsoft.com/office/drawing/2014/main" id="{03CB696C-FF92-44EA-9C60-594BDF1D7EC0}"/>
              </a:ext>
            </a:extLst>
          </p:cNvPr>
          <p:cNvSpPr>
            <a:spLocks noGrp="1"/>
          </p:cNvSpPr>
          <p:nvPr>
            <p:ph idx="1"/>
          </p:nvPr>
        </p:nvSpPr>
        <p:spPr>
          <a:xfrm>
            <a:off x="838200" y="1825625"/>
            <a:ext cx="10515600" cy="4858954"/>
          </a:xfrm>
        </p:spPr>
        <p:txBody>
          <a:bodyPr>
            <a:normAutofit fontScale="92500" lnSpcReduction="20000"/>
          </a:bodyPr>
          <a:lstStyle/>
          <a:p>
            <a:pPr marL="514350" indent="-514350">
              <a:buAutoNum type="arabicPeriod" startAt="2"/>
            </a:pPr>
            <a:r>
              <a:rPr lang="en-US" b="1" dirty="0"/>
              <a:t>Gold and Silver</a:t>
            </a:r>
          </a:p>
          <a:p>
            <a:pPr lvl="1"/>
            <a:r>
              <a:rPr lang="en-US" sz="3300" dirty="0"/>
              <a:t>At common law Gold and Silver belong to the crown</a:t>
            </a:r>
          </a:p>
          <a:p>
            <a:pPr marL="0" indent="0">
              <a:buNone/>
            </a:pPr>
            <a:r>
              <a:rPr lang="en-US" sz="3200" dirty="0"/>
              <a:t>3.    </a:t>
            </a:r>
            <a:r>
              <a:rPr lang="en-US" sz="3200" b="1" dirty="0"/>
              <a:t>Treasure Trove</a:t>
            </a:r>
          </a:p>
          <a:p>
            <a:pPr lvl="1"/>
            <a:r>
              <a:rPr lang="en-US" sz="3300" dirty="0"/>
              <a:t>Treasure trove belongs to the crown at common law. A chattel or object may amount to a treasure trove if:-</a:t>
            </a:r>
          </a:p>
          <a:p>
            <a:pPr marL="1428750" lvl="2" indent="-514350">
              <a:buFont typeface="+mj-lt"/>
              <a:buAutoNum type="alphaLcParenR"/>
            </a:pPr>
            <a:r>
              <a:rPr lang="en-US" sz="2800" dirty="0"/>
              <a:t>it consists of gold and silver;</a:t>
            </a:r>
          </a:p>
          <a:p>
            <a:pPr marL="1428750" lvl="2" indent="-514350">
              <a:buFont typeface="+mj-lt"/>
              <a:buAutoNum type="alphaLcParenR"/>
            </a:pPr>
            <a:r>
              <a:rPr lang="en-US" sz="3200" dirty="0"/>
              <a:t>it is hidden in or on the land deliberately and not merely lost; and</a:t>
            </a:r>
          </a:p>
          <a:p>
            <a:pPr marL="1428750" lvl="2" indent="-514350">
              <a:buFont typeface="+mj-lt"/>
              <a:buAutoNum type="alphaLcParenR"/>
            </a:pPr>
            <a:r>
              <a:rPr lang="en-US" sz="3200" dirty="0"/>
              <a:t>the true owner is unknown. </a:t>
            </a:r>
          </a:p>
          <a:p>
            <a:pPr marL="0" indent="0">
              <a:buNone/>
            </a:pPr>
            <a:r>
              <a:rPr lang="en-US" sz="3200" dirty="0"/>
              <a:t>In </a:t>
            </a:r>
            <a:r>
              <a:rPr lang="en-US" sz="3200" b="1" dirty="0"/>
              <a:t>Attorney General of Duchy of Lancaster V Overton Limited</a:t>
            </a:r>
            <a:r>
              <a:rPr lang="en-US" sz="3200" dirty="0"/>
              <a:t>,  a hoard of Roman Coins was held not to constitute treasure trove because they contained only small amounts of silver.</a:t>
            </a:r>
          </a:p>
          <a:p>
            <a:pPr marL="0" indent="0">
              <a:buNone/>
            </a:pPr>
            <a:endParaRPr lang="en-US" sz="3200" dirty="0"/>
          </a:p>
        </p:txBody>
      </p:sp>
    </p:spTree>
    <p:extLst>
      <p:ext uri="{BB962C8B-B14F-4D97-AF65-F5344CB8AC3E}">
        <p14:creationId xmlns:p14="http://schemas.microsoft.com/office/powerpoint/2010/main" val="4170481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14F70-FE18-48B0-A3DF-FF1463C541F5}"/>
              </a:ext>
            </a:extLst>
          </p:cNvPr>
          <p:cNvSpPr>
            <a:spLocks noGrp="1"/>
          </p:cNvSpPr>
          <p:nvPr>
            <p:ph type="title"/>
          </p:nvPr>
        </p:nvSpPr>
        <p:spPr>
          <a:xfrm>
            <a:off x="838200" y="189186"/>
            <a:ext cx="10515600" cy="990709"/>
          </a:xfrm>
        </p:spPr>
        <p:txBody>
          <a:bodyPr/>
          <a:lstStyle/>
          <a:p>
            <a:r>
              <a:rPr lang="en-US" b="1" dirty="0">
                <a:solidFill>
                  <a:prstClr val="black"/>
                </a:solidFill>
              </a:rPr>
              <a:t>Limitations on Ownership Cont’d</a:t>
            </a:r>
            <a:endParaRPr lang="en-US" dirty="0"/>
          </a:p>
        </p:txBody>
      </p:sp>
      <p:sp>
        <p:nvSpPr>
          <p:cNvPr id="3" name="Content Placeholder 2">
            <a:extLst>
              <a:ext uri="{FF2B5EF4-FFF2-40B4-BE49-F238E27FC236}">
                <a16:creationId xmlns:a16="http://schemas.microsoft.com/office/drawing/2014/main" id="{3705A3D6-3498-4A74-8DDF-FD4174F9D9DB}"/>
              </a:ext>
            </a:extLst>
          </p:cNvPr>
          <p:cNvSpPr>
            <a:spLocks noGrp="1"/>
          </p:cNvSpPr>
          <p:nvPr>
            <p:ph idx="1"/>
          </p:nvPr>
        </p:nvSpPr>
        <p:spPr>
          <a:xfrm>
            <a:off x="838200" y="1179895"/>
            <a:ext cx="10515600" cy="5488919"/>
          </a:xfrm>
        </p:spPr>
        <p:txBody>
          <a:bodyPr>
            <a:normAutofit lnSpcReduction="10000"/>
          </a:bodyPr>
          <a:lstStyle/>
          <a:p>
            <a:pPr marL="514350" indent="-514350">
              <a:buAutoNum type="arabicPeriod" startAt="4"/>
            </a:pPr>
            <a:r>
              <a:rPr lang="en-US" b="1" dirty="0"/>
              <a:t>Wild  Animals </a:t>
            </a:r>
            <a:r>
              <a:rPr lang="en-US" dirty="0"/>
              <a:t>- at common law, wild animals cannot form the subject matter of ownership but the land owner catch, kill, and appropriate the animals on his land. </a:t>
            </a:r>
          </a:p>
          <a:p>
            <a:pPr marL="514350" indent="-514350">
              <a:buAutoNum type="arabicPeriod" startAt="4"/>
            </a:pPr>
            <a:r>
              <a:rPr lang="en-US" b="1" dirty="0"/>
              <a:t>Water Rights </a:t>
            </a:r>
            <a:r>
              <a:rPr lang="en-US" dirty="0"/>
              <a:t>- a land owner has no property in water which flows or percolates through his land in a defined channel but, the owner of land is at liberty to draw water without regard to the neighboring owner.</a:t>
            </a:r>
          </a:p>
          <a:p>
            <a:pPr marL="514350" indent="-514350">
              <a:buAutoNum type="arabicPeriod" startAt="4"/>
            </a:pPr>
            <a:r>
              <a:rPr lang="en-US" b="1" dirty="0"/>
              <a:t>Air Space </a:t>
            </a:r>
            <a:r>
              <a:rPr lang="en-US" dirty="0"/>
              <a:t>- no action can lay for trespass in respect of passage through the airspace above the land in such circumstances as to involve no interference with the reasonable use of it.</a:t>
            </a:r>
          </a:p>
          <a:p>
            <a:pPr lvl="1">
              <a:buFont typeface="Courier New" panose="02070309020205020404" pitchFamily="49" charset="0"/>
              <a:buChar char="o"/>
            </a:pPr>
            <a:r>
              <a:rPr lang="en-US" dirty="0"/>
              <a:t>the rights of an owner of land in the air space above extended only to such height above the land as was necessary for the ordinary use and enjoyment of the land and the structures on it and above that height the owner had no greater rights in the airspace than any other member of the public.</a:t>
            </a:r>
          </a:p>
          <a:p>
            <a:pPr lvl="1">
              <a:buFont typeface="Courier New" panose="02070309020205020404" pitchFamily="49" charset="0"/>
              <a:buChar char="o"/>
            </a:pPr>
            <a:r>
              <a:rPr lang="en-US" dirty="0"/>
              <a:t>See: </a:t>
            </a:r>
            <a:r>
              <a:rPr lang="en-US" sz="2800" b="1" dirty="0"/>
              <a:t>Bernstein v </a:t>
            </a:r>
            <a:r>
              <a:rPr lang="en-US" sz="2800" b="1" dirty="0" err="1"/>
              <a:t>Skyviews</a:t>
            </a:r>
            <a:r>
              <a:rPr lang="en-US" sz="2800" b="1" dirty="0"/>
              <a:t> and General Ltd [1978] QB 479</a:t>
            </a:r>
            <a:endParaRPr lang="en-US" b="1" dirty="0"/>
          </a:p>
          <a:p>
            <a:pPr marL="514350" indent="-514350">
              <a:buAutoNum type="arabicPeriod" startAt="4"/>
            </a:pPr>
            <a:endParaRPr lang="en-US" dirty="0"/>
          </a:p>
          <a:p>
            <a:endParaRPr lang="en-US" dirty="0"/>
          </a:p>
          <a:p>
            <a:endParaRPr lang="en-US" dirty="0"/>
          </a:p>
        </p:txBody>
      </p:sp>
    </p:spTree>
    <p:extLst>
      <p:ext uri="{BB962C8B-B14F-4D97-AF65-F5344CB8AC3E}">
        <p14:creationId xmlns:p14="http://schemas.microsoft.com/office/powerpoint/2010/main" val="3270443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0254-DEA2-443E-B999-B5A30BE39C67}"/>
              </a:ext>
            </a:extLst>
          </p:cNvPr>
          <p:cNvSpPr>
            <a:spLocks noGrp="1"/>
          </p:cNvSpPr>
          <p:nvPr>
            <p:ph type="title"/>
          </p:nvPr>
        </p:nvSpPr>
        <p:spPr>
          <a:xfrm>
            <a:off x="838200" y="189187"/>
            <a:ext cx="10515600" cy="1261242"/>
          </a:xfrm>
        </p:spPr>
        <p:txBody>
          <a:bodyPr/>
          <a:lstStyle/>
          <a:p>
            <a:r>
              <a:rPr lang="en-US" b="1" dirty="0"/>
              <a:t>Statutory Limitations to Ownership</a:t>
            </a:r>
          </a:p>
        </p:txBody>
      </p:sp>
      <p:sp>
        <p:nvSpPr>
          <p:cNvPr id="3" name="Content Placeholder 2">
            <a:extLst>
              <a:ext uri="{FF2B5EF4-FFF2-40B4-BE49-F238E27FC236}">
                <a16:creationId xmlns:a16="http://schemas.microsoft.com/office/drawing/2014/main" id="{C5E40619-45BB-4B40-ABF4-365B0581119A}"/>
              </a:ext>
            </a:extLst>
          </p:cNvPr>
          <p:cNvSpPr>
            <a:spLocks noGrp="1"/>
          </p:cNvSpPr>
          <p:nvPr>
            <p:ph idx="1"/>
          </p:nvPr>
        </p:nvSpPr>
        <p:spPr>
          <a:xfrm>
            <a:off x="838200" y="1450428"/>
            <a:ext cx="10515600" cy="5218385"/>
          </a:xfrm>
        </p:spPr>
        <p:txBody>
          <a:bodyPr>
            <a:normAutofit/>
          </a:bodyPr>
          <a:lstStyle/>
          <a:p>
            <a:r>
              <a:rPr lang="en-US" dirty="0"/>
              <a:t>A number of statutes in Zambia have eroded away certain rights of an ‘owner’ of land at common law. Examples of the statutes limiting ownership of land are the following.</a:t>
            </a:r>
          </a:p>
          <a:p>
            <a:pPr marL="514350" indent="-514350">
              <a:buFont typeface="+mj-lt"/>
              <a:buAutoNum type="arabicPeriod"/>
            </a:pPr>
            <a:r>
              <a:rPr lang="en-US" b="1" dirty="0"/>
              <a:t>The Lands Act </a:t>
            </a:r>
            <a:r>
              <a:rPr lang="en-US" dirty="0"/>
              <a:t>– the Act vests all land absolutely in the President who holds it in perpetuity for and on behalf of the people of Zambia.</a:t>
            </a:r>
          </a:p>
          <a:p>
            <a:pPr marL="514350" indent="-514350">
              <a:buFont typeface="+mj-lt"/>
              <a:buAutoNum type="arabicPeriod"/>
            </a:pPr>
            <a:r>
              <a:rPr lang="en-US" dirty="0"/>
              <a:t>The Mines and Minerals Act 2015 – all rights for search, mining and disposing minerals vest in the president on behalf of the republic – s.3</a:t>
            </a:r>
          </a:p>
          <a:p>
            <a:pPr lvl="1">
              <a:buFont typeface="Courier New" panose="02070309020205020404" pitchFamily="49" charset="0"/>
              <a:buChar char="o"/>
            </a:pPr>
            <a:r>
              <a:rPr lang="en-US" dirty="0"/>
              <a:t>S 2. What is a mineral – solid, liquid or gaseous form, which occurs naturally beneath or on the surface of earth – excludes water, petroleum and any other substance prescribed by the minister</a:t>
            </a:r>
          </a:p>
          <a:p>
            <a:pPr marL="514350" indent="-514350">
              <a:buFont typeface="+mj-lt"/>
              <a:buAutoNum type="arabicPeriod"/>
            </a:pPr>
            <a:endParaRPr lang="en-US" dirty="0"/>
          </a:p>
          <a:p>
            <a:pPr marL="514350" indent="-514350">
              <a:buFont typeface="+mj-lt"/>
              <a:buAutoNum type="arabicPeriod"/>
            </a:pPr>
            <a:endParaRPr lang="en-US" dirty="0"/>
          </a:p>
          <a:p>
            <a:endParaRPr lang="en-US" dirty="0"/>
          </a:p>
        </p:txBody>
      </p:sp>
    </p:spTree>
    <p:extLst>
      <p:ext uri="{BB962C8B-B14F-4D97-AF65-F5344CB8AC3E}">
        <p14:creationId xmlns:p14="http://schemas.microsoft.com/office/powerpoint/2010/main" val="2680623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1339</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Courier New</vt:lpstr>
      <vt:lpstr>Office Theme</vt:lpstr>
      <vt:lpstr>UNIVERSITY OF LUSAKA</vt:lpstr>
      <vt:lpstr>Introduction</vt:lpstr>
      <vt:lpstr>Defining Ownership</vt:lpstr>
      <vt:lpstr>Ownership at Common Law</vt:lpstr>
      <vt:lpstr>Common Law Limitations or Restrictions on Ownership</vt:lpstr>
      <vt:lpstr>Limitations on Ownership Cont’d</vt:lpstr>
      <vt:lpstr>Limitations on Ownership Cont’d</vt:lpstr>
      <vt:lpstr>Limitations on Ownership Cont’d</vt:lpstr>
      <vt:lpstr>Statutory Limitations to Ownership</vt:lpstr>
      <vt:lpstr>Statutory Limitations to Ownership Cont’d</vt:lpstr>
      <vt:lpstr>Statutory Limitations to Ownership Cont’d</vt:lpstr>
      <vt:lpstr>Statutory Limitations to Ownership Cont’d</vt:lpstr>
      <vt:lpstr>Statutory Limitations to Ownership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Lumbwe</cp:lastModifiedBy>
  <cp:revision>18</cp:revision>
  <dcterms:created xsi:type="dcterms:W3CDTF">2020-03-26T13:31:16Z</dcterms:created>
  <dcterms:modified xsi:type="dcterms:W3CDTF">2020-03-26T14:59:08Z</dcterms:modified>
</cp:coreProperties>
</file>