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2" r:id="rId4"/>
    <p:sldId id="263" r:id="rId5"/>
    <p:sldId id="264" r:id="rId6"/>
    <p:sldId id="265" r:id="rId7"/>
    <p:sldId id="273" r:id="rId8"/>
    <p:sldId id="267" r:id="rId9"/>
    <p:sldId id="268"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32" autoAdjust="0"/>
    <p:restoredTop sz="94660"/>
  </p:normalViewPr>
  <p:slideViewPr>
    <p:cSldViewPr snapToGrid="0">
      <p:cViewPr varScale="1">
        <p:scale>
          <a:sx n="74" d="100"/>
          <a:sy n="74" d="100"/>
        </p:scale>
        <p:origin x="35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EDAF30-49F5-47FE-BAEF-7AE50AB4E4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6E9724E-B36B-442C-AA27-F243C9A90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4ECF9A1-0395-463D-B565-DA1CBAB12FA6}"/>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DD67F925-7659-48B5-8F34-D8C8474023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9709BA5-FB64-4AE8-AC92-CB8C7C084340}"/>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416575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6BDEB7-41F4-42F9-ADD5-A8E43DE6AC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9264A94-14F6-4650-B003-12BCBDE298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A35F4FE-8F56-49E5-A904-D96EE878A990}"/>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7D5A760D-649B-4B47-A253-A63643B48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5A860F0-9F8A-43EB-AFA2-FB39EDD4444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19401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8BD6668-C671-41BB-BEB4-8D10B14CD4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FE7E9BC-65E3-47E2-827A-01699C12EB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09407C5-2ED8-4689-BDAD-F556F0DE8BD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01B6229A-221D-44EB-9706-4C8BC72CF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9F7321-7699-48BD-AFB6-C4142B9C5BEE}"/>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4977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AD7095-5F7B-4BBF-9C61-0752347B08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7306F11-B97A-4F58-AEA7-8EB44EB328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294070E-D87D-4F66-A780-88693CC9CEDE}"/>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366F6DA8-2E13-4A40-BA9D-0031F0B5BB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82D463F-655B-49B2-BA95-B680D12AC007}"/>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620817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0B08D2-875B-4D11-9591-14849C08D9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DD1C21E-5FAD-466E-90E9-6A74839AF3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04BC407-ACC2-4FB1-85E2-FDF7EDE6EB69}"/>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D8332127-903F-4BAA-943C-AF5B9B564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E3082EE-158F-4AB5-B20D-A7B3FAA6D53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204116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2B0BA3-978B-4BAB-92BE-30A503B0A1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71B6C81-011C-4E13-BAE2-EE5E591AA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12DD45-06C6-4668-87AA-3A047E4693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CA29593C-415D-4ECB-928A-576882CDCA63}"/>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9287574F-EA4B-4CF8-A00C-CF3C6F2BA7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1775528-5294-4BCA-A59D-E3431143C22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2362199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F6E7D5-9032-44BA-94B3-C05BEB8C3B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9F620BE3-DDA9-42F4-A11A-8ABFFE5BAE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18E1469-59F4-4545-AFB4-143A67F5B5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6EA802F-E383-408B-8432-30F316B31B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79E8F3A-8694-4FA0-A453-76C5D6FBC7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6A81F94-6435-4EC0-B41D-24207E7D2CE8}"/>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8" name="Footer Placeholder 7">
            <a:extLst>
              <a:ext uri="{FF2B5EF4-FFF2-40B4-BE49-F238E27FC236}">
                <a16:creationId xmlns:a16="http://schemas.microsoft.com/office/drawing/2014/main" xmlns="" id="{41932D2A-194A-42DA-B5A2-19D5D982D9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A3E00B8-2503-4FEA-877C-99C680E6F0B4}"/>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994224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33DF47-36F6-438D-AAC9-B40FED007E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2F0B4C5-147D-47F2-8699-0EA2F6B8F467}"/>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4" name="Footer Placeholder 3">
            <a:extLst>
              <a:ext uri="{FF2B5EF4-FFF2-40B4-BE49-F238E27FC236}">
                <a16:creationId xmlns:a16="http://schemas.microsoft.com/office/drawing/2014/main" xmlns="" id="{C7322A1B-BD7B-4171-98D1-E423DFD779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5635BD78-2FE6-4DFD-93C5-A05C4011F066}"/>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73702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3A8FEA5-F368-4E97-A6B5-D64B5886697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3" name="Footer Placeholder 2">
            <a:extLst>
              <a:ext uri="{FF2B5EF4-FFF2-40B4-BE49-F238E27FC236}">
                <a16:creationId xmlns:a16="http://schemas.microsoft.com/office/drawing/2014/main" xmlns="" id="{66210054-62F9-4494-80A3-EE2A159D7A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E88387B-76C2-4D47-86A7-93B6B5AB9A38}"/>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35028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F2A08B-479B-49FF-AC8E-A03790FB5F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2BD7383-F195-48E0-AE8A-94C0FCAB8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A3E9D6E-7A6A-464B-B89B-C4C956E27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509DD70-3800-4F81-B7CB-2A4C45330E7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5B382D88-5CD2-4F2B-8751-385BFD5AF1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2A4ADA3-7979-4EA4-B2A6-E6CF770E97E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97666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6E3B41-1205-4D69-A666-88D8F654E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07DB2A9-96CC-45B6-9B59-006FEC03AE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8E6D0282-CBF4-4D16-BD82-CE00975E2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4F8FA97-17C0-4D27-9930-E137EFB15361}"/>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512A2F61-44DA-4073-BBA3-2B388891C1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CB27EC4-8D36-481A-A872-F8B3D373A380}"/>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938871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BAE4989-6D00-4E75-B991-21144F710E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A21FE18-091F-4D16-97E4-59C4F6BF10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A6DAD1A-1483-4084-8199-3BCB6AD192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CD938E4D-3917-4A5C-8237-E5AA513F03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49660C19-E16C-4BD0-9514-360FD9E6B6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73019-4289-4F1E-9DE3-27664A0502AE}" type="slidenum">
              <a:rPr lang="en-US" smtClean="0"/>
              <a:t>‹#›</a:t>
            </a:fld>
            <a:endParaRPr lang="en-US"/>
          </a:p>
        </p:txBody>
      </p:sp>
    </p:spTree>
    <p:extLst>
      <p:ext uri="{BB962C8B-B14F-4D97-AF65-F5344CB8AC3E}">
        <p14:creationId xmlns:p14="http://schemas.microsoft.com/office/powerpoint/2010/main" val="2074705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91E05F-B9CF-488B-B158-CDF718E8354F}"/>
              </a:ext>
            </a:extLst>
          </p:cNvPr>
          <p:cNvSpPr>
            <a:spLocks noGrp="1"/>
          </p:cNvSpPr>
          <p:nvPr>
            <p:ph type="ctrTitle"/>
          </p:nvPr>
        </p:nvSpPr>
        <p:spPr>
          <a:xfrm>
            <a:off x="1524000" y="1122363"/>
            <a:ext cx="9144000" cy="2133599"/>
          </a:xfrm>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a16="http://schemas.microsoft.com/office/drawing/2014/main" xmlns="" id="{76A19156-9CA5-42A5-A7F5-415F10F5419F}"/>
              </a:ext>
            </a:extLst>
          </p:cNvPr>
          <p:cNvSpPr>
            <a:spLocks noGrp="1"/>
          </p:cNvSpPr>
          <p:nvPr>
            <p:ph type="subTitle" idx="1"/>
          </p:nvPr>
        </p:nvSpPr>
        <p:spPr>
          <a:xfrm>
            <a:off x="1524000" y="3429000"/>
            <a:ext cx="9144000" cy="1828800"/>
          </a:xfrm>
        </p:spPr>
        <p:txBody>
          <a:bodyPr/>
          <a:lstStyle/>
          <a:p>
            <a:endParaRPr lang="en-US" dirty="0"/>
          </a:p>
          <a:p>
            <a:r>
              <a:rPr lang="en-US" sz="3200" b="1" dirty="0"/>
              <a:t>Unit 11 – Protection of Tenants of Residential and </a:t>
            </a:r>
            <a:r>
              <a:rPr lang="en-US" sz="3200" b="1"/>
              <a:t>Business Premises</a:t>
            </a:r>
          </a:p>
          <a:p>
            <a:endParaRPr lang="en-US" sz="3200" b="1" dirty="0"/>
          </a:p>
        </p:txBody>
      </p:sp>
    </p:spTree>
    <p:extLst>
      <p:ext uri="{BB962C8B-B14F-4D97-AF65-F5344CB8AC3E}">
        <p14:creationId xmlns:p14="http://schemas.microsoft.com/office/powerpoint/2010/main" val="2030195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E3177A-C7B7-4E70-B7C2-D6A6839419CA}"/>
              </a:ext>
            </a:extLst>
          </p:cNvPr>
          <p:cNvSpPr>
            <a:spLocks noGrp="1"/>
          </p:cNvSpPr>
          <p:nvPr>
            <p:ph type="title"/>
          </p:nvPr>
        </p:nvSpPr>
        <p:spPr>
          <a:xfrm>
            <a:off x="838200" y="365126"/>
            <a:ext cx="10515600" cy="974944"/>
          </a:xfrm>
        </p:spPr>
        <p:txBody>
          <a:bodyPr/>
          <a:lstStyle/>
          <a:p>
            <a:r>
              <a:rPr lang="en-US" b="1" dirty="0"/>
              <a:t>Cont’d</a:t>
            </a:r>
          </a:p>
        </p:txBody>
      </p:sp>
      <p:sp>
        <p:nvSpPr>
          <p:cNvPr id="3" name="Content Placeholder 2">
            <a:extLst>
              <a:ext uri="{FF2B5EF4-FFF2-40B4-BE49-F238E27FC236}">
                <a16:creationId xmlns:a16="http://schemas.microsoft.com/office/drawing/2014/main" xmlns="" id="{2CD25D58-751A-45EA-B0D9-ABFDF328AB57}"/>
              </a:ext>
            </a:extLst>
          </p:cNvPr>
          <p:cNvSpPr>
            <a:spLocks noGrp="1"/>
          </p:cNvSpPr>
          <p:nvPr>
            <p:ph idx="1"/>
          </p:nvPr>
        </p:nvSpPr>
        <p:spPr>
          <a:xfrm>
            <a:off x="838200" y="1340070"/>
            <a:ext cx="10515600" cy="5152804"/>
          </a:xfrm>
        </p:spPr>
        <p:txBody>
          <a:bodyPr/>
          <a:lstStyle/>
          <a:p>
            <a:r>
              <a:rPr lang="en-US" dirty="0"/>
              <a:t>The grounds on which a landlord may oppose an application for a new tenancy are set out in section 11 of the Act. </a:t>
            </a:r>
          </a:p>
          <a:p>
            <a:r>
              <a:rPr lang="en-US" dirty="0"/>
              <a:t>Section 19 of the Act provides for compensation to the tenant in certain cases where the Court is precluded to grant a new tenancy (following an application under section 4) on the grounds spelt out under paragraphs (e) (f) and (g) of section 11(1) of the Act.</a:t>
            </a:r>
          </a:p>
          <a:p>
            <a:r>
              <a:rPr lang="en-US" dirty="0"/>
              <a:t>Section 20 of the Act provides for restrictions on agreements excluding the provisions of Act.</a:t>
            </a:r>
          </a:p>
          <a:p>
            <a:r>
              <a:rPr lang="en-US" dirty="0"/>
              <a:t>Section 28 of the Act provides one important protection afforded to the tenant. The section allows an aggrieved tenant to apply to court for determination of rent. </a:t>
            </a:r>
          </a:p>
        </p:txBody>
      </p:sp>
    </p:spTree>
    <p:extLst>
      <p:ext uri="{BB962C8B-B14F-4D97-AF65-F5344CB8AC3E}">
        <p14:creationId xmlns:p14="http://schemas.microsoft.com/office/powerpoint/2010/main" val="3173708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C76025-889C-4FAC-8564-51621ACCC44A}"/>
              </a:ext>
            </a:extLst>
          </p:cNvPr>
          <p:cNvSpPr>
            <a:spLocks noGrp="1"/>
          </p:cNvSpPr>
          <p:nvPr>
            <p:ph type="title"/>
          </p:nvPr>
        </p:nvSpPr>
        <p:spPr>
          <a:xfrm>
            <a:off x="838200" y="365126"/>
            <a:ext cx="10515600" cy="1038006"/>
          </a:xfrm>
        </p:spPr>
        <p:txBody>
          <a:bodyPr/>
          <a:lstStyle/>
          <a:p>
            <a:r>
              <a:rPr lang="en-US" b="1" dirty="0"/>
              <a:t>Cont’d</a:t>
            </a:r>
          </a:p>
        </p:txBody>
      </p:sp>
      <p:sp>
        <p:nvSpPr>
          <p:cNvPr id="3" name="Content Placeholder 2">
            <a:extLst>
              <a:ext uri="{FF2B5EF4-FFF2-40B4-BE49-F238E27FC236}">
                <a16:creationId xmlns:a16="http://schemas.microsoft.com/office/drawing/2014/main" xmlns="" id="{04549C29-B0FF-4083-9DD9-248FAFE22CE8}"/>
              </a:ext>
            </a:extLst>
          </p:cNvPr>
          <p:cNvSpPr>
            <a:spLocks noGrp="1"/>
          </p:cNvSpPr>
          <p:nvPr>
            <p:ph idx="1"/>
          </p:nvPr>
        </p:nvSpPr>
        <p:spPr>
          <a:xfrm>
            <a:off x="838200" y="1403132"/>
            <a:ext cx="10515600" cy="5249916"/>
          </a:xfrm>
        </p:spPr>
        <p:txBody>
          <a:bodyPr>
            <a:normAutofit/>
          </a:bodyPr>
          <a:lstStyle/>
          <a:p>
            <a:r>
              <a:rPr lang="en-US" dirty="0"/>
              <a:t>Unlike the Rent Act, the Landlord and Tenant (Business Premises) Act is silent on the issue or aspect of distress for rent – see </a:t>
            </a:r>
            <a:r>
              <a:rPr lang="en-US" b="1" dirty="0" err="1"/>
              <a:t>Paperex</a:t>
            </a:r>
            <a:r>
              <a:rPr lang="en-US" b="1" dirty="0"/>
              <a:t> Limited v </a:t>
            </a:r>
            <a:r>
              <a:rPr lang="en-US" b="1" dirty="0" err="1"/>
              <a:t>Deluk</a:t>
            </a:r>
            <a:r>
              <a:rPr lang="en-US" b="1" dirty="0"/>
              <a:t> High School Supreme Court appeal No. 141 of 1996 [SC].</a:t>
            </a:r>
          </a:p>
          <a:p>
            <a:endParaRPr lang="en-US" b="1" dirty="0"/>
          </a:p>
        </p:txBody>
      </p:sp>
    </p:spTree>
    <p:extLst>
      <p:ext uri="{BB962C8B-B14F-4D97-AF65-F5344CB8AC3E}">
        <p14:creationId xmlns:p14="http://schemas.microsoft.com/office/powerpoint/2010/main" val="1525166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3F38E6-32E5-4DCF-8514-925A82203E3C}"/>
              </a:ext>
            </a:extLst>
          </p:cNvPr>
          <p:cNvSpPr>
            <a:spLocks noGrp="1"/>
          </p:cNvSpPr>
          <p:nvPr>
            <p:ph type="title"/>
          </p:nvPr>
        </p:nvSpPr>
        <p:spPr>
          <a:xfrm>
            <a:off x="838200" y="365125"/>
            <a:ext cx="10515600" cy="1141703"/>
          </a:xfrm>
        </p:spPr>
        <p:txBody>
          <a:bodyPr/>
          <a:lstStyle/>
          <a:p>
            <a:r>
              <a:rPr lang="en-US" b="1" dirty="0"/>
              <a:t>Further Reading</a:t>
            </a:r>
          </a:p>
        </p:txBody>
      </p:sp>
      <p:sp>
        <p:nvSpPr>
          <p:cNvPr id="3" name="Content Placeholder 2">
            <a:extLst>
              <a:ext uri="{FF2B5EF4-FFF2-40B4-BE49-F238E27FC236}">
                <a16:creationId xmlns:a16="http://schemas.microsoft.com/office/drawing/2014/main" xmlns="" id="{7BC384A7-FD21-4E42-A069-5A357A14CC43}"/>
              </a:ext>
            </a:extLst>
          </p:cNvPr>
          <p:cNvSpPr>
            <a:spLocks noGrp="1"/>
          </p:cNvSpPr>
          <p:nvPr>
            <p:ph idx="1"/>
          </p:nvPr>
        </p:nvSpPr>
        <p:spPr>
          <a:xfrm>
            <a:off x="838200" y="1493949"/>
            <a:ext cx="10515600" cy="5048518"/>
          </a:xfrm>
        </p:spPr>
        <p:txBody>
          <a:bodyPr>
            <a:normAutofit lnSpcReduction="10000"/>
          </a:bodyPr>
          <a:lstStyle/>
          <a:p>
            <a:pPr marL="514350" indent="-514350">
              <a:buFont typeface="+mj-lt"/>
              <a:buAutoNum type="alphaLcParenR"/>
            </a:pPr>
            <a:r>
              <a:rPr lang="en-US" dirty="0"/>
              <a:t>Musingah V Daka (1974) Z.R. 37 (H.C.)</a:t>
            </a:r>
          </a:p>
          <a:p>
            <a:pPr marL="514350" indent="-514350">
              <a:buFont typeface="+mj-lt"/>
              <a:buAutoNum type="alphaLcParenR"/>
            </a:pPr>
            <a:r>
              <a:rPr lang="en-US" dirty="0" err="1"/>
              <a:t>Mususu</a:t>
            </a:r>
            <a:r>
              <a:rPr lang="en-US" dirty="0"/>
              <a:t> </a:t>
            </a:r>
            <a:r>
              <a:rPr lang="en-US" dirty="0" err="1"/>
              <a:t>Kalenga</a:t>
            </a:r>
            <a:r>
              <a:rPr lang="en-US" dirty="0"/>
              <a:t> Building Limited And Another v </a:t>
            </a:r>
            <a:r>
              <a:rPr lang="en-US" dirty="0" err="1"/>
              <a:t>Richmans</a:t>
            </a:r>
            <a:r>
              <a:rPr lang="en-US" dirty="0"/>
              <a:t> Money Lenders Enterprises  [1999] ZR 27. (SC)</a:t>
            </a:r>
          </a:p>
          <a:p>
            <a:pPr marL="514350" indent="-514350">
              <a:buFont typeface="+mj-lt"/>
              <a:buAutoNum type="alphaLcParenR"/>
            </a:pPr>
            <a:r>
              <a:rPr lang="en-US" dirty="0"/>
              <a:t>ZIMCO Properties Limited v </a:t>
            </a:r>
            <a:r>
              <a:rPr lang="en-US" dirty="0" err="1"/>
              <a:t>Dinalar</a:t>
            </a:r>
            <a:r>
              <a:rPr lang="en-US" dirty="0"/>
              <a:t> Randee Enterprises (T/A Empire Cinema) (1988/89) ZR 114 (SC)</a:t>
            </a:r>
          </a:p>
          <a:p>
            <a:pPr marL="514350" indent="-514350">
              <a:buFont typeface="+mj-lt"/>
              <a:buAutoNum type="alphaLcParenR"/>
            </a:pPr>
            <a:r>
              <a:rPr lang="en-US" dirty="0"/>
              <a:t>Vincent </a:t>
            </a:r>
            <a:r>
              <a:rPr lang="en-US" dirty="0" err="1"/>
              <a:t>Kapembwa</a:t>
            </a:r>
            <a:r>
              <a:rPr lang="en-US" dirty="0"/>
              <a:t> v Mulla Brothers LTD  Appeal No. 23 of 1999 (S.C).</a:t>
            </a:r>
          </a:p>
          <a:p>
            <a:pPr marL="514350" indent="-514350">
              <a:buFont typeface="+mj-lt"/>
              <a:buAutoNum type="alphaLcParenR"/>
            </a:pPr>
            <a:r>
              <a:rPr lang="en-US" dirty="0"/>
              <a:t>Betty's Cafes Ltd v Phillips Furnishing Stores Ltd [1959] Ac 20</a:t>
            </a:r>
          </a:p>
          <a:p>
            <a:pPr marL="514350" indent="-514350">
              <a:buFont typeface="+mj-lt"/>
              <a:buAutoNum type="alphaLcParenR"/>
            </a:pPr>
            <a:r>
              <a:rPr lang="en-US" dirty="0"/>
              <a:t>Virginia Tobacco Association Of Zambia V Medical Clinic Centre Limited- Supreme Court Appeal No. 4 of 1990. (unreported)</a:t>
            </a:r>
          </a:p>
          <a:p>
            <a:pPr marL="514350" indent="-514350">
              <a:buFont typeface="+mj-lt"/>
              <a:buAutoNum type="alphaLcParenR"/>
            </a:pPr>
            <a:r>
              <a:rPr lang="en-US" dirty="0"/>
              <a:t>Afro Butcheries Limited V </a:t>
            </a:r>
            <a:r>
              <a:rPr lang="en-US" dirty="0" err="1"/>
              <a:t>Evees</a:t>
            </a:r>
            <a:r>
              <a:rPr lang="en-US" dirty="0"/>
              <a:t> Limited (1987) Z.R. 39 (S.C.)</a:t>
            </a:r>
          </a:p>
          <a:p>
            <a:endParaRPr lang="en-US" dirty="0"/>
          </a:p>
        </p:txBody>
      </p:sp>
    </p:spTree>
    <p:extLst>
      <p:ext uri="{BB962C8B-B14F-4D97-AF65-F5344CB8AC3E}">
        <p14:creationId xmlns:p14="http://schemas.microsoft.com/office/powerpoint/2010/main" val="314873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DCC5BB-4AF5-444A-8A9A-FE37F9683F84}"/>
              </a:ext>
            </a:extLst>
          </p:cNvPr>
          <p:cNvSpPr>
            <a:spLocks noGrp="1"/>
          </p:cNvSpPr>
          <p:nvPr>
            <p:ph type="title"/>
          </p:nvPr>
        </p:nvSpPr>
        <p:spPr>
          <a:xfrm>
            <a:off x="838200" y="296214"/>
            <a:ext cx="10515600" cy="1017432"/>
          </a:xfrm>
        </p:spPr>
        <p:txBody>
          <a:bodyPr/>
          <a:lstStyle/>
          <a:p>
            <a:r>
              <a:rPr lang="en-US" b="1" dirty="0"/>
              <a:t>Protection of Tenants of Residential Premises</a:t>
            </a:r>
          </a:p>
        </p:txBody>
      </p:sp>
      <p:sp>
        <p:nvSpPr>
          <p:cNvPr id="3" name="Content Placeholder 2">
            <a:extLst>
              <a:ext uri="{FF2B5EF4-FFF2-40B4-BE49-F238E27FC236}">
                <a16:creationId xmlns:a16="http://schemas.microsoft.com/office/drawing/2014/main" xmlns="" id="{5DB7E62B-80DB-44CE-92B3-3C835D6366B4}"/>
              </a:ext>
            </a:extLst>
          </p:cNvPr>
          <p:cNvSpPr>
            <a:spLocks noGrp="1"/>
          </p:cNvSpPr>
          <p:nvPr>
            <p:ph idx="1"/>
          </p:nvPr>
        </p:nvSpPr>
        <p:spPr>
          <a:xfrm>
            <a:off x="838200" y="1313646"/>
            <a:ext cx="10515600" cy="5370933"/>
          </a:xfrm>
        </p:spPr>
        <p:txBody>
          <a:bodyPr>
            <a:normAutofit lnSpcReduction="10000"/>
          </a:bodyPr>
          <a:lstStyle/>
          <a:p>
            <a:r>
              <a:rPr lang="en-US" dirty="0"/>
              <a:t>The main piece of legislation that protects tenants in residential premises in Zambia is </a:t>
            </a:r>
            <a:r>
              <a:rPr lang="en-US" b="1" dirty="0"/>
              <a:t>The Rent Act cap 206 of the laws of Zambia</a:t>
            </a:r>
            <a:r>
              <a:rPr lang="en-US" dirty="0"/>
              <a:t>.</a:t>
            </a:r>
          </a:p>
          <a:p>
            <a:r>
              <a:rPr lang="en-US" dirty="0"/>
              <a:t>Section 3(1) provides for the scope of application of the </a:t>
            </a:r>
            <a:r>
              <a:rPr lang="en-US" dirty="0" smtClean="0"/>
              <a:t>Act – the Act applies to all dwelling in Zambia.</a:t>
            </a:r>
          </a:p>
          <a:p>
            <a:r>
              <a:rPr lang="en-US" dirty="0" smtClean="0"/>
              <a:t>However s. 3(2) of the Act limits the extent of application of the Act;</a:t>
            </a:r>
          </a:p>
          <a:p>
            <a:pPr lvl="1"/>
            <a:r>
              <a:rPr lang="en-US" sz="2800" dirty="0" smtClean="0"/>
              <a:t>The Act will for instance not apply to a dwelling house occupied by an employee by virtue of his employment </a:t>
            </a:r>
            <a:r>
              <a:rPr lang="en-US" sz="2800" dirty="0"/>
              <a:t>– </a:t>
            </a:r>
            <a:r>
              <a:rPr lang="en-US" sz="2800" b="1" dirty="0" smtClean="0"/>
              <a:t>See National Housing Authority v </a:t>
            </a:r>
            <a:r>
              <a:rPr lang="en-US" sz="2800" b="1" dirty="0" err="1" smtClean="0"/>
              <a:t>Siamiaze</a:t>
            </a:r>
            <a:r>
              <a:rPr lang="en-US" sz="2800" b="1" dirty="0" smtClean="0"/>
              <a:t> and Another </a:t>
            </a:r>
            <a:r>
              <a:rPr lang="en-US" sz="2800" b="1" dirty="0"/>
              <a:t>-SCZ </a:t>
            </a:r>
            <a:r>
              <a:rPr lang="en-US" sz="2800" b="1" dirty="0" smtClean="0"/>
              <a:t>Appeal No. </a:t>
            </a:r>
            <a:r>
              <a:rPr lang="en-US" sz="2800" b="1" dirty="0"/>
              <a:t>49 OF 1997 [S C]</a:t>
            </a:r>
            <a:endParaRPr lang="en-US" sz="2800" b="1" dirty="0" smtClean="0"/>
          </a:p>
          <a:p>
            <a:pPr lvl="1"/>
            <a:r>
              <a:rPr lang="en-US" sz="2800" dirty="0" smtClean="0"/>
              <a:t>Premises let out by Government or premises for lodging purposes.</a:t>
            </a:r>
          </a:p>
          <a:p>
            <a:r>
              <a:rPr lang="en-US" dirty="0"/>
              <a:t> </a:t>
            </a:r>
            <a:r>
              <a:rPr lang="en-US" dirty="0" smtClean="0"/>
              <a:t>See </a:t>
            </a:r>
            <a:r>
              <a:rPr lang="en-US" sz="3200" dirty="0" smtClean="0"/>
              <a:t>- </a:t>
            </a:r>
            <a:r>
              <a:rPr lang="en-US" dirty="0" smtClean="0"/>
              <a:t>Amendment </a:t>
            </a:r>
            <a:r>
              <a:rPr lang="en-US" dirty="0"/>
              <a:t>Act (No.12) Of 1974 (Local Authorities and National Housing Authority) </a:t>
            </a:r>
            <a:r>
              <a:rPr lang="en-US" dirty="0" smtClean="0"/>
              <a:t>– which includes </a:t>
            </a:r>
            <a:r>
              <a:rPr lang="en-US" dirty="0"/>
              <a:t>other situations </a:t>
            </a:r>
            <a:r>
              <a:rPr lang="en-US" dirty="0" smtClean="0"/>
              <a:t>when the </a:t>
            </a:r>
            <a:r>
              <a:rPr lang="en-US" dirty="0"/>
              <a:t>Act does not apply.</a:t>
            </a:r>
          </a:p>
          <a:p>
            <a:endParaRPr lang="en-US" sz="3200" dirty="0"/>
          </a:p>
          <a:p>
            <a:pPr lvl="1"/>
            <a:endParaRPr lang="en-US" sz="2800" dirty="0"/>
          </a:p>
        </p:txBody>
      </p:sp>
    </p:spTree>
    <p:extLst>
      <p:ext uri="{BB962C8B-B14F-4D97-AF65-F5344CB8AC3E}">
        <p14:creationId xmlns:p14="http://schemas.microsoft.com/office/powerpoint/2010/main" val="243719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8672"/>
          </a:xfrm>
        </p:spPr>
        <p:txBody>
          <a:bodyPr/>
          <a:lstStyle/>
          <a:p>
            <a:r>
              <a:rPr lang="en-US" b="1" dirty="0" smtClean="0"/>
              <a:t>Cont’d</a:t>
            </a:r>
            <a:endParaRPr lang="en-US" b="1" dirty="0"/>
          </a:p>
        </p:txBody>
      </p:sp>
      <p:sp>
        <p:nvSpPr>
          <p:cNvPr id="3" name="Content Placeholder 2"/>
          <p:cNvSpPr>
            <a:spLocks noGrp="1"/>
          </p:cNvSpPr>
          <p:nvPr>
            <p:ph idx="1"/>
          </p:nvPr>
        </p:nvSpPr>
        <p:spPr>
          <a:xfrm>
            <a:off x="838200" y="1210614"/>
            <a:ext cx="10515600" cy="5215944"/>
          </a:xfrm>
        </p:spPr>
        <p:txBody>
          <a:bodyPr/>
          <a:lstStyle/>
          <a:p>
            <a:r>
              <a:rPr lang="en-US" dirty="0"/>
              <a:t>The Court has wide powers under section 4 of the Act which </a:t>
            </a:r>
            <a:r>
              <a:rPr lang="en-US" dirty="0" smtClean="0"/>
              <a:t>include:</a:t>
            </a:r>
          </a:p>
          <a:p>
            <a:pPr lvl="1"/>
            <a:r>
              <a:rPr lang="en-US" sz="2800" dirty="0"/>
              <a:t>P</a:t>
            </a:r>
            <a:r>
              <a:rPr lang="en-US" sz="2800" dirty="0" smtClean="0"/>
              <a:t>owers </a:t>
            </a:r>
            <a:r>
              <a:rPr lang="en-US" sz="2800" dirty="0"/>
              <a:t>to determine the standard rent of any premises either on application of any person interested or on its own </a:t>
            </a:r>
            <a:r>
              <a:rPr lang="en-US" sz="2800" dirty="0" smtClean="0"/>
              <a:t>motion;</a:t>
            </a:r>
          </a:p>
          <a:p>
            <a:pPr lvl="1"/>
            <a:r>
              <a:rPr lang="en-US" sz="2800" dirty="0" smtClean="0"/>
              <a:t>fixing </a:t>
            </a:r>
            <a:r>
              <a:rPr lang="en-US" sz="2800" dirty="0"/>
              <a:t>the date on which standard rent is </a:t>
            </a:r>
            <a:r>
              <a:rPr lang="en-US" sz="2800" dirty="0" smtClean="0"/>
              <a:t>payable;</a:t>
            </a:r>
          </a:p>
          <a:p>
            <a:pPr lvl="1"/>
            <a:r>
              <a:rPr lang="en-US" sz="2800" dirty="0" smtClean="0"/>
              <a:t>to </a:t>
            </a:r>
            <a:r>
              <a:rPr lang="en-US" sz="2800" dirty="0"/>
              <a:t>apportion payment of the standard rent amongst tenants sharing the occupation </a:t>
            </a:r>
            <a:r>
              <a:rPr lang="en-US" sz="2800" dirty="0" smtClean="0"/>
              <a:t>thereof;</a:t>
            </a:r>
          </a:p>
          <a:p>
            <a:pPr lvl="1"/>
            <a:r>
              <a:rPr lang="en-US" sz="2800" dirty="0" smtClean="0"/>
              <a:t>to </a:t>
            </a:r>
            <a:r>
              <a:rPr lang="en-US" sz="2800" dirty="0"/>
              <a:t>make an order for recovery of possession of premises and an order for recovery of arrears of standard rent, and </a:t>
            </a:r>
            <a:r>
              <a:rPr lang="en-US" sz="2800" dirty="0" err="1"/>
              <a:t>mesne</a:t>
            </a:r>
            <a:r>
              <a:rPr lang="en-US" sz="2800" dirty="0"/>
              <a:t> </a:t>
            </a:r>
            <a:r>
              <a:rPr lang="en-US" sz="2800" dirty="0" smtClean="0"/>
              <a:t>profits;</a:t>
            </a:r>
          </a:p>
          <a:p>
            <a:pPr lvl="1"/>
            <a:r>
              <a:rPr lang="en-US" sz="2800" dirty="0" smtClean="0"/>
              <a:t>to </a:t>
            </a:r>
            <a:r>
              <a:rPr lang="en-US" sz="2800" dirty="0"/>
              <a:t>order landlord to carry out repairs for which he is liable if he fails to do so and to permit the levy of distress for standard rent.</a:t>
            </a:r>
          </a:p>
          <a:p>
            <a:endParaRPr lang="en-US" dirty="0"/>
          </a:p>
          <a:p>
            <a:endParaRPr lang="en-US" dirty="0"/>
          </a:p>
        </p:txBody>
      </p:sp>
    </p:spTree>
    <p:extLst>
      <p:ext uri="{BB962C8B-B14F-4D97-AF65-F5344CB8AC3E}">
        <p14:creationId xmlns:p14="http://schemas.microsoft.com/office/powerpoint/2010/main" val="4104416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786C18-7ED2-45C1-8B8C-1CF943E099CB}"/>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E987A958-6F62-4F10-A6FC-EFEEEE6E7B86}"/>
              </a:ext>
            </a:extLst>
          </p:cNvPr>
          <p:cNvSpPr>
            <a:spLocks noGrp="1"/>
          </p:cNvSpPr>
          <p:nvPr>
            <p:ph idx="1"/>
          </p:nvPr>
        </p:nvSpPr>
        <p:spPr>
          <a:xfrm>
            <a:off x="838200" y="1513490"/>
            <a:ext cx="10515600" cy="4979385"/>
          </a:xfrm>
        </p:spPr>
        <p:txBody>
          <a:bodyPr>
            <a:normAutofit/>
          </a:bodyPr>
          <a:lstStyle/>
          <a:p>
            <a:r>
              <a:rPr lang="en-US" dirty="0"/>
              <a:t>The Court has powers under section 5 of the Act to investigate any complaint relating to the tenancy made to it either by the landlord or a tenant of such premises. </a:t>
            </a:r>
          </a:p>
          <a:p>
            <a:r>
              <a:rPr lang="en-US" dirty="0"/>
              <a:t>In terms of section 8(1) of the Act, the duty to apply to Court for standard rent lies on the landlord and this should be done either before letting the premises or within three months of the letting. Failure to comply with this requirement is criminalized under section 8(2) of the </a:t>
            </a:r>
            <a:r>
              <a:rPr lang="en-US" dirty="0" smtClean="0"/>
              <a:t>Act – </a:t>
            </a:r>
            <a:r>
              <a:rPr lang="en-US" b="1" dirty="0" smtClean="0"/>
              <a:t>see the definition of standard rent in s. 2 of the Act</a:t>
            </a:r>
            <a:endParaRPr lang="en-US" b="1" dirty="0"/>
          </a:p>
          <a:p>
            <a:r>
              <a:rPr lang="en-US" dirty="0"/>
              <a:t>Section 9 provides one of the most important protections afforded to a tenant by the Act. The section restricts the increase of rent in excess of standard rent. </a:t>
            </a:r>
          </a:p>
          <a:p>
            <a:endParaRPr lang="en-US" dirty="0"/>
          </a:p>
          <a:p>
            <a:endParaRPr lang="en-US" dirty="0"/>
          </a:p>
        </p:txBody>
      </p:sp>
    </p:spTree>
    <p:extLst>
      <p:ext uri="{BB962C8B-B14F-4D97-AF65-F5344CB8AC3E}">
        <p14:creationId xmlns:p14="http://schemas.microsoft.com/office/powerpoint/2010/main" val="305623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490657-121A-4329-BA3F-0A711A048B3D}"/>
              </a:ext>
            </a:extLst>
          </p:cNvPr>
          <p:cNvSpPr>
            <a:spLocks noGrp="1"/>
          </p:cNvSpPr>
          <p:nvPr>
            <p:ph type="title"/>
          </p:nvPr>
        </p:nvSpPr>
        <p:spPr>
          <a:xfrm>
            <a:off x="838200" y="167426"/>
            <a:ext cx="10515600" cy="1056068"/>
          </a:xfrm>
        </p:spPr>
        <p:txBody>
          <a:bodyPr/>
          <a:lstStyle/>
          <a:p>
            <a:r>
              <a:rPr lang="en-US" b="1" dirty="0"/>
              <a:t>Cont’d</a:t>
            </a:r>
          </a:p>
        </p:txBody>
      </p:sp>
      <p:sp>
        <p:nvSpPr>
          <p:cNvPr id="3" name="Content Placeholder 2">
            <a:extLst>
              <a:ext uri="{FF2B5EF4-FFF2-40B4-BE49-F238E27FC236}">
                <a16:creationId xmlns:a16="http://schemas.microsoft.com/office/drawing/2014/main" xmlns="" id="{82BE40C6-4CEF-477A-B577-425AD0335772}"/>
              </a:ext>
            </a:extLst>
          </p:cNvPr>
          <p:cNvSpPr>
            <a:spLocks noGrp="1"/>
          </p:cNvSpPr>
          <p:nvPr>
            <p:ph idx="1"/>
          </p:nvPr>
        </p:nvSpPr>
        <p:spPr>
          <a:xfrm>
            <a:off x="838200" y="1068946"/>
            <a:ext cx="10515600" cy="5537915"/>
          </a:xfrm>
        </p:spPr>
        <p:txBody>
          <a:bodyPr>
            <a:normAutofit fontScale="92500" lnSpcReduction="10000"/>
          </a:bodyPr>
          <a:lstStyle/>
          <a:p>
            <a:r>
              <a:rPr lang="en-US" dirty="0"/>
              <a:t>Section 10 criminalizes the demanding or accepting of rent in excess of the standard rent or an advance of rent exceeding two months standard rent.</a:t>
            </a:r>
          </a:p>
          <a:p>
            <a:r>
              <a:rPr lang="en-US" dirty="0"/>
              <a:t>Section 11 provides for instances when the landlord may increase the standard rent.</a:t>
            </a:r>
          </a:p>
          <a:p>
            <a:r>
              <a:rPr lang="en-US" dirty="0"/>
              <a:t>Section 13 of the Act confers security of tenure on the tenant by circumscribing the instances in which the tenant can be deprived of possession or forcibly removed by order of </a:t>
            </a:r>
            <a:r>
              <a:rPr lang="en-US" dirty="0" smtClean="0"/>
              <a:t>court – see </a:t>
            </a:r>
            <a:r>
              <a:rPr lang="en-US" dirty="0"/>
              <a:t>the case of </a:t>
            </a:r>
            <a:r>
              <a:rPr lang="en-US" b="1" dirty="0"/>
              <a:t>Drake V M.B.L. </a:t>
            </a:r>
            <a:r>
              <a:rPr lang="en-US" b="1" dirty="0" err="1"/>
              <a:t>Mahtani</a:t>
            </a:r>
            <a:r>
              <a:rPr lang="en-US" b="1" dirty="0"/>
              <a:t> And Another (1985) Z.R. 236 (S.C.)</a:t>
            </a:r>
          </a:p>
          <a:p>
            <a:r>
              <a:rPr lang="en-US" dirty="0"/>
              <a:t>The taking of possession or ejectment of a tenant can only be done through the Court which has to be satisfied with the ground advanced for the intended possession or ejectment.</a:t>
            </a:r>
          </a:p>
          <a:p>
            <a:r>
              <a:rPr lang="en-US" dirty="0"/>
              <a:t>Section 14 of the Act restricts the levy of distress for </a:t>
            </a:r>
            <a:r>
              <a:rPr lang="en-US" dirty="0" smtClean="0"/>
              <a:t>rent – see </a:t>
            </a:r>
            <a:r>
              <a:rPr lang="en-US" dirty="0"/>
              <a:t>the case of </a:t>
            </a:r>
            <a:r>
              <a:rPr lang="en-US" b="1" dirty="0"/>
              <a:t>Hampako v National Housing Authority (1988/89) ZR 61 [S.C</a:t>
            </a:r>
            <a:r>
              <a:rPr lang="en-US" b="1" dirty="0" smtClean="0"/>
              <a:t>]</a:t>
            </a:r>
          </a:p>
          <a:p>
            <a:pPr lvl="1"/>
            <a:r>
              <a:rPr lang="en-US" sz="2800" b="1" dirty="0" err="1"/>
              <a:t>Muyambango</a:t>
            </a:r>
            <a:r>
              <a:rPr lang="en-US" sz="2800" b="1" dirty="0"/>
              <a:t> v </a:t>
            </a:r>
            <a:r>
              <a:rPr lang="en-US" sz="2800" b="1" dirty="0" smtClean="0"/>
              <a:t>Banda </a:t>
            </a:r>
            <a:r>
              <a:rPr lang="en-US" sz="2800" b="1" dirty="0"/>
              <a:t>[2016] ZMSC 242</a:t>
            </a:r>
            <a:endParaRPr lang="en-US" sz="2800" b="1" dirty="0"/>
          </a:p>
          <a:p>
            <a:endParaRPr lang="en-US" dirty="0"/>
          </a:p>
        </p:txBody>
      </p:sp>
    </p:spTree>
    <p:extLst>
      <p:ext uri="{BB962C8B-B14F-4D97-AF65-F5344CB8AC3E}">
        <p14:creationId xmlns:p14="http://schemas.microsoft.com/office/powerpoint/2010/main" val="3597807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67FCE0-F068-484F-8320-838545BF71FA}"/>
              </a:ext>
            </a:extLst>
          </p:cNvPr>
          <p:cNvSpPr>
            <a:spLocks noGrp="1"/>
          </p:cNvSpPr>
          <p:nvPr>
            <p:ph type="title"/>
          </p:nvPr>
        </p:nvSpPr>
        <p:spPr>
          <a:xfrm>
            <a:off x="838200" y="141891"/>
            <a:ext cx="10515600" cy="1166648"/>
          </a:xfrm>
        </p:spPr>
        <p:txBody>
          <a:bodyPr/>
          <a:lstStyle/>
          <a:p>
            <a:r>
              <a:rPr lang="en-US" b="1" dirty="0"/>
              <a:t>Cont’d</a:t>
            </a:r>
          </a:p>
        </p:txBody>
      </p:sp>
      <p:sp>
        <p:nvSpPr>
          <p:cNvPr id="3" name="Content Placeholder 2">
            <a:extLst>
              <a:ext uri="{FF2B5EF4-FFF2-40B4-BE49-F238E27FC236}">
                <a16:creationId xmlns:a16="http://schemas.microsoft.com/office/drawing/2014/main" xmlns="" id="{059AF025-473E-409E-AA87-9E99410A956C}"/>
              </a:ext>
            </a:extLst>
          </p:cNvPr>
          <p:cNvSpPr>
            <a:spLocks noGrp="1"/>
          </p:cNvSpPr>
          <p:nvPr>
            <p:ph idx="1"/>
          </p:nvPr>
        </p:nvSpPr>
        <p:spPr>
          <a:xfrm>
            <a:off x="838200" y="1308538"/>
            <a:ext cx="10515600" cy="4868425"/>
          </a:xfrm>
        </p:spPr>
        <p:txBody>
          <a:bodyPr/>
          <a:lstStyle/>
          <a:p>
            <a:r>
              <a:rPr lang="en-US" dirty="0"/>
              <a:t>Section 15 of the Act places a restriction on premiums; and, according to section 15(2), the demanding or taking of any payment or consideration in contravention of section 15(1) is criminalized.</a:t>
            </a:r>
          </a:p>
          <a:p>
            <a:r>
              <a:rPr lang="en-US" dirty="0"/>
              <a:t>Section 24 relates to repairs and s. 25 restricts the tenant’s right to assign or sublet the premises, Section 26(1) Provides for instances when the tenant may sublet.</a:t>
            </a:r>
          </a:p>
          <a:p>
            <a:r>
              <a:rPr lang="en-US" dirty="0"/>
              <a:t>In terms of enforcement of the Act, apart from the wide powers vested in the Court, section 30 provides for rent controllers whose duties include making valuation assessment and carrying out any function or duty specified under the Act. </a:t>
            </a:r>
          </a:p>
        </p:txBody>
      </p:sp>
    </p:spTree>
    <p:extLst>
      <p:ext uri="{BB962C8B-B14F-4D97-AF65-F5344CB8AC3E}">
        <p14:creationId xmlns:p14="http://schemas.microsoft.com/office/powerpoint/2010/main" val="2130417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Cont’d</a:t>
            </a:r>
            <a:endParaRPr lang="en-US" b="1" dirty="0"/>
          </a:p>
        </p:txBody>
      </p:sp>
      <p:sp>
        <p:nvSpPr>
          <p:cNvPr id="3" name="Content Placeholder 2"/>
          <p:cNvSpPr>
            <a:spLocks noGrp="1"/>
          </p:cNvSpPr>
          <p:nvPr>
            <p:ph idx="1"/>
          </p:nvPr>
        </p:nvSpPr>
        <p:spPr>
          <a:xfrm>
            <a:off x="838200" y="1390918"/>
            <a:ext cx="10515600" cy="5151549"/>
          </a:xfrm>
        </p:spPr>
        <p:txBody>
          <a:bodyPr>
            <a:normAutofit/>
          </a:bodyPr>
          <a:lstStyle/>
          <a:p>
            <a:r>
              <a:rPr lang="en-US" dirty="0"/>
              <a:t>Regulations have been made pursuant to section 31 of the Act on how evictions should be carried out.   </a:t>
            </a:r>
            <a:endParaRPr lang="en-US" dirty="0" smtClean="0"/>
          </a:p>
          <a:p>
            <a:r>
              <a:rPr lang="en-US" dirty="0" smtClean="0"/>
              <a:t>Every </a:t>
            </a:r>
            <a:r>
              <a:rPr lang="en-US" dirty="0"/>
              <a:t>eviction order shall be signed by the Town Clerk or an equivalent officer or in case of National Housing Authority by the Chief Executive Officer. </a:t>
            </a:r>
            <a:endParaRPr lang="en-US" dirty="0" smtClean="0"/>
          </a:p>
          <a:p>
            <a:r>
              <a:rPr lang="en-US" dirty="0" smtClean="0"/>
              <a:t>Every </a:t>
            </a:r>
            <a:r>
              <a:rPr lang="en-US" dirty="0"/>
              <a:t>such eviction shall be personally supervised by the Director of Housing or an equivalent officer or any officer not below the rank of housing </a:t>
            </a:r>
            <a:r>
              <a:rPr lang="en-US" dirty="0" smtClean="0"/>
              <a:t>officer.</a:t>
            </a:r>
          </a:p>
          <a:p>
            <a:r>
              <a:rPr lang="en-US" dirty="0"/>
              <a:t>See the </a:t>
            </a:r>
            <a:r>
              <a:rPr lang="en-US" b="1" dirty="0"/>
              <a:t>Rent (Local Authorities and National Housing Authority Defaulters Eviction) </a:t>
            </a:r>
            <a:r>
              <a:rPr lang="en-US" b="1" dirty="0" smtClean="0"/>
              <a:t>Regulations</a:t>
            </a:r>
            <a:r>
              <a:rPr lang="en-US" b="1" dirty="0"/>
              <a:t>, 1974- Statutory Instrument Number 123 of 1974.</a:t>
            </a:r>
          </a:p>
          <a:p>
            <a:endParaRPr lang="en-US" dirty="0"/>
          </a:p>
        </p:txBody>
      </p:sp>
    </p:spTree>
    <p:extLst>
      <p:ext uri="{BB962C8B-B14F-4D97-AF65-F5344CB8AC3E}">
        <p14:creationId xmlns:p14="http://schemas.microsoft.com/office/powerpoint/2010/main" val="1552383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E794A1-5D1F-4CBD-9F66-C92B034D59C8}"/>
              </a:ext>
            </a:extLst>
          </p:cNvPr>
          <p:cNvSpPr>
            <a:spLocks noGrp="1"/>
          </p:cNvSpPr>
          <p:nvPr>
            <p:ph type="title"/>
          </p:nvPr>
        </p:nvSpPr>
        <p:spPr>
          <a:xfrm>
            <a:off x="838200" y="220717"/>
            <a:ext cx="10515600" cy="1245477"/>
          </a:xfrm>
        </p:spPr>
        <p:txBody>
          <a:bodyPr/>
          <a:lstStyle/>
          <a:p>
            <a:r>
              <a:rPr lang="en-US" b="1" dirty="0"/>
              <a:t>Protection of Tenants of Business Premises</a:t>
            </a:r>
          </a:p>
        </p:txBody>
      </p:sp>
      <p:sp>
        <p:nvSpPr>
          <p:cNvPr id="3" name="Content Placeholder 2">
            <a:extLst>
              <a:ext uri="{FF2B5EF4-FFF2-40B4-BE49-F238E27FC236}">
                <a16:creationId xmlns:a16="http://schemas.microsoft.com/office/drawing/2014/main" xmlns="" id="{0F5703F0-A8D1-4F30-9E35-8D690F68A403}"/>
              </a:ext>
            </a:extLst>
          </p:cNvPr>
          <p:cNvSpPr>
            <a:spLocks noGrp="1"/>
          </p:cNvSpPr>
          <p:nvPr>
            <p:ph idx="1"/>
          </p:nvPr>
        </p:nvSpPr>
        <p:spPr>
          <a:xfrm>
            <a:off x="838200" y="1287887"/>
            <a:ext cx="10515600" cy="5175975"/>
          </a:xfrm>
        </p:spPr>
        <p:txBody>
          <a:bodyPr/>
          <a:lstStyle/>
          <a:p>
            <a:r>
              <a:rPr lang="en-US" dirty="0"/>
              <a:t>The Landlord and Tenant (Business Premises) Act seeks to provide security of tenure for tenants occupying property for business, professional and certain other purposes and to enable such tenants to obtain new tenancies in certain cases.</a:t>
            </a:r>
          </a:p>
          <a:p>
            <a:r>
              <a:rPr lang="en-US" dirty="0"/>
              <a:t>Refer to s. 2 of the Act for a definition of the term “Business” .</a:t>
            </a:r>
          </a:p>
          <a:p>
            <a:r>
              <a:rPr lang="en-US" dirty="0"/>
              <a:t>Section 3 of the Act provides the extent or scope of application of the Act.</a:t>
            </a:r>
          </a:p>
          <a:p>
            <a:r>
              <a:rPr lang="en-US" dirty="0"/>
              <a:t>Security of tenure is secured under section 4 of the Act; In terms of section 4(2) of the Act, tenancy May Come to an End by Notice to Quit Given by Tenant, Surrender and Forfeiture.</a:t>
            </a:r>
          </a:p>
          <a:p>
            <a:endParaRPr lang="en-US" dirty="0"/>
          </a:p>
        </p:txBody>
      </p:sp>
    </p:spTree>
    <p:extLst>
      <p:ext uri="{BB962C8B-B14F-4D97-AF65-F5344CB8AC3E}">
        <p14:creationId xmlns:p14="http://schemas.microsoft.com/office/powerpoint/2010/main" val="1668340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1A5F82-95B1-4AD6-B865-6365791D3C2C}"/>
              </a:ext>
            </a:extLst>
          </p:cNvPr>
          <p:cNvSpPr>
            <a:spLocks noGrp="1"/>
          </p:cNvSpPr>
          <p:nvPr>
            <p:ph type="title"/>
          </p:nvPr>
        </p:nvSpPr>
        <p:spPr>
          <a:xfrm>
            <a:off x="838200" y="236483"/>
            <a:ext cx="10515600" cy="1103587"/>
          </a:xfrm>
        </p:spPr>
        <p:txBody>
          <a:bodyPr/>
          <a:lstStyle/>
          <a:p>
            <a:r>
              <a:rPr lang="en-US" b="1" dirty="0"/>
              <a:t>Cont’d</a:t>
            </a:r>
          </a:p>
        </p:txBody>
      </p:sp>
      <p:sp>
        <p:nvSpPr>
          <p:cNvPr id="3" name="Content Placeholder 2">
            <a:extLst>
              <a:ext uri="{FF2B5EF4-FFF2-40B4-BE49-F238E27FC236}">
                <a16:creationId xmlns:a16="http://schemas.microsoft.com/office/drawing/2014/main" xmlns="" id="{B23985F6-8D58-4BCC-871B-D87FBAE6F579}"/>
              </a:ext>
            </a:extLst>
          </p:cNvPr>
          <p:cNvSpPr>
            <a:spLocks noGrp="1"/>
          </p:cNvSpPr>
          <p:nvPr>
            <p:ph idx="1"/>
          </p:nvPr>
        </p:nvSpPr>
        <p:spPr>
          <a:xfrm>
            <a:off x="838200" y="1340070"/>
            <a:ext cx="10515600" cy="4836893"/>
          </a:xfrm>
        </p:spPr>
        <p:txBody>
          <a:bodyPr/>
          <a:lstStyle/>
          <a:p>
            <a:r>
              <a:rPr lang="en-US" dirty="0"/>
              <a:t>Section 5 of the Act provides for the termination of the tenancy by the landlord by giving a notice given to the tenant.</a:t>
            </a:r>
          </a:p>
          <a:p>
            <a:r>
              <a:rPr lang="en-US" dirty="0"/>
              <a:t> In order to have effect, the notice to quit should be given not less than six months and not more than twelve months before the date of termination specified therein.</a:t>
            </a:r>
          </a:p>
          <a:p>
            <a:r>
              <a:rPr lang="en-US" dirty="0"/>
              <a:t>Section 6 of the Act deals with the tenant’s request for a new tenancy. </a:t>
            </a:r>
          </a:p>
          <a:p>
            <a:r>
              <a:rPr lang="en-US" dirty="0"/>
              <a:t>A tenant’s request for a  new tenancy may be made where the tenancy under which he holds for the time being (current tenancy)is a tenancy granted for a term of years certain and thereafter from year to year. </a:t>
            </a:r>
          </a:p>
          <a:p>
            <a:endParaRPr lang="en-US" dirty="0"/>
          </a:p>
        </p:txBody>
      </p:sp>
    </p:spTree>
    <p:extLst>
      <p:ext uri="{BB962C8B-B14F-4D97-AF65-F5344CB8AC3E}">
        <p14:creationId xmlns:p14="http://schemas.microsoft.com/office/powerpoint/2010/main" val="2131640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2248</TotalTime>
  <Words>1310</Words>
  <Application>Microsoft Office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UNIVERSITY OF LUSAKA</vt:lpstr>
      <vt:lpstr>Protection of Tenants of Residential Premises</vt:lpstr>
      <vt:lpstr>Cont’d</vt:lpstr>
      <vt:lpstr>Cont’d</vt:lpstr>
      <vt:lpstr>Cont’d</vt:lpstr>
      <vt:lpstr>Cont’d</vt:lpstr>
      <vt:lpstr>Cont’d</vt:lpstr>
      <vt:lpstr>Protection of Tenants of Business Premises</vt:lpstr>
      <vt:lpstr>Cont’d</vt:lpstr>
      <vt:lpstr>Cont’d</vt:lpstr>
      <vt:lpstr>Cont’d</vt:lpstr>
      <vt:lpstr>Further Reading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53</cp:revision>
  <dcterms:created xsi:type="dcterms:W3CDTF">2020-05-06T07:20:13Z</dcterms:created>
  <dcterms:modified xsi:type="dcterms:W3CDTF">2022-07-18T09:20:01Z</dcterms:modified>
</cp:coreProperties>
</file>