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6" r:id="rId3"/>
    <p:sldId id="257" r:id="rId4"/>
    <p:sldId id="258" r:id="rId5"/>
    <p:sldId id="259" r:id="rId6"/>
    <p:sldId id="260" r:id="rId7"/>
    <p:sldId id="261" r:id="rId8"/>
    <p:sldId id="262" r:id="rId9"/>
    <p:sldId id="263" r:id="rId10"/>
    <p:sldId id="265" r:id="rId11"/>
    <p:sldId id="266" r:id="rId12"/>
    <p:sldId id="267" r:id="rId13"/>
    <p:sldId id="268" r:id="rId14"/>
    <p:sldId id="269" r:id="rId15"/>
    <p:sldId id="270" r:id="rId16"/>
    <p:sldId id="279" r:id="rId17"/>
    <p:sldId id="272" r:id="rId18"/>
    <p:sldId id="278" r:id="rId19"/>
    <p:sldId id="273" r:id="rId20"/>
    <p:sldId id="264" r:id="rId21"/>
    <p:sldId id="277" r:id="rId22"/>
    <p:sldId id="274" r:id="rId23"/>
    <p:sldId id="275" r:id="rId24"/>
    <p:sldId id="281" r:id="rId25"/>
    <p:sldId id="282" r:id="rId26"/>
    <p:sldId id="280" r:id="rId27"/>
    <p:sldId id="283" r:id="rId28"/>
    <p:sldId id="284" r:id="rId29"/>
    <p:sldId id="285" r:id="rId30"/>
    <p:sldId id="286" r:id="rId31"/>
    <p:sldId id="287" r:id="rId3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59" autoAdjust="0"/>
    <p:restoredTop sz="94660"/>
  </p:normalViewPr>
  <p:slideViewPr>
    <p:cSldViewPr snapToGrid="0">
      <p:cViewPr varScale="1">
        <p:scale>
          <a:sx n="61" d="100"/>
          <a:sy n="61" d="100"/>
        </p:scale>
        <p:origin x="108" y="32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60026A-9170-4C54-A3E7-C3FA6680A29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6BC680E-60BB-43B4-8B6A-F60EB1695F1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02E405A-710A-4799-BD15-131A82405E57}"/>
              </a:ext>
            </a:extLst>
          </p:cNvPr>
          <p:cNvSpPr>
            <a:spLocks noGrp="1"/>
          </p:cNvSpPr>
          <p:nvPr>
            <p:ph type="dt" sz="half" idx="10"/>
          </p:nvPr>
        </p:nvSpPr>
        <p:spPr/>
        <p:txBody>
          <a:bodyPr/>
          <a:lstStyle/>
          <a:p>
            <a:fld id="{1132483B-A569-400E-BAEC-4799FDBB6D6E}" type="datetimeFigureOut">
              <a:rPr lang="en-US" smtClean="0"/>
              <a:t>2/5/2021</a:t>
            </a:fld>
            <a:endParaRPr lang="en-US"/>
          </a:p>
        </p:txBody>
      </p:sp>
      <p:sp>
        <p:nvSpPr>
          <p:cNvPr id="5" name="Footer Placeholder 4">
            <a:extLst>
              <a:ext uri="{FF2B5EF4-FFF2-40B4-BE49-F238E27FC236}">
                <a16:creationId xmlns:a16="http://schemas.microsoft.com/office/drawing/2014/main" id="{4BEB5EB7-65A6-4DD3-B11F-84DFF6B5486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1BAF23E-55B7-47B9-9A0E-E5894F25FEBA}"/>
              </a:ext>
            </a:extLst>
          </p:cNvPr>
          <p:cNvSpPr>
            <a:spLocks noGrp="1"/>
          </p:cNvSpPr>
          <p:nvPr>
            <p:ph type="sldNum" sz="quarter" idx="12"/>
          </p:nvPr>
        </p:nvSpPr>
        <p:spPr/>
        <p:txBody>
          <a:bodyPr/>
          <a:lstStyle/>
          <a:p>
            <a:fld id="{9CC1D669-CF55-4D93-9522-C37851F79196}" type="slidenum">
              <a:rPr lang="en-US" smtClean="0"/>
              <a:t>‹#›</a:t>
            </a:fld>
            <a:endParaRPr lang="en-US"/>
          </a:p>
        </p:txBody>
      </p:sp>
    </p:spTree>
    <p:extLst>
      <p:ext uri="{BB962C8B-B14F-4D97-AF65-F5344CB8AC3E}">
        <p14:creationId xmlns:p14="http://schemas.microsoft.com/office/powerpoint/2010/main" val="10277758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A25BAC-6217-407A-83DD-281665E336F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7AEFC27-2CA5-4589-AE9A-B7DEFB045DF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2C6FDF3-9994-4919-BEBA-D02F02D12D1D}"/>
              </a:ext>
            </a:extLst>
          </p:cNvPr>
          <p:cNvSpPr>
            <a:spLocks noGrp="1"/>
          </p:cNvSpPr>
          <p:nvPr>
            <p:ph type="dt" sz="half" idx="10"/>
          </p:nvPr>
        </p:nvSpPr>
        <p:spPr/>
        <p:txBody>
          <a:bodyPr/>
          <a:lstStyle/>
          <a:p>
            <a:fld id="{1132483B-A569-400E-BAEC-4799FDBB6D6E}" type="datetimeFigureOut">
              <a:rPr lang="en-US" smtClean="0"/>
              <a:t>2/5/2021</a:t>
            </a:fld>
            <a:endParaRPr lang="en-US"/>
          </a:p>
        </p:txBody>
      </p:sp>
      <p:sp>
        <p:nvSpPr>
          <p:cNvPr id="5" name="Footer Placeholder 4">
            <a:extLst>
              <a:ext uri="{FF2B5EF4-FFF2-40B4-BE49-F238E27FC236}">
                <a16:creationId xmlns:a16="http://schemas.microsoft.com/office/drawing/2014/main" id="{E8E3770F-60C2-4466-892E-07EEE3C9DDB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9F434C-57D3-4F28-91E6-9C9F71737359}"/>
              </a:ext>
            </a:extLst>
          </p:cNvPr>
          <p:cNvSpPr>
            <a:spLocks noGrp="1"/>
          </p:cNvSpPr>
          <p:nvPr>
            <p:ph type="sldNum" sz="quarter" idx="12"/>
          </p:nvPr>
        </p:nvSpPr>
        <p:spPr/>
        <p:txBody>
          <a:bodyPr/>
          <a:lstStyle/>
          <a:p>
            <a:fld id="{9CC1D669-CF55-4D93-9522-C37851F79196}" type="slidenum">
              <a:rPr lang="en-US" smtClean="0"/>
              <a:t>‹#›</a:t>
            </a:fld>
            <a:endParaRPr lang="en-US"/>
          </a:p>
        </p:txBody>
      </p:sp>
    </p:spTree>
    <p:extLst>
      <p:ext uri="{BB962C8B-B14F-4D97-AF65-F5344CB8AC3E}">
        <p14:creationId xmlns:p14="http://schemas.microsoft.com/office/powerpoint/2010/main" val="9041898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69253CF-F9E8-409F-82D9-66930C897E9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76249EA-AE9F-4D8C-BB9C-099789CB642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649F97A-D848-4216-8FB8-299283DF5DA1}"/>
              </a:ext>
            </a:extLst>
          </p:cNvPr>
          <p:cNvSpPr>
            <a:spLocks noGrp="1"/>
          </p:cNvSpPr>
          <p:nvPr>
            <p:ph type="dt" sz="half" idx="10"/>
          </p:nvPr>
        </p:nvSpPr>
        <p:spPr/>
        <p:txBody>
          <a:bodyPr/>
          <a:lstStyle/>
          <a:p>
            <a:fld id="{1132483B-A569-400E-BAEC-4799FDBB6D6E}" type="datetimeFigureOut">
              <a:rPr lang="en-US" smtClean="0"/>
              <a:t>2/5/2021</a:t>
            </a:fld>
            <a:endParaRPr lang="en-US"/>
          </a:p>
        </p:txBody>
      </p:sp>
      <p:sp>
        <p:nvSpPr>
          <p:cNvPr id="5" name="Footer Placeholder 4">
            <a:extLst>
              <a:ext uri="{FF2B5EF4-FFF2-40B4-BE49-F238E27FC236}">
                <a16:creationId xmlns:a16="http://schemas.microsoft.com/office/drawing/2014/main" id="{77BC94F1-4F94-4EAA-8873-B943BDCDF0F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E64E7E9-09EA-4EEB-9285-C9DD640BE9D0}"/>
              </a:ext>
            </a:extLst>
          </p:cNvPr>
          <p:cNvSpPr>
            <a:spLocks noGrp="1"/>
          </p:cNvSpPr>
          <p:nvPr>
            <p:ph type="sldNum" sz="quarter" idx="12"/>
          </p:nvPr>
        </p:nvSpPr>
        <p:spPr/>
        <p:txBody>
          <a:bodyPr/>
          <a:lstStyle/>
          <a:p>
            <a:fld id="{9CC1D669-CF55-4D93-9522-C37851F79196}" type="slidenum">
              <a:rPr lang="en-US" smtClean="0"/>
              <a:t>‹#›</a:t>
            </a:fld>
            <a:endParaRPr lang="en-US"/>
          </a:p>
        </p:txBody>
      </p:sp>
    </p:spTree>
    <p:extLst>
      <p:ext uri="{BB962C8B-B14F-4D97-AF65-F5344CB8AC3E}">
        <p14:creationId xmlns:p14="http://schemas.microsoft.com/office/powerpoint/2010/main" val="40318424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8DCCF8-4B49-4057-8502-BFBCC851BD4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C85FCD6-EAFF-44F6-9FCA-BAB80D94357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F5A3BB8-CEFE-47E0-8312-27BAEAE36DF4}"/>
              </a:ext>
            </a:extLst>
          </p:cNvPr>
          <p:cNvSpPr>
            <a:spLocks noGrp="1"/>
          </p:cNvSpPr>
          <p:nvPr>
            <p:ph type="dt" sz="half" idx="10"/>
          </p:nvPr>
        </p:nvSpPr>
        <p:spPr/>
        <p:txBody>
          <a:bodyPr/>
          <a:lstStyle/>
          <a:p>
            <a:fld id="{1132483B-A569-400E-BAEC-4799FDBB6D6E}" type="datetimeFigureOut">
              <a:rPr lang="en-US" smtClean="0"/>
              <a:t>2/5/2021</a:t>
            </a:fld>
            <a:endParaRPr lang="en-US"/>
          </a:p>
        </p:txBody>
      </p:sp>
      <p:sp>
        <p:nvSpPr>
          <p:cNvPr id="5" name="Footer Placeholder 4">
            <a:extLst>
              <a:ext uri="{FF2B5EF4-FFF2-40B4-BE49-F238E27FC236}">
                <a16:creationId xmlns:a16="http://schemas.microsoft.com/office/drawing/2014/main" id="{F3CD26C2-C54B-41B8-BEC9-1E5FD28CE0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2D4A87A-3544-46D2-8101-F1ADC31BF81B}"/>
              </a:ext>
            </a:extLst>
          </p:cNvPr>
          <p:cNvSpPr>
            <a:spLocks noGrp="1"/>
          </p:cNvSpPr>
          <p:nvPr>
            <p:ph type="sldNum" sz="quarter" idx="12"/>
          </p:nvPr>
        </p:nvSpPr>
        <p:spPr/>
        <p:txBody>
          <a:bodyPr/>
          <a:lstStyle/>
          <a:p>
            <a:fld id="{9CC1D669-CF55-4D93-9522-C37851F79196}" type="slidenum">
              <a:rPr lang="en-US" smtClean="0"/>
              <a:t>‹#›</a:t>
            </a:fld>
            <a:endParaRPr lang="en-US"/>
          </a:p>
        </p:txBody>
      </p:sp>
    </p:spTree>
    <p:extLst>
      <p:ext uri="{BB962C8B-B14F-4D97-AF65-F5344CB8AC3E}">
        <p14:creationId xmlns:p14="http://schemas.microsoft.com/office/powerpoint/2010/main" val="29287163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63EE67-B756-4693-A15E-4F5FC0EF08C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9E7CF6C-02E4-4F88-A5CF-9C3A431F809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7D95E99-CFE4-4F0A-B403-93B2C33B70D3}"/>
              </a:ext>
            </a:extLst>
          </p:cNvPr>
          <p:cNvSpPr>
            <a:spLocks noGrp="1"/>
          </p:cNvSpPr>
          <p:nvPr>
            <p:ph type="dt" sz="half" idx="10"/>
          </p:nvPr>
        </p:nvSpPr>
        <p:spPr/>
        <p:txBody>
          <a:bodyPr/>
          <a:lstStyle/>
          <a:p>
            <a:fld id="{1132483B-A569-400E-BAEC-4799FDBB6D6E}" type="datetimeFigureOut">
              <a:rPr lang="en-US" smtClean="0"/>
              <a:t>2/5/2021</a:t>
            </a:fld>
            <a:endParaRPr lang="en-US"/>
          </a:p>
        </p:txBody>
      </p:sp>
      <p:sp>
        <p:nvSpPr>
          <p:cNvPr id="5" name="Footer Placeholder 4">
            <a:extLst>
              <a:ext uri="{FF2B5EF4-FFF2-40B4-BE49-F238E27FC236}">
                <a16:creationId xmlns:a16="http://schemas.microsoft.com/office/drawing/2014/main" id="{B41C7FD6-4096-4A48-A905-A182F9CFD0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538F09C-B016-4689-9EC7-6BA6EAE0AF5F}"/>
              </a:ext>
            </a:extLst>
          </p:cNvPr>
          <p:cNvSpPr>
            <a:spLocks noGrp="1"/>
          </p:cNvSpPr>
          <p:nvPr>
            <p:ph type="sldNum" sz="quarter" idx="12"/>
          </p:nvPr>
        </p:nvSpPr>
        <p:spPr/>
        <p:txBody>
          <a:bodyPr/>
          <a:lstStyle/>
          <a:p>
            <a:fld id="{9CC1D669-CF55-4D93-9522-C37851F79196}" type="slidenum">
              <a:rPr lang="en-US" smtClean="0"/>
              <a:t>‹#›</a:t>
            </a:fld>
            <a:endParaRPr lang="en-US"/>
          </a:p>
        </p:txBody>
      </p:sp>
    </p:spTree>
    <p:extLst>
      <p:ext uri="{BB962C8B-B14F-4D97-AF65-F5344CB8AC3E}">
        <p14:creationId xmlns:p14="http://schemas.microsoft.com/office/powerpoint/2010/main" val="29575867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81D701-D205-4C05-A614-E11710FC8EB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23A6D21-0723-4743-8908-BB79717417F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CC7597C-2F98-4AF8-8F54-CE8C699230B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CF86B91-E243-4AB9-8DA3-F01CBC451478}"/>
              </a:ext>
            </a:extLst>
          </p:cNvPr>
          <p:cNvSpPr>
            <a:spLocks noGrp="1"/>
          </p:cNvSpPr>
          <p:nvPr>
            <p:ph type="dt" sz="half" idx="10"/>
          </p:nvPr>
        </p:nvSpPr>
        <p:spPr/>
        <p:txBody>
          <a:bodyPr/>
          <a:lstStyle/>
          <a:p>
            <a:fld id="{1132483B-A569-400E-BAEC-4799FDBB6D6E}" type="datetimeFigureOut">
              <a:rPr lang="en-US" smtClean="0"/>
              <a:t>2/5/2021</a:t>
            </a:fld>
            <a:endParaRPr lang="en-US"/>
          </a:p>
        </p:txBody>
      </p:sp>
      <p:sp>
        <p:nvSpPr>
          <p:cNvPr id="6" name="Footer Placeholder 5">
            <a:extLst>
              <a:ext uri="{FF2B5EF4-FFF2-40B4-BE49-F238E27FC236}">
                <a16:creationId xmlns:a16="http://schemas.microsoft.com/office/drawing/2014/main" id="{24C23BA1-9C49-4B19-AE45-532F42C76AD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30AB9B2-7E51-422E-85FA-10A4079AD47F}"/>
              </a:ext>
            </a:extLst>
          </p:cNvPr>
          <p:cNvSpPr>
            <a:spLocks noGrp="1"/>
          </p:cNvSpPr>
          <p:nvPr>
            <p:ph type="sldNum" sz="quarter" idx="12"/>
          </p:nvPr>
        </p:nvSpPr>
        <p:spPr/>
        <p:txBody>
          <a:bodyPr/>
          <a:lstStyle/>
          <a:p>
            <a:fld id="{9CC1D669-CF55-4D93-9522-C37851F79196}" type="slidenum">
              <a:rPr lang="en-US" smtClean="0"/>
              <a:t>‹#›</a:t>
            </a:fld>
            <a:endParaRPr lang="en-US"/>
          </a:p>
        </p:txBody>
      </p:sp>
    </p:spTree>
    <p:extLst>
      <p:ext uri="{BB962C8B-B14F-4D97-AF65-F5344CB8AC3E}">
        <p14:creationId xmlns:p14="http://schemas.microsoft.com/office/powerpoint/2010/main" val="23651930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695767-5BB7-464A-A8BA-EAF7724FCD2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93BA284-9D89-4DB3-8A06-02BADE2E950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4E7A646-7793-4774-80AE-EAF400C7F76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FA69E97-4BA4-440C-AB6B-507476A60FE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20E715C-AD62-482F-A7A0-940BCEAE98C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FCE110F-1437-4F32-B965-EDB7099E4D4C}"/>
              </a:ext>
            </a:extLst>
          </p:cNvPr>
          <p:cNvSpPr>
            <a:spLocks noGrp="1"/>
          </p:cNvSpPr>
          <p:nvPr>
            <p:ph type="dt" sz="half" idx="10"/>
          </p:nvPr>
        </p:nvSpPr>
        <p:spPr/>
        <p:txBody>
          <a:bodyPr/>
          <a:lstStyle/>
          <a:p>
            <a:fld id="{1132483B-A569-400E-BAEC-4799FDBB6D6E}" type="datetimeFigureOut">
              <a:rPr lang="en-US" smtClean="0"/>
              <a:t>2/5/2021</a:t>
            </a:fld>
            <a:endParaRPr lang="en-US"/>
          </a:p>
        </p:txBody>
      </p:sp>
      <p:sp>
        <p:nvSpPr>
          <p:cNvPr id="8" name="Footer Placeholder 7">
            <a:extLst>
              <a:ext uri="{FF2B5EF4-FFF2-40B4-BE49-F238E27FC236}">
                <a16:creationId xmlns:a16="http://schemas.microsoft.com/office/drawing/2014/main" id="{446BC612-2143-4FBA-BE5C-B8D2C3304CF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1AC55C7-4FA9-4E2D-B228-A2C0B74D27FA}"/>
              </a:ext>
            </a:extLst>
          </p:cNvPr>
          <p:cNvSpPr>
            <a:spLocks noGrp="1"/>
          </p:cNvSpPr>
          <p:nvPr>
            <p:ph type="sldNum" sz="quarter" idx="12"/>
          </p:nvPr>
        </p:nvSpPr>
        <p:spPr/>
        <p:txBody>
          <a:bodyPr/>
          <a:lstStyle/>
          <a:p>
            <a:fld id="{9CC1D669-CF55-4D93-9522-C37851F79196}" type="slidenum">
              <a:rPr lang="en-US" smtClean="0"/>
              <a:t>‹#›</a:t>
            </a:fld>
            <a:endParaRPr lang="en-US"/>
          </a:p>
        </p:txBody>
      </p:sp>
    </p:spTree>
    <p:extLst>
      <p:ext uri="{BB962C8B-B14F-4D97-AF65-F5344CB8AC3E}">
        <p14:creationId xmlns:p14="http://schemas.microsoft.com/office/powerpoint/2010/main" val="40174130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4D7660-CBBF-479A-B791-E8181D7E8A5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0A2A4E2-A39E-4192-84AC-2FE953FAD005}"/>
              </a:ext>
            </a:extLst>
          </p:cNvPr>
          <p:cNvSpPr>
            <a:spLocks noGrp="1"/>
          </p:cNvSpPr>
          <p:nvPr>
            <p:ph type="dt" sz="half" idx="10"/>
          </p:nvPr>
        </p:nvSpPr>
        <p:spPr/>
        <p:txBody>
          <a:bodyPr/>
          <a:lstStyle/>
          <a:p>
            <a:fld id="{1132483B-A569-400E-BAEC-4799FDBB6D6E}" type="datetimeFigureOut">
              <a:rPr lang="en-US" smtClean="0"/>
              <a:t>2/5/2021</a:t>
            </a:fld>
            <a:endParaRPr lang="en-US"/>
          </a:p>
        </p:txBody>
      </p:sp>
      <p:sp>
        <p:nvSpPr>
          <p:cNvPr id="4" name="Footer Placeholder 3">
            <a:extLst>
              <a:ext uri="{FF2B5EF4-FFF2-40B4-BE49-F238E27FC236}">
                <a16:creationId xmlns:a16="http://schemas.microsoft.com/office/drawing/2014/main" id="{2F740E0C-AFA7-4076-8E81-2678FCC3D9A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530FC9B-B3ED-4AE9-87EA-38B7B0F69D3B}"/>
              </a:ext>
            </a:extLst>
          </p:cNvPr>
          <p:cNvSpPr>
            <a:spLocks noGrp="1"/>
          </p:cNvSpPr>
          <p:nvPr>
            <p:ph type="sldNum" sz="quarter" idx="12"/>
          </p:nvPr>
        </p:nvSpPr>
        <p:spPr/>
        <p:txBody>
          <a:bodyPr/>
          <a:lstStyle/>
          <a:p>
            <a:fld id="{9CC1D669-CF55-4D93-9522-C37851F79196}" type="slidenum">
              <a:rPr lang="en-US" smtClean="0"/>
              <a:t>‹#›</a:t>
            </a:fld>
            <a:endParaRPr lang="en-US"/>
          </a:p>
        </p:txBody>
      </p:sp>
    </p:spTree>
    <p:extLst>
      <p:ext uri="{BB962C8B-B14F-4D97-AF65-F5344CB8AC3E}">
        <p14:creationId xmlns:p14="http://schemas.microsoft.com/office/powerpoint/2010/main" val="719379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4F1CC4C-6405-4864-86E6-44F5AC8D30F9}"/>
              </a:ext>
            </a:extLst>
          </p:cNvPr>
          <p:cNvSpPr>
            <a:spLocks noGrp="1"/>
          </p:cNvSpPr>
          <p:nvPr>
            <p:ph type="dt" sz="half" idx="10"/>
          </p:nvPr>
        </p:nvSpPr>
        <p:spPr/>
        <p:txBody>
          <a:bodyPr/>
          <a:lstStyle/>
          <a:p>
            <a:fld id="{1132483B-A569-400E-BAEC-4799FDBB6D6E}" type="datetimeFigureOut">
              <a:rPr lang="en-US" smtClean="0"/>
              <a:t>2/5/2021</a:t>
            </a:fld>
            <a:endParaRPr lang="en-US"/>
          </a:p>
        </p:txBody>
      </p:sp>
      <p:sp>
        <p:nvSpPr>
          <p:cNvPr id="3" name="Footer Placeholder 2">
            <a:extLst>
              <a:ext uri="{FF2B5EF4-FFF2-40B4-BE49-F238E27FC236}">
                <a16:creationId xmlns:a16="http://schemas.microsoft.com/office/drawing/2014/main" id="{35220E3A-8040-4D43-83A3-B45BDDD7087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666311B-DB6D-4AA1-A92B-BB01F642079D}"/>
              </a:ext>
            </a:extLst>
          </p:cNvPr>
          <p:cNvSpPr>
            <a:spLocks noGrp="1"/>
          </p:cNvSpPr>
          <p:nvPr>
            <p:ph type="sldNum" sz="quarter" idx="12"/>
          </p:nvPr>
        </p:nvSpPr>
        <p:spPr/>
        <p:txBody>
          <a:bodyPr/>
          <a:lstStyle/>
          <a:p>
            <a:fld id="{9CC1D669-CF55-4D93-9522-C37851F79196}" type="slidenum">
              <a:rPr lang="en-US" smtClean="0"/>
              <a:t>‹#›</a:t>
            </a:fld>
            <a:endParaRPr lang="en-US"/>
          </a:p>
        </p:txBody>
      </p:sp>
    </p:spTree>
    <p:extLst>
      <p:ext uri="{BB962C8B-B14F-4D97-AF65-F5344CB8AC3E}">
        <p14:creationId xmlns:p14="http://schemas.microsoft.com/office/powerpoint/2010/main" val="15466776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F13412-A3E1-4922-A2B7-3699044EC37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FD3B2BA-3C86-4D48-B205-F35DA503ECC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D28F521-6B3A-4C03-91FF-BBE1010CA62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906BE3A-A3AD-4064-BB37-B67A456E4EBB}"/>
              </a:ext>
            </a:extLst>
          </p:cNvPr>
          <p:cNvSpPr>
            <a:spLocks noGrp="1"/>
          </p:cNvSpPr>
          <p:nvPr>
            <p:ph type="dt" sz="half" idx="10"/>
          </p:nvPr>
        </p:nvSpPr>
        <p:spPr/>
        <p:txBody>
          <a:bodyPr/>
          <a:lstStyle/>
          <a:p>
            <a:fld id="{1132483B-A569-400E-BAEC-4799FDBB6D6E}" type="datetimeFigureOut">
              <a:rPr lang="en-US" smtClean="0"/>
              <a:t>2/5/2021</a:t>
            </a:fld>
            <a:endParaRPr lang="en-US"/>
          </a:p>
        </p:txBody>
      </p:sp>
      <p:sp>
        <p:nvSpPr>
          <p:cNvPr id="6" name="Footer Placeholder 5">
            <a:extLst>
              <a:ext uri="{FF2B5EF4-FFF2-40B4-BE49-F238E27FC236}">
                <a16:creationId xmlns:a16="http://schemas.microsoft.com/office/drawing/2014/main" id="{7013EEB9-02CB-424F-97EB-E8817244DC4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231BD5B-6B61-48D9-AF5C-8633FE629BFE}"/>
              </a:ext>
            </a:extLst>
          </p:cNvPr>
          <p:cNvSpPr>
            <a:spLocks noGrp="1"/>
          </p:cNvSpPr>
          <p:nvPr>
            <p:ph type="sldNum" sz="quarter" idx="12"/>
          </p:nvPr>
        </p:nvSpPr>
        <p:spPr/>
        <p:txBody>
          <a:bodyPr/>
          <a:lstStyle/>
          <a:p>
            <a:fld id="{9CC1D669-CF55-4D93-9522-C37851F79196}" type="slidenum">
              <a:rPr lang="en-US" smtClean="0"/>
              <a:t>‹#›</a:t>
            </a:fld>
            <a:endParaRPr lang="en-US"/>
          </a:p>
        </p:txBody>
      </p:sp>
    </p:spTree>
    <p:extLst>
      <p:ext uri="{BB962C8B-B14F-4D97-AF65-F5344CB8AC3E}">
        <p14:creationId xmlns:p14="http://schemas.microsoft.com/office/powerpoint/2010/main" val="13289701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8FCE32-57E5-4B55-B420-2A0F310DA61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A64933B-4522-4B16-841E-4CF09E0EB4B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3160D40-D5F1-4E99-A718-5CA3D8E1060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231EA50-A169-4053-958B-C1B6F02F0E1F}"/>
              </a:ext>
            </a:extLst>
          </p:cNvPr>
          <p:cNvSpPr>
            <a:spLocks noGrp="1"/>
          </p:cNvSpPr>
          <p:nvPr>
            <p:ph type="dt" sz="half" idx="10"/>
          </p:nvPr>
        </p:nvSpPr>
        <p:spPr/>
        <p:txBody>
          <a:bodyPr/>
          <a:lstStyle/>
          <a:p>
            <a:fld id="{1132483B-A569-400E-BAEC-4799FDBB6D6E}" type="datetimeFigureOut">
              <a:rPr lang="en-US" smtClean="0"/>
              <a:t>2/5/2021</a:t>
            </a:fld>
            <a:endParaRPr lang="en-US"/>
          </a:p>
        </p:txBody>
      </p:sp>
      <p:sp>
        <p:nvSpPr>
          <p:cNvPr id="6" name="Footer Placeholder 5">
            <a:extLst>
              <a:ext uri="{FF2B5EF4-FFF2-40B4-BE49-F238E27FC236}">
                <a16:creationId xmlns:a16="http://schemas.microsoft.com/office/drawing/2014/main" id="{0E5C5A56-2B71-4500-9260-38629B425A7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9A334D9-D088-405A-A241-9D9D61B4EAEB}"/>
              </a:ext>
            </a:extLst>
          </p:cNvPr>
          <p:cNvSpPr>
            <a:spLocks noGrp="1"/>
          </p:cNvSpPr>
          <p:nvPr>
            <p:ph type="sldNum" sz="quarter" idx="12"/>
          </p:nvPr>
        </p:nvSpPr>
        <p:spPr/>
        <p:txBody>
          <a:bodyPr/>
          <a:lstStyle/>
          <a:p>
            <a:fld id="{9CC1D669-CF55-4D93-9522-C37851F79196}" type="slidenum">
              <a:rPr lang="en-US" smtClean="0"/>
              <a:t>‹#›</a:t>
            </a:fld>
            <a:endParaRPr lang="en-US"/>
          </a:p>
        </p:txBody>
      </p:sp>
    </p:spTree>
    <p:extLst>
      <p:ext uri="{BB962C8B-B14F-4D97-AF65-F5344CB8AC3E}">
        <p14:creationId xmlns:p14="http://schemas.microsoft.com/office/powerpoint/2010/main" val="42549486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A877DA4-4795-4EA9-BD95-8AF0E657DF1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AE76C03-4753-4214-8938-47314B15DB7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2E5A9C0-A46F-406C-859A-DC86E7BE3B7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32483B-A569-400E-BAEC-4799FDBB6D6E}" type="datetimeFigureOut">
              <a:rPr lang="en-US" smtClean="0"/>
              <a:t>2/5/2021</a:t>
            </a:fld>
            <a:endParaRPr lang="en-US"/>
          </a:p>
        </p:txBody>
      </p:sp>
      <p:sp>
        <p:nvSpPr>
          <p:cNvPr id="5" name="Footer Placeholder 4">
            <a:extLst>
              <a:ext uri="{FF2B5EF4-FFF2-40B4-BE49-F238E27FC236}">
                <a16:creationId xmlns:a16="http://schemas.microsoft.com/office/drawing/2014/main" id="{CF32F662-09C8-483D-A027-F0189C78001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1DBEF04-9BB9-40C7-96BB-F6A00236CCB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C1D669-CF55-4D93-9522-C37851F79196}" type="slidenum">
              <a:rPr lang="en-US" smtClean="0"/>
              <a:t>‹#›</a:t>
            </a:fld>
            <a:endParaRPr lang="en-US"/>
          </a:p>
        </p:txBody>
      </p:sp>
    </p:spTree>
    <p:extLst>
      <p:ext uri="{BB962C8B-B14F-4D97-AF65-F5344CB8AC3E}">
        <p14:creationId xmlns:p14="http://schemas.microsoft.com/office/powerpoint/2010/main" val="1116027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703C96-3CC7-4236-940A-729AF8749BBD}"/>
              </a:ext>
            </a:extLst>
          </p:cNvPr>
          <p:cNvSpPr>
            <a:spLocks noGrp="1"/>
          </p:cNvSpPr>
          <p:nvPr>
            <p:ph type="ctrTitle"/>
          </p:nvPr>
        </p:nvSpPr>
        <p:spPr/>
        <p:txBody>
          <a:bodyPr/>
          <a:lstStyle/>
          <a:p>
            <a:r>
              <a:rPr lang="en-US" b="1" dirty="0">
                <a:solidFill>
                  <a:prstClr val="black"/>
                </a:solidFill>
              </a:rPr>
              <a:t>UNIVERSITY OF LUSAKA</a:t>
            </a:r>
            <a:endParaRPr lang="en-US" dirty="0"/>
          </a:p>
        </p:txBody>
      </p:sp>
      <p:sp>
        <p:nvSpPr>
          <p:cNvPr id="3" name="Subtitle 2">
            <a:extLst>
              <a:ext uri="{FF2B5EF4-FFF2-40B4-BE49-F238E27FC236}">
                <a16:creationId xmlns:a16="http://schemas.microsoft.com/office/drawing/2014/main" id="{B5252296-E88B-4B1C-AB56-DF622557C1C5}"/>
              </a:ext>
            </a:extLst>
          </p:cNvPr>
          <p:cNvSpPr>
            <a:spLocks noGrp="1"/>
          </p:cNvSpPr>
          <p:nvPr>
            <p:ph type="subTitle" idx="1"/>
          </p:nvPr>
        </p:nvSpPr>
        <p:spPr/>
        <p:txBody>
          <a:bodyPr/>
          <a:lstStyle/>
          <a:p>
            <a:endParaRPr lang="en-US" dirty="0"/>
          </a:p>
          <a:p>
            <a:r>
              <a:rPr lang="en-US" sz="2800" b="1"/>
              <a:t>Unit 8 </a:t>
            </a:r>
            <a:r>
              <a:rPr lang="en-US" sz="2800" b="1" dirty="0"/>
              <a:t>- Mortgages</a:t>
            </a:r>
          </a:p>
        </p:txBody>
      </p:sp>
    </p:spTree>
    <p:extLst>
      <p:ext uri="{BB962C8B-B14F-4D97-AF65-F5344CB8AC3E}">
        <p14:creationId xmlns:p14="http://schemas.microsoft.com/office/powerpoint/2010/main" val="2783098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116578-1E21-47B4-85E6-5ABAD219A82F}"/>
              </a:ext>
            </a:extLst>
          </p:cNvPr>
          <p:cNvSpPr>
            <a:spLocks noGrp="1"/>
          </p:cNvSpPr>
          <p:nvPr>
            <p:ph type="title"/>
          </p:nvPr>
        </p:nvSpPr>
        <p:spPr/>
        <p:txBody>
          <a:bodyPr/>
          <a:lstStyle/>
          <a:p>
            <a:r>
              <a:rPr lang="en-US" b="1" dirty="0">
                <a:solidFill>
                  <a:prstClr val="black"/>
                </a:solidFill>
              </a:rPr>
              <a:t>Types of Mortgages Cont’d</a:t>
            </a:r>
            <a:endParaRPr lang="en-US" dirty="0"/>
          </a:p>
        </p:txBody>
      </p:sp>
      <p:sp>
        <p:nvSpPr>
          <p:cNvPr id="3" name="Content Placeholder 2">
            <a:extLst>
              <a:ext uri="{FF2B5EF4-FFF2-40B4-BE49-F238E27FC236}">
                <a16:creationId xmlns:a16="http://schemas.microsoft.com/office/drawing/2014/main" id="{A6EB4DFF-8869-49F8-8697-AF4D32F25196}"/>
              </a:ext>
            </a:extLst>
          </p:cNvPr>
          <p:cNvSpPr>
            <a:spLocks noGrp="1"/>
          </p:cNvSpPr>
          <p:nvPr>
            <p:ph idx="1"/>
          </p:nvPr>
        </p:nvSpPr>
        <p:spPr/>
        <p:txBody>
          <a:bodyPr/>
          <a:lstStyle/>
          <a:p>
            <a:pPr marL="0" indent="0">
              <a:buNone/>
            </a:pPr>
            <a:r>
              <a:rPr lang="en-US" dirty="0"/>
              <a:t>2</a:t>
            </a:r>
            <a:r>
              <a:rPr lang="en-US" b="1" dirty="0"/>
              <a:t>) Mortgage of an equitable interest</a:t>
            </a:r>
          </a:p>
          <a:p>
            <a:pPr lvl="1">
              <a:buFont typeface="Courier New" panose="02070309020205020404" pitchFamily="49" charset="0"/>
              <a:buChar char="o"/>
            </a:pPr>
            <a:r>
              <a:rPr lang="en-US" sz="2800" dirty="0"/>
              <a:t> If the potential mortgagor only has an equitable interest in the land as opposed to a legal estate, it follows, necessarily, that any mortgage of that equitable interest will itself be equitable. </a:t>
            </a:r>
          </a:p>
          <a:p>
            <a:pPr lvl="1">
              <a:buFont typeface="Courier New" panose="02070309020205020404" pitchFamily="49" charset="0"/>
              <a:buChar char="o"/>
            </a:pPr>
            <a:r>
              <a:rPr lang="en-US" sz="2800" dirty="0"/>
              <a:t>For example, beneficiaries under a trust have a mere equitable interest and can only create equitable mortgages</a:t>
            </a:r>
          </a:p>
          <a:p>
            <a:endParaRPr lang="en-US" dirty="0"/>
          </a:p>
        </p:txBody>
      </p:sp>
    </p:spTree>
    <p:extLst>
      <p:ext uri="{BB962C8B-B14F-4D97-AF65-F5344CB8AC3E}">
        <p14:creationId xmlns:p14="http://schemas.microsoft.com/office/powerpoint/2010/main" val="11322237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05DF9D-9C41-4FA3-AE08-3D4DB658DF76}"/>
              </a:ext>
            </a:extLst>
          </p:cNvPr>
          <p:cNvSpPr>
            <a:spLocks noGrp="1"/>
          </p:cNvSpPr>
          <p:nvPr>
            <p:ph type="title"/>
          </p:nvPr>
        </p:nvSpPr>
        <p:spPr>
          <a:xfrm>
            <a:off x="838200" y="365126"/>
            <a:ext cx="10515600" cy="959178"/>
          </a:xfrm>
        </p:spPr>
        <p:txBody>
          <a:bodyPr/>
          <a:lstStyle/>
          <a:p>
            <a:r>
              <a:rPr lang="en-US" b="1" dirty="0"/>
              <a:t>The Rights of The Mortgagor</a:t>
            </a:r>
          </a:p>
        </p:txBody>
      </p:sp>
      <p:sp>
        <p:nvSpPr>
          <p:cNvPr id="3" name="Content Placeholder 2">
            <a:extLst>
              <a:ext uri="{FF2B5EF4-FFF2-40B4-BE49-F238E27FC236}">
                <a16:creationId xmlns:a16="http://schemas.microsoft.com/office/drawing/2014/main" id="{DDDC6FB3-BC84-477E-87BB-5FEFA33AFAFA}"/>
              </a:ext>
            </a:extLst>
          </p:cNvPr>
          <p:cNvSpPr>
            <a:spLocks noGrp="1"/>
          </p:cNvSpPr>
          <p:nvPr>
            <p:ph idx="1"/>
          </p:nvPr>
        </p:nvSpPr>
        <p:spPr>
          <a:xfrm>
            <a:off x="838200" y="1324304"/>
            <a:ext cx="10515600" cy="5168570"/>
          </a:xfrm>
        </p:spPr>
        <p:txBody>
          <a:bodyPr>
            <a:normAutofit/>
          </a:bodyPr>
          <a:lstStyle/>
          <a:p>
            <a:r>
              <a:rPr lang="en-US" dirty="0"/>
              <a:t>The dual nature of a mortgage as a contract and as an interest in land means that the mortgagor has rights arising under the contract of loan and from the protection which a court of equity offers a mortgagor due to the proprietary interest they retain in their property.</a:t>
            </a:r>
          </a:p>
          <a:p>
            <a:r>
              <a:rPr lang="en-US" dirty="0"/>
              <a:t>The rights of a mortgagor are as follows:</a:t>
            </a:r>
          </a:p>
          <a:p>
            <a:pPr marL="514350" indent="-514350">
              <a:buFont typeface="+mj-lt"/>
              <a:buAutoNum type="arabicPeriod"/>
            </a:pPr>
            <a:r>
              <a:rPr lang="en-US" b="1" dirty="0"/>
              <a:t>The right to redeem</a:t>
            </a:r>
          </a:p>
          <a:p>
            <a:pPr lvl="1">
              <a:buFont typeface="Courier New" panose="02070309020205020404" pitchFamily="49" charset="0"/>
              <a:buChar char="o"/>
            </a:pPr>
            <a:r>
              <a:rPr lang="en-US" sz="2800" dirty="0"/>
              <a:t>The mortgagor ought to be given the opportunity to pay back the loan and reclaim his property</a:t>
            </a:r>
          </a:p>
          <a:p>
            <a:pPr lvl="1">
              <a:buFont typeface="Courier New" panose="02070309020205020404" pitchFamily="49" charset="0"/>
              <a:buChar char="o"/>
            </a:pPr>
            <a:r>
              <a:rPr lang="en-US" sz="2800" dirty="0"/>
              <a:t>In other words, on satisfying the obligation in respect of which the mortgage was given the mortgagor has a right to redeem, that is to recover full ownership in the property.</a:t>
            </a:r>
          </a:p>
          <a:p>
            <a:pPr marL="514350" indent="-514350">
              <a:buFont typeface="+mj-lt"/>
              <a:buAutoNum type="arabicPeriod"/>
            </a:pPr>
            <a:endParaRPr lang="en-US" dirty="0"/>
          </a:p>
        </p:txBody>
      </p:sp>
    </p:spTree>
    <p:extLst>
      <p:ext uri="{BB962C8B-B14F-4D97-AF65-F5344CB8AC3E}">
        <p14:creationId xmlns:p14="http://schemas.microsoft.com/office/powerpoint/2010/main" val="13042477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892238-EEBC-40C5-ABEF-8DFB8E054166}"/>
              </a:ext>
            </a:extLst>
          </p:cNvPr>
          <p:cNvSpPr>
            <a:spLocks noGrp="1"/>
          </p:cNvSpPr>
          <p:nvPr>
            <p:ph type="title"/>
          </p:nvPr>
        </p:nvSpPr>
        <p:spPr>
          <a:xfrm>
            <a:off x="838200" y="365125"/>
            <a:ext cx="10515600" cy="1085303"/>
          </a:xfrm>
        </p:spPr>
        <p:txBody>
          <a:bodyPr/>
          <a:lstStyle/>
          <a:p>
            <a:r>
              <a:rPr lang="en-US" b="1" dirty="0">
                <a:solidFill>
                  <a:prstClr val="black"/>
                </a:solidFill>
              </a:rPr>
              <a:t>The Rights of The Mortgagor Cont’d</a:t>
            </a:r>
            <a:endParaRPr lang="en-US" dirty="0"/>
          </a:p>
        </p:txBody>
      </p:sp>
      <p:sp>
        <p:nvSpPr>
          <p:cNvPr id="3" name="Content Placeholder 2">
            <a:extLst>
              <a:ext uri="{FF2B5EF4-FFF2-40B4-BE49-F238E27FC236}">
                <a16:creationId xmlns:a16="http://schemas.microsoft.com/office/drawing/2014/main" id="{19DD0291-F52F-4957-9724-E764B959AF60}"/>
              </a:ext>
            </a:extLst>
          </p:cNvPr>
          <p:cNvSpPr>
            <a:spLocks noGrp="1"/>
          </p:cNvSpPr>
          <p:nvPr>
            <p:ph idx="1"/>
          </p:nvPr>
        </p:nvSpPr>
        <p:spPr>
          <a:xfrm>
            <a:off x="838200" y="1592317"/>
            <a:ext cx="10515600" cy="4900558"/>
          </a:xfrm>
        </p:spPr>
        <p:txBody>
          <a:bodyPr>
            <a:normAutofit lnSpcReduction="10000"/>
          </a:bodyPr>
          <a:lstStyle/>
          <a:p>
            <a:r>
              <a:rPr lang="en-US" dirty="0"/>
              <a:t>At law, the right to redeem is a matter of contract: the mortgagor can redeem the mortgage on the date/s and in the manner required under the mortgage agreement. </a:t>
            </a:r>
          </a:p>
          <a:p>
            <a:r>
              <a:rPr lang="en-US" dirty="0"/>
              <a:t>If the agreement provides that the mortgage must be redeemed on a particular date, the mortgagor must legally redeem the mortgage on that day. The mortgagor cannot insist on redeeming the mortgage either before or after the contractual date.</a:t>
            </a:r>
          </a:p>
          <a:p>
            <a:r>
              <a:rPr lang="en-US" dirty="0"/>
              <a:t>At common law, if the mortgagor did not pay on the contractual date, the mortgagor would traditionally forfeit the land to the mortgagee (the lender) and be sued in contract for repayment of the debt.</a:t>
            </a:r>
          </a:p>
          <a:p>
            <a:r>
              <a:rPr lang="en-US" dirty="0"/>
              <a:t>Therefore, the legal right to redeem was limited. This was unfair and so equity intervened and created the </a:t>
            </a:r>
            <a:r>
              <a:rPr lang="en-US" b="1" dirty="0"/>
              <a:t>equitable right to redeem.</a:t>
            </a:r>
          </a:p>
        </p:txBody>
      </p:sp>
    </p:spTree>
    <p:extLst>
      <p:ext uri="{BB962C8B-B14F-4D97-AF65-F5344CB8AC3E}">
        <p14:creationId xmlns:p14="http://schemas.microsoft.com/office/powerpoint/2010/main" val="17178103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A9AD9B-F89F-4A3A-BC34-890FB7DEF8E2}"/>
              </a:ext>
            </a:extLst>
          </p:cNvPr>
          <p:cNvSpPr>
            <a:spLocks noGrp="1"/>
          </p:cNvSpPr>
          <p:nvPr>
            <p:ph type="title"/>
          </p:nvPr>
        </p:nvSpPr>
        <p:spPr>
          <a:xfrm>
            <a:off x="838200" y="365126"/>
            <a:ext cx="10515600" cy="1101068"/>
          </a:xfrm>
        </p:spPr>
        <p:txBody>
          <a:bodyPr/>
          <a:lstStyle/>
          <a:p>
            <a:r>
              <a:rPr lang="en-US" b="1" dirty="0">
                <a:solidFill>
                  <a:prstClr val="black"/>
                </a:solidFill>
              </a:rPr>
              <a:t>The Rights of The Mortgagor Cont’d</a:t>
            </a:r>
            <a:endParaRPr lang="en-US" dirty="0"/>
          </a:p>
        </p:txBody>
      </p:sp>
      <p:sp>
        <p:nvSpPr>
          <p:cNvPr id="3" name="Content Placeholder 2">
            <a:extLst>
              <a:ext uri="{FF2B5EF4-FFF2-40B4-BE49-F238E27FC236}">
                <a16:creationId xmlns:a16="http://schemas.microsoft.com/office/drawing/2014/main" id="{157B6D21-ECEC-4A55-A086-9707917AE7DE}"/>
              </a:ext>
            </a:extLst>
          </p:cNvPr>
          <p:cNvSpPr>
            <a:spLocks noGrp="1"/>
          </p:cNvSpPr>
          <p:nvPr>
            <p:ph idx="1"/>
          </p:nvPr>
        </p:nvSpPr>
        <p:spPr>
          <a:xfrm>
            <a:off x="838200" y="1686910"/>
            <a:ext cx="10515600" cy="4805964"/>
          </a:xfrm>
        </p:spPr>
        <p:txBody>
          <a:bodyPr/>
          <a:lstStyle/>
          <a:p>
            <a:pPr marL="0" indent="0">
              <a:buNone/>
            </a:pPr>
            <a:r>
              <a:rPr lang="en-US" b="1" dirty="0"/>
              <a:t>2) Equitable Right to Redeem</a:t>
            </a:r>
          </a:p>
          <a:p>
            <a:pPr lvl="1">
              <a:buFont typeface="Courier New" panose="02070309020205020404" pitchFamily="49" charset="0"/>
              <a:buChar char="o"/>
            </a:pPr>
            <a:r>
              <a:rPr lang="en-US" sz="2800" dirty="0"/>
              <a:t>As the purpose of a mortgage agreement is simply to provide the mortgagee with security for the loan, equity took the view that so long as the advance and any interest was repaid, the mortgagee should not be able to object to redemption.</a:t>
            </a:r>
          </a:p>
          <a:p>
            <a:pPr lvl="1">
              <a:buFont typeface="Courier New" panose="02070309020205020404" pitchFamily="49" charset="0"/>
              <a:buChar char="o"/>
            </a:pPr>
            <a:r>
              <a:rPr lang="en-US" sz="2800" dirty="0"/>
              <a:t>Equity allowed the mortgagor an equitable right to redeem on any date after the date fixed for redemption -see </a:t>
            </a:r>
            <a:r>
              <a:rPr lang="en-US" sz="2800" b="1" i="1" dirty="0"/>
              <a:t>Salt v Marquess of Northampton [1892] AC 1)</a:t>
            </a:r>
          </a:p>
          <a:p>
            <a:pPr lvl="1">
              <a:buFont typeface="Courier New" panose="02070309020205020404" pitchFamily="49" charset="0"/>
              <a:buChar char="o"/>
            </a:pPr>
            <a:r>
              <a:rPr lang="en-US" sz="2800" dirty="0"/>
              <a:t>Today, equity allows the mortgagor to redeem the mortgage even after the date fixed by the mortgage agreement for repayment has passed.</a:t>
            </a:r>
          </a:p>
        </p:txBody>
      </p:sp>
    </p:spTree>
    <p:extLst>
      <p:ext uri="{BB962C8B-B14F-4D97-AF65-F5344CB8AC3E}">
        <p14:creationId xmlns:p14="http://schemas.microsoft.com/office/powerpoint/2010/main" val="13930557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D73DAE-F9D7-4DB0-A848-F9475942EF8F}"/>
              </a:ext>
            </a:extLst>
          </p:cNvPr>
          <p:cNvSpPr>
            <a:spLocks noGrp="1"/>
          </p:cNvSpPr>
          <p:nvPr>
            <p:ph type="title"/>
          </p:nvPr>
        </p:nvSpPr>
        <p:spPr>
          <a:xfrm>
            <a:off x="838200" y="365126"/>
            <a:ext cx="10515600" cy="1053772"/>
          </a:xfrm>
        </p:spPr>
        <p:txBody>
          <a:bodyPr/>
          <a:lstStyle/>
          <a:p>
            <a:r>
              <a:rPr lang="en-US" b="1" dirty="0">
                <a:solidFill>
                  <a:prstClr val="black"/>
                </a:solidFill>
              </a:rPr>
              <a:t>The Rights of The Mortgagor Cont’d</a:t>
            </a:r>
            <a:endParaRPr lang="en-US" dirty="0"/>
          </a:p>
        </p:txBody>
      </p:sp>
      <p:sp>
        <p:nvSpPr>
          <p:cNvPr id="3" name="Content Placeholder 2">
            <a:extLst>
              <a:ext uri="{FF2B5EF4-FFF2-40B4-BE49-F238E27FC236}">
                <a16:creationId xmlns:a16="http://schemas.microsoft.com/office/drawing/2014/main" id="{255D63AB-223F-40DA-B734-6F47F804D81D}"/>
              </a:ext>
            </a:extLst>
          </p:cNvPr>
          <p:cNvSpPr>
            <a:spLocks noGrp="1"/>
          </p:cNvSpPr>
          <p:nvPr>
            <p:ph idx="1"/>
          </p:nvPr>
        </p:nvSpPr>
        <p:spPr>
          <a:xfrm>
            <a:off x="838200" y="1418898"/>
            <a:ext cx="10515600" cy="5186854"/>
          </a:xfrm>
        </p:spPr>
        <p:txBody>
          <a:bodyPr/>
          <a:lstStyle/>
          <a:p>
            <a:pPr marL="0" indent="0">
              <a:buNone/>
            </a:pPr>
            <a:r>
              <a:rPr lang="en-US" b="1" dirty="0"/>
              <a:t>3) The Equity of Redemption</a:t>
            </a:r>
          </a:p>
          <a:p>
            <a:pPr lvl="1">
              <a:buFont typeface="Courier New" panose="02070309020205020404" pitchFamily="49" charset="0"/>
              <a:buChar char="o"/>
            </a:pPr>
            <a:r>
              <a:rPr lang="en-US" sz="2800" dirty="0"/>
              <a:t>The equity of redemption is the extent of mortgagor’s interest in his property, and represents his aggregate rights to dispose of, devise and remortgage his land. </a:t>
            </a:r>
          </a:p>
          <a:p>
            <a:pPr lvl="1">
              <a:buFont typeface="Courier New" panose="02070309020205020404" pitchFamily="49" charset="0"/>
              <a:buChar char="o"/>
            </a:pPr>
            <a:r>
              <a:rPr lang="en-US" sz="2800" dirty="0"/>
              <a:t>The value of the equity of redemption is the value of the property less the amount owed on the mortgage.</a:t>
            </a:r>
          </a:p>
          <a:p>
            <a:pPr lvl="1">
              <a:buFont typeface="Courier New" panose="02070309020205020404" pitchFamily="49" charset="0"/>
              <a:buChar char="o"/>
            </a:pPr>
            <a:r>
              <a:rPr lang="en-US" sz="2800" dirty="0"/>
              <a:t>Equity of Redemption= Property Value – Mortgage</a:t>
            </a:r>
          </a:p>
          <a:p>
            <a:pPr lvl="1">
              <a:buFont typeface="Courier New" panose="02070309020205020404" pitchFamily="49" charset="0"/>
              <a:buChar char="o"/>
            </a:pPr>
            <a:r>
              <a:rPr lang="en-US" sz="2800" dirty="0"/>
              <a:t>Hence, where the mortgage is K200,000 and the property is worth K500,000, the equity is K300,000.</a:t>
            </a:r>
          </a:p>
          <a:p>
            <a:pPr lvl="1">
              <a:buFont typeface="Courier New" panose="02070309020205020404" pitchFamily="49" charset="0"/>
              <a:buChar char="o"/>
            </a:pPr>
            <a:r>
              <a:rPr lang="en-US" sz="2800" dirty="0"/>
              <a:t>The equity of redemption is therefore an interest in land and can be dealt with like any other equitable interest.</a:t>
            </a:r>
            <a:endParaRPr lang="en-US" b="1" dirty="0"/>
          </a:p>
        </p:txBody>
      </p:sp>
    </p:spTree>
    <p:extLst>
      <p:ext uri="{BB962C8B-B14F-4D97-AF65-F5344CB8AC3E}">
        <p14:creationId xmlns:p14="http://schemas.microsoft.com/office/powerpoint/2010/main" val="4115409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D69CA6-96D0-4BA1-84D7-69A90ABA1DF5}"/>
              </a:ext>
            </a:extLst>
          </p:cNvPr>
          <p:cNvSpPr>
            <a:spLocks noGrp="1"/>
          </p:cNvSpPr>
          <p:nvPr>
            <p:ph type="title"/>
          </p:nvPr>
        </p:nvSpPr>
        <p:spPr/>
        <p:txBody>
          <a:bodyPr/>
          <a:lstStyle/>
          <a:p>
            <a:r>
              <a:rPr lang="en-US" b="1" dirty="0"/>
              <a:t>Equitable Principles Applicable to Mortgage Transactions</a:t>
            </a:r>
          </a:p>
        </p:txBody>
      </p:sp>
      <p:sp>
        <p:nvSpPr>
          <p:cNvPr id="3" name="Content Placeholder 2">
            <a:extLst>
              <a:ext uri="{FF2B5EF4-FFF2-40B4-BE49-F238E27FC236}">
                <a16:creationId xmlns:a16="http://schemas.microsoft.com/office/drawing/2014/main" id="{17CE5EB7-67E0-4BE0-A7AC-2D22FE5D4773}"/>
              </a:ext>
            </a:extLst>
          </p:cNvPr>
          <p:cNvSpPr>
            <a:spLocks noGrp="1"/>
          </p:cNvSpPr>
          <p:nvPr>
            <p:ph idx="1"/>
          </p:nvPr>
        </p:nvSpPr>
        <p:spPr>
          <a:xfrm>
            <a:off x="838200" y="1825625"/>
            <a:ext cx="10515600" cy="4543644"/>
          </a:xfrm>
        </p:spPr>
        <p:txBody>
          <a:bodyPr>
            <a:normAutofit lnSpcReduction="10000"/>
          </a:bodyPr>
          <a:lstStyle/>
          <a:p>
            <a:r>
              <a:rPr lang="en-US" dirty="0"/>
              <a:t>In </a:t>
            </a:r>
            <a:r>
              <a:rPr lang="en-US" b="1" i="1" dirty="0"/>
              <a:t>G and C </a:t>
            </a:r>
            <a:r>
              <a:rPr lang="en-US" b="1" i="1" dirty="0" err="1"/>
              <a:t>Kreglinger</a:t>
            </a:r>
            <a:r>
              <a:rPr lang="en-US" b="1" i="1" dirty="0"/>
              <a:t> and New Patagonia Meat and Cold Storage Company, Limited</a:t>
            </a:r>
            <a:r>
              <a:rPr lang="en-US" dirty="0"/>
              <a:t>  [1913] AC 25 at page 53, Lord Parker attempted to sum up the equitable principles applicable to mortgage transactions as follows:</a:t>
            </a:r>
          </a:p>
          <a:p>
            <a:pPr lvl="1">
              <a:buFont typeface="Courier New" panose="02070309020205020404" pitchFamily="49" charset="0"/>
              <a:buChar char="o"/>
            </a:pPr>
            <a:r>
              <a:rPr lang="en-US" dirty="0"/>
              <a:t>“My Lords, I desire, in connection with what I have just said, to add a few words on the maxims in which attempts have been made to sum up the equitable principles applicable to mortgage transactions. I refer to the maxims, “once a mortgage, always a mortgage,” or “A mortgage cannot be made irredeemable”.</a:t>
            </a:r>
          </a:p>
          <a:p>
            <a:r>
              <a:rPr lang="en-US" dirty="0"/>
              <a:t>It is a fundamental principle of the law of mortgages that ‘once a mortgage, always a mortgage’ even if this contravenes the terms of the contract between the parties.</a:t>
            </a:r>
          </a:p>
        </p:txBody>
      </p:sp>
    </p:spTree>
    <p:extLst>
      <p:ext uri="{BB962C8B-B14F-4D97-AF65-F5344CB8AC3E}">
        <p14:creationId xmlns:p14="http://schemas.microsoft.com/office/powerpoint/2010/main" val="17121611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9FA440-7CFB-4D4A-897A-2736BC76080E}"/>
              </a:ext>
            </a:extLst>
          </p:cNvPr>
          <p:cNvSpPr>
            <a:spLocks noGrp="1"/>
          </p:cNvSpPr>
          <p:nvPr>
            <p:ph type="title"/>
          </p:nvPr>
        </p:nvSpPr>
        <p:spPr/>
        <p:txBody>
          <a:bodyPr/>
          <a:lstStyle/>
          <a:p>
            <a:r>
              <a:rPr lang="en-US" b="1" dirty="0">
                <a:solidFill>
                  <a:prstClr val="black"/>
                </a:solidFill>
              </a:rPr>
              <a:t>Equitable Principles Applicable to Mortgage Transactions Cont’d</a:t>
            </a:r>
            <a:endParaRPr lang="en-US" dirty="0"/>
          </a:p>
        </p:txBody>
      </p:sp>
      <p:sp>
        <p:nvSpPr>
          <p:cNvPr id="3" name="Content Placeholder 2">
            <a:extLst>
              <a:ext uri="{FF2B5EF4-FFF2-40B4-BE49-F238E27FC236}">
                <a16:creationId xmlns:a16="http://schemas.microsoft.com/office/drawing/2014/main" id="{979F6A89-405D-4D05-97FC-5AD7250F5D7D}"/>
              </a:ext>
            </a:extLst>
          </p:cNvPr>
          <p:cNvSpPr>
            <a:spLocks noGrp="1"/>
          </p:cNvSpPr>
          <p:nvPr>
            <p:ph idx="1"/>
          </p:nvPr>
        </p:nvSpPr>
        <p:spPr/>
        <p:txBody>
          <a:bodyPr/>
          <a:lstStyle/>
          <a:p>
            <a:r>
              <a:rPr lang="en-US" dirty="0"/>
              <a:t>Once a mortgage always a mortgage,” means that no contract between a mortgagor and a mortgagee made at the time of the mortgage and as part of the mortgage transaction, can be valid if it prevents the mortgagor from getting back his property on paying off what is due on his security. </a:t>
            </a:r>
          </a:p>
          <a:p>
            <a:r>
              <a:rPr lang="en-US" dirty="0"/>
              <a:t>Any bargain which has that effect is invalid and inconsistent with the transaction being a mortgage.</a:t>
            </a:r>
          </a:p>
          <a:p>
            <a:r>
              <a:rPr lang="en-US" dirty="0"/>
              <a:t>See - </a:t>
            </a:r>
            <a:r>
              <a:rPr lang="en-US" b="1" i="1" dirty="0"/>
              <a:t>Samuel v Jarrah Timber [1904] 1 A.C. 323</a:t>
            </a:r>
          </a:p>
        </p:txBody>
      </p:sp>
    </p:spTree>
    <p:extLst>
      <p:ext uri="{BB962C8B-B14F-4D97-AF65-F5344CB8AC3E}">
        <p14:creationId xmlns:p14="http://schemas.microsoft.com/office/powerpoint/2010/main" val="34898096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349236-3CEC-42EF-928D-5FEAE03E5E79}"/>
              </a:ext>
            </a:extLst>
          </p:cNvPr>
          <p:cNvSpPr>
            <a:spLocks noGrp="1"/>
          </p:cNvSpPr>
          <p:nvPr>
            <p:ph type="title"/>
          </p:nvPr>
        </p:nvSpPr>
        <p:spPr/>
        <p:txBody>
          <a:bodyPr/>
          <a:lstStyle/>
          <a:p>
            <a:r>
              <a:rPr lang="en-US" b="1" dirty="0">
                <a:solidFill>
                  <a:prstClr val="black"/>
                </a:solidFill>
              </a:rPr>
              <a:t>Equitable Principles Applicable to Mortgage Transactions Cont’d</a:t>
            </a:r>
            <a:endParaRPr lang="en-US" dirty="0"/>
          </a:p>
        </p:txBody>
      </p:sp>
      <p:sp>
        <p:nvSpPr>
          <p:cNvPr id="3" name="Content Placeholder 2">
            <a:extLst>
              <a:ext uri="{FF2B5EF4-FFF2-40B4-BE49-F238E27FC236}">
                <a16:creationId xmlns:a16="http://schemas.microsoft.com/office/drawing/2014/main" id="{96DDC0E0-6119-4F06-8CC8-3B804FDD3339}"/>
              </a:ext>
            </a:extLst>
          </p:cNvPr>
          <p:cNvSpPr>
            <a:spLocks noGrp="1"/>
          </p:cNvSpPr>
          <p:nvPr>
            <p:ph idx="1"/>
          </p:nvPr>
        </p:nvSpPr>
        <p:spPr>
          <a:xfrm>
            <a:off x="838200" y="1825625"/>
            <a:ext cx="10515600" cy="4667250"/>
          </a:xfrm>
        </p:spPr>
        <p:txBody>
          <a:bodyPr>
            <a:normAutofit lnSpcReduction="10000"/>
          </a:bodyPr>
          <a:lstStyle/>
          <a:p>
            <a:r>
              <a:rPr lang="en-US" dirty="0"/>
              <a:t>Equity is very careful to ensure that the mortgagee does not take away the mortgagor’s right to redeem. </a:t>
            </a:r>
          </a:p>
          <a:p>
            <a:r>
              <a:rPr lang="en-US" dirty="0"/>
              <a:t>A mortgage transaction should not be seen as an opportunity for the mortgagee to acquire the mortgagor’s property.</a:t>
            </a:r>
          </a:p>
          <a:p>
            <a:r>
              <a:rPr lang="en-US" dirty="0"/>
              <a:t>The following, in particular, are not generally permitted:</a:t>
            </a:r>
          </a:p>
          <a:p>
            <a:pPr marL="457200" lvl="1" indent="0">
              <a:buNone/>
            </a:pPr>
            <a:r>
              <a:rPr lang="en-US" dirty="0"/>
              <a:t>1</a:t>
            </a:r>
            <a:r>
              <a:rPr lang="en-US" sz="2000" dirty="0"/>
              <a:t>. </a:t>
            </a:r>
            <a:r>
              <a:rPr lang="en-US" dirty="0"/>
              <a:t>reserving the right to purchase the mortgaged property,</a:t>
            </a:r>
          </a:p>
          <a:p>
            <a:pPr marL="457200" lvl="1" indent="0">
              <a:buNone/>
            </a:pPr>
            <a:r>
              <a:rPr lang="en-US" dirty="0"/>
              <a:t>2. postponing the right to redeem to an unreasonable time, or</a:t>
            </a:r>
          </a:p>
          <a:p>
            <a:pPr marL="457200" lvl="1" indent="0">
              <a:buNone/>
            </a:pPr>
            <a:r>
              <a:rPr lang="en-US" dirty="0"/>
              <a:t>3. reserving certain benefits to be enjoyed after the redemption</a:t>
            </a:r>
            <a:r>
              <a:rPr lang="en-US" sz="2800" dirty="0"/>
              <a:t>.</a:t>
            </a:r>
          </a:p>
          <a:p>
            <a:r>
              <a:rPr lang="en-US" dirty="0"/>
              <a:t>Thus the mortgagee is not to be allowed to oppress the mortgagor or to take advantage of his financial circumstances. The law of equity protects the mortgagor in the manner discussed below.</a:t>
            </a:r>
          </a:p>
          <a:p>
            <a:endParaRPr lang="en-US" sz="3200" dirty="0"/>
          </a:p>
          <a:p>
            <a:pPr marL="0" indent="0">
              <a:buNone/>
            </a:pPr>
            <a:endParaRPr lang="en-US" dirty="0"/>
          </a:p>
          <a:p>
            <a:endParaRPr lang="en-US" dirty="0"/>
          </a:p>
        </p:txBody>
      </p:sp>
    </p:spTree>
    <p:extLst>
      <p:ext uri="{BB962C8B-B14F-4D97-AF65-F5344CB8AC3E}">
        <p14:creationId xmlns:p14="http://schemas.microsoft.com/office/powerpoint/2010/main" val="19964607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5C555B-2C2C-4FAD-A5D2-D74E25B60B55}"/>
              </a:ext>
            </a:extLst>
          </p:cNvPr>
          <p:cNvSpPr>
            <a:spLocks noGrp="1"/>
          </p:cNvSpPr>
          <p:nvPr>
            <p:ph type="title"/>
          </p:nvPr>
        </p:nvSpPr>
        <p:spPr>
          <a:xfrm>
            <a:off x="809297" y="173421"/>
            <a:ext cx="10515600" cy="1325563"/>
          </a:xfrm>
        </p:spPr>
        <p:txBody>
          <a:bodyPr/>
          <a:lstStyle/>
          <a:p>
            <a:r>
              <a:rPr lang="en-US" b="1" dirty="0">
                <a:solidFill>
                  <a:prstClr val="black"/>
                </a:solidFill>
              </a:rPr>
              <a:t>Equitable Principles Applicable to Mortgage Transactions Cont’d</a:t>
            </a:r>
            <a:endParaRPr lang="en-US" dirty="0"/>
          </a:p>
        </p:txBody>
      </p:sp>
      <p:sp>
        <p:nvSpPr>
          <p:cNvPr id="3" name="Content Placeholder 2">
            <a:extLst>
              <a:ext uri="{FF2B5EF4-FFF2-40B4-BE49-F238E27FC236}">
                <a16:creationId xmlns:a16="http://schemas.microsoft.com/office/drawing/2014/main" id="{65E80BA7-3064-4A03-B2A4-BB0040C4D23A}"/>
              </a:ext>
            </a:extLst>
          </p:cNvPr>
          <p:cNvSpPr>
            <a:spLocks noGrp="1"/>
          </p:cNvSpPr>
          <p:nvPr>
            <p:ph idx="1"/>
          </p:nvPr>
        </p:nvSpPr>
        <p:spPr>
          <a:xfrm>
            <a:off x="838200" y="1498984"/>
            <a:ext cx="10515600" cy="5185595"/>
          </a:xfrm>
        </p:spPr>
        <p:txBody>
          <a:bodyPr>
            <a:normAutofit lnSpcReduction="10000"/>
          </a:bodyPr>
          <a:lstStyle/>
          <a:p>
            <a:r>
              <a:rPr lang="en-US" b="1" dirty="0"/>
              <a:t>Exclusion of The Right to Redeem</a:t>
            </a:r>
          </a:p>
          <a:p>
            <a:pPr lvl="1">
              <a:buFont typeface="Courier New" panose="02070309020205020404" pitchFamily="49" charset="0"/>
              <a:buChar char="o"/>
            </a:pPr>
            <a:r>
              <a:rPr lang="en-US" sz="2800" dirty="0"/>
              <a:t>Any provision inserted in the mortgage to prevent redemption on payment of the debt or performance of the obligation for which the security was given is termed a clog or fetter on the equity of redemption and is void.</a:t>
            </a:r>
          </a:p>
          <a:p>
            <a:pPr lvl="1">
              <a:buFont typeface="Courier New" panose="02070309020205020404" pitchFamily="49" charset="0"/>
              <a:buChar char="o"/>
            </a:pPr>
            <a:r>
              <a:rPr lang="en-GB" sz="2800" dirty="0"/>
              <a:t>The right to redeem is so inseparable an incident of a mortgage that it cannot be taken away by an express agreement of the parties that the mortgage is not redeemable or that the right is to be confined to a particular time or to a particular description of persons.</a:t>
            </a:r>
          </a:p>
          <a:p>
            <a:pPr lvl="1">
              <a:buFont typeface="Courier New" panose="02070309020205020404" pitchFamily="49" charset="0"/>
              <a:buChar char="o"/>
            </a:pPr>
            <a:r>
              <a:rPr lang="en-GB" sz="2800" dirty="0"/>
              <a:t>Read: </a:t>
            </a:r>
            <a:r>
              <a:rPr lang="en-GB" sz="2800" b="1" dirty="0"/>
              <a:t>Samuel v </a:t>
            </a:r>
            <a:r>
              <a:rPr lang="en-GB" sz="2800" b="1" dirty="0" err="1"/>
              <a:t>Jarrah</a:t>
            </a:r>
            <a:r>
              <a:rPr lang="en-GB" sz="2800" b="1" dirty="0"/>
              <a:t> Timber [1904] 1 A.C. 323</a:t>
            </a:r>
          </a:p>
          <a:p>
            <a:pPr lvl="1">
              <a:buFont typeface="Courier New" panose="02070309020205020404" pitchFamily="49" charset="0"/>
              <a:buChar char="o"/>
            </a:pPr>
            <a:r>
              <a:rPr lang="en-US" sz="2800" dirty="0"/>
              <a:t> In all such cases, the mortgagor may redeem as if there had been no such restriction. </a:t>
            </a:r>
          </a:p>
          <a:p>
            <a:endParaRPr lang="en-US" dirty="0"/>
          </a:p>
        </p:txBody>
      </p:sp>
    </p:spTree>
    <p:extLst>
      <p:ext uri="{BB962C8B-B14F-4D97-AF65-F5344CB8AC3E}">
        <p14:creationId xmlns:p14="http://schemas.microsoft.com/office/powerpoint/2010/main" val="27681857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741549-EC40-49D9-A725-06727393A369}"/>
              </a:ext>
            </a:extLst>
          </p:cNvPr>
          <p:cNvSpPr>
            <a:spLocks noGrp="1"/>
          </p:cNvSpPr>
          <p:nvPr>
            <p:ph type="title"/>
          </p:nvPr>
        </p:nvSpPr>
        <p:spPr>
          <a:xfrm>
            <a:off x="812442" y="133306"/>
            <a:ext cx="10515600" cy="987157"/>
          </a:xfrm>
        </p:spPr>
        <p:txBody>
          <a:bodyPr>
            <a:normAutofit fontScale="90000"/>
          </a:bodyPr>
          <a:lstStyle/>
          <a:p>
            <a:r>
              <a:rPr lang="en-US" b="1" dirty="0"/>
              <a:t>Equitable Principles Applicable to Mortgage Transactions Cont’d</a:t>
            </a:r>
          </a:p>
        </p:txBody>
      </p:sp>
      <p:sp>
        <p:nvSpPr>
          <p:cNvPr id="3" name="Content Placeholder 2">
            <a:extLst>
              <a:ext uri="{FF2B5EF4-FFF2-40B4-BE49-F238E27FC236}">
                <a16:creationId xmlns:a16="http://schemas.microsoft.com/office/drawing/2014/main" id="{155449CB-1067-49BB-B0D5-0C9CA9123380}"/>
              </a:ext>
            </a:extLst>
          </p:cNvPr>
          <p:cNvSpPr>
            <a:spLocks noGrp="1"/>
          </p:cNvSpPr>
          <p:nvPr>
            <p:ph idx="1"/>
          </p:nvPr>
        </p:nvSpPr>
        <p:spPr>
          <a:xfrm>
            <a:off x="838200" y="1455313"/>
            <a:ext cx="10515600" cy="5280338"/>
          </a:xfrm>
        </p:spPr>
        <p:txBody>
          <a:bodyPr>
            <a:normAutofit lnSpcReduction="10000"/>
          </a:bodyPr>
          <a:lstStyle/>
          <a:p>
            <a:pPr lvl="1">
              <a:buFont typeface="Courier New" pitchFamily="49" charset="0"/>
              <a:buChar char="o"/>
            </a:pPr>
            <a:r>
              <a:rPr lang="en-GB" sz="2800" dirty="0"/>
              <a:t>If a term of the mortgage agreement gives the mortgagee an option to purchase the property, that term is void,  repugnant to the equity of redemption, even though the transaction is not in itself oppressive to the mortgagor.</a:t>
            </a:r>
          </a:p>
          <a:p>
            <a:r>
              <a:rPr lang="en-GB" b="1" dirty="0"/>
              <a:t>Postponing the right to redeem</a:t>
            </a:r>
          </a:p>
          <a:p>
            <a:pPr lvl="1">
              <a:buFont typeface="Courier New" pitchFamily="49" charset="0"/>
              <a:buChar char="o"/>
            </a:pPr>
            <a:r>
              <a:rPr lang="en-GB" sz="2800" dirty="0"/>
              <a:t>The mortgagee can actually specify any redemption date, but equity may intervene if the circumstances of the mortgage are oppressive. </a:t>
            </a:r>
          </a:p>
          <a:p>
            <a:pPr lvl="1">
              <a:buFont typeface="Courier New" pitchFamily="49" charset="0"/>
              <a:buChar char="o"/>
            </a:pPr>
            <a:r>
              <a:rPr lang="en-GB" sz="2800" dirty="0"/>
              <a:t>The Court is concerned to ensure that the right to redeem is not illusory. This is especially the case where the asset is a wasting one.</a:t>
            </a:r>
          </a:p>
          <a:p>
            <a:pPr lvl="1">
              <a:buFont typeface="Courier New" pitchFamily="49" charset="0"/>
              <a:buChar char="o"/>
            </a:pPr>
            <a:r>
              <a:rPr lang="en-GB" sz="2800" dirty="0"/>
              <a:t> Compare and contrast the cases of </a:t>
            </a:r>
            <a:r>
              <a:rPr lang="en-GB" sz="2800" b="1" i="1" dirty="0" err="1"/>
              <a:t>Fairclough</a:t>
            </a:r>
            <a:r>
              <a:rPr lang="en-GB" sz="2800" b="1" i="1" dirty="0"/>
              <a:t> v Swan Brewery [1912] AC 565</a:t>
            </a:r>
            <a:r>
              <a:rPr lang="en-GB" sz="2800" dirty="0"/>
              <a:t>, and </a:t>
            </a:r>
            <a:r>
              <a:rPr lang="en-GB" sz="2800" b="1" i="1" dirty="0"/>
              <a:t>Knightsbridge Estate Trust v Byrne [1939] </a:t>
            </a:r>
            <a:r>
              <a:rPr lang="en-GB" sz="2800" b="1" i="1" dirty="0" err="1"/>
              <a:t>Ch</a:t>
            </a:r>
            <a:r>
              <a:rPr lang="en-GB" sz="2800" b="1" i="1" dirty="0"/>
              <a:t> 491</a:t>
            </a:r>
          </a:p>
          <a:p>
            <a:pPr marL="457200" lvl="1" indent="0">
              <a:buNone/>
            </a:pPr>
            <a:endParaRPr lang="en-GB" sz="2800" dirty="0"/>
          </a:p>
          <a:p>
            <a:endParaRPr lang="en-US" dirty="0"/>
          </a:p>
        </p:txBody>
      </p:sp>
    </p:spTree>
    <p:extLst>
      <p:ext uri="{BB962C8B-B14F-4D97-AF65-F5344CB8AC3E}">
        <p14:creationId xmlns:p14="http://schemas.microsoft.com/office/powerpoint/2010/main" val="27694246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348704-AF71-43D5-9CEA-FE8444A72284}"/>
              </a:ext>
            </a:extLst>
          </p:cNvPr>
          <p:cNvSpPr>
            <a:spLocks noGrp="1"/>
          </p:cNvSpPr>
          <p:nvPr>
            <p:ph type="title"/>
          </p:nvPr>
        </p:nvSpPr>
        <p:spPr/>
        <p:txBody>
          <a:bodyPr/>
          <a:lstStyle/>
          <a:p>
            <a:r>
              <a:rPr lang="en-US" b="1" dirty="0"/>
              <a:t>Introduction</a:t>
            </a:r>
          </a:p>
        </p:txBody>
      </p:sp>
      <p:sp>
        <p:nvSpPr>
          <p:cNvPr id="3" name="Content Placeholder 2">
            <a:extLst>
              <a:ext uri="{FF2B5EF4-FFF2-40B4-BE49-F238E27FC236}">
                <a16:creationId xmlns:a16="http://schemas.microsoft.com/office/drawing/2014/main" id="{2ECEBD3C-DF54-424F-9A33-01FC990FC7FE}"/>
              </a:ext>
            </a:extLst>
          </p:cNvPr>
          <p:cNvSpPr>
            <a:spLocks noGrp="1"/>
          </p:cNvSpPr>
          <p:nvPr>
            <p:ph idx="1"/>
          </p:nvPr>
        </p:nvSpPr>
        <p:spPr>
          <a:xfrm>
            <a:off x="838200" y="1576552"/>
            <a:ext cx="10515600" cy="5029200"/>
          </a:xfrm>
        </p:spPr>
        <p:txBody>
          <a:bodyPr>
            <a:normAutofit/>
          </a:bodyPr>
          <a:lstStyle/>
          <a:p>
            <a:r>
              <a:rPr lang="en-US" dirty="0"/>
              <a:t>When one person lends money to another he may be content to make the loan without security for the debt or he may demand some security for the repayment of the money. </a:t>
            </a:r>
          </a:p>
          <a:p>
            <a:r>
              <a:rPr lang="en-US" dirty="0"/>
              <a:t>In the former case, the lender has a right to sue for money if it is not duly paid, but that is all, and if the borrower becomes insolvent, the lender has a claim to the security which takes precedence over other creditors. </a:t>
            </a:r>
          </a:p>
          <a:p>
            <a:r>
              <a:rPr lang="en-US" dirty="0"/>
              <a:t>The most important kind of security for a debt is the mortgage. Thus, to mortgage is to put up property as security for a loan. </a:t>
            </a:r>
          </a:p>
          <a:p>
            <a:endParaRPr lang="en-US" dirty="0"/>
          </a:p>
        </p:txBody>
      </p:sp>
    </p:spTree>
    <p:extLst>
      <p:ext uri="{BB962C8B-B14F-4D97-AF65-F5344CB8AC3E}">
        <p14:creationId xmlns:p14="http://schemas.microsoft.com/office/powerpoint/2010/main" val="16519997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D5770F-E048-413A-892B-38B87AEB87B6}"/>
              </a:ext>
            </a:extLst>
          </p:cNvPr>
          <p:cNvSpPr>
            <a:spLocks noGrp="1"/>
          </p:cNvSpPr>
          <p:nvPr>
            <p:ph type="title"/>
          </p:nvPr>
        </p:nvSpPr>
        <p:spPr>
          <a:xfrm>
            <a:off x="838200" y="365126"/>
            <a:ext cx="10515600" cy="1180340"/>
          </a:xfrm>
        </p:spPr>
        <p:txBody>
          <a:bodyPr>
            <a:normAutofit fontScale="90000"/>
          </a:bodyPr>
          <a:lstStyle/>
          <a:p>
            <a:r>
              <a:rPr lang="en-US" b="1" dirty="0">
                <a:solidFill>
                  <a:prstClr val="black"/>
                </a:solidFill>
              </a:rPr>
              <a:t>Equitable Principles Applicable to Mortgage Transactions Cont’d</a:t>
            </a:r>
            <a:endParaRPr lang="en-US" dirty="0"/>
          </a:p>
        </p:txBody>
      </p:sp>
      <p:sp>
        <p:nvSpPr>
          <p:cNvPr id="3" name="Content Placeholder 2">
            <a:extLst>
              <a:ext uri="{FF2B5EF4-FFF2-40B4-BE49-F238E27FC236}">
                <a16:creationId xmlns:a16="http://schemas.microsoft.com/office/drawing/2014/main" id="{C0D6A39E-9572-4579-853D-3DE654257955}"/>
              </a:ext>
            </a:extLst>
          </p:cNvPr>
          <p:cNvSpPr>
            <a:spLocks noGrp="1"/>
          </p:cNvSpPr>
          <p:nvPr>
            <p:ph idx="1"/>
          </p:nvPr>
        </p:nvSpPr>
        <p:spPr>
          <a:xfrm>
            <a:off x="838200" y="1622738"/>
            <a:ext cx="10515600" cy="4881093"/>
          </a:xfrm>
        </p:spPr>
        <p:txBody>
          <a:bodyPr>
            <a:normAutofit fontScale="92500" lnSpcReduction="10000"/>
          </a:bodyPr>
          <a:lstStyle/>
          <a:p>
            <a:r>
              <a:rPr lang="en-US" b="1" dirty="0"/>
              <a:t>Collateral advantages</a:t>
            </a:r>
          </a:p>
          <a:p>
            <a:pPr lvl="1">
              <a:buFont typeface="Courier New" pitchFamily="49" charset="0"/>
              <a:buChar char="o"/>
            </a:pPr>
            <a:r>
              <a:rPr lang="en-GB" sz="2800" dirty="0"/>
              <a:t>Sometimes terms are inserted which give the mortgagee a benefit beyond the security and interest. These are called collateral advantages. </a:t>
            </a:r>
          </a:p>
          <a:p>
            <a:pPr lvl="1">
              <a:buFont typeface="Courier New" pitchFamily="49" charset="0"/>
              <a:buChar char="o"/>
            </a:pPr>
            <a:r>
              <a:rPr lang="en-GB" sz="2800" dirty="0"/>
              <a:t>Such clauses are objectionable only if they are unconscionable or if they constitute a clog on the right to redeem;</a:t>
            </a:r>
          </a:p>
          <a:p>
            <a:pPr lvl="1">
              <a:buFont typeface="Courier New" pitchFamily="49" charset="0"/>
              <a:buChar char="o"/>
            </a:pPr>
            <a:r>
              <a:rPr lang="en-GB" sz="2800" dirty="0"/>
              <a:t>The Court will only interfere if the advantage was imposed in a morally reprehensible manner, especially where there is inequality of bargaining power. Such will not be said of a transaction between businessmen who have their eyes open.</a:t>
            </a:r>
          </a:p>
          <a:p>
            <a:pPr lvl="1">
              <a:buFont typeface="Courier New" pitchFamily="49" charset="0"/>
              <a:buChar char="o"/>
            </a:pPr>
            <a:r>
              <a:rPr lang="en-GB" sz="2800" dirty="0"/>
              <a:t>See:</a:t>
            </a:r>
            <a:endParaRPr lang="en-GB" sz="2800" b="1" dirty="0"/>
          </a:p>
          <a:p>
            <a:pPr lvl="2">
              <a:buFont typeface="Courier New" pitchFamily="49" charset="0"/>
              <a:buChar char="o"/>
            </a:pPr>
            <a:r>
              <a:rPr lang="en-GB" sz="2600" b="1" i="1" dirty="0" err="1"/>
              <a:t>Noakes</a:t>
            </a:r>
            <a:r>
              <a:rPr lang="en-GB" sz="2600" b="1" i="1" dirty="0"/>
              <a:t> v Rice [1902] AC 2 CH 307.</a:t>
            </a:r>
          </a:p>
          <a:p>
            <a:pPr lvl="2">
              <a:buFont typeface="Courier New" pitchFamily="49" charset="0"/>
              <a:buChar char="o"/>
            </a:pPr>
            <a:r>
              <a:rPr lang="en-GB" sz="2600" b="1" i="1" dirty="0"/>
              <a:t>Biggs v </a:t>
            </a:r>
            <a:r>
              <a:rPr lang="en-GB" sz="2600" b="1" i="1" dirty="0" err="1"/>
              <a:t>Hoddinott</a:t>
            </a:r>
            <a:r>
              <a:rPr lang="en-GB" sz="2600" b="1" i="1" dirty="0"/>
              <a:t> [1898] 2 </a:t>
            </a:r>
            <a:r>
              <a:rPr lang="en-GB" sz="2600" b="1" i="1" dirty="0" err="1"/>
              <a:t>Ch</a:t>
            </a:r>
            <a:r>
              <a:rPr lang="en-GB" sz="2600" b="1" i="1" dirty="0"/>
              <a:t> 307</a:t>
            </a:r>
          </a:p>
          <a:p>
            <a:pPr lvl="2">
              <a:buFont typeface="Courier New" pitchFamily="49" charset="0"/>
              <a:buChar char="o"/>
            </a:pPr>
            <a:r>
              <a:rPr lang="en-GB" sz="2600" dirty="0"/>
              <a:t> </a:t>
            </a:r>
            <a:r>
              <a:rPr lang="en-GB" sz="2600" b="1" i="1" dirty="0" err="1"/>
              <a:t>Kreglinger</a:t>
            </a:r>
            <a:r>
              <a:rPr lang="en-GB" sz="2600" b="1" i="1" dirty="0"/>
              <a:t> v New Patagonia Meat and Cold Storage [1914] AC 25</a:t>
            </a:r>
            <a:endParaRPr lang="en-US" sz="2600" b="1" i="1" dirty="0"/>
          </a:p>
        </p:txBody>
      </p:sp>
    </p:spTree>
    <p:extLst>
      <p:ext uri="{BB962C8B-B14F-4D97-AF65-F5344CB8AC3E}">
        <p14:creationId xmlns:p14="http://schemas.microsoft.com/office/powerpoint/2010/main" val="31098394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A4E871-4ADC-4769-952F-83C66C901E5E}"/>
              </a:ext>
            </a:extLst>
          </p:cNvPr>
          <p:cNvSpPr>
            <a:spLocks noGrp="1"/>
          </p:cNvSpPr>
          <p:nvPr>
            <p:ph type="title"/>
          </p:nvPr>
        </p:nvSpPr>
        <p:spPr>
          <a:xfrm>
            <a:off x="838200" y="365125"/>
            <a:ext cx="10515600" cy="987157"/>
          </a:xfrm>
        </p:spPr>
        <p:txBody>
          <a:bodyPr/>
          <a:lstStyle/>
          <a:p>
            <a:r>
              <a:rPr lang="en-US" b="1" dirty="0"/>
              <a:t>Rights of the Mortgagee</a:t>
            </a:r>
          </a:p>
        </p:txBody>
      </p:sp>
      <p:sp>
        <p:nvSpPr>
          <p:cNvPr id="3" name="Content Placeholder 2">
            <a:extLst>
              <a:ext uri="{FF2B5EF4-FFF2-40B4-BE49-F238E27FC236}">
                <a16:creationId xmlns:a16="http://schemas.microsoft.com/office/drawing/2014/main" id="{0C405E3C-AA17-4E46-9E7C-3856C96EE28F}"/>
              </a:ext>
            </a:extLst>
          </p:cNvPr>
          <p:cNvSpPr>
            <a:spLocks noGrp="1"/>
          </p:cNvSpPr>
          <p:nvPr>
            <p:ph idx="1"/>
          </p:nvPr>
        </p:nvSpPr>
        <p:spPr>
          <a:xfrm>
            <a:off x="838200" y="1390918"/>
            <a:ext cx="10515600" cy="5177307"/>
          </a:xfrm>
        </p:spPr>
        <p:txBody>
          <a:bodyPr>
            <a:normAutofit/>
          </a:bodyPr>
          <a:lstStyle/>
          <a:p>
            <a:r>
              <a:rPr lang="en-GB" dirty="0"/>
              <a:t>Where a mortgagor defaults under the terms of the mortgage, the mortgagee is given various remedies; the remedies available depend of course on whether the mortgage created is a legal mortgage or an equitable mortgage. </a:t>
            </a:r>
          </a:p>
          <a:p>
            <a:r>
              <a:rPr lang="en-GB" dirty="0"/>
              <a:t>The mortgagee has a  personal remedy against the mortgagor for breach of the personal covenant to repay the loan. In addition, the mortgagee has a number of remedies against the mortgaged land.</a:t>
            </a:r>
          </a:p>
          <a:p>
            <a:r>
              <a:rPr lang="en-GB" dirty="0"/>
              <a:t> Two of the mortgagee’s remedies are derived from the common law (an action on the covenant, and the right to take possession), one is equitable (foreclosure) and two were formerly contractual and are now statutory (sale and appointment of receiver). </a:t>
            </a:r>
          </a:p>
        </p:txBody>
      </p:sp>
    </p:spTree>
    <p:extLst>
      <p:ext uri="{BB962C8B-B14F-4D97-AF65-F5344CB8AC3E}">
        <p14:creationId xmlns:p14="http://schemas.microsoft.com/office/powerpoint/2010/main" val="12422688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EBB17B-E79B-4954-87D3-6BA2F3405DB1}"/>
              </a:ext>
            </a:extLst>
          </p:cNvPr>
          <p:cNvSpPr>
            <a:spLocks noGrp="1"/>
          </p:cNvSpPr>
          <p:nvPr>
            <p:ph type="title"/>
          </p:nvPr>
        </p:nvSpPr>
        <p:spPr>
          <a:xfrm>
            <a:off x="838200" y="365125"/>
            <a:ext cx="10515600" cy="897005"/>
          </a:xfrm>
        </p:spPr>
        <p:txBody>
          <a:bodyPr/>
          <a:lstStyle/>
          <a:p>
            <a:r>
              <a:rPr lang="en-US" b="1" dirty="0">
                <a:solidFill>
                  <a:prstClr val="black"/>
                </a:solidFill>
              </a:rPr>
              <a:t>Rights of the Mortgagee Cont’d</a:t>
            </a:r>
            <a:endParaRPr lang="en-US" dirty="0"/>
          </a:p>
        </p:txBody>
      </p:sp>
      <p:sp>
        <p:nvSpPr>
          <p:cNvPr id="3" name="Content Placeholder 2">
            <a:extLst>
              <a:ext uri="{FF2B5EF4-FFF2-40B4-BE49-F238E27FC236}">
                <a16:creationId xmlns:a16="http://schemas.microsoft.com/office/drawing/2014/main" id="{CEAEA7E3-D52A-42B9-83BA-92880BDB63B2}"/>
              </a:ext>
            </a:extLst>
          </p:cNvPr>
          <p:cNvSpPr>
            <a:spLocks noGrp="1"/>
          </p:cNvSpPr>
          <p:nvPr>
            <p:ph idx="1"/>
          </p:nvPr>
        </p:nvSpPr>
        <p:spPr>
          <a:xfrm>
            <a:off x="838200" y="1300766"/>
            <a:ext cx="10515600" cy="5344733"/>
          </a:xfrm>
        </p:spPr>
        <p:txBody>
          <a:bodyPr/>
          <a:lstStyle/>
          <a:p>
            <a:r>
              <a:rPr lang="en-GB" b="1" dirty="0"/>
              <a:t>The following remedies are available for enforcing a legal mortgage:</a:t>
            </a:r>
          </a:p>
          <a:p>
            <a:pPr marL="971550" lvl="1" indent="-514350">
              <a:buFont typeface="+mj-lt"/>
              <a:buAutoNum type="alphaLcParenR"/>
            </a:pPr>
            <a:r>
              <a:rPr lang="en-GB" sz="2800" b="1" dirty="0"/>
              <a:t>The right of foreclosure – </a:t>
            </a:r>
            <a:r>
              <a:rPr lang="en-GB" sz="2800" dirty="0"/>
              <a:t>A Foreclosure is the name given to the process whereby the mortgagor's equitable right to redeem is declared by the Court to be extinguished and the mortgagee is left as owner of the property both at law and in equity. </a:t>
            </a:r>
          </a:p>
          <a:p>
            <a:pPr lvl="2">
              <a:buFont typeface="Courier New" pitchFamily="49" charset="0"/>
              <a:buChar char="o"/>
            </a:pPr>
            <a:r>
              <a:rPr lang="en-GB" sz="2400" dirty="0"/>
              <a:t> </a:t>
            </a:r>
            <a:r>
              <a:rPr lang="en-GB" sz="2800" dirty="0"/>
              <a:t>An order of the Court is essential for a foreclosure.</a:t>
            </a:r>
          </a:p>
          <a:p>
            <a:pPr lvl="2">
              <a:buFont typeface="Courier New" pitchFamily="49" charset="0"/>
              <a:buChar char="o"/>
            </a:pPr>
            <a:r>
              <a:rPr lang="en-GB" sz="2800" dirty="0"/>
              <a:t>Where the value of the property is significantly greater than the outstanding mortgage, the Court is more likely to order a sale.</a:t>
            </a:r>
          </a:p>
          <a:p>
            <a:pPr lvl="2">
              <a:buFont typeface="Courier New" pitchFamily="49" charset="0"/>
              <a:buChar char="o"/>
            </a:pPr>
            <a:r>
              <a:rPr lang="en-GB" sz="2800" dirty="0"/>
              <a:t>After the property is sold, the mortgagee is only entitled to the outstanding sums owed on the mortgage</a:t>
            </a:r>
            <a:r>
              <a:rPr lang="en-GB" sz="2400" dirty="0"/>
              <a:t>.</a:t>
            </a:r>
            <a:endParaRPr lang="en-US" sz="2400" dirty="0"/>
          </a:p>
        </p:txBody>
      </p:sp>
    </p:spTree>
    <p:extLst>
      <p:ext uri="{BB962C8B-B14F-4D97-AF65-F5344CB8AC3E}">
        <p14:creationId xmlns:p14="http://schemas.microsoft.com/office/powerpoint/2010/main" val="83405473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E0CA00-3C36-4F46-8F78-A799E829030A}"/>
              </a:ext>
            </a:extLst>
          </p:cNvPr>
          <p:cNvSpPr>
            <a:spLocks noGrp="1"/>
          </p:cNvSpPr>
          <p:nvPr>
            <p:ph type="title"/>
          </p:nvPr>
        </p:nvSpPr>
        <p:spPr>
          <a:xfrm>
            <a:off x="799563" y="94669"/>
            <a:ext cx="10515600" cy="1038672"/>
          </a:xfrm>
        </p:spPr>
        <p:txBody>
          <a:bodyPr/>
          <a:lstStyle/>
          <a:p>
            <a:r>
              <a:rPr lang="en-US" b="1" dirty="0">
                <a:solidFill>
                  <a:prstClr val="black"/>
                </a:solidFill>
              </a:rPr>
              <a:t>Rights of the Mortgagee Cont’d</a:t>
            </a:r>
            <a:endParaRPr lang="en-US" dirty="0"/>
          </a:p>
        </p:txBody>
      </p:sp>
      <p:sp>
        <p:nvSpPr>
          <p:cNvPr id="3" name="Content Placeholder 2">
            <a:extLst>
              <a:ext uri="{FF2B5EF4-FFF2-40B4-BE49-F238E27FC236}">
                <a16:creationId xmlns:a16="http://schemas.microsoft.com/office/drawing/2014/main" id="{894B1E45-2C3C-4431-92BF-CBC88B3EC442}"/>
              </a:ext>
            </a:extLst>
          </p:cNvPr>
          <p:cNvSpPr>
            <a:spLocks noGrp="1"/>
          </p:cNvSpPr>
          <p:nvPr>
            <p:ph idx="1"/>
          </p:nvPr>
        </p:nvSpPr>
        <p:spPr>
          <a:xfrm>
            <a:off x="838200" y="1068946"/>
            <a:ext cx="10515600" cy="5628068"/>
          </a:xfrm>
        </p:spPr>
        <p:txBody>
          <a:bodyPr>
            <a:normAutofit fontScale="85000" lnSpcReduction="10000"/>
          </a:bodyPr>
          <a:lstStyle/>
          <a:p>
            <a:pPr marL="514350" indent="-514350">
              <a:buAutoNum type="alphaLcParenR" startAt="2"/>
            </a:pPr>
            <a:r>
              <a:rPr lang="en-GB" sz="3100" b="1" dirty="0"/>
              <a:t>The right of sell - </a:t>
            </a:r>
            <a:r>
              <a:rPr lang="en-GB" sz="3100" dirty="0"/>
              <a:t>Formerly a mortgagee's power of sale depended upon an express power being inserted in the mortgage. But subject to any contrary intention in the mortgage, a statutory power of sale is now implied in all mortgages made after 1881 by deed. </a:t>
            </a:r>
          </a:p>
          <a:p>
            <a:pPr lvl="1">
              <a:buFont typeface="Courier New" pitchFamily="49" charset="0"/>
              <a:buChar char="o"/>
            </a:pPr>
            <a:r>
              <a:rPr lang="en-GB" sz="3100" dirty="0"/>
              <a:t>However, a legal mortgage often provides for a power of sale in a mortgage deed. This power is carefully drafted so as to allow the mortgagee to take only what is due to him out of the proceeds of the sale, and only to  exercise the power in proper circumstances. </a:t>
            </a:r>
          </a:p>
          <a:p>
            <a:pPr lvl="1">
              <a:buFont typeface="Courier New" pitchFamily="49" charset="0"/>
              <a:buChar char="o"/>
            </a:pPr>
            <a:r>
              <a:rPr lang="en-GB" sz="3100" dirty="0"/>
              <a:t>Although the power of sale arises when the mortgage money has become due, in terms of </a:t>
            </a:r>
            <a:r>
              <a:rPr lang="en-GB" sz="3100" b="1" dirty="0"/>
              <a:t>s. 20 of the Conveyancing and Law of Property Act 1881</a:t>
            </a:r>
            <a:r>
              <a:rPr lang="en-GB" sz="3100" dirty="0"/>
              <a:t>, it does not become exercisable until:</a:t>
            </a:r>
          </a:p>
          <a:p>
            <a:pPr marL="1428750" lvl="2" indent="-514350" algn="just">
              <a:lnSpc>
                <a:spcPct val="107000"/>
              </a:lnSpc>
              <a:buFont typeface="+mj-lt"/>
              <a:buAutoNum type="arabicParenR"/>
            </a:pPr>
            <a:r>
              <a:rPr lang="en-US" sz="2300" dirty="0">
                <a:solidFill>
                  <a:srgbClr val="000000"/>
                </a:solidFill>
                <a:latin typeface="Times New Roman"/>
                <a:ea typeface="Times New Roman"/>
                <a:cs typeface="Times New Roman"/>
              </a:rPr>
              <a:t>Notice requiring payment has been served on the mortgagor and default has been made for three months thereafter</a:t>
            </a:r>
            <a:endParaRPr lang="en-GB" sz="1400" dirty="0">
              <a:ea typeface="Calibri"/>
              <a:cs typeface="Times New Roman"/>
            </a:endParaRPr>
          </a:p>
          <a:p>
            <a:pPr marL="1428750" lvl="2" indent="-514350" algn="just">
              <a:lnSpc>
                <a:spcPct val="107000"/>
              </a:lnSpc>
              <a:buFont typeface="+mj-lt"/>
              <a:buAutoNum type="arabicParenR"/>
            </a:pPr>
            <a:r>
              <a:rPr lang="en-US" sz="2300" dirty="0">
                <a:solidFill>
                  <a:srgbClr val="000000"/>
                </a:solidFill>
                <a:latin typeface="Times New Roman"/>
                <a:ea typeface="Times New Roman"/>
                <a:cs typeface="Times New Roman"/>
              </a:rPr>
              <a:t>Some interest under the mortgage is two months in arrears</a:t>
            </a:r>
            <a:endParaRPr lang="en-GB" sz="1400" dirty="0">
              <a:ea typeface="Calibri"/>
              <a:cs typeface="Times New Roman"/>
            </a:endParaRPr>
          </a:p>
          <a:p>
            <a:pPr marL="1428750" lvl="2" indent="-514350">
              <a:buFont typeface="+mj-lt"/>
              <a:buAutoNum type="arabicParenR"/>
            </a:pPr>
            <a:r>
              <a:rPr lang="en-US" sz="2300" dirty="0">
                <a:solidFill>
                  <a:srgbClr val="000000"/>
                </a:solidFill>
                <a:latin typeface="Times New Roman"/>
                <a:ea typeface="Times New Roman"/>
              </a:rPr>
              <a:t>There has been a breach of some other (non-payment) provision contained in the Act or in the mortgage deed</a:t>
            </a:r>
            <a:endParaRPr lang="en-GB" sz="2300" dirty="0"/>
          </a:p>
          <a:p>
            <a:pPr marL="0" indent="0">
              <a:buNone/>
            </a:pPr>
            <a:endParaRPr lang="en-GB" dirty="0"/>
          </a:p>
        </p:txBody>
      </p:sp>
    </p:spTree>
    <p:extLst>
      <p:ext uri="{BB962C8B-B14F-4D97-AF65-F5344CB8AC3E}">
        <p14:creationId xmlns:p14="http://schemas.microsoft.com/office/powerpoint/2010/main" val="383727141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42457"/>
          </a:xfrm>
        </p:spPr>
        <p:txBody>
          <a:bodyPr/>
          <a:lstStyle/>
          <a:p>
            <a:r>
              <a:rPr lang="en-US" b="1" dirty="0">
                <a:solidFill>
                  <a:prstClr val="black"/>
                </a:solidFill>
              </a:rPr>
              <a:t>Rights of the Mortgagee Cont’d</a:t>
            </a:r>
            <a:endParaRPr lang="en-GB" dirty="0"/>
          </a:p>
        </p:txBody>
      </p:sp>
      <p:sp>
        <p:nvSpPr>
          <p:cNvPr id="3" name="Content Placeholder 2"/>
          <p:cNvSpPr>
            <a:spLocks noGrp="1"/>
          </p:cNvSpPr>
          <p:nvPr>
            <p:ph idx="1"/>
          </p:nvPr>
        </p:nvSpPr>
        <p:spPr>
          <a:xfrm>
            <a:off x="838200" y="1262130"/>
            <a:ext cx="10515600" cy="5473521"/>
          </a:xfrm>
        </p:spPr>
        <p:txBody>
          <a:bodyPr>
            <a:normAutofit/>
          </a:bodyPr>
          <a:lstStyle/>
          <a:p>
            <a:pPr lvl="1">
              <a:buFont typeface="Courier New" pitchFamily="49" charset="0"/>
              <a:buChar char="o"/>
            </a:pPr>
            <a:r>
              <a:rPr lang="en-GB" dirty="0"/>
              <a:t>Furthermore, section 66 of the Lands and Deeds Registry Act provides for the power of sale when the mortgage money becomes payable. </a:t>
            </a:r>
          </a:p>
          <a:p>
            <a:pPr lvl="1">
              <a:buFont typeface="Courier New" pitchFamily="49" charset="0"/>
              <a:buChar char="o"/>
            </a:pPr>
            <a:r>
              <a:rPr lang="en-GB" dirty="0"/>
              <a:t>The power of sale under section 66 is exercisable according to section 20 of the Conveyancing and Law of Property Act of 1881, referred to above.</a:t>
            </a:r>
          </a:p>
          <a:p>
            <a:pPr lvl="1">
              <a:buFont typeface="Courier New" pitchFamily="49" charset="0"/>
              <a:buChar char="o"/>
            </a:pPr>
            <a:r>
              <a:rPr lang="en-GB" dirty="0"/>
              <a:t>According  to s. 19 of the Conveyancing and Law of Property Act 1881, the sale can be done by  auction or private sale.</a:t>
            </a:r>
          </a:p>
          <a:p>
            <a:pPr lvl="1">
              <a:buFont typeface="Courier New" pitchFamily="49" charset="0"/>
              <a:buChar char="o"/>
            </a:pPr>
            <a:r>
              <a:rPr lang="en-GB" dirty="0"/>
              <a:t>Read the following cases:</a:t>
            </a:r>
          </a:p>
          <a:p>
            <a:pPr marL="1371600" lvl="2" indent="-457200">
              <a:buFont typeface="+mj-lt"/>
              <a:buAutoNum type="arabicParenR"/>
            </a:pPr>
            <a:r>
              <a:rPr lang="en-GB" b="1" dirty="0"/>
              <a:t>S. Brian </a:t>
            </a:r>
            <a:r>
              <a:rPr lang="en-GB" b="1" dirty="0" err="1"/>
              <a:t>Musonda</a:t>
            </a:r>
            <a:r>
              <a:rPr lang="en-GB" b="1" dirty="0"/>
              <a:t> (Receiver of First Merchant Bank (In Receivership) </a:t>
            </a:r>
            <a:r>
              <a:rPr lang="en-GB" b="1" dirty="0" err="1"/>
              <a:t>vs</a:t>
            </a:r>
            <a:r>
              <a:rPr lang="en-GB" b="1" dirty="0"/>
              <a:t> Hyper Food Products Limited and Two Others (1999) Z.R.124</a:t>
            </a:r>
            <a:r>
              <a:rPr lang="en-GB" dirty="0"/>
              <a:t> - the HC has the discretion to give time to the mortgagor time to pay before granting order to foreclose and sale.</a:t>
            </a:r>
          </a:p>
          <a:p>
            <a:pPr lvl="3">
              <a:buFont typeface="Courier New" pitchFamily="49" charset="0"/>
              <a:buChar char="o"/>
            </a:pPr>
            <a:r>
              <a:rPr lang="en-GB" sz="2000" dirty="0"/>
              <a:t>you can do so without a court order but to avoid delays it is best to get a court order as mortgagor can file an injunction delaying the process. </a:t>
            </a:r>
          </a:p>
          <a:p>
            <a:pPr marL="1371600" lvl="2" indent="-457200">
              <a:buFont typeface="+mj-lt"/>
              <a:buAutoNum type="arabicParenR"/>
            </a:pPr>
            <a:r>
              <a:rPr lang="en-GB" b="1" dirty="0"/>
              <a:t>Finance Bank Limited v Africa Angle Limited and Others (1998) Z.R.237 </a:t>
            </a:r>
            <a:r>
              <a:rPr lang="en-GB" dirty="0"/>
              <a:t>– get the best price from the sale; can sale without court order, account to court where you have sold with court order, court can order re-evaluation of the property if there are claims that the property was undervalued by the mortgagee.</a:t>
            </a:r>
          </a:p>
          <a:p>
            <a:pPr lvl="1">
              <a:buFont typeface="Courier New" pitchFamily="49" charset="0"/>
              <a:buChar char="o"/>
            </a:pPr>
            <a:endParaRPr lang="en-GB" dirty="0"/>
          </a:p>
          <a:p>
            <a:endParaRPr lang="en-GB" dirty="0"/>
          </a:p>
        </p:txBody>
      </p:sp>
    </p:spTree>
    <p:extLst>
      <p:ext uri="{BB962C8B-B14F-4D97-AF65-F5344CB8AC3E}">
        <p14:creationId xmlns:p14="http://schemas.microsoft.com/office/powerpoint/2010/main" val="117050171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35641"/>
          </a:xfrm>
        </p:spPr>
        <p:txBody>
          <a:bodyPr/>
          <a:lstStyle/>
          <a:p>
            <a:r>
              <a:rPr lang="en-US" b="1" dirty="0">
                <a:solidFill>
                  <a:prstClr val="black"/>
                </a:solidFill>
              </a:rPr>
              <a:t>Rights of the Mortgagee Cont’d</a:t>
            </a:r>
            <a:endParaRPr lang="en-GB" dirty="0"/>
          </a:p>
        </p:txBody>
      </p:sp>
      <p:sp>
        <p:nvSpPr>
          <p:cNvPr id="3" name="Content Placeholder 2"/>
          <p:cNvSpPr>
            <a:spLocks noGrp="1"/>
          </p:cNvSpPr>
          <p:nvPr>
            <p:ph idx="1"/>
          </p:nvPr>
        </p:nvSpPr>
        <p:spPr>
          <a:xfrm>
            <a:off x="838200" y="1287886"/>
            <a:ext cx="10515600" cy="5344733"/>
          </a:xfrm>
        </p:spPr>
        <p:txBody>
          <a:bodyPr/>
          <a:lstStyle/>
          <a:p>
            <a:pPr marL="971550" lvl="1" indent="-514350">
              <a:buAutoNum type="arabicParenR" startAt="3"/>
            </a:pPr>
            <a:r>
              <a:rPr lang="en-GB" b="1" i="1" dirty="0">
                <a:solidFill>
                  <a:prstClr val="black"/>
                </a:solidFill>
              </a:rPr>
              <a:t>Modern Jacks Suppliers Limited v. Strong Engineering Limited and George </a:t>
            </a:r>
            <a:r>
              <a:rPr lang="en-GB" b="1" i="1" dirty="0" err="1">
                <a:solidFill>
                  <a:prstClr val="black"/>
                </a:solidFill>
              </a:rPr>
              <a:t>Sokota</a:t>
            </a:r>
            <a:r>
              <a:rPr lang="en-GB" b="1" i="1" dirty="0">
                <a:solidFill>
                  <a:prstClr val="black"/>
                </a:solidFill>
              </a:rPr>
              <a:t> (Suing as Liquidation Manager) of African Commercial Bank Zambia Limited SCZ </a:t>
            </a:r>
            <a:r>
              <a:rPr lang="en-GB" b="1" i="1" dirty="0" err="1">
                <a:solidFill>
                  <a:prstClr val="black"/>
                </a:solidFill>
              </a:rPr>
              <a:t>Apeal</a:t>
            </a:r>
            <a:r>
              <a:rPr lang="en-GB" b="1" i="1" dirty="0">
                <a:solidFill>
                  <a:prstClr val="black"/>
                </a:solidFill>
              </a:rPr>
              <a:t> No. 50 of 2001 – account to mortgagor.</a:t>
            </a:r>
          </a:p>
          <a:p>
            <a:pPr marL="971550" lvl="1" indent="-514350">
              <a:buAutoNum type="arabicParenR" startAt="3"/>
            </a:pPr>
            <a:r>
              <a:rPr lang="en-GB" b="1" i="1" dirty="0" err="1">
                <a:solidFill>
                  <a:prstClr val="black"/>
                </a:solidFill>
              </a:rPr>
              <a:t>Investrust</a:t>
            </a:r>
            <a:r>
              <a:rPr lang="en-GB" b="1" i="1" dirty="0">
                <a:solidFill>
                  <a:prstClr val="black"/>
                </a:solidFill>
              </a:rPr>
              <a:t> Merchant Bank Limited, </a:t>
            </a:r>
            <a:r>
              <a:rPr lang="en-GB" b="1" i="1" dirty="0" err="1">
                <a:solidFill>
                  <a:prstClr val="black"/>
                </a:solidFill>
              </a:rPr>
              <a:t>Simbeye</a:t>
            </a:r>
            <a:r>
              <a:rPr lang="en-GB" b="1" i="1" dirty="0">
                <a:solidFill>
                  <a:prstClr val="black"/>
                </a:solidFill>
              </a:rPr>
              <a:t> Enterprise Limited v </a:t>
            </a:r>
            <a:r>
              <a:rPr lang="en-GB" b="1" i="1" dirty="0" err="1">
                <a:solidFill>
                  <a:prstClr val="black"/>
                </a:solidFill>
              </a:rPr>
              <a:t>Ebrahim</a:t>
            </a:r>
            <a:r>
              <a:rPr lang="en-GB" b="1" i="1" dirty="0">
                <a:solidFill>
                  <a:prstClr val="black"/>
                </a:solidFill>
              </a:rPr>
              <a:t> </a:t>
            </a:r>
            <a:r>
              <a:rPr lang="en-GB" b="1" i="1" dirty="0" err="1">
                <a:solidFill>
                  <a:prstClr val="black"/>
                </a:solidFill>
              </a:rPr>
              <a:t>Yousuf</a:t>
            </a:r>
            <a:r>
              <a:rPr lang="en-GB" b="1" i="1" dirty="0">
                <a:solidFill>
                  <a:prstClr val="black"/>
                </a:solidFill>
              </a:rPr>
              <a:t> (2004) Z.R. 28 (S.C.) </a:t>
            </a:r>
          </a:p>
          <a:p>
            <a:pPr lvl="1">
              <a:buFont typeface="Courier New" pitchFamily="49" charset="0"/>
              <a:buChar char="o"/>
            </a:pPr>
            <a:r>
              <a:rPr lang="en-GB" sz="2800" dirty="0">
                <a:solidFill>
                  <a:prstClr val="black"/>
                </a:solidFill>
              </a:rPr>
              <a:t>The mortgagee is under legal duty to use reasonable care to obtain the best possible price which the circumstances of the case permit.   </a:t>
            </a:r>
          </a:p>
          <a:p>
            <a:pPr lvl="1">
              <a:buFont typeface="Courier New" pitchFamily="49" charset="0"/>
              <a:buChar char="o"/>
            </a:pPr>
            <a:r>
              <a:rPr lang="en-GB" sz="2800" dirty="0">
                <a:solidFill>
                  <a:prstClr val="black"/>
                </a:solidFill>
              </a:rPr>
              <a:t>A mortgagee cannot sell to himself.  </a:t>
            </a:r>
          </a:p>
          <a:p>
            <a:pPr lvl="1">
              <a:buFont typeface="Courier New" pitchFamily="49" charset="0"/>
              <a:buChar char="o"/>
            </a:pPr>
            <a:r>
              <a:rPr lang="en-GB" sz="2800" dirty="0">
                <a:solidFill>
                  <a:prstClr val="black"/>
                </a:solidFill>
              </a:rPr>
              <a:t> A mortgage must obtain the true market value </a:t>
            </a:r>
          </a:p>
          <a:p>
            <a:endParaRPr lang="en-GB" sz="3600" dirty="0"/>
          </a:p>
        </p:txBody>
      </p:sp>
    </p:spTree>
    <p:extLst>
      <p:ext uri="{BB962C8B-B14F-4D97-AF65-F5344CB8AC3E}">
        <p14:creationId xmlns:p14="http://schemas.microsoft.com/office/powerpoint/2010/main" val="19888964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3806" y="133306"/>
            <a:ext cx="10515600" cy="948520"/>
          </a:xfrm>
        </p:spPr>
        <p:txBody>
          <a:bodyPr/>
          <a:lstStyle/>
          <a:p>
            <a:r>
              <a:rPr lang="en-US" b="1" dirty="0">
                <a:solidFill>
                  <a:prstClr val="black"/>
                </a:solidFill>
              </a:rPr>
              <a:t>Rights of the Mortgagee Cont’d</a:t>
            </a:r>
            <a:endParaRPr lang="en-GB" dirty="0"/>
          </a:p>
        </p:txBody>
      </p:sp>
      <p:sp>
        <p:nvSpPr>
          <p:cNvPr id="3" name="Content Placeholder 2"/>
          <p:cNvSpPr>
            <a:spLocks noGrp="1"/>
          </p:cNvSpPr>
          <p:nvPr>
            <p:ph idx="1"/>
          </p:nvPr>
        </p:nvSpPr>
        <p:spPr>
          <a:xfrm>
            <a:off x="838200" y="953036"/>
            <a:ext cx="10515600" cy="5589431"/>
          </a:xfrm>
        </p:spPr>
        <p:txBody>
          <a:bodyPr/>
          <a:lstStyle/>
          <a:p>
            <a:pPr marL="514350" indent="-514350">
              <a:buAutoNum type="alphaLcParenR" startAt="3"/>
            </a:pPr>
            <a:r>
              <a:rPr lang="en-GB" sz="2600" b="1" dirty="0"/>
              <a:t>The right to take possession - </a:t>
            </a:r>
            <a:r>
              <a:rPr lang="en-GB" sz="2600" dirty="0"/>
              <a:t>Since a legal mortgagee gives the mortgagee a legal estate in possession he is entitled subject to any agreement to the contrary, to take possession of the mortgaged property, as soon as the mortgage is made, even if a mortgagor is guilty of no default.</a:t>
            </a:r>
          </a:p>
          <a:p>
            <a:pPr lvl="1">
              <a:buFont typeface="Courier New" pitchFamily="49" charset="0"/>
              <a:buChar char="o"/>
            </a:pPr>
            <a:r>
              <a:rPr lang="en-GB" sz="2600" dirty="0"/>
              <a:t> It is said that a mortgagee “may go into possession before the ink is dry on the mortgage” - See </a:t>
            </a:r>
            <a:r>
              <a:rPr lang="en-GB" sz="2600" b="1" i="1" dirty="0"/>
              <a:t>Four-Maids v Dudley Marshall [1957] </a:t>
            </a:r>
            <a:r>
              <a:rPr lang="en-GB" sz="2600" b="1" i="1" dirty="0" err="1"/>
              <a:t>Ch</a:t>
            </a:r>
            <a:r>
              <a:rPr lang="en-GB" sz="2600" b="1" i="1" dirty="0"/>
              <a:t> 317</a:t>
            </a:r>
            <a:r>
              <a:rPr lang="en-GB" sz="2600" dirty="0"/>
              <a:t>. </a:t>
            </a:r>
          </a:p>
          <a:p>
            <a:pPr lvl="1">
              <a:buFont typeface="Courier New" pitchFamily="49" charset="0"/>
              <a:buChar char="o"/>
            </a:pPr>
            <a:r>
              <a:rPr lang="en-GB" sz="2600" dirty="0"/>
              <a:t>When a mortgagee takes possession of the property, he is under an obligation to account not only what he has received during the time he is in possession, but also what he ought to have received.</a:t>
            </a:r>
          </a:p>
          <a:p>
            <a:endParaRPr lang="en-GB" dirty="0"/>
          </a:p>
          <a:p>
            <a:endParaRPr lang="en-GB" dirty="0"/>
          </a:p>
        </p:txBody>
      </p:sp>
    </p:spTree>
    <p:extLst>
      <p:ext uri="{BB962C8B-B14F-4D97-AF65-F5344CB8AC3E}">
        <p14:creationId xmlns:p14="http://schemas.microsoft.com/office/powerpoint/2010/main" val="72891762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654" y="197700"/>
            <a:ext cx="10515600" cy="935642"/>
          </a:xfrm>
        </p:spPr>
        <p:txBody>
          <a:bodyPr/>
          <a:lstStyle/>
          <a:p>
            <a:r>
              <a:rPr lang="en-US" b="1" dirty="0">
                <a:solidFill>
                  <a:prstClr val="black"/>
                </a:solidFill>
              </a:rPr>
              <a:t>Rights of the Mortgagee Cont’d</a:t>
            </a:r>
            <a:endParaRPr lang="en-GB" dirty="0"/>
          </a:p>
        </p:txBody>
      </p:sp>
      <p:sp>
        <p:nvSpPr>
          <p:cNvPr id="3" name="Content Placeholder 2"/>
          <p:cNvSpPr>
            <a:spLocks noGrp="1"/>
          </p:cNvSpPr>
          <p:nvPr>
            <p:ph idx="1"/>
          </p:nvPr>
        </p:nvSpPr>
        <p:spPr>
          <a:xfrm>
            <a:off x="838200" y="1107583"/>
            <a:ext cx="10515600" cy="5280338"/>
          </a:xfrm>
        </p:spPr>
        <p:txBody>
          <a:bodyPr>
            <a:normAutofit/>
          </a:bodyPr>
          <a:lstStyle/>
          <a:p>
            <a:pPr marL="514350" indent="-514350">
              <a:buAutoNum type="alphaLcParenR" startAt="4"/>
            </a:pPr>
            <a:r>
              <a:rPr lang="en-GB" sz="2600" b="1" dirty="0"/>
              <a:t>The right to appoint a receiver - </a:t>
            </a:r>
            <a:r>
              <a:rPr lang="en-GB" sz="2600" dirty="0"/>
              <a:t>In order to avoid the responsibilities of taking possession and yet achieve substantially the same result, mortgages provide for the appointment of a receiver with extensive powers of management of the mortgaged property. </a:t>
            </a:r>
          </a:p>
          <a:p>
            <a:pPr lvl="1">
              <a:buFont typeface="Courier New" pitchFamily="49" charset="0"/>
              <a:buChar char="o"/>
            </a:pPr>
            <a:r>
              <a:rPr lang="en-GB" sz="2600" dirty="0"/>
              <a:t>Typically, a receiver is responsible for the collection of rents and profits.</a:t>
            </a:r>
          </a:p>
          <a:p>
            <a:pPr lvl="1">
              <a:buFont typeface="Courier New" pitchFamily="49" charset="0"/>
              <a:buChar char="o"/>
            </a:pPr>
            <a:r>
              <a:rPr lang="en-GB" sz="2600" dirty="0"/>
              <a:t>Although a receiver is appointed by the mortgagee, he is in fact an agent of the mortgagor.</a:t>
            </a:r>
          </a:p>
          <a:p>
            <a:pPr marL="514350" indent="-514350">
              <a:buAutoNum type="alphaLcParenR" startAt="5"/>
            </a:pPr>
            <a:r>
              <a:rPr lang="en-GB" sz="2600" b="1" dirty="0"/>
              <a:t>To Sue For Money After The Date Fixed For Payment </a:t>
            </a:r>
            <a:r>
              <a:rPr lang="en-GB" sz="2600" dirty="0"/>
              <a:t>- a mortgagee may sue for the money lent. </a:t>
            </a:r>
          </a:p>
          <a:p>
            <a:pPr lvl="1">
              <a:buFont typeface="Courier New" pitchFamily="49" charset="0"/>
              <a:buChar char="o"/>
            </a:pPr>
            <a:r>
              <a:rPr lang="en-GB" sz="2600" dirty="0"/>
              <a:t>This is like any other contract where money is lent and there is default. </a:t>
            </a:r>
          </a:p>
          <a:p>
            <a:pPr marL="0" indent="0">
              <a:buNone/>
            </a:pPr>
            <a:endParaRPr lang="en-GB" sz="3000" dirty="0"/>
          </a:p>
        </p:txBody>
      </p:sp>
    </p:spTree>
    <p:extLst>
      <p:ext uri="{BB962C8B-B14F-4D97-AF65-F5344CB8AC3E}">
        <p14:creationId xmlns:p14="http://schemas.microsoft.com/office/powerpoint/2010/main" val="119453415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35641"/>
          </a:xfrm>
        </p:spPr>
        <p:txBody>
          <a:bodyPr/>
          <a:lstStyle/>
          <a:p>
            <a:r>
              <a:rPr lang="en-US" b="1" dirty="0"/>
              <a:t>Rights of the Mortgagee Cont’d</a:t>
            </a:r>
            <a:endParaRPr lang="en-GB" dirty="0"/>
          </a:p>
        </p:txBody>
      </p:sp>
      <p:sp>
        <p:nvSpPr>
          <p:cNvPr id="3" name="Content Placeholder 2"/>
          <p:cNvSpPr>
            <a:spLocks noGrp="1"/>
          </p:cNvSpPr>
          <p:nvPr>
            <p:ph idx="1"/>
          </p:nvPr>
        </p:nvSpPr>
        <p:spPr>
          <a:xfrm>
            <a:off x="735169" y="1323348"/>
            <a:ext cx="10515600" cy="5231997"/>
          </a:xfrm>
        </p:spPr>
        <p:txBody>
          <a:bodyPr>
            <a:normAutofit/>
          </a:bodyPr>
          <a:lstStyle/>
          <a:p>
            <a:r>
              <a:rPr lang="en-GB" dirty="0"/>
              <a:t>The extent to which the remedies referred to above are exercisable by an equitable mortgagee is as follows:</a:t>
            </a:r>
          </a:p>
          <a:p>
            <a:pPr marL="971550" lvl="1" indent="-514350">
              <a:buFont typeface="+mj-lt"/>
              <a:buAutoNum type="arabicParenR"/>
            </a:pPr>
            <a:r>
              <a:rPr lang="en-GB" b="1" dirty="0"/>
              <a:t>To foreclose: </a:t>
            </a:r>
            <a:r>
              <a:rPr lang="en-GB" dirty="0"/>
              <a:t>Foreclosure is the primary remedy of an equitable mortgagee since he has no legal estate. The Court order absolute will direct the mortgagor to convey the land to the mortgagee unconditionally, i.e., free from any right to redeem </a:t>
            </a:r>
          </a:p>
          <a:p>
            <a:pPr marL="971550" lvl="1" indent="-514350">
              <a:buFont typeface="+mj-lt"/>
              <a:buAutoNum type="arabicParenR"/>
            </a:pPr>
            <a:r>
              <a:rPr lang="en-GB" b="1" dirty="0"/>
              <a:t>To sell: </a:t>
            </a:r>
            <a:r>
              <a:rPr lang="en-GB" dirty="0"/>
              <a:t>The statutory power of sale applies only where the mortgage was made by deed; an equitable mortgagee has no power of sale.</a:t>
            </a:r>
          </a:p>
          <a:p>
            <a:pPr marL="971550" lvl="1" indent="-514350">
              <a:buFont typeface="+mj-lt"/>
              <a:buAutoNum type="arabicParenR"/>
            </a:pPr>
            <a:r>
              <a:rPr lang="en-GB" b="1" dirty="0"/>
              <a:t>To take possession: </a:t>
            </a:r>
            <a:r>
              <a:rPr lang="en-GB" dirty="0"/>
              <a:t>it is generally said that an equitable mortgagee has no right to take possession because he has no legal estate.</a:t>
            </a:r>
          </a:p>
          <a:p>
            <a:pPr marL="971550" lvl="1" indent="-514350">
              <a:buFont typeface="+mj-lt"/>
              <a:buAutoNum type="arabicParenR"/>
            </a:pPr>
            <a:r>
              <a:rPr lang="en-GB" b="1" dirty="0"/>
              <a:t>To appoint a receiver: </a:t>
            </a:r>
            <a:r>
              <a:rPr lang="en-GB" dirty="0"/>
              <a:t>an equitable mortgagee has always had the right to have a receiver appointed by the Court in a proper case. </a:t>
            </a:r>
          </a:p>
        </p:txBody>
      </p:sp>
    </p:spTree>
    <p:extLst>
      <p:ext uri="{BB962C8B-B14F-4D97-AF65-F5344CB8AC3E}">
        <p14:creationId xmlns:p14="http://schemas.microsoft.com/office/powerpoint/2010/main" val="54136287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922762"/>
          </a:xfrm>
        </p:spPr>
        <p:txBody>
          <a:bodyPr/>
          <a:lstStyle/>
          <a:p>
            <a:r>
              <a:rPr lang="en-US" b="1" dirty="0">
                <a:solidFill>
                  <a:prstClr val="black"/>
                </a:solidFill>
              </a:rPr>
              <a:t>Rights of the Mortgagee Cont’d</a:t>
            </a:r>
            <a:endParaRPr lang="en-GB" dirty="0"/>
          </a:p>
        </p:txBody>
      </p:sp>
      <p:sp>
        <p:nvSpPr>
          <p:cNvPr id="3" name="Content Placeholder 2"/>
          <p:cNvSpPr>
            <a:spLocks noGrp="1"/>
          </p:cNvSpPr>
          <p:nvPr>
            <p:ph idx="1"/>
          </p:nvPr>
        </p:nvSpPr>
        <p:spPr>
          <a:xfrm>
            <a:off x="838200" y="1236372"/>
            <a:ext cx="10515600" cy="5306096"/>
          </a:xfrm>
        </p:spPr>
        <p:txBody>
          <a:bodyPr>
            <a:normAutofit lnSpcReduction="10000"/>
          </a:bodyPr>
          <a:lstStyle/>
          <a:p>
            <a:r>
              <a:rPr lang="en-GB" dirty="0"/>
              <a:t>Note that the mortgagee's remedies are cumulative. A mortgagee is therefore not bound to select any one of the remedies and pursue that particular remedy exclusively. A mortgagee is at liberty to employ one or all of the remedies to enforce payment. </a:t>
            </a:r>
          </a:p>
          <a:p>
            <a:r>
              <a:rPr lang="en-GB" dirty="0"/>
              <a:t>For instance, if he sells the property for less than the mortgage advance or debt, he may still sue the mortgagor upon the personal covenant for payment of the balance. </a:t>
            </a:r>
          </a:p>
          <a:p>
            <a:r>
              <a:rPr lang="en-GB" dirty="0"/>
              <a:t>Be that as it may, foreclosure puts an end to other remedies, since if the mortgagee takes the whole security, he cannot also claim payment.</a:t>
            </a:r>
          </a:p>
          <a:p>
            <a:r>
              <a:rPr lang="en-GB" dirty="0"/>
              <a:t>See:</a:t>
            </a:r>
          </a:p>
          <a:p>
            <a:pPr lvl="1">
              <a:buFont typeface="Courier New" pitchFamily="49" charset="0"/>
              <a:buChar char="o"/>
            </a:pPr>
            <a:r>
              <a:rPr lang="en-GB" b="1" i="1" dirty="0" err="1"/>
              <a:t>Lackson</a:t>
            </a:r>
            <a:r>
              <a:rPr lang="en-GB" b="1" i="1" dirty="0"/>
              <a:t> </a:t>
            </a:r>
            <a:r>
              <a:rPr lang="en-GB" b="1" i="1" dirty="0" err="1"/>
              <a:t>Mwabi</a:t>
            </a:r>
            <a:r>
              <a:rPr lang="en-GB" b="1" i="1" dirty="0"/>
              <a:t> Mwanza V </a:t>
            </a:r>
            <a:r>
              <a:rPr lang="en-GB" b="1" i="1" dirty="0" err="1"/>
              <a:t>Sangwa</a:t>
            </a:r>
            <a:r>
              <a:rPr lang="en-GB" b="1" i="1" dirty="0"/>
              <a:t> </a:t>
            </a:r>
            <a:r>
              <a:rPr lang="en-GB" b="1" i="1" dirty="0" err="1"/>
              <a:t>Simpasa,Chisha</a:t>
            </a:r>
            <a:r>
              <a:rPr lang="en-GB" b="1" i="1" dirty="0"/>
              <a:t> Lawrence </a:t>
            </a:r>
            <a:r>
              <a:rPr lang="en-GB" b="1" i="1" dirty="0" err="1"/>
              <a:t>Simpasa</a:t>
            </a:r>
            <a:r>
              <a:rPr lang="en-GB" b="1" i="1" dirty="0"/>
              <a:t> 2005/HP/0500</a:t>
            </a:r>
          </a:p>
        </p:txBody>
      </p:sp>
    </p:spTree>
    <p:extLst>
      <p:ext uri="{BB962C8B-B14F-4D97-AF65-F5344CB8AC3E}">
        <p14:creationId xmlns:p14="http://schemas.microsoft.com/office/powerpoint/2010/main" val="22744102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8DD11F-7070-4058-8EC1-5D8F2E48D45C}"/>
              </a:ext>
            </a:extLst>
          </p:cNvPr>
          <p:cNvSpPr>
            <a:spLocks noGrp="1"/>
          </p:cNvSpPr>
          <p:nvPr>
            <p:ph type="title"/>
          </p:nvPr>
        </p:nvSpPr>
        <p:spPr>
          <a:xfrm>
            <a:off x="838200" y="365125"/>
            <a:ext cx="10515600" cy="943413"/>
          </a:xfrm>
        </p:spPr>
        <p:txBody>
          <a:bodyPr/>
          <a:lstStyle/>
          <a:p>
            <a:r>
              <a:rPr lang="en-US" b="1" dirty="0"/>
              <a:t>Understanding a Mortgage</a:t>
            </a:r>
          </a:p>
        </p:txBody>
      </p:sp>
      <p:sp>
        <p:nvSpPr>
          <p:cNvPr id="3" name="Content Placeholder 2">
            <a:extLst>
              <a:ext uri="{FF2B5EF4-FFF2-40B4-BE49-F238E27FC236}">
                <a16:creationId xmlns:a16="http://schemas.microsoft.com/office/drawing/2014/main" id="{5B6B3C49-083F-4FA4-B40C-2B4DA8F43C30}"/>
              </a:ext>
            </a:extLst>
          </p:cNvPr>
          <p:cNvSpPr>
            <a:spLocks noGrp="1"/>
          </p:cNvSpPr>
          <p:nvPr>
            <p:ph idx="1"/>
          </p:nvPr>
        </p:nvSpPr>
        <p:spPr>
          <a:xfrm>
            <a:off x="838200" y="1481959"/>
            <a:ext cx="10515600" cy="5234151"/>
          </a:xfrm>
        </p:spPr>
        <p:txBody>
          <a:bodyPr/>
          <a:lstStyle/>
          <a:p>
            <a:r>
              <a:rPr lang="en-US" dirty="0"/>
              <a:t>The essential nature of a mortgage in its traditional form is that it is a conveyance of a legal or equitable interest in property, with a provision for a redemption i.e., that upon payment of a loan or the performance of some other obligation stipulated in the mortgage, the conveyance shall become void or the interest shall be </a:t>
            </a:r>
            <a:r>
              <a:rPr lang="en-US" dirty="0" err="1"/>
              <a:t>reconveyed</a:t>
            </a:r>
            <a:r>
              <a:rPr lang="en-US" dirty="0"/>
              <a:t>. </a:t>
            </a:r>
          </a:p>
          <a:p>
            <a:r>
              <a:rPr lang="en-US" dirty="0"/>
              <a:t>The borrower is known as the “mortgagor,” the lender as the “mortgagee</a:t>
            </a:r>
          </a:p>
          <a:p>
            <a:r>
              <a:rPr lang="en-US" dirty="0"/>
              <a:t>In </a:t>
            </a:r>
            <a:r>
              <a:rPr lang="en-US" b="1" i="1" dirty="0" err="1"/>
              <a:t>Santely</a:t>
            </a:r>
            <a:r>
              <a:rPr lang="en-US" b="1" i="1" dirty="0"/>
              <a:t> v Wilde  [1899] CH at P.474</a:t>
            </a:r>
            <a:r>
              <a:rPr lang="en-US" dirty="0"/>
              <a:t>, a mortgage was defined as a conveyance of land or an assignment of chattels as security for payment of a debt or the discharge of some obligation for which it is given.</a:t>
            </a:r>
          </a:p>
        </p:txBody>
      </p:sp>
    </p:spTree>
    <p:extLst>
      <p:ext uri="{BB962C8B-B14F-4D97-AF65-F5344CB8AC3E}">
        <p14:creationId xmlns:p14="http://schemas.microsoft.com/office/powerpoint/2010/main" val="120792887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87157"/>
          </a:xfrm>
        </p:spPr>
        <p:txBody>
          <a:bodyPr/>
          <a:lstStyle/>
          <a:p>
            <a:r>
              <a:rPr lang="en-US" b="1" dirty="0">
                <a:solidFill>
                  <a:prstClr val="black"/>
                </a:solidFill>
              </a:rPr>
              <a:t>Rights of the Mortgagee Cont’d</a:t>
            </a:r>
            <a:endParaRPr lang="en-GB" b="1" dirty="0"/>
          </a:p>
        </p:txBody>
      </p:sp>
      <p:sp>
        <p:nvSpPr>
          <p:cNvPr id="3" name="Content Placeholder 2"/>
          <p:cNvSpPr>
            <a:spLocks noGrp="1"/>
          </p:cNvSpPr>
          <p:nvPr>
            <p:ph idx="1"/>
          </p:nvPr>
        </p:nvSpPr>
        <p:spPr>
          <a:xfrm>
            <a:off x="915473" y="1339403"/>
            <a:ext cx="10515600" cy="5236805"/>
          </a:xfrm>
        </p:spPr>
        <p:txBody>
          <a:bodyPr/>
          <a:lstStyle/>
          <a:p>
            <a:r>
              <a:rPr lang="en-GB" b="1" i="1" dirty="0"/>
              <a:t>Kasabi Industries ltd v Intermarket Banking Appeal No. 168/2009 </a:t>
            </a:r>
            <a:r>
              <a:rPr lang="en-GB" dirty="0"/>
              <a:t>- Remedies available in a legal mortgage are also available in an equitable mortgage except the equitable mortgagee has got no right to foreclose and sale but has right to get an order to foreclose  which extinguishes right to redemption and mortgagor must convey the property to mortgagee.</a:t>
            </a:r>
          </a:p>
          <a:p>
            <a:endParaRPr lang="en-GB" dirty="0"/>
          </a:p>
          <a:p>
            <a:endParaRPr lang="en-GB" dirty="0"/>
          </a:p>
        </p:txBody>
      </p:sp>
    </p:spTree>
    <p:extLst>
      <p:ext uri="{BB962C8B-B14F-4D97-AF65-F5344CB8AC3E}">
        <p14:creationId xmlns:p14="http://schemas.microsoft.com/office/powerpoint/2010/main" val="374033445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103067"/>
          </a:xfrm>
        </p:spPr>
        <p:txBody>
          <a:bodyPr/>
          <a:lstStyle/>
          <a:p>
            <a:r>
              <a:rPr lang="en-GB" b="1" dirty="0"/>
              <a:t>Discharge of a Mortgage </a:t>
            </a:r>
          </a:p>
        </p:txBody>
      </p:sp>
      <p:sp>
        <p:nvSpPr>
          <p:cNvPr id="3" name="Content Placeholder 2"/>
          <p:cNvSpPr>
            <a:spLocks noGrp="1"/>
          </p:cNvSpPr>
          <p:nvPr>
            <p:ph idx="1"/>
          </p:nvPr>
        </p:nvSpPr>
        <p:spPr>
          <a:xfrm>
            <a:off x="838200" y="1390918"/>
            <a:ext cx="10515600" cy="4786045"/>
          </a:xfrm>
        </p:spPr>
        <p:txBody>
          <a:bodyPr/>
          <a:lstStyle/>
          <a:p>
            <a:r>
              <a:rPr lang="en-GB" sz="2600" dirty="0"/>
              <a:t>Once the monies and interest secured by a mortgage (legal mortgage) have  been paid, the Mortgage has to be discharged. </a:t>
            </a:r>
          </a:p>
          <a:p>
            <a:r>
              <a:rPr lang="en-GB" sz="2600" dirty="0"/>
              <a:t>Section 67 of the Lands and Deeds Registry Act  provides how the discharge of a mortgage should be effected:</a:t>
            </a:r>
          </a:p>
          <a:p>
            <a:pPr lvl="1">
              <a:buFont typeface="Courier New" pitchFamily="49" charset="0"/>
              <a:buChar char="o"/>
            </a:pPr>
            <a:r>
              <a:rPr lang="en-GB" dirty="0"/>
              <a:t> </a:t>
            </a:r>
            <a:r>
              <a:rPr lang="en-GB" sz="2600" dirty="0"/>
              <a:t>the mortgagee signs a memorandum of discharge and this attested to by a witness;</a:t>
            </a:r>
          </a:p>
          <a:p>
            <a:pPr lvl="1">
              <a:buFont typeface="Courier New" pitchFamily="49" charset="0"/>
              <a:buChar char="o"/>
            </a:pPr>
            <a:r>
              <a:rPr lang="en-GB" sz="2600" dirty="0"/>
              <a:t>the Registrar then makes an entry in the Register and on the outstanding instrument of title, noting that such mortgage is discharged wholly or partially.</a:t>
            </a:r>
          </a:p>
          <a:p>
            <a:pPr lvl="1">
              <a:buFont typeface="Courier New" pitchFamily="49" charset="0"/>
              <a:buChar char="o"/>
            </a:pPr>
            <a:r>
              <a:rPr lang="en-GB" sz="2600" dirty="0"/>
              <a:t>See a sample of a memorandum of discharge on the portal.</a:t>
            </a:r>
          </a:p>
          <a:p>
            <a:pPr lvl="1">
              <a:buFont typeface="Courier New" pitchFamily="49" charset="0"/>
              <a:buChar char="o"/>
            </a:pPr>
            <a:endParaRPr lang="en-GB" dirty="0"/>
          </a:p>
          <a:p>
            <a:endParaRPr lang="en-GB" dirty="0"/>
          </a:p>
        </p:txBody>
      </p:sp>
    </p:spTree>
    <p:extLst>
      <p:ext uri="{BB962C8B-B14F-4D97-AF65-F5344CB8AC3E}">
        <p14:creationId xmlns:p14="http://schemas.microsoft.com/office/powerpoint/2010/main" val="1336415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45F698-DA76-4EF2-A076-C93B2CC02619}"/>
              </a:ext>
            </a:extLst>
          </p:cNvPr>
          <p:cNvSpPr>
            <a:spLocks noGrp="1"/>
          </p:cNvSpPr>
          <p:nvPr>
            <p:ph type="title"/>
          </p:nvPr>
        </p:nvSpPr>
        <p:spPr>
          <a:xfrm>
            <a:off x="838200" y="365125"/>
            <a:ext cx="10515600" cy="1022241"/>
          </a:xfrm>
        </p:spPr>
        <p:txBody>
          <a:bodyPr/>
          <a:lstStyle/>
          <a:p>
            <a:r>
              <a:rPr lang="en-US" b="1" dirty="0">
                <a:solidFill>
                  <a:prstClr val="black"/>
                </a:solidFill>
              </a:rPr>
              <a:t>Understanding a Mortgage Cont’d</a:t>
            </a:r>
            <a:endParaRPr lang="en-US" dirty="0"/>
          </a:p>
        </p:txBody>
      </p:sp>
      <p:sp>
        <p:nvSpPr>
          <p:cNvPr id="3" name="Content Placeholder 2">
            <a:extLst>
              <a:ext uri="{FF2B5EF4-FFF2-40B4-BE49-F238E27FC236}">
                <a16:creationId xmlns:a16="http://schemas.microsoft.com/office/drawing/2014/main" id="{010CEF71-8389-4D49-8737-DEE785E8B99D}"/>
              </a:ext>
            </a:extLst>
          </p:cNvPr>
          <p:cNvSpPr>
            <a:spLocks noGrp="1"/>
          </p:cNvSpPr>
          <p:nvPr>
            <p:ph idx="1"/>
          </p:nvPr>
        </p:nvSpPr>
        <p:spPr>
          <a:xfrm>
            <a:off x="838200" y="1387366"/>
            <a:ext cx="10515600" cy="4789597"/>
          </a:xfrm>
        </p:spPr>
        <p:txBody>
          <a:bodyPr/>
          <a:lstStyle/>
          <a:p>
            <a:r>
              <a:rPr lang="en-US" b="1" dirty="0"/>
              <a:t>Section 65 </a:t>
            </a:r>
            <a:r>
              <a:rPr lang="en-US" dirty="0"/>
              <a:t>of the Lands and Deeds Registry Act  has somewhat altered the common law nature of a mortgage as defined by Lord Lindley in </a:t>
            </a:r>
            <a:r>
              <a:rPr lang="en-US" b="1" dirty="0" err="1"/>
              <a:t>Santley</a:t>
            </a:r>
            <a:r>
              <a:rPr lang="en-US" b="1" dirty="0"/>
              <a:t> v Wilde. </a:t>
            </a:r>
          </a:p>
          <a:p>
            <a:r>
              <a:rPr lang="en-US" dirty="0"/>
              <a:t>Section 65 provides that a mortgage is simply to operate as a security and not a transfer or lease of the estate or interest thereby mortgaged. </a:t>
            </a:r>
          </a:p>
        </p:txBody>
      </p:sp>
    </p:spTree>
    <p:extLst>
      <p:ext uri="{BB962C8B-B14F-4D97-AF65-F5344CB8AC3E}">
        <p14:creationId xmlns:p14="http://schemas.microsoft.com/office/powerpoint/2010/main" val="31275709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98D02-499C-42B9-90FF-2E29EFFB6372}"/>
              </a:ext>
            </a:extLst>
          </p:cNvPr>
          <p:cNvSpPr>
            <a:spLocks noGrp="1"/>
          </p:cNvSpPr>
          <p:nvPr>
            <p:ph type="title"/>
          </p:nvPr>
        </p:nvSpPr>
        <p:spPr>
          <a:xfrm>
            <a:off x="838200" y="365125"/>
            <a:ext cx="10515600" cy="1085303"/>
          </a:xfrm>
        </p:spPr>
        <p:txBody>
          <a:bodyPr>
            <a:normAutofit fontScale="90000"/>
          </a:bodyPr>
          <a:lstStyle/>
          <a:p>
            <a:r>
              <a:rPr lang="en-US" b="1" dirty="0"/>
              <a:t>Mortgage as a Contract and as an Interest in Land</a:t>
            </a:r>
          </a:p>
        </p:txBody>
      </p:sp>
      <p:sp>
        <p:nvSpPr>
          <p:cNvPr id="3" name="Content Placeholder 2">
            <a:extLst>
              <a:ext uri="{FF2B5EF4-FFF2-40B4-BE49-F238E27FC236}">
                <a16:creationId xmlns:a16="http://schemas.microsoft.com/office/drawing/2014/main" id="{44740910-5F93-4EE5-840F-D3266D1B4061}"/>
              </a:ext>
            </a:extLst>
          </p:cNvPr>
          <p:cNvSpPr>
            <a:spLocks noGrp="1"/>
          </p:cNvSpPr>
          <p:nvPr>
            <p:ph idx="1"/>
          </p:nvPr>
        </p:nvSpPr>
        <p:spPr>
          <a:xfrm>
            <a:off x="838200" y="1450428"/>
            <a:ext cx="10515600" cy="5218386"/>
          </a:xfrm>
        </p:spPr>
        <p:txBody>
          <a:bodyPr>
            <a:normAutofit lnSpcReduction="10000"/>
          </a:bodyPr>
          <a:lstStyle/>
          <a:p>
            <a:r>
              <a:rPr lang="en-US" dirty="0"/>
              <a:t>A mortgage, like a lease, originates from a contract. The mortgagor will enter into a binding contract with the mortgagee whereby a capital sum will be lent on the security of the property owned by the mortgagor. </a:t>
            </a:r>
          </a:p>
          <a:p>
            <a:r>
              <a:rPr lang="en-US" dirty="0"/>
              <a:t>As a contract the parties are at liberty to stipulate whatever terms they wish for the repayment of the loan, the rate of interest and so forth.</a:t>
            </a:r>
          </a:p>
          <a:p>
            <a:r>
              <a:rPr lang="en-US" dirty="0"/>
              <a:t>Although a mortgage originates in a contract and partakes of many of the features of a contract, it also, like a lease, constitutes a proprietary interest in the land. </a:t>
            </a:r>
          </a:p>
          <a:p>
            <a:r>
              <a:rPr lang="en-US" dirty="0"/>
              <a:t>The mortgagee obtains an estate in the land and the borrower retains an equity of redemption which encapsulates his residual rights in the property.  </a:t>
            </a:r>
          </a:p>
          <a:p>
            <a:endParaRPr lang="en-US" dirty="0"/>
          </a:p>
          <a:p>
            <a:endParaRPr lang="en-US" dirty="0"/>
          </a:p>
        </p:txBody>
      </p:sp>
    </p:spTree>
    <p:extLst>
      <p:ext uri="{BB962C8B-B14F-4D97-AF65-F5344CB8AC3E}">
        <p14:creationId xmlns:p14="http://schemas.microsoft.com/office/powerpoint/2010/main" val="2852080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771F0C-FE62-47D4-A7B4-B5E660F4E8B8}"/>
              </a:ext>
            </a:extLst>
          </p:cNvPr>
          <p:cNvSpPr>
            <a:spLocks noGrp="1"/>
          </p:cNvSpPr>
          <p:nvPr>
            <p:ph type="title"/>
          </p:nvPr>
        </p:nvSpPr>
        <p:spPr/>
        <p:txBody>
          <a:bodyPr/>
          <a:lstStyle/>
          <a:p>
            <a:r>
              <a:rPr lang="en-US" b="1" dirty="0"/>
              <a:t>Characteristics of a Mortgage</a:t>
            </a:r>
          </a:p>
        </p:txBody>
      </p:sp>
      <p:sp>
        <p:nvSpPr>
          <p:cNvPr id="3" name="Content Placeholder 2">
            <a:extLst>
              <a:ext uri="{FF2B5EF4-FFF2-40B4-BE49-F238E27FC236}">
                <a16:creationId xmlns:a16="http://schemas.microsoft.com/office/drawing/2014/main" id="{F5CBD05A-4DA5-45D0-8987-B511737A2C6C}"/>
              </a:ext>
            </a:extLst>
          </p:cNvPr>
          <p:cNvSpPr>
            <a:spLocks noGrp="1"/>
          </p:cNvSpPr>
          <p:nvPr>
            <p:ph idx="1"/>
          </p:nvPr>
        </p:nvSpPr>
        <p:spPr>
          <a:xfrm>
            <a:off x="838200" y="1891861"/>
            <a:ext cx="10515600" cy="4729655"/>
          </a:xfrm>
        </p:spPr>
        <p:txBody>
          <a:bodyPr/>
          <a:lstStyle/>
          <a:p>
            <a:r>
              <a:rPr lang="en-US" dirty="0"/>
              <a:t>We can rightly state that the basic features of a mortgage are as follows:</a:t>
            </a:r>
          </a:p>
          <a:p>
            <a:pPr marL="971550" lvl="1" indent="-514350">
              <a:buFont typeface="+mj-lt"/>
              <a:buAutoNum type="arabicParenR"/>
            </a:pPr>
            <a:r>
              <a:rPr lang="en-US" sz="2800" dirty="0"/>
              <a:t>There must a debt;</a:t>
            </a:r>
          </a:p>
          <a:p>
            <a:pPr marL="971550" lvl="1" indent="-514350">
              <a:buFont typeface="+mj-lt"/>
              <a:buAutoNum type="arabicParenR"/>
            </a:pPr>
            <a:r>
              <a:rPr lang="en-US" sz="2800" dirty="0"/>
              <a:t>The mortgagor must assign property as security, which assignment is rendered void upon payment of the money;</a:t>
            </a:r>
          </a:p>
          <a:p>
            <a:pPr marL="971550" lvl="1" indent="-514350">
              <a:buFont typeface="+mj-lt"/>
              <a:buAutoNum type="arabicParenR"/>
            </a:pPr>
            <a:r>
              <a:rPr lang="en-US" sz="2800" dirty="0"/>
              <a:t>Clog or fetter (discussed below)provisions within a mortgage agreement are considered to void.  </a:t>
            </a:r>
          </a:p>
          <a:p>
            <a:pPr marL="457200" lvl="1" indent="0">
              <a:buNone/>
            </a:pPr>
            <a:endParaRPr lang="en-US" sz="2800" dirty="0"/>
          </a:p>
        </p:txBody>
      </p:sp>
    </p:spTree>
    <p:extLst>
      <p:ext uri="{BB962C8B-B14F-4D97-AF65-F5344CB8AC3E}">
        <p14:creationId xmlns:p14="http://schemas.microsoft.com/office/powerpoint/2010/main" val="3135753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FD3E9D-E469-4942-9B9C-4C8850AF7A86}"/>
              </a:ext>
            </a:extLst>
          </p:cNvPr>
          <p:cNvSpPr>
            <a:spLocks noGrp="1"/>
          </p:cNvSpPr>
          <p:nvPr>
            <p:ph type="title"/>
          </p:nvPr>
        </p:nvSpPr>
        <p:spPr>
          <a:xfrm>
            <a:off x="838200" y="173421"/>
            <a:ext cx="10515600" cy="1325563"/>
          </a:xfrm>
        </p:spPr>
        <p:txBody>
          <a:bodyPr/>
          <a:lstStyle/>
          <a:p>
            <a:r>
              <a:rPr lang="en-US" b="1" dirty="0"/>
              <a:t>Types of Mortgages</a:t>
            </a:r>
          </a:p>
        </p:txBody>
      </p:sp>
      <p:sp>
        <p:nvSpPr>
          <p:cNvPr id="3" name="Content Placeholder 2">
            <a:extLst>
              <a:ext uri="{FF2B5EF4-FFF2-40B4-BE49-F238E27FC236}">
                <a16:creationId xmlns:a16="http://schemas.microsoft.com/office/drawing/2014/main" id="{689A5CFB-ADEF-4C4C-9229-E70C34968C78}"/>
              </a:ext>
            </a:extLst>
          </p:cNvPr>
          <p:cNvSpPr>
            <a:spLocks noGrp="1"/>
          </p:cNvSpPr>
          <p:nvPr>
            <p:ph idx="1"/>
          </p:nvPr>
        </p:nvSpPr>
        <p:spPr>
          <a:xfrm>
            <a:off x="838200" y="1498984"/>
            <a:ext cx="10515600" cy="5185595"/>
          </a:xfrm>
        </p:spPr>
        <p:txBody>
          <a:bodyPr>
            <a:normAutofit fontScale="92500" lnSpcReduction="20000"/>
          </a:bodyPr>
          <a:lstStyle/>
          <a:p>
            <a:r>
              <a:rPr lang="en-US" sz="3000" dirty="0"/>
              <a:t>There are two types of mortgages, namely; </a:t>
            </a:r>
          </a:p>
          <a:p>
            <a:pPr marL="971550" lvl="1" indent="-514350">
              <a:buFont typeface="+mj-lt"/>
              <a:buAutoNum type="arabicPeriod"/>
            </a:pPr>
            <a:r>
              <a:rPr lang="en-US" sz="3000" dirty="0"/>
              <a:t>Legal; and </a:t>
            </a:r>
          </a:p>
          <a:p>
            <a:pPr marL="971550" lvl="1" indent="-514350">
              <a:buFont typeface="+mj-lt"/>
              <a:buAutoNum type="arabicPeriod"/>
            </a:pPr>
            <a:r>
              <a:rPr lang="en-US" sz="3000" dirty="0"/>
              <a:t>equitable mortgages.</a:t>
            </a:r>
          </a:p>
          <a:p>
            <a:r>
              <a:rPr lang="en-US" sz="3000" dirty="0"/>
              <a:t>Where a legal estate is transferred, the mortgage is a legal mortgage. It is executed by deed and registered in the Lands and Deeds Registry as an encumbrance against the land (s. 4 of the Lands and Deeds Registry Act).</a:t>
            </a:r>
          </a:p>
          <a:p>
            <a:r>
              <a:rPr lang="en-US" sz="3000" dirty="0"/>
              <a:t>Where only an equitable interest is transferred, whether because the mortgagor has merely an </a:t>
            </a:r>
            <a:r>
              <a:rPr lang="en-US" sz="3000" b="1" i="1" u="sng" dirty="0"/>
              <a:t>equitable interest</a:t>
            </a:r>
            <a:r>
              <a:rPr lang="en-US" sz="3000" dirty="0"/>
              <a:t>, or because he uses a </a:t>
            </a:r>
            <a:r>
              <a:rPr lang="en-US" sz="3000" b="1" i="1" u="sng" dirty="0"/>
              <a:t>form insufficient for the transfer of a legal interest</a:t>
            </a:r>
            <a:r>
              <a:rPr lang="en-US" sz="3000" dirty="0"/>
              <a:t>, the mortgage is called an equitable mortgage. </a:t>
            </a:r>
          </a:p>
          <a:p>
            <a:r>
              <a:rPr lang="en-US" sz="3000" dirty="0"/>
              <a:t>The operation of an equitable mortgage is that of an executory assurance which, as between the parties, and so far as equitable rights and remedies are concerned, is equivalent to an actual assurance, and is enforceable under the Court's equitable jurisdiction</a:t>
            </a:r>
          </a:p>
          <a:p>
            <a:endParaRPr lang="en-US" dirty="0"/>
          </a:p>
        </p:txBody>
      </p:sp>
    </p:spTree>
    <p:extLst>
      <p:ext uri="{BB962C8B-B14F-4D97-AF65-F5344CB8AC3E}">
        <p14:creationId xmlns:p14="http://schemas.microsoft.com/office/powerpoint/2010/main" val="36556514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89B133-0545-4243-9385-AF3D6D063DF9}"/>
              </a:ext>
            </a:extLst>
          </p:cNvPr>
          <p:cNvSpPr>
            <a:spLocks noGrp="1"/>
          </p:cNvSpPr>
          <p:nvPr>
            <p:ph type="title"/>
          </p:nvPr>
        </p:nvSpPr>
        <p:spPr>
          <a:xfrm>
            <a:off x="838200" y="365125"/>
            <a:ext cx="10515600" cy="1069537"/>
          </a:xfrm>
        </p:spPr>
        <p:txBody>
          <a:bodyPr/>
          <a:lstStyle/>
          <a:p>
            <a:r>
              <a:rPr lang="en-US" b="1" dirty="0">
                <a:solidFill>
                  <a:prstClr val="black"/>
                </a:solidFill>
              </a:rPr>
              <a:t>Types of Mortgages Cont’d</a:t>
            </a:r>
            <a:endParaRPr lang="en-US" dirty="0"/>
          </a:p>
        </p:txBody>
      </p:sp>
      <p:sp>
        <p:nvSpPr>
          <p:cNvPr id="3" name="Content Placeholder 2">
            <a:extLst>
              <a:ext uri="{FF2B5EF4-FFF2-40B4-BE49-F238E27FC236}">
                <a16:creationId xmlns:a16="http://schemas.microsoft.com/office/drawing/2014/main" id="{CFAD507C-AAA9-4201-9348-DAA3BC05BC78}"/>
              </a:ext>
            </a:extLst>
          </p:cNvPr>
          <p:cNvSpPr>
            <a:spLocks noGrp="1"/>
          </p:cNvSpPr>
          <p:nvPr>
            <p:ph idx="1"/>
          </p:nvPr>
        </p:nvSpPr>
        <p:spPr>
          <a:xfrm>
            <a:off x="838200" y="1434662"/>
            <a:ext cx="10515600" cy="5218386"/>
          </a:xfrm>
        </p:spPr>
        <p:txBody>
          <a:bodyPr>
            <a:normAutofit fontScale="92500"/>
          </a:bodyPr>
          <a:lstStyle/>
          <a:p>
            <a:r>
              <a:rPr lang="en-US" dirty="0"/>
              <a:t> An equitable mortgage may be created in the following ways:</a:t>
            </a:r>
          </a:p>
          <a:p>
            <a:pPr marL="514350" indent="-514350">
              <a:buFont typeface="+mj-lt"/>
              <a:buAutoNum type="arabicParenR"/>
            </a:pPr>
            <a:r>
              <a:rPr lang="en-US" b="1" dirty="0"/>
              <a:t>Use of a form insufficient for the transfer of a legal interest </a:t>
            </a:r>
            <a:r>
              <a:rPr lang="en-US" dirty="0"/>
              <a:t>- examples:</a:t>
            </a:r>
          </a:p>
          <a:p>
            <a:pPr lvl="1">
              <a:buFont typeface="Courier New" panose="02070309020205020404" pitchFamily="49" charset="0"/>
              <a:buChar char="o"/>
            </a:pPr>
            <a:r>
              <a:rPr lang="en-US" sz="2800" dirty="0"/>
              <a:t> </a:t>
            </a:r>
            <a:r>
              <a:rPr lang="en-US" sz="2800" b="1" dirty="0"/>
              <a:t>By deposit of title deeds </a:t>
            </a:r>
            <a:r>
              <a:rPr lang="en-US" sz="2800" dirty="0"/>
              <a:t>- once a borrower has surrendered his title deed to the lender as security for the repayment of a loan, an equitable mortgage is thus created, the borrower in such a relationship cannot deal with the land without the knowledge and approval of the lender whose interest in land takes precedence.</a:t>
            </a:r>
          </a:p>
          <a:p>
            <a:pPr lvl="1">
              <a:buFont typeface="Courier New" panose="02070309020205020404" pitchFamily="49" charset="0"/>
              <a:buChar char="o"/>
            </a:pPr>
            <a:r>
              <a:rPr lang="en-US" sz="2800" dirty="0"/>
              <a:t>Read the case of  </a:t>
            </a:r>
            <a:r>
              <a:rPr lang="en-US" sz="2800" b="1" i="1" dirty="0"/>
              <a:t>Magic Carpet and Tours Limited v Zambia Natural Commercial Bank Limited (1999) Z.R. 61.</a:t>
            </a:r>
          </a:p>
          <a:p>
            <a:pPr lvl="1">
              <a:buFont typeface="Courier New" panose="02070309020205020404" pitchFamily="49" charset="0"/>
              <a:buChar char="o"/>
            </a:pPr>
            <a:r>
              <a:rPr lang="en-GB" sz="2800" dirty="0"/>
              <a:t>In practice, the deposit of title deeds, is usually accompanied by some </a:t>
            </a:r>
            <a:r>
              <a:rPr lang="en-GB" sz="2800" b="1" dirty="0"/>
              <a:t>memorandum</a:t>
            </a:r>
            <a:r>
              <a:rPr lang="en-GB" sz="2800" dirty="0"/>
              <a:t> setting out the terms of the mortgage.</a:t>
            </a:r>
          </a:p>
          <a:p>
            <a:pPr marL="457200" lvl="1" indent="0">
              <a:buNone/>
            </a:pPr>
            <a:r>
              <a:rPr lang="en-GB" sz="2800" dirty="0"/>
              <a:t>*</a:t>
            </a:r>
            <a:r>
              <a:rPr lang="en-GB" sz="2800" b="1" i="1" dirty="0"/>
              <a:t>A sample of a memorandum has been posted on the student portal .</a:t>
            </a:r>
            <a:endParaRPr lang="en-US" sz="2800" b="1" i="1" dirty="0"/>
          </a:p>
          <a:p>
            <a:pPr marL="457200" lvl="1" indent="0">
              <a:buNone/>
            </a:pPr>
            <a:endParaRPr lang="en-US" sz="2800" b="1" i="1" dirty="0"/>
          </a:p>
        </p:txBody>
      </p:sp>
    </p:spTree>
    <p:extLst>
      <p:ext uri="{BB962C8B-B14F-4D97-AF65-F5344CB8AC3E}">
        <p14:creationId xmlns:p14="http://schemas.microsoft.com/office/powerpoint/2010/main" val="32389834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059A6F-5BFD-43F4-9E2B-6BDA07BFE492}"/>
              </a:ext>
            </a:extLst>
          </p:cNvPr>
          <p:cNvSpPr>
            <a:spLocks noGrp="1"/>
          </p:cNvSpPr>
          <p:nvPr>
            <p:ph type="title"/>
          </p:nvPr>
        </p:nvSpPr>
        <p:spPr/>
        <p:txBody>
          <a:bodyPr/>
          <a:lstStyle/>
          <a:p>
            <a:r>
              <a:rPr lang="en-US" b="1" dirty="0">
                <a:solidFill>
                  <a:prstClr val="black"/>
                </a:solidFill>
              </a:rPr>
              <a:t>Types of Mortgages Cont’d</a:t>
            </a:r>
            <a:endParaRPr lang="en-US" dirty="0"/>
          </a:p>
        </p:txBody>
      </p:sp>
      <p:sp>
        <p:nvSpPr>
          <p:cNvPr id="3" name="Content Placeholder 2">
            <a:extLst>
              <a:ext uri="{FF2B5EF4-FFF2-40B4-BE49-F238E27FC236}">
                <a16:creationId xmlns:a16="http://schemas.microsoft.com/office/drawing/2014/main" id="{F54C2422-D1C0-4338-9FBF-56DFFD67B413}"/>
              </a:ext>
            </a:extLst>
          </p:cNvPr>
          <p:cNvSpPr>
            <a:spLocks noGrp="1"/>
          </p:cNvSpPr>
          <p:nvPr>
            <p:ph idx="1"/>
          </p:nvPr>
        </p:nvSpPr>
        <p:spPr/>
        <p:txBody>
          <a:bodyPr>
            <a:normAutofit/>
          </a:bodyPr>
          <a:lstStyle/>
          <a:p>
            <a:pPr lvl="1">
              <a:buFont typeface="Courier New" panose="02070309020205020404" pitchFamily="49" charset="0"/>
              <a:buChar char="o"/>
            </a:pPr>
            <a:r>
              <a:rPr lang="en-US" sz="2800" dirty="0"/>
              <a:t>If the parties deliberately abstain from any attempt at conveying a legal estate and agree for a mortgage effectual in equity only, the resulting mortgage will be equitable. </a:t>
            </a:r>
          </a:p>
          <a:p>
            <a:pPr lvl="1">
              <a:buFont typeface="Courier New" panose="02070309020205020404" pitchFamily="49" charset="0"/>
              <a:buChar char="o"/>
            </a:pPr>
            <a:r>
              <a:rPr lang="en-US" sz="2800" dirty="0"/>
              <a:t>Also, a purported attempt to create a legal mortgage which fails for some lack of formality will be treated in equity as an agreement to create a mortgage and, on the principle that equity treats as done that which ought to be done, such an agreement will ordinarily be treated as creating an equitable mortgage.</a:t>
            </a:r>
          </a:p>
        </p:txBody>
      </p:sp>
    </p:spTree>
    <p:extLst>
      <p:ext uri="{BB962C8B-B14F-4D97-AF65-F5344CB8AC3E}">
        <p14:creationId xmlns:p14="http://schemas.microsoft.com/office/powerpoint/2010/main" val="34450577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1103</TotalTime>
  <Words>3683</Words>
  <Application>Microsoft Office PowerPoint</Application>
  <PresentationFormat>Widescreen</PresentationFormat>
  <Paragraphs>167</Paragraphs>
  <Slides>31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31</vt:i4>
      </vt:variant>
    </vt:vector>
  </HeadingPairs>
  <TitlesOfParts>
    <vt:vector size="37" baseType="lpstr">
      <vt:lpstr>Arial</vt:lpstr>
      <vt:lpstr>Calibri</vt:lpstr>
      <vt:lpstr>Calibri Light</vt:lpstr>
      <vt:lpstr>Courier New</vt:lpstr>
      <vt:lpstr>Times New Roman</vt:lpstr>
      <vt:lpstr>Office Theme</vt:lpstr>
      <vt:lpstr>UNIVERSITY OF LUSAKA</vt:lpstr>
      <vt:lpstr>Introduction</vt:lpstr>
      <vt:lpstr>Understanding a Mortgage</vt:lpstr>
      <vt:lpstr>Understanding a Mortgage Cont’d</vt:lpstr>
      <vt:lpstr>Mortgage as a Contract and as an Interest in Land</vt:lpstr>
      <vt:lpstr>Characteristics of a Mortgage</vt:lpstr>
      <vt:lpstr>Types of Mortgages</vt:lpstr>
      <vt:lpstr>Types of Mortgages Cont’d</vt:lpstr>
      <vt:lpstr>Types of Mortgages Cont’d</vt:lpstr>
      <vt:lpstr>Types of Mortgages Cont’d</vt:lpstr>
      <vt:lpstr>The Rights of The Mortgagor</vt:lpstr>
      <vt:lpstr>The Rights of The Mortgagor Cont’d</vt:lpstr>
      <vt:lpstr>The Rights of The Mortgagor Cont’d</vt:lpstr>
      <vt:lpstr>The Rights of The Mortgagor Cont’d</vt:lpstr>
      <vt:lpstr>Equitable Principles Applicable to Mortgage Transactions</vt:lpstr>
      <vt:lpstr>Equitable Principles Applicable to Mortgage Transactions Cont’d</vt:lpstr>
      <vt:lpstr>Equitable Principles Applicable to Mortgage Transactions Cont’d</vt:lpstr>
      <vt:lpstr>Equitable Principles Applicable to Mortgage Transactions Cont’d</vt:lpstr>
      <vt:lpstr>Equitable Principles Applicable to Mortgage Transactions Cont’d</vt:lpstr>
      <vt:lpstr>Equitable Principles Applicable to Mortgage Transactions Cont’d</vt:lpstr>
      <vt:lpstr>Rights of the Mortgagee</vt:lpstr>
      <vt:lpstr>Rights of the Mortgagee Cont’d</vt:lpstr>
      <vt:lpstr>Rights of the Mortgagee Cont’d</vt:lpstr>
      <vt:lpstr>Rights of the Mortgagee Cont’d</vt:lpstr>
      <vt:lpstr>Rights of the Mortgagee Cont’d</vt:lpstr>
      <vt:lpstr>Rights of the Mortgagee Cont’d</vt:lpstr>
      <vt:lpstr>Rights of the Mortgagee Cont’d</vt:lpstr>
      <vt:lpstr>Rights of the Mortgagee Cont’d</vt:lpstr>
      <vt:lpstr>Rights of the Mortgagee Cont’d</vt:lpstr>
      <vt:lpstr>Rights of the Mortgagee Cont’d</vt:lpstr>
      <vt:lpstr>Discharge of a Mortgage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UNIVERSITY OF LUSAKA</dc:title>
  <dc:creator>Lumbwe</dc:creator>
  <cp:lastModifiedBy>Lumbwe</cp:lastModifiedBy>
  <cp:revision>56</cp:revision>
  <dcterms:created xsi:type="dcterms:W3CDTF">2020-04-03T07:55:52Z</dcterms:created>
  <dcterms:modified xsi:type="dcterms:W3CDTF">2021-02-05T14:59:40Z</dcterms:modified>
</cp:coreProperties>
</file>