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256" r:id="rId2"/>
    <p:sldId id="257" r:id="rId3"/>
    <p:sldId id="258" r:id="rId4"/>
    <p:sldId id="259" r:id="rId5"/>
    <p:sldId id="260" r:id="rId6"/>
    <p:sldId id="266" r:id="rId7"/>
    <p:sldId id="269" r:id="rId8"/>
    <p:sldId id="261" r:id="rId9"/>
    <p:sldId id="270" r:id="rId10"/>
    <p:sldId id="262" r:id="rId11"/>
    <p:sldId id="263" r:id="rId12"/>
    <p:sldId id="264" r:id="rId13"/>
    <p:sldId id="268" r:id="rId14"/>
    <p:sldId id="271" r:id="rId15"/>
    <p:sldId id="272" r:id="rId16"/>
    <p:sldId id="265" r:id="rId17"/>
    <p:sldId id="273"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p:normalViewPr>
  <p:slideViewPr>
    <p:cSldViewPr snapToGrid="0">
      <p:cViewPr varScale="1">
        <p:scale>
          <a:sx n="71" d="100"/>
          <a:sy n="71"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DF57A-6E0B-493B-B14B-9A56A25AE125}" type="datetimeFigureOut">
              <a:rPr lang="en-ZM" smtClean="0"/>
              <a:t>14/08/2023</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9A89D-0FC4-4D6A-B236-4E6614190CC4}" type="slidenum">
              <a:rPr lang="en-ZM" smtClean="0"/>
              <a:t>‹#›</a:t>
            </a:fld>
            <a:endParaRPr lang="en-ZM"/>
          </a:p>
        </p:txBody>
      </p:sp>
    </p:spTree>
    <p:extLst>
      <p:ext uri="{BB962C8B-B14F-4D97-AF65-F5344CB8AC3E}">
        <p14:creationId xmlns:p14="http://schemas.microsoft.com/office/powerpoint/2010/main" val="84564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DF224EA-FEA5-4777-9B54-7626DA49F191}" type="datetimeFigureOut">
              <a:rPr lang="en-ZM" smtClean="0"/>
              <a:t>14/08/2023</a:t>
            </a:fld>
            <a:endParaRPr lang="en-ZM"/>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ZM"/>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979161F-E213-4016-B99F-5BAB4279CDC1}" type="slidenum">
              <a:rPr lang="en-ZM" smtClean="0"/>
              <a:t>‹#›</a:t>
            </a:fld>
            <a:endParaRPr lang="en-ZM"/>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080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224EA-FEA5-4777-9B54-7626DA49F191}" type="datetimeFigureOut">
              <a:rPr lang="en-ZM" smtClean="0"/>
              <a:t>14/08/2023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339027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224EA-FEA5-4777-9B54-7626DA49F191}" type="datetimeFigureOut">
              <a:rPr lang="en-ZM" smtClean="0"/>
              <a:t>14/08/2023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213908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224EA-FEA5-4777-9B54-7626DA49F191}" type="datetimeFigureOut">
              <a:rPr lang="en-ZM" smtClean="0"/>
              <a:t>14/08/2023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979161F-E213-4016-B99F-5BAB4279CDC1}" type="slidenum">
              <a:rPr lang="en-ZM" smtClean="0"/>
              <a:t>‹#›</a:t>
            </a:fld>
            <a:endParaRPr lang="en-ZM"/>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7218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224EA-FEA5-4777-9B54-7626DA49F191}" type="datetimeFigureOut">
              <a:rPr lang="en-ZM" smtClean="0"/>
              <a:t>14/08/2023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2070267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DF224EA-FEA5-4777-9B54-7626DA49F191}" type="datetimeFigureOut">
              <a:rPr lang="en-ZM" smtClean="0"/>
              <a:t>14/08/2023</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2600104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DF224EA-FEA5-4777-9B54-7626DA49F191}" type="datetimeFigureOut">
              <a:rPr lang="en-ZM" smtClean="0"/>
              <a:t>14/08/2023</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3504687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224EA-FEA5-4777-9B54-7626DA49F191}" type="datetimeFigureOut">
              <a:rPr lang="en-ZM" smtClean="0"/>
              <a:t>14/08/2023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1899777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224EA-FEA5-4777-9B54-7626DA49F191}" type="datetimeFigureOut">
              <a:rPr lang="en-ZM" smtClean="0"/>
              <a:t>14/08/2023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250426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224EA-FEA5-4777-9B54-7626DA49F191}" type="datetimeFigureOut">
              <a:rPr lang="en-ZM" smtClean="0"/>
              <a:t>14/08/2023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387661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224EA-FEA5-4777-9B54-7626DA49F191}" type="datetimeFigureOut">
              <a:rPr lang="en-ZM" smtClean="0"/>
              <a:t>14/08/2023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379890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F224EA-FEA5-4777-9B54-7626DA49F191}" type="datetimeFigureOut">
              <a:rPr lang="en-ZM" smtClean="0"/>
              <a:t>14/08/2023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263281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F224EA-FEA5-4777-9B54-7626DA49F191}" type="datetimeFigureOut">
              <a:rPr lang="en-ZM" smtClean="0"/>
              <a:t>14/08/2023</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161365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F224EA-FEA5-4777-9B54-7626DA49F191}" type="datetimeFigureOut">
              <a:rPr lang="en-ZM" smtClean="0"/>
              <a:t>14/08/2023</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281376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224EA-FEA5-4777-9B54-7626DA49F191}" type="datetimeFigureOut">
              <a:rPr lang="en-ZM" smtClean="0"/>
              <a:t>14/08/2023</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69753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224EA-FEA5-4777-9B54-7626DA49F191}" type="datetimeFigureOut">
              <a:rPr lang="en-ZM" smtClean="0"/>
              <a:t>14/08/2023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112849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224EA-FEA5-4777-9B54-7626DA49F191}" type="datetimeFigureOut">
              <a:rPr lang="en-ZM" smtClean="0"/>
              <a:t>14/08/2023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979161F-E213-4016-B99F-5BAB4279CDC1}" type="slidenum">
              <a:rPr lang="en-ZM" smtClean="0"/>
              <a:t>‹#›</a:t>
            </a:fld>
            <a:endParaRPr lang="en-ZM"/>
          </a:p>
        </p:txBody>
      </p:sp>
    </p:spTree>
    <p:extLst>
      <p:ext uri="{BB962C8B-B14F-4D97-AF65-F5344CB8AC3E}">
        <p14:creationId xmlns:p14="http://schemas.microsoft.com/office/powerpoint/2010/main" val="55333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DF224EA-FEA5-4777-9B54-7626DA49F191}" type="datetimeFigureOut">
              <a:rPr lang="en-ZM" smtClean="0"/>
              <a:t>14/08/2023</a:t>
            </a:fld>
            <a:endParaRPr lang="en-ZM"/>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ZM"/>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979161F-E213-4016-B99F-5BAB4279CDC1}" type="slidenum">
              <a:rPr lang="en-ZM" smtClean="0"/>
              <a:t>‹#›</a:t>
            </a:fld>
            <a:endParaRPr lang="en-ZM"/>
          </a:p>
        </p:txBody>
      </p:sp>
    </p:spTree>
    <p:extLst>
      <p:ext uri="{BB962C8B-B14F-4D97-AF65-F5344CB8AC3E}">
        <p14:creationId xmlns:p14="http://schemas.microsoft.com/office/powerpoint/2010/main" val="11428374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E91A9-590A-EC31-C1AC-1BA98D37C7DB}"/>
              </a:ext>
            </a:extLst>
          </p:cNvPr>
          <p:cNvSpPr>
            <a:spLocks noGrp="1"/>
          </p:cNvSpPr>
          <p:nvPr>
            <p:ph type="ctrTitle"/>
          </p:nvPr>
        </p:nvSpPr>
        <p:spPr>
          <a:xfrm rot="21420000">
            <a:off x="635707" y="1092962"/>
            <a:ext cx="9755187" cy="2766528"/>
          </a:xfrm>
        </p:spPr>
        <p:txBody>
          <a:bodyPr>
            <a:normAutofit fontScale="90000"/>
          </a:bodyPr>
          <a:lstStyle/>
          <a:p>
            <a:pPr algn="l"/>
            <a:r>
              <a:rPr lang="en-GB" dirty="0">
                <a:latin typeface="Algerian" panose="04020705040A02060702" pitchFamily="82" charset="0"/>
              </a:rPr>
              <a:t>DOCUMENTARY EVIDENCE</a:t>
            </a:r>
            <a:br>
              <a:rPr lang="en-GB" dirty="0">
                <a:latin typeface="Algerian" panose="04020705040A02060702" pitchFamily="82" charset="0"/>
              </a:rPr>
            </a:br>
            <a:r>
              <a:rPr lang="en-GB" dirty="0">
                <a:latin typeface="Algerian" panose="04020705040A02060702" pitchFamily="82" charset="0"/>
              </a:rPr>
              <a:t>PRESENTATION</a:t>
            </a:r>
            <a:endParaRPr lang="en-ZM" dirty="0">
              <a:latin typeface="Algerian" panose="04020705040A02060702" pitchFamily="82" charset="0"/>
            </a:endParaRPr>
          </a:p>
        </p:txBody>
      </p:sp>
    </p:spTree>
    <p:extLst>
      <p:ext uri="{BB962C8B-B14F-4D97-AF65-F5344CB8AC3E}">
        <p14:creationId xmlns:p14="http://schemas.microsoft.com/office/powerpoint/2010/main" val="436403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B57D-2425-3F74-9045-AA3B51532646}"/>
              </a:ext>
            </a:extLst>
          </p:cNvPr>
          <p:cNvSpPr>
            <a:spLocks noGrp="1"/>
          </p:cNvSpPr>
          <p:nvPr>
            <p:ph type="title"/>
          </p:nvPr>
        </p:nvSpPr>
        <p:spPr>
          <a:xfrm>
            <a:off x="465078" y="0"/>
            <a:ext cx="10396882" cy="1151965"/>
          </a:xfrm>
        </p:spPr>
        <p:txBody>
          <a:bodyPr/>
          <a:lstStyle/>
          <a:p>
            <a:r>
              <a:rPr lang="en-GB" dirty="0"/>
              <a:t>Proof of due execution </a:t>
            </a:r>
            <a:endParaRPr lang="en-ZM" dirty="0"/>
          </a:p>
        </p:txBody>
      </p:sp>
      <p:sp>
        <p:nvSpPr>
          <p:cNvPr id="3" name="Content Placeholder 2">
            <a:extLst>
              <a:ext uri="{FF2B5EF4-FFF2-40B4-BE49-F238E27FC236}">
                <a16:creationId xmlns:a16="http://schemas.microsoft.com/office/drawing/2014/main" id="{DC98F539-7665-E816-D130-AAD00C706446}"/>
              </a:ext>
            </a:extLst>
          </p:cNvPr>
          <p:cNvSpPr>
            <a:spLocks noGrp="1"/>
          </p:cNvSpPr>
          <p:nvPr>
            <p:ph sz="quarter" idx="13"/>
          </p:nvPr>
        </p:nvSpPr>
        <p:spPr>
          <a:xfrm>
            <a:off x="370948" y="1151965"/>
            <a:ext cx="10394707" cy="4608102"/>
          </a:xfrm>
        </p:spPr>
        <p:txBody>
          <a:bodyPr>
            <a:normAutofit/>
          </a:bodyPr>
          <a:lstStyle/>
          <a:p>
            <a:pPr marL="0" indent="0">
              <a:buNone/>
            </a:pPr>
            <a:r>
              <a:rPr lang="en-GB" sz="1400" dirty="0">
                <a:latin typeface="Bahnschrift SemiBold" panose="020B0502040204020203" pitchFamily="34" charset="0"/>
              </a:rPr>
              <a:t>There are three(3)ways of proving due execution </a:t>
            </a:r>
          </a:p>
          <a:p>
            <a:pPr marL="457200" indent="-457200">
              <a:buAutoNum type="arabicPeriod"/>
            </a:pPr>
            <a:r>
              <a:rPr lang="en-GB" sz="1400" dirty="0">
                <a:latin typeface="Bahnschrift SemiBold" panose="020B0502040204020203" pitchFamily="34" charset="0"/>
              </a:rPr>
              <a:t>Proof of handwriting: TESTIMONIAL; MEANING THE TESTIMONY OF THE AUTHOR OR THE PERSON WHO SAW THE AUTHOR SIGN OR CAN ATTEST. OPINION; PERSON KNOWS THE HANDWRITING OF THE AUTHOR EVEN THOUGH HE DID NOT SEE THE AUTHOR WRITE OR SIGN THE DOCUMENT. COMPARISON; WHERE THE AUTHORS HANDWRITING IS COMPARED TO THE DOCUMENT IN QUESTION WHICH IS PROVIDED FOR IN THE </a:t>
            </a:r>
            <a:r>
              <a:rPr lang="en-GB" sz="1400" i="1" dirty="0">
                <a:latin typeface="Bahnschrift SemiBold" panose="020B0502040204020203" pitchFamily="34" charset="0"/>
              </a:rPr>
              <a:t>CRIMINAL PROCEDURE ACT  1865 S.8</a:t>
            </a:r>
          </a:p>
          <a:p>
            <a:pPr marL="457200" indent="-457200">
              <a:buAutoNum type="arabicPeriod"/>
            </a:pPr>
            <a:r>
              <a:rPr lang="en-GB" sz="1400" dirty="0">
                <a:latin typeface="Bahnschrift SemiBold" panose="020B0502040204020203" pitchFamily="34" charset="0"/>
              </a:rPr>
              <a:t>PROOF OF ATTESTATION: OF A WILL; THERE MUST BE EVIDENCE BY EITHER ONE OF THE WITNESSES ATTESTING TO THE SIGNATURE OF THE TESTATOR TO SHOW THAT THE DOCUMENT WAS DULY EXECUTED, IFNONE ARE AVAILABLE THERE MAY BE SECONDAY EVIDENCE OF THE HANDWRITING OF THE WITNESSES ATTESTING, IF THIS IS UNAVAILABLE THEN THERE MAY BE EVIDENCE OF THIRD PARTIES PRESENT AT THE TIME OF THE EXECUTION.FOR OTHER DOCUMENTS IT MAY BE DONE BY ANY OF THOSE METHODS.</a:t>
            </a:r>
          </a:p>
          <a:p>
            <a:pPr marL="457200" indent="-457200">
              <a:buAutoNum type="arabicPeriod"/>
            </a:pPr>
            <a:r>
              <a:rPr lang="en-GB" sz="1400" dirty="0">
                <a:latin typeface="Bahnschrift SemiBold" panose="020B0502040204020203" pitchFamily="34" charset="0"/>
              </a:rPr>
              <a:t>PRESUMPTION RELATING TO DOCUMENTS: WHERE A DOCUMENT IS 20YEARS OLD AND IS SHOWN TO HAVE BEEN PROPERLY TAKEN CARE OF IT IS PRESUMED TO HAVE BEEN DULY EXECUTED. </a:t>
            </a:r>
            <a:r>
              <a:rPr lang="en-GB" sz="1400" i="1" dirty="0">
                <a:latin typeface="Bahnschrift SemiBold" panose="020B0502040204020203" pitchFamily="34" charset="0"/>
              </a:rPr>
              <a:t>SECTION 7 OF THE EVIDENCE ACT CAP 43 OF THE LAWS OF ZAMBIA </a:t>
            </a:r>
            <a:r>
              <a:rPr lang="en-GB" sz="1400" dirty="0">
                <a:latin typeface="Bahnschrift SemiBold" panose="020B0502040204020203" pitchFamily="34" charset="0"/>
              </a:rPr>
              <a:t> STATES THAT ‘</a:t>
            </a:r>
            <a:r>
              <a:rPr lang="en-GB" sz="1400" i="1" dirty="0">
                <a:latin typeface="Bahnschrift SemiBold" panose="020B0502040204020203" pitchFamily="34" charset="0"/>
              </a:rPr>
              <a:t>IN ANY PROCEEDINGS CRIMINAL OR CIVIL THERE SHALL IN THE CASE OF A DOCUMENT PROVED OR PURPORTING TO BE NOT LESS THAN 20 YEARS OLD BE MADE ANY PRESUMPTION WHICH IMMEDIATELY BEFORE THE COMMENCEMENT OF THIS ACT WOULD HAVE BEEN MADE IN THE CASE OF A DOCUMENT OF LIKE CHARACTER PROVED OR PURPORTING TO BE NNOT LESS THAN 30 YEARS OLD,’ </a:t>
            </a:r>
            <a:endParaRPr lang="en-GB" sz="1400" dirty="0">
              <a:latin typeface="Bahnschrift SemiBold" panose="020B0502040204020203" pitchFamily="34" charset="0"/>
            </a:endParaRPr>
          </a:p>
          <a:p>
            <a:pPr marL="0" indent="0">
              <a:buNone/>
            </a:pPr>
            <a:endParaRPr lang="en-GB" sz="1400" dirty="0">
              <a:latin typeface="Bahnschrift SemiBold" panose="020B0502040204020203" pitchFamily="34" charset="0"/>
            </a:endParaRPr>
          </a:p>
        </p:txBody>
      </p:sp>
    </p:spTree>
    <p:extLst>
      <p:ext uri="{BB962C8B-B14F-4D97-AF65-F5344CB8AC3E}">
        <p14:creationId xmlns:p14="http://schemas.microsoft.com/office/powerpoint/2010/main" val="235041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9102-BE80-4C71-9C6F-980A82BE10B4}"/>
              </a:ext>
            </a:extLst>
          </p:cNvPr>
          <p:cNvSpPr>
            <a:spLocks noGrp="1"/>
          </p:cNvSpPr>
          <p:nvPr>
            <p:ph type="title"/>
          </p:nvPr>
        </p:nvSpPr>
        <p:spPr/>
        <p:txBody>
          <a:bodyPr>
            <a:normAutofit fontScale="90000"/>
          </a:bodyPr>
          <a:lstStyle/>
          <a:p>
            <a:r>
              <a:rPr lang="en-GB" dirty="0"/>
              <a:t>AUTHENTICITY OF THE DOCUMENT AND AUTHENTICATION OF A DATA MESSAGE</a:t>
            </a:r>
            <a:endParaRPr lang="en-ZM" dirty="0"/>
          </a:p>
        </p:txBody>
      </p:sp>
      <p:sp>
        <p:nvSpPr>
          <p:cNvPr id="3" name="Content Placeholder 2">
            <a:extLst>
              <a:ext uri="{FF2B5EF4-FFF2-40B4-BE49-F238E27FC236}">
                <a16:creationId xmlns:a16="http://schemas.microsoft.com/office/drawing/2014/main" id="{7E9C7BF2-4802-8422-BAB4-9AC995548A78}"/>
              </a:ext>
            </a:extLst>
          </p:cNvPr>
          <p:cNvSpPr>
            <a:spLocks noGrp="1"/>
          </p:cNvSpPr>
          <p:nvPr>
            <p:ph sz="quarter" idx="13"/>
          </p:nvPr>
        </p:nvSpPr>
        <p:spPr>
          <a:xfrm>
            <a:off x="687976" y="1837765"/>
            <a:ext cx="10394707" cy="3841207"/>
          </a:xfrm>
        </p:spPr>
        <p:txBody>
          <a:bodyPr>
            <a:normAutofit fontScale="70000" lnSpcReduction="20000"/>
          </a:bodyPr>
          <a:lstStyle/>
          <a:p>
            <a:pPr marL="0" indent="0">
              <a:buNone/>
            </a:pPr>
            <a:r>
              <a:rPr lang="en-GB" dirty="0">
                <a:latin typeface="Bahnschrift SemiBold" panose="020B0502040204020203" pitchFamily="34" charset="0"/>
              </a:rPr>
              <a:t>ACCORDING TO THE </a:t>
            </a:r>
            <a:r>
              <a:rPr lang="en-GB" i="1" dirty="0">
                <a:latin typeface="Bahnschrift SemiBold" panose="020B0502040204020203" pitchFamily="34" charset="0"/>
              </a:rPr>
              <a:t>AUTHENTICATION OF DOCUMENTS ACT S.2 </a:t>
            </a:r>
            <a:r>
              <a:rPr lang="en-GB" dirty="0">
                <a:latin typeface="Bahnschrift SemiBold" panose="020B0502040204020203" pitchFamily="34" charset="0"/>
              </a:rPr>
              <a:t>AUTHENTICATION WHEN APPLIED TO A DOCUMENT MEANS THE VERIFICATION OF ANY SIGNATURE THEREON. SECTION 3(a)-(d) OF THE SAME ACT EXPLAINS THAT ANY DOCUMENTS EXECUTED OUTSIDE ZAMBIA SHALL BE DEEMED SUFFICIENTLY AUTHENTICATED FOR THE PURPOSE OF USE IN ZAMBIA IF (A) IT BE DULY AUTHENTICATED BY A NOTARY PUBLIC UNDER HIS SIGNATURE AND SEAL OF OFFICE (if its is executed in great Britain or Ireland)</a:t>
            </a:r>
          </a:p>
          <a:p>
            <a:pPr marL="0" indent="0">
              <a:buNone/>
            </a:pPr>
            <a:r>
              <a:rPr lang="en-GB" dirty="0">
                <a:latin typeface="Bahnschrift SemiBold" panose="020B0502040204020203" pitchFamily="34" charset="0"/>
              </a:rPr>
              <a:t>(b) If duly authenticated by the signature and seal of office of the mayor of any town or a notary public or the permanent head of any government department in any such part of the </a:t>
            </a:r>
            <a:r>
              <a:rPr lang="en-GB" dirty="0" err="1">
                <a:latin typeface="Bahnschrift SemiBold" panose="020B0502040204020203" pitchFamily="34" charset="0"/>
              </a:rPr>
              <a:t>britanic</a:t>
            </a:r>
            <a:r>
              <a:rPr lang="en-GB" dirty="0">
                <a:latin typeface="Bahnschrift SemiBold" panose="020B0502040204020203" pitchFamily="34" charset="0"/>
              </a:rPr>
              <a:t> </a:t>
            </a:r>
            <a:r>
              <a:rPr lang="en-GB" dirty="0" err="1">
                <a:latin typeface="Bahnschrift SemiBold" panose="020B0502040204020203" pitchFamily="34" charset="0"/>
              </a:rPr>
              <a:t>majestys</a:t>
            </a:r>
            <a:r>
              <a:rPr lang="en-GB" dirty="0">
                <a:latin typeface="Bahnschrift SemiBold" panose="020B0502040204020203" pitchFamily="34" charset="0"/>
              </a:rPr>
              <a:t> dominions. To mention a few </a:t>
            </a:r>
          </a:p>
          <a:p>
            <a:pPr marL="0" indent="0">
              <a:buNone/>
            </a:pPr>
            <a:r>
              <a:rPr lang="en-GB" dirty="0">
                <a:latin typeface="Bahnschrift SemiBold" panose="020B0502040204020203" pitchFamily="34" charset="0"/>
              </a:rPr>
              <a:t>The </a:t>
            </a:r>
            <a:r>
              <a:rPr lang="en-GB" i="1" dirty="0">
                <a:latin typeface="Bahnschrift SemiBold" panose="020B0502040204020203" pitchFamily="34" charset="0"/>
              </a:rPr>
              <a:t>electronic communications and  transactions act no.4 of 2021 s.8 provides for the originality of data messages . S.8(2)(a) provides that the integrity of any information is assessed by considering whether the information has remained complete and unaltered and any change which arises in the normal course of communication  storage or display , in the light of the purpose for which the information was generated and by having regard to the other relevant circumstances ,</a:t>
            </a:r>
            <a:r>
              <a:rPr lang="en-GB" dirty="0">
                <a:latin typeface="Bahnschrift SemiBold" panose="020B0502040204020203" pitchFamily="34" charset="0"/>
              </a:rPr>
              <a:t>in</a:t>
            </a:r>
            <a:r>
              <a:rPr lang="en-GB" i="1" dirty="0">
                <a:latin typeface="Bahnschrift SemiBold" panose="020B0502040204020203" pitchFamily="34" charset="0"/>
              </a:rPr>
              <a:t> </a:t>
            </a:r>
            <a:r>
              <a:rPr lang="en-GB" dirty="0">
                <a:latin typeface="Bahnschrift SemiBold" panose="020B0502040204020203" pitchFamily="34" charset="0"/>
              </a:rPr>
              <a:t>the case of </a:t>
            </a:r>
            <a:r>
              <a:rPr lang="en-GB" i="1" dirty="0" err="1">
                <a:latin typeface="Bahnschrift SemiBold" panose="020B0502040204020203" pitchFamily="34" charset="0"/>
              </a:rPr>
              <a:t>otk</a:t>
            </a:r>
            <a:r>
              <a:rPr lang="en-GB" i="1" dirty="0">
                <a:latin typeface="Bahnschrift SemiBold" panose="020B0502040204020203" pitchFamily="34" charset="0"/>
              </a:rPr>
              <a:t> limited v amanita </a:t>
            </a:r>
            <a:r>
              <a:rPr lang="en-GB" i="1" dirty="0" err="1">
                <a:latin typeface="Bahnschrift SemiBold" panose="020B0502040204020203" pitchFamily="34" charset="0"/>
              </a:rPr>
              <a:t>zambiana</a:t>
            </a:r>
            <a:r>
              <a:rPr lang="en-GB" i="1" dirty="0">
                <a:latin typeface="Bahnschrift SemiBold" panose="020B0502040204020203" pitchFamily="34" charset="0"/>
              </a:rPr>
              <a:t> limited it was also explained that  the electronics communications and transactions act </a:t>
            </a:r>
            <a:r>
              <a:rPr lang="en-GB" dirty="0">
                <a:latin typeface="Bahnschrift SemiBold" panose="020B0502040204020203" pitchFamily="34" charset="0"/>
              </a:rPr>
              <a:t>provides for the production of documents or information in s.8</a:t>
            </a:r>
            <a:r>
              <a:rPr lang="en-GB" i="1" dirty="0">
                <a:latin typeface="Bahnschrift SemiBold" panose="020B0502040204020203" pitchFamily="34" charset="0"/>
              </a:rPr>
              <a:t> </a:t>
            </a:r>
            <a:endParaRPr lang="en-ZM" dirty="0">
              <a:latin typeface="Bahnschrift SemiBold" panose="020B0502040204020203" pitchFamily="34" charset="0"/>
            </a:endParaRPr>
          </a:p>
        </p:txBody>
      </p:sp>
    </p:spTree>
    <p:extLst>
      <p:ext uri="{BB962C8B-B14F-4D97-AF65-F5344CB8AC3E}">
        <p14:creationId xmlns:p14="http://schemas.microsoft.com/office/powerpoint/2010/main" val="275803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8DDF0-AEFF-6C4B-0644-B8BA3A0CEA16}"/>
              </a:ext>
            </a:extLst>
          </p:cNvPr>
          <p:cNvSpPr>
            <a:spLocks noGrp="1"/>
          </p:cNvSpPr>
          <p:nvPr>
            <p:ph sz="quarter" idx="13"/>
          </p:nvPr>
        </p:nvSpPr>
        <p:spPr>
          <a:xfrm>
            <a:off x="242047" y="516984"/>
            <a:ext cx="10394707" cy="3311189"/>
          </a:xfrm>
        </p:spPr>
        <p:txBody>
          <a:bodyPr/>
          <a:lstStyle/>
          <a:p>
            <a:pPr marL="0" indent="0">
              <a:buNone/>
            </a:pPr>
            <a:r>
              <a:rPr lang="en-GB" dirty="0">
                <a:latin typeface="Bahnschrift SemiBold" panose="020B0502040204020203" pitchFamily="34" charset="0"/>
              </a:rPr>
              <a:t>Section 9 of the act provides that information in the form of a data message shall be given due evidential weight. In any legal proceedings when assessing the evidential weight of a data message regard shall be had to the reliability of the data message how it was generated, where it was stored and what was communicated. The manner in which the integrity of the data message was maintained, the manner in which its generator was identified and any other relevant factors.</a:t>
            </a:r>
            <a:endParaRPr lang="en-ZM" dirty="0">
              <a:latin typeface="Bahnschrift SemiBold" panose="020B0502040204020203" pitchFamily="34" charset="0"/>
            </a:endParaRPr>
          </a:p>
        </p:txBody>
      </p:sp>
    </p:spTree>
    <p:extLst>
      <p:ext uri="{BB962C8B-B14F-4D97-AF65-F5344CB8AC3E}">
        <p14:creationId xmlns:p14="http://schemas.microsoft.com/office/powerpoint/2010/main" val="80496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9CC7-C0DE-12CA-229A-884A7F95A692}"/>
              </a:ext>
            </a:extLst>
          </p:cNvPr>
          <p:cNvSpPr>
            <a:spLocks noGrp="1"/>
          </p:cNvSpPr>
          <p:nvPr>
            <p:ph type="title"/>
          </p:nvPr>
        </p:nvSpPr>
        <p:spPr/>
        <p:txBody>
          <a:bodyPr>
            <a:normAutofit fontScale="90000"/>
          </a:bodyPr>
          <a:lstStyle/>
          <a:p>
            <a:r>
              <a:rPr lang="en-GB" dirty="0"/>
              <a:t>Rules governing foreign executed documents </a:t>
            </a:r>
            <a:endParaRPr lang="en-ZM" dirty="0"/>
          </a:p>
        </p:txBody>
      </p:sp>
      <p:sp>
        <p:nvSpPr>
          <p:cNvPr id="3" name="Content Placeholder 2">
            <a:extLst>
              <a:ext uri="{FF2B5EF4-FFF2-40B4-BE49-F238E27FC236}">
                <a16:creationId xmlns:a16="http://schemas.microsoft.com/office/drawing/2014/main" id="{D7F9CBE3-5CA7-5650-E0AC-5ADCB5C8DF74}"/>
              </a:ext>
            </a:extLst>
          </p:cNvPr>
          <p:cNvSpPr>
            <a:spLocks noGrp="1"/>
          </p:cNvSpPr>
          <p:nvPr>
            <p:ph sz="quarter" idx="13"/>
          </p:nvPr>
        </p:nvSpPr>
        <p:spPr/>
        <p:txBody>
          <a:bodyPr>
            <a:normAutofit fontScale="85000" lnSpcReduction="10000"/>
          </a:bodyPr>
          <a:lstStyle/>
          <a:p>
            <a:pPr marL="0" indent="0">
              <a:buNone/>
            </a:pPr>
            <a:r>
              <a:rPr lang="en-GB" dirty="0">
                <a:latin typeface="Bahnschrift SemiBold" panose="020B0502040204020203" pitchFamily="34" charset="0"/>
              </a:rPr>
              <a:t>A foreign executed document can be defined as putting into effect an unfamiliar document</a:t>
            </a:r>
          </a:p>
          <a:p>
            <a:pPr marL="0" indent="0">
              <a:buNone/>
            </a:pPr>
            <a:r>
              <a:rPr lang="en-GB" dirty="0">
                <a:latin typeface="Bahnschrift SemiBold" panose="020B0502040204020203" pitchFamily="34" charset="0"/>
              </a:rPr>
              <a:t>The </a:t>
            </a:r>
            <a:r>
              <a:rPr lang="en-GB" i="1" dirty="0">
                <a:latin typeface="Bahnschrift SemiBold" panose="020B0502040204020203" pitchFamily="34" charset="0"/>
              </a:rPr>
              <a:t>authentication of documents act cap 75 </a:t>
            </a:r>
            <a:r>
              <a:rPr lang="en-GB" dirty="0">
                <a:latin typeface="Bahnschrift SemiBold" panose="020B0502040204020203" pitchFamily="34" charset="0"/>
              </a:rPr>
              <a:t>of the laws of Zambia helps regulate how foreign executed documents are authenticated in order for them to be valid or used as evidence within our jurisdiction. What is considered as a document can be seen in s.2 of the act as a deed, contract, power of attorney affidavit or other writing except an affidavit sworn before a commissioner of the high court. Section 3 of the act shows us how documents executed outside Zambia are to be authenticated. The purpose of authentication is to ensure that the people of our country are not taken advantage OF BY BUSINESS MEN AND OTHER PERSONS IN AUTHORITY.</a:t>
            </a:r>
            <a:endParaRPr lang="en-ZM" dirty="0">
              <a:latin typeface="Bahnschrift SemiBold" panose="020B0502040204020203" pitchFamily="34" charset="0"/>
            </a:endParaRPr>
          </a:p>
        </p:txBody>
      </p:sp>
    </p:spTree>
    <p:extLst>
      <p:ext uri="{BB962C8B-B14F-4D97-AF65-F5344CB8AC3E}">
        <p14:creationId xmlns:p14="http://schemas.microsoft.com/office/powerpoint/2010/main" val="157998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D455-D4AB-E0A2-B55D-67A381E791F3}"/>
              </a:ext>
            </a:extLst>
          </p:cNvPr>
          <p:cNvSpPr>
            <a:spLocks noGrp="1"/>
          </p:cNvSpPr>
          <p:nvPr>
            <p:ph sz="quarter" idx="13"/>
          </p:nvPr>
        </p:nvSpPr>
        <p:spPr>
          <a:xfrm>
            <a:off x="685800" y="239150"/>
            <a:ext cx="10394707" cy="5135435"/>
          </a:xfrm>
        </p:spPr>
        <p:txBody>
          <a:bodyPr>
            <a:normAutofit fontScale="92500" lnSpcReduction="10000"/>
          </a:bodyPr>
          <a:lstStyle/>
          <a:p>
            <a:pPr marL="0" indent="0">
              <a:buNone/>
            </a:pPr>
            <a:r>
              <a:rPr lang="en-GB" i="1" dirty="0" err="1">
                <a:latin typeface="Bahnschrift SemiBold" panose="020B0502040204020203" pitchFamily="34" charset="0"/>
              </a:rPr>
              <a:t>Lumus</a:t>
            </a:r>
            <a:r>
              <a:rPr lang="en-GB" i="1" dirty="0">
                <a:latin typeface="Bahnschrift SemiBold" panose="020B0502040204020203" pitchFamily="34" charset="0"/>
              </a:rPr>
              <a:t> agricultural services company limited v </a:t>
            </a:r>
            <a:r>
              <a:rPr lang="en-GB" i="1" dirty="0" err="1">
                <a:latin typeface="Bahnschrift SemiBold" panose="020B0502040204020203" pitchFamily="34" charset="0"/>
              </a:rPr>
              <a:t>gwembe</a:t>
            </a:r>
            <a:r>
              <a:rPr lang="en-GB" i="1" dirty="0">
                <a:latin typeface="Bahnschrift SemiBold" panose="020B0502040204020203" pitchFamily="34" charset="0"/>
              </a:rPr>
              <a:t> valley development company</a:t>
            </a:r>
          </a:p>
          <a:p>
            <a:pPr marL="0" indent="0">
              <a:buNone/>
            </a:pPr>
            <a:r>
              <a:rPr lang="en-GB" dirty="0">
                <a:latin typeface="Bahnschrift SemiBold" panose="020B0502040204020203" pitchFamily="34" charset="0"/>
              </a:rPr>
              <a:t>Brief facts: this is an appeal against a finding by the high court that the rectification or authentication of the notice of appointment of joint </a:t>
            </a:r>
            <a:r>
              <a:rPr lang="en-GB" dirty="0" err="1">
                <a:latin typeface="Bahnschrift SemiBold" panose="020B0502040204020203" pitchFamily="34" charset="0"/>
              </a:rPr>
              <a:t>recievers</a:t>
            </a:r>
            <a:r>
              <a:rPr lang="en-GB" dirty="0">
                <a:latin typeface="Bahnschrift SemiBold" panose="020B0502040204020203" pitchFamily="34" charset="0"/>
              </a:rPr>
              <a:t> and managers of the respondent dated 28</a:t>
            </a:r>
            <a:r>
              <a:rPr lang="en-GB" baseline="30000" dirty="0">
                <a:latin typeface="Bahnschrift SemiBold" panose="020B0502040204020203" pitchFamily="34" charset="0"/>
              </a:rPr>
              <a:t>th</a:t>
            </a:r>
            <a:r>
              <a:rPr lang="en-GB" dirty="0">
                <a:latin typeface="Bahnschrift SemiBold" panose="020B0502040204020203" pitchFamily="34" charset="0"/>
              </a:rPr>
              <a:t> September 1993 had a retrospective effect and that the notice was valid for use in Zambia in terms of section 3 of the authentication of documents act. The respondent cross </a:t>
            </a:r>
            <a:r>
              <a:rPr lang="en-GB" dirty="0" err="1">
                <a:latin typeface="Bahnschrift SemiBold" panose="020B0502040204020203" pitchFamily="34" charset="0"/>
              </a:rPr>
              <a:t>appealex</a:t>
            </a:r>
            <a:r>
              <a:rPr lang="en-GB" dirty="0">
                <a:latin typeface="Bahnschrift SemiBold" panose="020B0502040204020203" pitchFamily="34" charset="0"/>
              </a:rPr>
              <a:t> against a finding that the said notice of the appointment was a document within the definition of that word in section 2 of the act and that if not authenticated it was not available for use in Zambia.</a:t>
            </a:r>
          </a:p>
          <a:p>
            <a:pPr marL="0" indent="0">
              <a:buNone/>
            </a:pPr>
            <a:r>
              <a:rPr lang="en-GB" dirty="0">
                <a:latin typeface="Bahnschrift SemiBold" panose="020B0502040204020203" pitchFamily="34" charset="0"/>
              </a:rPr>
              <a:t>Principles/ reasoning; an instrument which is not attested or registered is valid between the parties but ineffective against other persons. A document is created or made for a purpose and it is only when a dispute arises in the course of using that document for that purpose that question of using it in evidence </a:t>
            </a:r>
            <a:endParaRPr lang="en-ZM" dirty="0">
              <a:latin typeface="Bahnschrift SemiBold" panose="020B0502040204020203" pitchFamily="34" charset="0"/>
            </a:endParaRPr>
          </a:p>
        </p:txBody>
      </p:sp>
    </p:spTree>
    <p:extLst>
      <p:ext uri="{BB962C8B-B14F-4D97-AF65-F5344CB8AC3E}">
        <p14:creationId xmlns:p14="http://schemas.microsoft.com/office/powerpoint/2010/main" val="2122901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0B5F5-D9B4-6D5C-3E4F-D6A4500F9245}"/>
              </a:ext>
            </a:extLst>
          </p:cNvPr>
          <p:cNvSpPr>
            <a:spLocks noGrp="1"/>
          </p:cNvSpPr>
          <p:nvPr>
            <p:ph sz="quarter" idx="13"/>
          </p:nvPr>
        </p:nvSpPr>
        <p:spPr>
          <a:xfrm>
            <a:off x="267287" y="126611"/>
            <a:ext cx="10771017" cy="2194560"/>
          </a:xfrm>
        </p:spPr>
        <p:txBody>
          <a:bodyPr/>
          <a:lstStyle/>
          <a:p>
            <a:pPr marL="0" indent="0">
              <a:buNone/>
            </a:pPr>
            <a:r>
              <a:rPr lang="en-GB" dirty="0">
                <a:latin typeface="Bahnschrift SemiBold" panose="020B0502040204020203" pitchFamily="34" charset="0"/>
              </a:rPr>
              <a:t>A document may be executed today but be authenticated later, what is important is that such a document should not be acted upon or used in Zambia before it is authenticated</a:t>
            </a:r>
            <a:endParaRPr lang="en-ZM" dirty="0">
              <a:latin typeface="Bahnschrift SemiBold" panose="020B0502040204020203" pitchFamily="34" charset="0"/>
            </a:endParaRPr>
          </a:p>
        </p:txBody>
      </p:sp>
    </p:spTree>
    <p:extLst>
      <p:ext uri="{BB962C8B-B14F-4D97-AF65-F5344CB8AC3E}">
        <p14:creationId xmlns:p14="http://schemas.microsoft.com/office/powerpoint/2010/main" val="323216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B3C8-6DA7-6F66-F228-CBDCA71184DF}"/>
              </a:ext>
            </a:extLst>
          </p:cNvPr>
          <p:cNvSpPr>
            <a:spLocks noGrp="1"/>
          </p:cNvSpPr>
          <p:nvPr>
            <p:ph type="title"/>
          </p:nvPr>
        </p:nvSpPr>
        <p:spPr>
          <a:xfrm>
            <a:off x="107577" y="134470"/>
            <a:ext cx="10396882" cy="1151965"/>
          </a:xfrm>
        </p:spPr>
        <p:txBody>
          <a:bodyPr/>
          <a:lstStyle/>
          <a:p>
            <a:r>
              <a:rPr lang="en-GB" dirty="0"/>
              <a:t>EXTRINSIC EVIDENCE RULE</a:t>
            </a:r>
            <a:endParaRPr lang="en-ZM" dirty="0"/>
          </a:p>
        </p:txBody>
      </p:sp>
      <p:sp>
        <p:nvSpPr>
          <p:cNvPr id="3" name="Content Placeholder 2">
            <a:extLst>
              <a:ext uri="{FF2B5EF4-FFF2-40B4-BE49-F238E27FC236}">
                <a16:creationId xmlns:a16="http://schemas.microsoft.com/office/drawing/2014/main" id="{AF8989CA-950A-E17D-6A01-3566AAE50CD4}"/>
              </a:ext>
            </a:extLst>
          </p:cNvPr>
          <p:cNvSpPr>
            <a:spLocks noGrp="1"/>
          </p:cNvSpPr>
          <p:nvPr>
            <p:ph sz="quarter" idx="13"/>
          </p:nvPr>
        </p:nvSpPr>
        <p:spPr>
          <a:xfrm>
            <a:off x="211015" y="1286434"/>
            <a:ext cx="10869493" cy="4361331"/>
          </a:xfrm>
        </p:spPr>
        <p:txBody>
          <a:bodyPr>
            <a:normAutofit fontScale="92500" lnSpcReduction="10000"/>
          </a:bodyPr>
          <a:lstStyle/>
          <a:p>
            <a:pPr marL="0" indent="0">
              <a:buNone/>
            </a:pPr>
            <a:r>
              <a:rPr lang="en-GB" dirty="0">
                <a:latin typeface="Bahnschrift SemiBold" panose="020B0502040204020203" pitchFamily="34" charset="0"/>
              </a:rPr>
              <a:t>EXTRINSIC EVIDENCE IS ANY EVIDENCE THAT IS EXTERNAL TO THE DOCUMENT OR CONTRACT ITSELF. IT MAY BE RELATING TO THE CONTRACT OR DOCUMENT AT HAND BUT IS OUTSIDE OR NOT PART OF THE DOCUMENT.it may encompass documentary evidence and oral evidence.</a:t>
            </a:r>
          </a:p>
          <a:p>
            <a:pPr marL="0" indent="0">
              <a:buNone/>
            </a:pPr>
            <a:r>
              <a:rPr lang="en-GB" dirty="0">
                <a:latin typeface="Bahnschrift SemiBold" panose="020B0502040204020203" pitchFamily="34" charset="0"/>
              </a:rPr>
              <a:t>THE GENERAL RULE IS THAT EXTRINSIC EVIDENCE IS INADMISSIBLE for example where parties a and b contract for the sale of a car AND the agreement is made in writing. If breach was to occur then the court in settling the matter would only refer to the contract made. For the rule is that once a transaction has been embodied in a document the court must refer to it and nothing else. Thus the extrinsic evidence  MAY NOT BE USED TO PROVE THE CONTENTS OF A DOCUMENT, PROVE THE MEANING INTENDED BY THE AUTHOR OF THE DOCUMENT NOR TO VARY, ADD OR CONTRADICT THE TERMS OF THE DOCUMENT AS ESTABLISHED IN THE CASE OF </a:t>
            </a:r>
            <a:r>
              <a:rPr lang="en-GB" i="1" dirty="0">
                <a:latin typeface="Bahnschrift SemiBold" panose="020B0502040204020203" pitchFamily="34" charset="0"/>
              </a:rPr>
              <a:t>HOLMES LTD V BUILDWELL CONSTRUCTION COMPANY LTD. </a:t>
            </a:r>
            <a:r>
              <a:rPr lang="en-GB" dirty="0">
                <a:latin typeface="Bahnschrift SemiBold" panose="020B0502040204020203" pitchFamily="34" charset="0"/>
              </a:rPr>
              <a:t>HOWEVER THERE ARE EXCEPTIONS TO THE GENERAL RULE.</a:t>
            </a:r>
          </a:p>
          <a:p>
            <a:pPr marL="0" indent="0">
              <a:buNone/>
            </a:pPr>
            <a:endParaRPr lang="en-ZM" dirty="0">
              <a:latin typeface="Bahnschrift SemiBold" panose="020B0502040204020203" pitchFamily="34" charset="0"/>
            </a:endParaRPr>
          </a:p>
        </p:txBody>
      </p:sp>
    </p:spTree>
    <p:extLst>
      <p:ext uri="{BB962C8B-B14F-4D97-AF65-F5344CB8AC3E}">
        <p14:creationId xmlns:p14="http://schemas.microsoft.com/office/powerpoint/2010/main" val="56243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D513CD-FB1B-91B6-9F49-57A7C48528B1}"/>
              </a:ext>
            </a:extLst>
          </p:cNvPr>
          <p:cNvSpPr>
            <a:spLocks noGrp="1"/>
          </p:cNvSpPr>
          <p:nvPr>
            <p:ph sz="quarter" idx="13"/>
          </p:nvPr>
        </p:nvSpPr>
        <p:spPr>
          <a:xfrm>
            <a:off x="0" y="-393896"/>
            <a:ext cx="10394707" cy="5374585"/>
          </a:xfrm>
        </p:spPr>
        <p:txBody>
          <a:bodyPr/>
          <a:lstStyle/>
          <a:p>
            <a:r>
              <a:rPr lang="en-GB" dirty="0">
                <a:latin typeface="Bahnschrift SemiBold" panose="020B0502040204020203" pitchFamily="34" charset="0"/>
              </a:rPr>
              <a:t> FIRSTLY IS THE EXCEPTION LAID DOWN IN THE </a:t>
            </a:r>
            <a:r>
              <a:rPr lang="en-GB" i="1" dirty="0">
                <a:latin typeface="Bahnschrift SemiBold" panose="020B0502040204020203" pitchFamily="34" charset="0"/>
              </a:rPr>
              <a:t>HOLMES</a:t>
            </a:r>
            <a:r>
              <a:rPr lang="en-GB" dirty="0">
                <a:latin typeface="Bahnschrift SemiBold" panose="020B0502040204020203" pitchFamily="34" charset="0"/>
              </a:rPr>
              <a:t> CASE , EXTRINSIC EVIDENCE MAY BE ADMITTED TO SHOW THAT THE WRITTEN DOCUMENT WAS NOT INTENDED TO EXPRESS THE WHOLE AGREEMENT BETWEEN THE PARTIES. </a:t>
            </a:r>
          </a:p>
          <a:p>
            <a:r>
              <a:rPr lang="en-GB" dirty="0">
                <a:latin typeface="Bahnschrift SemiBold" panose="020B0502040204020203" pitchFamily="34" charset="0"/>
              </a:rPr>
              <a:t>SECONDLY WHERE THERE ARE TECHNICAL, AMBIGUOUS TERMS OR USAGE OF TRADE THEN EXTRINSIC EVIDENCE WILL BE BROUGHT IN TO GIVE A CLEAR MEANING.</a:t>
            </a:r>
          </a:p>
          <a:p>
            <a:r>
              <a:rPr lang="en-GB" dirty="0">
                <a:latin typeface="Bahnschrift SemiBold" panose="020B0502040204020203" pitchFamily="34" charset="0"/>
              </a:rPr>
              <a:t> LASTLY EXTRINSIC EVIDENCE WILL BE ADMISSIBLE IN TERMS OF A CONTRACT TO SHOW THAT A CONTRACT IS VOID OR VOIDABLE BY VIRTUE OF VITIATING FACTORS LIKE MISREPRESENTATION.</a:t>
            </a:r>
          </a:p>
          <a:p>
            <a:pPr marL="0" indent="0">
              <a:buNone/>
            </a:pPr>
            <a:endParaRPr lang="en-ZM" dirty="0"/>
          </a:p>
        </p:txBody>
      </p:sp>
    </p:spTree>
    <p:extLst>
      <p:ext uri="{BB962C8B-B14F-4D97-AF65-F5344CB8AC3E}">
        <p14:creationId xmlns:p14="http://schemas.microsoft.com/office/powerpoint/2010/main" val="3913767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0F279A-C0A7-BA38-F974-F7306E062741}"/>
              </a:ext>
            </a:extLst>
          </p:cNvPr>
          <p:cNvSpPr/>
          <p:nvPr/>
        </p:nvSpPr>
        <p:spPr>
          <a:xfrm>
            <a:off x="2039814" y="1786597"/>
            <a:ext cx="8398413" cy="1569660"/>
          </a:xfrm>
          <a:prstGeom prst="rect">
            <a:avLst/>
          </a:prstGeom>
          <a:noFill/>
        </p:spPr>
        <p:txBody>
          <a:bodyPr wrap="square" lIns="91440" tIns="45720" rIns="91440" bIns="45720">
            <a:spAutoFit/>
          </a:bodyPr>
          <a:lstStyle/>
          <a:p>
            <a:pPr algn="ctr"/>
            <a:r>
              <a:rPr lang="en-GB" sz="9600" b="0" cap="none" spc="0" dirty="0">
                <a:ln w="0"/>
                <a:solidFill>
                  <a:schemeClr val="accent1"/>
                </a:solidFill>
                <a:effectLst>
                  <a:reflection blurRad="6350" stA="53000" endA="300" endPos="35500" dir="5400000" sy="-90000" algn="bl" rotWithShape="0"/>
                </a:effectLst>
              </a:rPr>
              <a:t>THE END</a:t>
            </a:r>
            <a:endParaRPr lang="en-ZM" sz="9600" b="0" cap="none" spc="0" dirty="0">
              <a:ln w="0"/>
              <a:solidFill>
                <a:schemeClr val="accent1"/>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52842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F12DB6-7155-E4E9-27CF-CA91E33AD014}"/>
              </a:ext>
            </a:extLst>
          </p:cNvPr>
          <p:cNvSpPr>
            <a:spLocks noGrp="1"/>
          </p:cNvSpPr>
          <p:nvPr>
            <p:ph sz="quarter" idx="13"/>
          </p:nvPr>
        </p:nvSpPr>
        <p:spPr>
          <a:xfrm>
            <a:off x="393894" y="1181686"/>
            <a:ext cx="10686613" cy="3530991"/>
          </a:xfrm>
        </p:spPr>
        <p:txBody>
          <a:bodyPr>
            <a:noAutofit/>
          </a:bodyPr>
          <a:lstStyle/>
          <a:p>
            <a:r>
              <a:rPr lang="en-GB" sz="1400" dirty="0">
                <a:latin typeface="Bahnschrift" panose="020B0502040204020203" pitchFamily="34" charset="0"/>
              </a:rPr>
              <a:t>INTRODUCTION: SENDA</a:t>
            </a:r>
          </a:p>
          <a:p>
            <a:r>
              <a:rPr lang="en-GB" sz="1400" dirty="0">
                <a:latin typeface="Bahnschrift" panose="020B0502040204020203" pitchFamily="34" charset="0"/>
              </a:rPr>
              <a:t>DIFFERENCE BETWEEN DOCUMENTARY EVIDENCE AND REAL EVIDENCE ALONG WITH THE SHAMWANA CASE AND RELEVANT CASES: THELMA</a:t>
            </a:r>
          </a:p>
          <a:p>
            <a:r>
              <a:rPr lang="en-GB" sz="1400" dirty="0">
                <a:latin typeface="Bahnschrift" panose="020B0502040204020203" pitchFamily="34" charset="0"/>
              </a:rPr>
              <a:t>ADVANTAGES AND DISADVANTAGES: NDONA </a:t>
            </a:r>
          </a:p>
          <a:p>
            <a:r>
              <a:rPr lang="en-GB" sz="1400" dirty="0">
                <a:latin typeface="Bahnschrift" panose="020B0502040204020203" pitchFamily="34" charset="0"/>
              </a:rPr>
              <a:t>RULES GOVERNING DOCUMENTARY EVIDENCE</a:t>
            </a:r>
          </a:p>
          <a:p>
            <a:pPr marL="457200" indent="-457200">
              <a:buFont typeface="Arial" panose="020B0604020202020204" pitchFamily="34" charset="0"/>
              <a:buAutoNum type="alphaLcParenBoth"/>
            </a:pPr>
            <a:r>
              <a:rPr lang="en-GB" sz="1400" dirty="0">
                <a:latin typeface="Bahnschrift" panose="020B0502040204020203" pitchFamily="34" charset="0"/>
              </a:rPr>
              <a:t>Proof of due execution: how to prove the documents authenticity and how to authenticate a data message [</a:t>
            </a:r>
            <a:r>
              <a:rPr lang="en-GB" sz="1400" dirty="0" err="1">
                <a:latin typeface="Bahnschrift" panose="020B0502040204020203" pitchFamily="34" charset="0"/>
              </a:rPr>
              <a:t>ect</a:t>
            </a:r>
            <a:r>
              <a:rPr lang="en-GB" sz="1400" dirty="0">
                <a:latin typeface="Bahnschrift" panose="020B0502040204020203" pitchFamily="34" charset="0"/>
              </a:rPr>
              <a:t> act s,8-10] along with the </a:t>
            </a:r>
            <a:r>
              <a:rPr lang="en-GB" sz="1400" dirty="0" err="1">
                <a:latin typeface="Bahnschrift" panose="020B0502040204020203" pitchFamily="34" charset="0"/>
              </a:rPr>
              <a:t>otk</a:t>
            </a:r>
            <a:r>
              <a:rPr lang="en-GB" sz="1400" dirty="0">
                <a:latin typeface="Bahnschrift" panose="020B0502040204020203" pitchFamily="34" charset="0"/>
              </a:rPr>
              <a:t> v amanita case: </a:t>
            </a:r>
            <a:r>
              <a:rPr lang="en-GB" sz="1400" dirty="0" err="1">
                <a:latin typeface="Bahnschrift" panose="020B0502040204020203" pitchFamily="34" charset="0"/>
              </a:rPr>
              <a:t>zewelanji</a:t>
            </a:r>
            <a:endParaRPr lang="en-GB" sz="1400" dirty="0">
              <a:latin typeface="Bahnschrift" panose="020B0502040204020203" pitchFamily="34" charset="0"/>
            </a:endParaRPr>
          </a:p>
          <a:p>
            <a:pPr marL="457200" indent="-457200">
              <a:buAutoNum type="alphaLcParenBoth"/>
            </a:pPr>
            <a:r>
              <a:rPr lang="en-GB" sz="1400" dirty="0">
                <a:latin typeface="Bahnschrift" panose="020B0502040204020203" pitchFamily="34" charset="0"/>
              </a:rPr>
              <a:t>Primary evidence along with the George </a:t>
            </a:r>
            <a:r>
              <a:rPr lang="en-GB" sz="1400" dirty="0" err="1">
                <a:latin typeface="Bahnschrift" panose="020B0502040204020203" pitchFamily="34" charset="0"/>
              </a:rPr>
              <a:t>bienga</a:t>
            </a:r>
            <a:r>
              <a:rPr lang="en-GB" sz="1400" dirty="0">
                <a:latin typeface="Bahnschrift" panose="020B0502040204020203" pitchFamily="34" charset="0"/>
              </a:rPr>
              <a:t> case: </a:t>
            </a:r>
            <a:r>
              <a:rPr lang="en-GB" sz="1400" dirty="0" err="1">
                <a:latin typeface="Bahnschrift" panose="020B0502040204020203" pitchFamily="34" charset="0"/>
              </a:rPr>
              <a:t>kumbutso</a:t>
            </a:r>
            <a:endParaRPr lang="en-GB" sz="1400" dirty="0">
              <a:latin typeface="Bahnschrift" panose="020B0502040204020203" pitchFamily="34" charset="0"/>
            </a:endParaRPr>
          </a:p>
          <a:p>
            <a:r>
              <a:rPr lang="en-GB" sz="1400" dirty="0">
                <a:latin typeface="Bahnschrift" panose="020B0502040204020203" pitchFamily="34" charset="0"/>
              </a:rPr>
              <a:t>Rules governing foreign executed documents along with the steak ranch ltd case and the lumas case: </a:t>
            </a:r>
            <a:r>
              <a:rPr lang="en-GB" sz="1400" dirty="0" err="1">
                <a:latin typeface="Bahnschrift" panose="020B0502040204020203" pitchFamily="34" charset="0"/>
              </a:rPr>
              <a:t>idrin</a:t>
            </a:r>
            <a:endParaRPr lang="en-GB" sz="1400" dirty="0">
              <a:latin typeface="Bahnschrift" panose="020B0502040204020203" pitchFamily="34" charset="0"/>
            </a:endParaRPr>
          </a:p>
          <a:p>
            <a:pPr marL="0" indent="0">
              <a:buNone/>
            </a:pPr>
            <a:r>
              <a:rPr lang="en-GB" sz="1400" b="1" dirty="0">
                <a:solidFill>
                  <a:srgbClr val="C00000"/>
                </a:solidFill>
                <a:latin typeface="Bahnschrift" panose="020B0502040204020203" pitchFamily="34" charset="0"/>
              </a:rPr>
              <a:t>(c)</a:t>
            </a:r>
            <a:r>
              <a:rPr lang="en-GB" sz="1400" dirty="0">
                <a:latin typeface="Bahnschrift" panose="020B0502040204020203" pitchFamily="34" charset="0"/>
              </a:rPr>
              <a:t> Extrinsic evidence rule: along with the </a:t>
            </a:r>
            <a:r>
              <a:rPr lang="en-GB" sz="1400" dirty="0" err="1">
                <a:latin typeface="Bahnschrift" panose="020B0502040204020203" pitchFamily="34" charset="0"/>
              </a:rPr>
              <a:t>holmes</a:t>
            </a:r>
            <a:r>
              <a:rPr lang="en-GB" sz="1400" dirty="0">
                <a:latin typeface="Bahnschrift" panose="020B0502040204020203" pitchFamily="34" charset="0"/>
              </a:rPr>
              <a:t> v build well construction case: hope </a:t>
            </a:r>
            <a:endParaRPr lang="en-ZM" sz="1400" dirty="0">
              <a:latin typeface="Bahnschrift" panose="020B0502040204020203" pitchFamily="34" charset="0"/>
            </a:endParaRPr>
          </a:p>
        </p:txBody>
      </p:sp>
      <p:sp>
        <p:nvSpPr>
          <p:cNvPr id="2" name="TextBox 1">
            <a:extLst>
              <a:ext uri="{FF2B5EF4-FFF2-40B4-BE49-F238E27FC236}">
                <a16:creationId xmlns:a16="http://schemas.microsoft.com/office/drawing/2014/main" id="{B260CF6B-9D3E-344F-A9FC-B92AD6EC98D3}"/>
              </a:ext>
            </a:extLst>
          </p:cNvPr>
          <p:cNvSpPr txBox="1"/>
          <p:nvPr/>
        </p:nvSpPr>
        <p:spPr>
          <a:xfrm>
            <a:off x="393895" y="154744"/>
            <a:ext cx="8820444" cy="923330"/>
          </a:xfrm>
          <a:prstGeom prst="rect">
            <a:avLst/>
          </a:prstGeom>
          <a:noFill/>
        </p:spPr>
        <p:txBody>
          <a:bodyPr wrap="square" rtlCol="0">
            <a:spAutoFit/>
          </a:bodyPr>
          <a:lstStyle/>
          <a:p>
            <a:r>
              <a:rPr lang="en-GB" sz="5400" dirty="0">
                <a:solidFill>
                  <a:schemeClr val="accent1"/>
                </a:solidFill>
              </a:rPr>
              <a:t>CONTENT</a:t>
            </a:r>
            <a:endParaRPr lang="en-ZM" sz="5400" dirty="0">
              <a:solidFill>
                <a:schemeClr val="accent1"/>
              </a:solidFill>
            </a:endParaRPr>
          </a:p>
        </p:txBody>
      </p:sp>
    </p:spTree>
    <p:extLst>
      <p:ext uri="{BB962C8B-B14F-4D97-AF65-F5344CB8AC3E}">
        <p14:creationId xmlns:p14="http://schemas.microsoft.com/office/powerpoint/2010/main" val="145160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CD55-5ECE-665A-EDB8-77F454A83E7E}"/>
              </a:ext>
            </a:extLst>
          </p:cNvPr>
          <p:cNvSpPr>
            <a:spLocks noGrp="1"/>
          </p:cNvSpPr>
          <p:nvPr>
            <p:ph type="title"/>
          </p:nvPr>
        </p:nvSpPr>
        <p:spPr>
          <a:xfrm>
            <a:off x="683625" y="291108"/>
            <a:ext cx="10396882" cy="1151965"/>
          </a:xfrm>
        </p:spPr>
        <p:txBody>
          <a:bodyPr>
            <a:normAutofit/>
          </a:bodyPr>
          <a:lstStyle/>
          <a:p>
            <a:r>
              <a:rPr lang="en-GB" dirty="0"/>
              <a:t>Introduction </a:t>
            </a:r>
            <a:endParaRPr lang="en-ZM" dirty="0"/>
          </a:p>
        </p:txBody>
      </p:sp>
      <p:sp>
        <p:nvSpPr>
          <p:cNvPr id="3" name="Content Placeholder 2">
            <a:extLst>
              <a:ext uri="{FF2B5EF4-FFF2-40B4-BE49-F238E27FC236}">
                <a16:creationId xmlns:a16="http://schemas.microsoft.com/office/drawing/2014/main" id="{FF131B2E-765C-FB7F-87BA-A280A1A0E57F}"/>
              </a:ext>
            </a:extLst>
          </p:cNvPr>
          <p:cNvSpPr>
            <a:spLocks noGrp="1"/>
          </p:cNvSpPr>
          <p:nvPr>
            <p:ph sz="quarter" idx="13"/>
          </p:nvPr>
        </p:nvSpPr>
        <p:spPr>
          <a:xfrm>
            <a:off x="685800" y="1358153"/>
            <a:ext cx="10394707" cy="4208929"/>
          </a:xfrm>
        </p:spPr>
        <p:txBody>
          <a:bodyPr>
            <a:normAutofit fontScale="85000" lnSpcReduction="20000"/>
          </a:bodyPr>
          <a:lstStyle/>
          <a:p>
            <a:pPr marL="0" indent="0">
              <a:buNone/>
            </a:pPr>
            <a:r>
              <a:rPr lang="en-GB" dirty="0">
                <a:latin typeface="Bahnschrift SemiBold" panose="020B0502040204020203" pitchFamily="34" charset="0"/>
              </a:rPr>
              <a:t>a document generally is an original or official paper relied on as the basis, proof or support of something.</a:t>
            </a:r>
          </a:p>
          <a:p>
            <a:pPr marL="0" indent="0">
              <a:buNone/>
            </a:pPr>
            <a:r>
              <a:rPr lang="en-GB" dirty="0">
                <a:latin typeface="Bahnschrift SemiBold" panose="020B0502040204020203" pitchFamily="34" charset="0"/>
              </a:rPr>
              <a:t>Under common law, the term document was defined in the case of </a:t>
            </a:r>
            <a:r>
              <a:rPr lang="en-GB" i="1" dirty="0">
                <a:latin typeface="Bahnschrift SemiBold" panose="020B0502040204020203" pitchFamily="34" charset="0"/>
              </a:rPr>
              <a:t>r v </a:t>
            </a:r>
            <a:r>
              <a:rPr lang="en-GB" i="1" dirty="0" err="1">
                <a:latin typeface="Bahnschrift SemiBold" panose="020B0502040204020203" pitchFamily="34" charset="0"/>
              </a:rPr>
              <a:t>daye</a:t>
            </a:r>
            <a:r>
              <a:rPr lang="en-GB" i="1" dirty="0">
                <a:latin typeface="Bahnschrift SemiBold" panose="020B0502040204020203" pitchFamily="34" charset="0"/>
              </a:rPr>
              <a:t> </a:t>
            </a:r>
            <a:r>
              <a:rPr lang="en-GB" dirty="0">
                <a:latin typeface="Bahnschrift SemiBold" panose="020B0502040204020203" pitchFamily="34" charset="0"/>
              </a:rPr>
              <a:t>as any written thing capable of being evidence and it is immaterial on what writing can be inscribed. it might be inscribed on paper as in the common case now but back before, it was usually on stone, marble, clay or metal. </a:t>
            </a:r>
          </a:p>
          <a:p>
            <a:pPr marL="0" indent="0">
              <a:buNone/>
            </a:pPr>
            <a:r>
              <a:rPr lang="en-GB" dirty="0">
                <a:latin typeface="Bahnschrift SemiBold" panose="020B0502040204020203" pitchFamily="34" charset="0"/>
              </a:rPr>
              <a:t>According to statutory law section 2 of </a:t>
            </a:r>
            <a:r>
              <a:rPr lang="en-GB" i="1" dirty="0">
                <a:latin typeface="Bahnschrift SemiBold" panose="020B0502040204020203" pitchFamily="34" charset="0"/>
              </a:rPr>
              <a:t>the evidence act cap 43 of the law of Zambia</a:t>
            </a:r>
            <a:r>
              <a:rPr lang="en-GB" dirty="0">
                <a:latin typeface="Bahnschrift SemiBold" panose="020B0502040204020203" pitchFamily="34" charset="0"/>
              </a:rPr>
              <a:t> provides that any document may include any device by means of which information is recorded or stored </a:t>
            </a:r>
            <a:r>
              <a:rPr lang="en-GB" dirty="0" err="1">
                <a:latin typeface="Bahnschrift SemiBold" panose="020B0502040204020203" pitchFamily="34" charset="0"/>
              </a:rPr>
              <a:t>eg</a:t>
            </a:r>
            <a:r>
              <a:rPr lang="en-GB" dirty="0">
                <a:latin typeface="Bahnschrift SemiBold" panose="020B0502040204020203" pitchFamily="34" charset="0"/>
              </a:rPr>
              <a:t> books, maps, prints or drawing.</a:t>
            </a:r>
          </a:p>
          <a:p>
            <a:pPr marL="0" indent="0">
              <a:buNone/>
            </a:pPr>
            <a:r>
              <a:rPr lang="en-GB" dirty="0">
                <a:latin typeface="Bahnschrift SemiBold" panose="020B0502040204020203" pitchFamily="34" charset="0"/>
              </a:rPr>
              <a:t>Further more documentary evidence is any evidence that is or can be introduced at trial in form of documents .</a:t>
            </a:r>
          </a:p>
          <a:p>
            <a:pPr marL="0" indent="0">
              <a:buNone/>
            </a:pPr>
            <a:r>
              <a:rPr lang="en-GB" dirty="0">
                <a:latin typeface="Bahnschrift SemiBold" panose="020B0502040204020203" pitchFamily="34" charset="0"/>
              </a:rPr>
              <a:t>It is important to note that a document becomes documentary evidence when a party producing the document seeks to rely on its content</a:t>
            </a:r>
          </a:p>
        </p:txBody>
      </p:sp>
    </p:spTree>
    <p:extLst>
      <p:ext uri="{BB962C8B-B14F-4D97-AF65-F5344CB8AC3E}">
        <p14:creationId xmlns:p14="http://schemas.microsoft.com/office/powerpoint/2010/main" val="118189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9B86-56AA-6E11-66A1-3BE6795A12B5}"/>
              </a:ext>
            </a:extLst>
          </p:cNvPr>
          <p:cNvSpPr>
            <a:spLocks noGrp="1"/>
          </p:cNvSpPr>
          <p:nvPr>
            <p:ph type="title"/>
          </p:nvPr>
        </p:nvSpPr>
        <p:spPr>
          <a:xfrm>
            <a:off x="685801" y="685800"/>
            <a:ext cx="10396882" cy="797615"/>
          </a:xfrm>
        </p:spPr>
        <p:txBody>
          <a:bodyPr>
            <a:normAutofit fontScale="90000"/>
          </a:bodyPr>
          <a:lstStyle/>
          <a:p>
            <a:r>
              <a:rPr lang="en-GB" dirty="0"/>
              <a:t>Difference between documentary and real evidence</a:t>
            </a:r>
            <a:endParaRPr lang="en-ZM" dirty="0"/>
          </a:p>
        </p:txBody>
      </p:sp>
      <p:sp>
        <p:nvSpPr>
          <p:cNvPr id="3" name="Content Placeholder 2">
            <a:extLst>
              <a:ext uri="{FF2B5EF4-FFF2-40B4-BE49-F238E27FC236}">
                <a16:creationId xmlns:a16="http://schemas.microsoft.com/office/drawing/2014/main" id="{6E834876-BDEE-E1BA-4069-3CA05E2FA4F7}"/>
              </a:ext>
            </a:extLst>
          </p:cNvPr>
          <p:cNvSpPr>
            <a:spLocks noGrp="1"/>
          </p:cNvSpPr>
          <p:nvPr>
            <p:ph sz="quarter" idx="13"/>
          </p:nvPr>
        </p:nvSpPr>
        <p:spPr/>
        <p:txBody>
          <a:bodyPr>
            <a:normAutofit fontScale="92500" lnSpcReduction="20000"/>
          </a:bodyPr>
          <a:lstStyle/>
          <a:p>
            <a:pPr marL="0" indent="0">
              <a:buNone/>
            </a:pPr>
            <a:r>
              <a:rPr lang="en-GB" dirty="0">
                <a:latin typeface="Bahnschrift SemiBold" panose="020B0502040204020203" pitchFamily="34" charset="0"/>
              </a:rPr>
              <a:t>THE DOCUMENT WHICH IS BEING SUBMITTED AS EVIDENCE TO PROVE GENERAL FACTS WILL BE REGARDED AS REAL EVIDENCE, REAL EVIDENCE CONSISTS OF MATERIAL, TANGIBLE THINGS. IT IS THE MATERIAL EVIDENCE PRODUCED IN COURT FOR THE PURPOSE OF INSPECTION, THIS WAS AFFIRMED IN THE CASE OF </a:t>
            </a:r>
            <a:r>
              <a:rPr lang="en-GB" i="1" dirty="0">
                <a:latin typeface="Bahnschrift SemiBold" panose="020B0502040204020203" pitchFamily="34" charset="0"/>
              </a:rPr>
              <a:t>SHAMWANA AND 7 OTHERS THE PEOPLE</a:t>
            </a:r>
            <a:r>
              <a:rPr lang="en-GB" dirty="0">
                <a:latin typeface="Bahnschrift SemiBold" panose="020B0502040204020203" pitchFamily="34" charset="0"/>
              </a:rPr>
              <a:t>.</a:t>
            </a:r>
          </a:p>
          <a:p>
            <a:pPr marL="0" indent="0">
              <a:buNone/>
            </a:pPr>
            <a:r>
              <a:rPr lang="en-GB" dirty="0">
                <a:latin typeface="Bahnschrift SemiBold" panose="020B0502040204020203" pitchFamily="34" charset="0"/>
              </a:rPr>
              <a:t>DOCUMENTARY EVIDENCE ON THE OTHER HAND IS THE CONTENT WHICH IS IN THE DOCUMENT OF WHICH WILL BE USED AS EVIDENCE , THAT IS WHAT IS CONSIDERED TO BE DOCUMENTARY EVIDENCE. IN THE </a:t>
            </a:r>
            <a:r>
              <a:rPr lang="en-GB" i="1" dirty="0">
                <a:latin typeface="Bahnschrift SemiBold" panose="020B0502040204020203" pitchFamily="34" charset="0"/>
              </a:rPr>
              <a:t>SHAMWANA CASE </a:t>
            </a:r>
            <a:r>
              <a:rPr lang="en-GB" dirty="0">
                <a:latin typeface="Bahnschrift SemiBold" panose="020B0502040204020203" pitchFamily="34" charset="0"/>
              </a:rPr>
              <a:t> THE COURT HAD PUT INTO CONSIDERATION THE MAPS AND SURVERYS AS BEING ADMISSIBLE AS PUBLIC DOCUMENTATION ALSO AS QUASI PUBLIC DOCUMENTATION UNDER THE PRESENT HEADING TO PROVE THE GENERAL GEOGRAPHICAL FACTS.</a:t>
            </a:r>
            <a:endParaRPr lang="en-ZM" dirty="0">
              <a:latin typeface="Bahnschrift SemiBold" panose="020B0502040204020203" pitchFamily="34" charset="0"/>
            </a:endParaRPr>
          </a:p>
        </p:txBody>
      </p:sp>
    </p:spTree>
    <p:extLst>
      <p:ext uri="{BB962C8B-B14F-4D97-AF65-F5344CB8AC3E}">
        <p14:creationId xmlns:p14="http://schemas.microsoft.com/office/powerpoint/2010/main" val="122220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D2CE-D414-1C47-B0A4-CDC917C94DB8}"/>
              </a:ext>
            </a:extLst>
          </p:cNvPr>
          <p:cNvSpPr>
            <a:spLocks noGrp="1"/>
          </p:cNvSpPr>
          <p:nvPr>
            <p:ph type="title"/>
          </p:nvPr>
        </p:nvSpPr>
        <p:spPr/>
        <p:txBody>
          <a:bodyPr>
            <a:normAutofit fontScale="90000"/>
          </a:bodyPr>
          <a:lstStyle/>
          <a:p>
            <a:r>
              <a:rPr lang="en-GB" dirty="0"/>
              <a:t>ADVANTAGES OF DOCUMENTARY EVIDENCE</a:t>
            </a:r>
            <a:endParaRPr lang="en-ZM" dirty="0"/>
          </a:p>
        </p:txBody>
      </p:sp>
      <p:sp>
        <p:nvSpPr>
          <p:cNvPr id="3" name="Content Placeholder 2">
            <a:extLst>
              <a:ext uri="{FF2B5EF4-FFF2-40B4-BE49-F238E27FC236}">
                <a16:creationId xmlns:a16="http://schemas.microsoft.com/office/drawing/2014/main" id="{2CF04F25-D0A1-B132-326E-BDEDB051DE39}"/>
              </a:ext>
            </a:extLst>
          </p:cNvPr>
          <p:cNvSpPr>
            <a:spLocks noGrp="1"/>
          </p:cNvSpPr>
          <p:nvPr>
            <p:ph sz="quarter" idx="13"/>
          </p:nvPr>
        </p:nvSpPr>
        <p:spPr/>
        <p:txBody>
          <a:bodyPr/>
          <a:lstStyle/>
          <a:p>
            <a:r>
              <a:rPr lang="en-GB" dirty="0">
                <a:latin typeface="Bahnschrift SemiBold" panose="020B0502040204020203" pitchFamily="34" charset="0"/>
              </a:rPr>
              <a:t>IT CAN BE USED AS DIRECT EVIDENCE</a:t>
            </a:r>
          </a:p>
          <a:p>
            <a:r>
              <a:rPr lang="en-GB" dirty="0">
                <a:latin typeface="Bahnschrift SemiBold" panose="020B0502040204020203" pitchFamily="34" charset="0"/>
              </a:rPr>
              <a:t>IT IS RELIABLE, DETAILED AND GIVES ACCOUNT OF EVENTS OR INFORMATION WHICH COULD BE USED TO COMPARE DIFFERENT SOURSES OF INFORMATION OR TO IDENTIFY PATTERNS</a:t>
            </a:r>
          </a:p>
          <a:p>
            <a:r>
              <a:rPr lang="en-GB" dirty="0">
                <a:latin typeface="Bahnschrift SemiBold" panose="020B0502040204020203" pitchFamily="34" charset="0"/>
              </a:rPr>
              <a:t>IT IS OBJECTIVE, IT PRESENTS FACTS WITHOUT BIAS</a:t>
            </a:r>
          </a:p>
          <a:p>
            <a:r>
              <a:rPr lang="en-GB" dirty="0">
                <a:latin typeface="Bahnschrift SemiBold" panose="020B0502040204020203" pitchFamily="34" charset="0"/>
              </a:rPr>
              <a:t>PRESERVES HISTORY AS IT RECORDS PAST EVENTS</a:t>
            </a:r>
            <a:endParaRPr lang="en-ZM" dirty="0">
              <a:latin typeface="Bahnschrift SemiBold" panose="020B0502040204020203" pitchFamily="34" charset="0"/>
            </a:endParaRPr>
          </a:p>
        </p:txBody>
      </p:sp>
    </p:spTree>
    <p:extLst>
      <p:ext uri="{BB962C8B-B14F-4D97-AF65-F5344CB8AC3E}">
        <p14:creationId xmlns:p14="http://schemas.microsoft.com/office/powerpoint/2010/main" val="423503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C288B-222D-817D-FB65-FFF4C9E06A90}"/>
              </a:ext>
            </a:extLst>
          </p:cNvPr>
          <p:cNvSpPr>
            <a:spLocks noGrp="1"/>
          </p:cNvSpPr>
          <p:nvPr>
            <p:ph type="title"/>
          </p:nvPr>
        </p:nvSpPr>
        <p:spPr/>
        <p:txBody>
          <a:bodyPr>
            <a:normAutofit fontScale="90000"/>
          </a:bodyPr>
          <a:lstStyle/>
          <a:p>
            <a:r>
              <a:rPr lang="en-GB" dirty="0"/>
              <a:t>DISADVANTAGES OF DOCUMENTARY EVIDENCE </a:t>
            </a:r>
            <a:endParaRPr lang="en-ZM" dirty="0"/>
          </a:p>
        </p:txBody>
      </p:sp>
      <p:sp>
        <p:nvSpPr>
          <p:cNvPr id="3" name="Content Placeholder 2">
            <a:extLst>
              <a:ext uri="{FF2B5EF4-FFF2-40B4-BE49-F238E27FC236}">
                <a16:creationId xmlns:a16="http://schemas.microsoft.com/office/drawing/2014/main" id="{240B84C3-1FBC-D39E-C6E8-CD47810F843C}"/>
              </a:ext>
            </a:extLst>
          </p:cNvPr>
          <p:cNvSpPr>
            <a:spLocks noGrp="1"/>
          </p:cNvSpPr>
          <p:nvPr>
            <p:ph sz="quarter" idx="13"/>
          </p:nvPr>
        </p:nvSpPr>
        <p:spPr/>
        <p:txBody>
          <a:bodyPr/>
          <a:lstStyle/>
          <a:p>
            <a:r>
              <a:rPr lang="en-GB" dirty="0">
                <a:latin typeface="Bahnschrift SemiBold" panose="020B0502040204020203" pitchFamily="34" charset="0"/>
              </a:rPr>
              <a:t>IT CAN BE FAKED OR MANIPULATED</a:t>
            </a:r>
          </a:p>
          <a:p>
            <a:r>
              <a:rPr lang="en-GB" dirty="0">
                <a:latin typeface="Bahnschrift SemiBold" panose="020B0502040204020203" pitchFamily="34" charset="0"/>
              </a:rPr>
              <a:t>THE INFORMATION RECORDED MAY BE IDIOSYNCRATIC AND INCOMPLETE. IT CAN BE DIFFICULT TO UNDERSTAND WITHOUT FULL CONTEXT</a:t>
            </a:r>
          </a:p>
          <a:p>
            <a:r>
              <a:rPr lang="en-GB" dirty="0">
                <a:latin typeface="Bahnschrift SemiBold" panose="020B0502040204020203" pitchFamily="34" charset="0"/>
              </a:rPr>
              <a:t>ACCESS MAY BE DIFFICULT FOR SOME DOCUMENTS AS THEY MAY BE LOST OR DESTROYED. </a:t>
            </a:r>
            <a:endParaRPr lang="en-ZM" dirty="0">
              <a:latin typeface="Bahnschrift SemiBold" panose="020B0502040204020203" pitchFamily="34" charset="0"/>
            </a:endParaRPr>
          </a:p>
        </p:txBody>
      </p:sp>
    </p:spTree>
    <p:extLst>
      <p:ext uri="{BB962C8B-B14F-4D97-AF65-F5344CB8AC3E}">
        <p14:creationId xmlns:p14="http://schemas.microsoft.com/office/powerpoint/2010/main" val="68577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D0BD0-5147-769C-B606-5C079EA17EA7}"/>
              </a:ext>
            </a:extLst>
          </p:cNvPr>
          <p:cNvSpPr>
            <a:spLocks noGrp="1"/>
          </p:cNvSpPr>
          <p:nvPr>
            <p:ph type="title"/>
          </p:nvPr>
        </p:nvSpPr>
        <p:spPr>
          <a:xfrm>
            <a:off x="685801" y="685800"/>
            <a:ext cx="10396882" cy="5292969"/>
          </a:xfrm>
        </p:spPr>
        <p:txBody>
          <a:bodyPr>
            <a:normAutofit/>
          </a:bodyPr>
          <a:lstStyle/>
          <a:p>
            <a:r>
              <a:rPr lang="en-GB" sz="7200" dirty="0"/>
              <a:t>RULES GOVERNING DOCUMENTARY EVIDENCE </a:t>
            </a:r>
            <a:endParaRPr lang="en-ZM" sz="7200" dirty="0"/>
          </a:p>
        </p:txBody>
      </p:sp>
    </p:spTree>
    <p:extLst>
      <p:ext uri="{BB962C8B-B14F-4D97-AF65-F5344CB8AC3E}">
        <p14:creationId xmlns:p14="http://schemas.microsoft.com/office/powerpoint/2010/main" val="320283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F295-DD49-C167-B375-CB4D55E16DC7}"/>
              </a:ext>
            </a:extLst>
          </p:cNvPr>
          <p:cNvSpPr>
            <a:spLocks noGrp="1"/>
          </p:cNvSpPr>
          <p:nvPr>
            <p:ph type="title"/>
          </p:nvPr>
        </p:nvSpPr>
        <p:spPr>
          <a:xfrm>
            <a:off x="522260" y="295836"/>
            <a:ext cx="10396882" cy="1151965"/>
          </a:xfrm>
        </p:spPr>
        <p:txBody>
          <a:bodyPr/>
          <a:lstStyle/>
          <a:p>
            <a:r>
              <a:rPr lang="en-GB" dirty="0"/>
              <a:t>Primary evidence rule</a:t>
            </a:r>
            <a:endParaRPr lang="en-ZM" dirty="0"/>
          </a:p>
        </p:txBody>
      </p:sp>
      <p:sp>
        <p:nvSpPr>
          <p:cNvPr id="3" name="Content Placeholder 2">
            <a:extLst>
              <a:ext uri="{FF2B5EF4-FFF2-40B4-BE49-F238E27FC236}">
                <a16:creationId xmlns:a16="http://schemas.microsoft.com/office/drawing/2014/main" id="{CEB4AC59-AE1E-2BF3-CDD2-74A959123157}"/>
              </a:ext>
            </a:extLst>
          </p:cNvPr>
          <p:cNvSpPr>
            <a:spLocks noGrp="1"/>
          </p:cNvSpPr>
          <p:nvPr>
            <p:ph sz="quarter" idx="13"/>
          </p:nvPr>
        </p:nvSpPr>
        <p:spPr>
          <a:xfrm>
            <a:off x="522260" y="1305635"/>
            <a:ext cx="10394707" cy="4462119"/>
          </a:xfrm>
        </p:spPr>
        <p:txBody>
          <a:bodyPr>
            <a:normAutofit fontScale="85000" lnSpcReduction="20000"/>
          </a:bodyPr>
          <a:lstStyle/>
          <a:p>
            <a:pPr marL="0" indent="0">
              <a:buNone/>
            </a:pPr>
            <a:r>
              <a:rPr lang="en-GB" dirty="0">
                <a:latin typeface="Bahnschrift SemiBold" panose="020B0502040204020203" pitchFamily="34" charset="0"/>
              </a:rPr>
              <a:t>Primary evidence rule simply entails that a party relying on the contents of a document must adduce it in its best form. primary evidence is the best evidence and it must be produced as the original form. In the case of</a:t>
            </a:r>
            <a:r>
              <a:rPr lang="en-GB" i="1" dirty="0">
                <a:latin typeface="Bahnschrift SemiBold" panose="020B0502040204020203" pitchFamily="34" charset="0"/>
              </a:rPr>
              <a:t> r v holy trinity hull, </a:t>
            </a:r>
            <a:r>
              <a:rPr lang="en-GB" dirty="0">
                <a:latin typeface="Bahnschrift SemiBold" panose="020B0502040204020203" pitchFamily="34" charset="0"/>
              </a:rPr>
              <a:t>it was held that the general rule is that the contents of a written document cannot be provided without producing it. However there are a number of exceptions:</a:t>
            </a:r>
          </a:p>
          <a:p>
            <a:pPr marL="0" indent="0">
              <a:buNone/>
            </a:pPr>
            <a:r>
              <a:rPr lang="en-GB" dirty="0">
                <a:latin typeface="Bahnschrift SemiBold" panose="020B0502040204020203" pitchFamily="34" charset="0"/>
              </a:rPr>
              <a:t>1. WHERE THE PRODUCTION OF THE ORIGINAL DOCUMENT IS IMPOSSIBLE: THE HIGH COURT RULES, ORDER V (10) STATE THAT: ANY PERSON WHETHER A PARTY OR NOT IN A CAUSE OR MATTER MAY BE SUMMONED TO PRODUCE A DOCUMENT, WITHOUT BEING SUMMONED TO GIVE EVIDENCE AND IF HE CAUSE SUCH DOCUMENT TO BE PRODUCED THE COURT OR A JUDGE MAY DISPENSE WITH HIS PERSONAL ATTENANCE. HOWEVER THIS MAY NOT BE POSSIBLE IF A STRANGER TO THE PROCEEDINGS IS LAWFULLY ENTITLED TO REFUSE TO PRODUCE THE DOCUMENT OR IF HE OR SHE IS OUTSIDE ZAMBIA OR HE CLAIMS THE DOCUMENT TO BE PRIVILEGED. THEN IN SUCH AN INSTANCE SECONDARY EVIDENCE WILL BE ADMISSIBLE. SECONDARY EVIDENCE WILL ALSO BE ADMISSIBLE IF THE ORIGINAL DOCUMENT IS LOST AND THE PARTY RELYING ON IT CAN SHOW THAT ALL REASONABLE STEPS WERE TAKEN TO LOCATE IT AS WELL AS IN INSTANCES WHERE THE DOCUMENT FOR ALL INTENTS AND PURPOSES CANNOT BE BROUGHT TO COURT.</a:t>
            </a:r>
          </a:p>
          <a:p>
            <a:pPr marL="0" indent="0">
              <a:buNone/>
            </a:pPr>
            <a:endParaRPr lang="en-ZM" dirty="0">
              <a:latin typeface="Bahnschrift SemiBold" panose="020B0502040204020203" pitchFamily="34" charset="0"/>
            </a:endParaRPr>
          </a:p>
        </p:txBody>
      </p:sp>
    </p:spTree>
    <p:extLst>
      <p:ext uri="{BB962C8B-B14F-4D97-AF65-F5344CB8AC3E}">
        <p14:creationId xmlns:p14="http://schemas.microsoft.com/office/powerpoint/2010/main" val="224846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5479A-851D-D933-2AA6-2B086A71F792}"/>
              </a:ext>
            </a:extLst>
          </p:cNvPr>
          <p:cNvSpPr>
            <a:spLocks noGrp="1"/>
          </p:cNvSpPr>
          <p:nvPr>
            <p:ph sz="quarter" idx="13"/>
          </p:nvPr>
        </p:nvSpPr>
        <p:spPr>
          <a:xfrm>
            <a:off x="404446" y="98474"/>
            <a:ext cx="10394707" cy="5725551"/>
          </a:xfrm>
        </p:spPr>
        <p:txBody>
          <a:bodyPr>
            <a:noAutofit/>
          </a:bodyPr>
          <a:lstStyle/>
          <a:p>
            <a:pPr marL="0" indent="0">
              <a:buNone/>
            </a:pPr>
            <a:r>
              <a:rPr lang="en-GB" sz="1400" dirty="0">
                <a:latin typeface="Bahnschrift SemiBold" panose="020B0502040204020203" pitchFamily="34" charset="0"/>
              </a:rPr>
              <a:t>2. EXCEPTIONS FROM THE BANKERS BOOKS AND OTHERBBOOKS OF ACCOUNT</a:t>
            </a:r>
          </a:p>
          <a:p>
            <a:pPr marL="0" indent="0">
              <a:buNone/>
            </a:pPr>
            <a:r>
              <a:rPr lang="en-GB" sz="1400" dirty="0">
                <a:latin typeface="Bahnschrift SemiBold" panose="020B0502040204020203" pitchFamily="34" charset="0"/>
              </a:rPr>
              <a:t>3. PUBLIC DOCUMENTS:</a:t>
            </a:r>
          </a:p>
          <a:p>
            <a:pPr marL="0" indent="0">
              <a:buNone/>
            </a:pPr>
            <a:r>
              <a:rPr lang="en-GB" sz="1400" dirty="0">
                <a:latin typeface="Bahnschrift SemiBold" panose="020B0502040204020203" pitchFamily="34" charset="0"/>
              </a:rPr>
              <a:t>ORDER V OF THE HIGH COURT TAKES JUDICIAL NOTICE OF SUCH DOCUMENTS. FOR EXAMPLE THE GOVERNMENT GAZETTE OF ANY COMMON WEALTH COUNTRY MAY BE PROVED BY THE BARE PRODUCTION OF THE GOVERNMENT GAZETTE.</a:t>
            </a:r>
          </a:p>
          <a:p>
            <a:pPr marL="0" indent="0">
              <a:buNone/>
            </a:pPr>
            <a:r>
              <a:rPr lang="en-GB" sz="1400" dirty="0">
                <a:latin typeface="Bahnschrift SemiBold" panose="020B0502040204020203" pitchFamily="34" charset="0"/>
              </a:rPr>
              <a:t>IN </a:t>
            </a:r>
            <a:r>
              <a:rPr lang="en-GB" sz="1400" i="1" dirty="0" err="1">
                <a:latin typeface="Bahnschrift SemiBold" panose="020B0502040204020203" pitchFamily="34" charset="0"/>
              </a:rPr>
              <a:t>brewster</a:t>
            </a:r>
            <a:r>
              <a:rPr lang="en-GB" sz="1400" i="1" dirty="0">
                <a:latin typeface="Bahnschrift SemiBold" panose="020B0502040204020203" pitchFamily="34" charset="0"/>
              </a:rPr>
              <a:t> v </a:t>
            </a:r>
            <a:r>
              <a:rPr lang="en-GB" sz="1400" i="1" dirty="0" err="1">
                <a:latin typeface="Bahnschrift SemiBold" panose="020B0502040204020203" pitchFamily="34" charset="0"/>
              </a:rPr>
              <a:t>sewell</a:t>
            </a:r>
            <a:r>
              <a:rPr lang="en-GB" sz="1400" i="1" dirty="0">
                <a:latin typeface="Bahnschrift SemiBold" panose="020B0502040204020203" pitchFamily="34" charset="0"/>
              </a:rPr>
              <a:t> </a:t>
            </a:r>
            <a:r>
              <a:rPr lang="en-GB" sz="1400" dirty="0">
                <a:latin typeface="Bahnschrift SemiBold" panose="020B0502040204020203" pitchFamily="34" charset="0"/>
              </a:rPr>
              <a:t>it was stated that it is very difficult to lay down any general rule as to the degree of diligence necessary to be used in researching for an original document, to entitle the party to give secondary evidence of its contents. That must depend in a great measure upon the circumstances of each particular case. If a paper be of considerable value or if there be reason to suspect that the party not producing it has a strong interest which would induce him to withhold it, a very strict examination would properly be required; but if a paper be utterly useless, and the party could not have any interest in keeping it back, a much less strict search would be necessary to let in </a:t>
            </a:r>
            <a:r>
              <a:rPr lang="en-GB" sz="1400" dirty="0" err="1">
                <a:latin typeface="Bahnschrift SemiBold" panose="020B0502040204020203" pitchFamily="34" charset="0"/>
              </a:rPr>
              <a:t>parol</a:t>
            </a:r>
            <a:r>
              <a:rPr lang="en-GB" sz="1400" dirty="0">
                <a:latin typeface="Bahnschrift SemiBold" panose="020B0502040204020203" pitchFamily="34" charset="0"/>
              </a:rPr>
              <a:t> evidence of its contents.</a:t>
            </a:r>
          </a:p>
          <a:p>
            <a:pPr marL="0" indent="0">
              <a:buNone/>
            </a:pPr>
            <a:r>
              <a:rPr lang="en-GB" sz="1400" i="1" dirty="0">
                <a:latin typeface="Bahnschrift SemiBold" panose="020B0502040204020203" pitchFamily="34" charset="0"/>
              </a:rPr>
              <a:t>George </a:t>
            </a:r>
            <a:r>
              <a:rPr lang="en-GB" sz="1400" i="1" dirty="0" err="1">
                <a:latin typeface="Bahnschrift SemiBold" panose="020B0502040204020203" pitchFamily="34" charset="0"/>
              </a:rPr>
              <a:t>bienga</a:t>
            </a:r>
            <a:r>
              <a:rPr lang="en-GB" sz="1400" i="1" dirty="0">
                <a:latin typeface="Bahnschrift SemiBold" panose="020B0502040204020203" pitchFamily="34" charset="0"/>
              </a:rPr>
              <a:t> v the people  </a:t>
            </a:r>
            <a:r>
              <a:rPr lang="en-GB" sz="1400" dirty="0">
                <a:latin typeface="Bahnschrift SemiBold" panose="020B0502040204020203" pitchFamily="34" charset="0"/>
              </a:rPr>
              <a:t>it was held that secondary evidence of an original document is admissible provided that it can be established that the original is lost or cannot be produced. It was further stated that secondary evidence may either be in form of a copy of the original document or oral evidence . It was also held that before secondary evidence of a lost original document is admitted, the court must be satisfied that the document cannot be found and an adequate search has been made.</a:t>
            </a:r>
            <a:endParaRPr lang="en-GB" sz="1400" i="1" dirty="0">
              <a:latin typeface="Bahnschrift SemiBold" panose="020B0502040204020203" pitchFamily="34" charset="0"/>
            </a:endParaRPr>
          </a:p>
        </p:txBody>
      </p:sp>
    </p:spTree>
    <p:extLst>
      <p:ext uri="{BB962C8B-B14F-4D97-AF65-F5344CB8AC3E}">
        <p14:creationId xmlns:p14="http://schemas.microsoft.com/office/powerpoint/2010/main" val="35928537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552</TotalTime>
  <Words>2289</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Algerian</vt:lpstr>
      <vt:lpstr>Arial</vt:lpstr>
      <vt:lpstr>Bahnschrift</vt:lpstr>
      <vt:lpstr>Bahnschrift SemiBold</vt:lpstr>
      <vt:lpstr>Calibri</vt:lpstr>
      <vt:lpstr>Impact</vt:lpstr>
      <vt:lpstr>Main Event</vt:lpstr>
      <vt:lpstr>DOCUMENTARY EVIDENCE PRESENTATION</vt:lpstr>
      <vt:lpstr>PowerPoint Presentation</vt:lpstr>
      <vt:lpstr>Introduction </vt:lpstr>
      <vt:lpstr>Difference between documentary and real evidence</vt:lpstr>
      <vt:lpstr>ADVANTAGES OF DOCUMENTARY EVIDENCE</vt:lpstr>
      <vt:lpstr>DISADVANTAGES OF DOCUMENTARY EVIDENCE </vt:lpstr>
      <vt:lpstr>RULES GOVERNING DOCUMENTARY EVIDENCE </vt:lpstr>
      <vt:lpstr>Primary evidence rule</vt:lpstr>
      <vt:lpstr>PowerPoint Presentation</vt:lpstr>
      <vt:lpstr>Proof of due execution </vt:lpstr>
      <vt:lpstr>AUTHENTICITY OF THE DOCUMENT AND AUTHENTICATION OF A DATA MESSAGE</vt:lpstr>
      <vt:lpstr>PowerPoint Presentation</vt:lpstr>
      <vt:lpstr>Rules governing foreign executed documents </vt:lpstr>
      <vt:lpstr>PowerPoint Presentation</vt:lpstr>
      <vt:lpstr>PowerPoint Presentation</vt:lpstr>
      <vt:lpstr>EXTRINSIC EVIDENCE RULE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DOCUMENTARY EVIDENCE PRESENTATION</dc:title>
  <dc:creator>Cyrus</dc:creator>
  <cp:lastModifiedBy>Cyrus</cp:lastModifiedBy>
  <cp:revision>3</cp:revision>
  <dcterms:created xsi:type="dcterms:W3CDTF">2023-08-09T05:55:54Z</dcterms:created>
  <dcterms:modified xsi:type="dcterms:W3CDTF">2023-08-14T15:45:04Z</dcterms:modified>
</cp:coreProperties>
</file>