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8" r:id="rId3"/>
    <p:sldId id="257" r:id="rId4"/>
    <p:sldId id="260" r:id="rId5"/>
    <p:sldId id="261" r:id="rId6"/>
    <p:sldId id="263" r:id="rId7"/>
    <p:sldId id="264" r:id="rId8"/>
    <p:sldId id="262" r:id="rId9"/>
    <p:sldId id="265" r:id="rId10"/>
    <p:sldId id="266" r:id="rId11"/>
    <p:sldId id="267" r:id="rId12"/>
    <p:sldId id="269" r:id="rId13"/>
    <p:sldId id="270" r:id="rId14"/>
    <p:sldId id="272"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89CB5C-CB5D-41CF-98B9-BA13E79F265D}" type="datetimeFigureOut">
              <a:rPr lang="en-US" smtClean="0"/>
              <a:t>9/7/2023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D2060D-48C3-4AD3-BAAC-B782BA74F721}" type="slidenum">
              <a:rPr lang="en-US" smtClean="0"/>
              <a:t>‹#›</a:t>
            </a:fld>
            <a:endParaRPr lang="en-US"/>
          </a:p>
        </p:txBody>
      </p:sp>
    </p:spTree>
    <p:extLst>
      <p:ext uri="{BB962C8B-B14F-4D97-AF65-F5344CB8AC3E}">
        <p14:creationId xmlns:p14="http://schemas.microsoft.com/office/powerpoint/2010/main" val="331975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1D6A73-659C-4ECF-9444-E33CAA051470}" type="slidenum">
              <a:rPr lang="en-GB"/>
              <a:pPr/>
              <a:t>3</a:t>
            </a:fld>
            <a:endParaRPr lang="en-GB"/>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4392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EB3145-58E0-4E8C-B98D-4D51080DD761}" type="slidenum">
              <a:rPr lang="en-GB"/>
              <a:pPr/>
              <a:t>4</a:t>
            </a:fld>
            <a:endParaRPr lang="en-GB"/>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78792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2261F6-5823-4BC2-A8F5-9DB0EB117A10}" type="slidenum">
              <a:rPr lang="en-GB"/>
              <a:pPr/>
              <a:t>5</a:t>
            </a:fld>
            <a:endParaRPr lang="en-GB"/>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05818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1B2D72-FADB-4C7A-BF88-1AF507BED914}" type="slidenum">
              <a:rPr lang="en-GB"/>
              <a:pPr/>
              <a:t>6</a:t>
            </a:fld>
            <a:endParaRPr lang="en-GB"/>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11165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89B7A1-68C3-4FAC-925E-1C2B143C25B3}" type="slidenum">
              <a:rPr lang="en-GB"/>
              <a:pPr/>
              <a:t>7</a:t>
            </a:fld>
            <a:endParaRPr lang="en-GB"/>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20188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E26C-D7AA-4572-8616-8E4500C66CFE}" type="slidenum">
              <a:rPr lang="en-GB"/>
              <a:pPr/>
              <a:t>10</a:t>
            </a:fld>
            <a:endParaRPr lang="en-GB"/>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34136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4AB006-DD4D-40FB-9571-5315AEA8043C}" type="slidenum">
              <a:rPr lang="en-GB"/>
              <a:pPr/>
              <a:t>12</a:t>
            </a:fld>
            <a:endParaRPr lang="en-GB"/>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01326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027964-AE91-49AF-8BFE-A6475E0B4764}" type="slidenum">
              <a:rPr lang="en-GB"/>
              <a:pPr/>
              <a:t>15</a:t>
            </a:fld>
            <a:endParaRPr lang="en-GB"/>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56859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168111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157679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05343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2072131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241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1610349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4131355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241792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20684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9787AA-A734-4784-8D21-DD53E162009B}"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70866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9787AA-A734-4784-8D21-DD53E162009B}"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071443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9787AA-A734-4784-8D21-DD53E162009B}" type="datetimeFigureOut">
              <a:rPr lang="en-US" smtClean="0"/>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235775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9787AA-A734-4784-8D21-DD53E162009B}" type="datetimeFigureOut">
              <a:rPr lang="en-US" smtClean="0"/>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1696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787AA-A734-4784-8D21-DD53E162009B}" type="datetimeFigureOut">
              <a:rPr lang="en-US" smtClean="0"/>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191342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9787AA-A734-4784-8D21-DD53E162009B}"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2971738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9787AA-A734-4784-8D21-DD53E162009B}"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81E62-5B2D-4FBD-B316-2C3965DA8E1B}" type="slidenum">
              <a:rPr lang="en-US" smtClean="0"/>
              <a:t>‹#›</a:t>
            </a:fld>
            <a:endParaRPr lang="en-US"/>
          </a:p>
        </p:txBody>
      </p:sp>
    </p:spTree>
    <p:extLst>
      <p:ext uri="{BB962C8B-B14F-4D97-AF65-F5344CB8AC3E}">
        <p14:creationId xmlns:p14="http://schemas.microsoft.com/office/powerpoint/2010/main" val="3416741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9787AA-A734-4784-8D21-DD53E162009B}" type="datetimeFigureOut">
              <a:rPr lang="en-US" smtClean="0"/>
              <a:t>9/7/2023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F981E62-5B2D-4FBD-B316-2C3965DA8E1B}" type="slidenum">
              <a:rPr lang="en-US" smtClean="0"/>
              <a:t>‹#›</a:t>
            </a:fld>
            <a:endParaRPr lang="en-US"/>
          </a:p>
        </p:txBody>
      </p:sp>
    </p:spTree>
    <p:extLst>
      <p:ext uri="{BB962C8B-B14F-4D97-AF65-F5344CB8AC3E}">
        <p14:creationId xmlns:p14="http://schemas.microsoft.com/office/powerpoint/2010/main" val="38619004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mbialii.org/node/277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COMPETENCE AND COMPELLABILITY</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76204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b="1"/>
              <a:t>3. ACCUSED PERSON</a:t>
            </a:r>
          </a:p>
        </p:txBody>
      </p:sp>
      <p:sp>
        <p:nvSpPr>
          <p:cNvPr id="21507" name="Rectangle 3"/>
          <p:cNvSpPr>
            <a:spLocks noGrp="1" noChangeArrowheads="1"/>
          </p:cNvSpPr>
          <p:nvPr>
            <p:ph type="body" idx="1"/>
          </p:nvPr>
        </p:nvSpPr>
        <p:spPr>
          <a:xfrm>
            <a:off x="1524000" y="1600200"/>
            <a:ext cx="9144000" cy="5257800"/>
          </a:xfrm>
        </p:spPr>
        <p:txBody>
          <a:bodyPr>
            <a:normAutofit/>
          </a:bodyPr>
          <a:lstStyle/>
          <a:p>
            <a:pPr>
              <a:lnSpc>
                <a:spcPct val="80000"/>
              </a:lnSpc>
            </a:pPr>
            <a:r>
              <a:rPr lang="en-GB" sz="2000" b="1" dirty="0"/>
              <a:t>Under s157 of the Criminal Procedure Code</a:t>
            </a:r>
            <a:r>
              <a:rPr lang="en-GB" sz="2000" dirty="0"/>
              <a:t> an accused person is a competent witness for the defence but however not competent witness for the prosecution. As much as an accused is a competent witness for the defence he cannot be compelled to give evidence in court.</a:t>
            </a:r>
          </a:p>
          <a:p>
            <a:pPr>
              <a:lnSpc>
                <a:spcPct val="80000"/>
              </a:lnSpc>
            </a:pPr>
            <a:r>
              <a:rPr lang="en-GB" sz="2000" dirty="0"/>
              <a:t>Under the said section an accused person may not be requested to give evidence save by his own application and further he has the right to give un-sworn as opposed to sworn evidence. See also s207 of the CPC</a:t>
            </a:r>
          </a:p>
          <a:p>
            <a:pPr>
              <a:lnSpc>
                <a:spcPct val="80000"/>
              </a:lnSpc>
            </a:pPr>
            <a:r>
              <a:rPr lang="en-GB" sz="2000" dirty="0"/>
              <a:t>A </a:t>
            </a:r>
            <a:r>
              <a:rPr lang="en-GB" sz="2000" b="1" dirty="0"/>
              <a:t>similar provision is contained under article 18(7) of the constitution</a:t>
            </a:r>
            <a:r>
              <a:rPr lang="en-GB" sz="2000" dirty="0"/>
              <a:t> which states:</a:t>
            </a:r>
          </a:p>
          <a:p>
            <a:pPr>
              <a:lnSpc>
                <a:spcPct val="80000"/>
              </a:lnSpc>
            </a:pPr>
            <a:r>
              <a:rPr lang="en-GB" sz="2000" dirty="0"/>
              <a:t>‘A person who is tried for a criminal offence shall not be compelled to give evidence </a:t>
            </a:r>
          </a:p>
          <a:p>
            <a:pPr>
              <a:lnSpc>
                <a:spcPct val="80000"/>
              </a:lnSpc>
            </a:pPr>
            <a:r>
              <a:rPr lang="en-GB" sz="2000" dirty="0"/>
              <a:t>at the trial.’</a:t>
            </a:r>
          </a:p>
          <a:p>
            <a:pPr>
              <a:lnSpc>
                <a:spcPct val="80000"/>
              </a:lnSpc>
            </a:pPr>
            <a:r>
              <a:rPr lang="en-GB" sz="2000" dirty="0"/>
              <a:t>The case of </a:t>
            </a:r>
            <a:r>
              <a:rPr lang="en-GB" sz="2000" b="1" dirty="0" err="1"/>
              <a:t>Mumba</a:t>
            </a:r>
            <a:r>
              <a:rPr lang="en-GB" sz="2000" b="1" dirty="0"/>
              <a:t> v the People</a:t>
            </a:r>
            <a:endParaRPr lang="en-GB" sz="2000" dirty="0"/>
          </a:p>
        </p:txBody>
      </p:sp>
    </p:spTree>
    <p:extLst>
      <p:ext uri="{BB962C8B-B14F-4D97-AF65-F5344CB8AC3E}">
        <p14:creationId xmlns:p14="http://schemas.microsoft.com/office/powerpoint/2010/main" val="2852639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ACCUSED PERSON: SWORN V UNSWORN</a:t>
            </a:r>
          </a:p>
        </p:txBody>
      </p:sp>
      <p:sp>
        <p:nvSpPr>
          <p:cNvPr id="3" name="Content Placeholder 2"/>
          <p:cNvSpPr>
            <a:spLocks noGrp="1"/>
          </p:cNvSpPr>
          <p:nvPr>
            <p:ph idx="1"/>
          </p:nvPr>
        </p:nvSpPr>
        <p:spPr/>
        <p:txBody>
          <a:bodyPr/>
          <a:lstStyle/>
          <a:p>
            <a:r>
              <a:rPr lang="en-US" dirty="0"/>
              <a:t>BENSON NGUILA V THE QUEEN: sworn evidence weighs more</a:t>
            </a:r>
          </a:p>
        </p:txBody>
      </p:sp>
    </p:spTree>
    <p:extLst>
      <p:ext uri="{BB962C8B-B14F-4D97-AF65-F5344CB8AC3E}">
        <p14:creationId xmlns:p14="http://schemas.microsoft.com/office/powerpoint/2010/main" val="197798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92313" y="0"/>
            <a:ext cx="8229600" cy="692150"/>
          </a:xfrm>
        </p:spPr>
        <p:txBody>
          <a:bodyPr/>
          <a:lstStyle/>
          <a:p>
            <a:r>
              <a:rPr lang="en-GB" sz="3800" b="1"/>
              <a:t>4. CO ACCUSED</a:t>
            </a:r>
          </a:p>
        </p:txBody>
      </p:sp>
      <p:sp>
        <p:nvSpPr>
          <p:cNvPr id="23555" name="Rectangle 3"/>
          <p:cNvSpPr>
            <a:spLocks noGrp="1" noChangeArrowheads="1"/>
          </p:cNvSpPr>
          <p:nvPr>
            <p:ph type="body" idx="1"/>
          </p:nvPr>
        </p:nvSpPr>
        <p:spPr>
          <a:xfrm>
            <a:off x="1524000" y="692150"/>
            <a:ext cx="9144000" cy="6165850"/>
          </a:xfrm>
        </p:spPr>
        <p:txBody>
          <a:bodyPr>
            <a:normAutofit/>
          </a:bodyPr>
          <a:lstStyle/>
          <a:p>
            <a:pPr>
              <a:lnSpc>
                <a:spcPct val="80000"/>
              </a:lnSpc>
            </a:pPr>
            <a:r>
              <a:rPr lang="en-GB" sz="2000" b="1" dirty="0"/>
              <a:t>Co-accused</a:t>
            </a:r>
            <a:r>
              <a:rPr lang="en-GB" sz="2000" dirty="0"/>
              <a:t>: a co-accused is not a competent or compellable witness as regards the prosecution or defendant, it is only where the person seizes to be co-accused i.e. jointly charged with the accused that they can be compelled to give evidence for or against the accused. This is where:</a:t>
            </a:r>
          </a:p>
          <a:p>
            <a:pPr>
              <a:lnSpc>
                <a:spcPct val="80000"/>
              </a:lnSpc>
            </a:pPr>
            <a:r>
              <a:rPr lang="en-GB" sz="2000" dirty="0" err="1"/>
              <a:t>Nolle</a:t>
            </a:r>
            <a:r>
              <a:rPr lang="en-GB" sz="2000" dirty="0"/>
              <a:t> has been entered</a:t>
            </a:r>
          </a:p>
          <a:p>
            <a:pPr>
              <a:lnSpc>
                <a:spcPct val="80000"/>
              </a:lnSpc>
            </a:pPr>
            <a:r>
              <a:rPr lang="en-GB" sz="2000" dirty="0"/>
              <a:t>They have been discharged</a:t>
            </a:r>
          </a:p>
          <a:p>
            <a:pPr>
              <a:lnSpc>
                <a:spcPct val="80000"/>
              </a:lnSpc>
            </a:pPr>
            <a:r>
              <a:rPr lang="en-GB" sz="2000" dirty="0"/>
              <a:t>Admitted to the crime and convicted</a:t>
            </a:r>
          </a:p>
          <a:p>
            <a:pPr>
              <a:lnSpc>
                <a:spcPct val="80000"/>
              </a:lnSpc>
            </a:pPr>
            <a:r>
              <a:rPr lang="en-GB" sz="2000" dirty="0" err="1"/>
              <a:t>Acquited</a:t>
            </a:r>
            <a:endParaRPr lang="en-GB" sz="2000" dirty="0"/>
          </a:p>
          <a:p>
            <a:pPr>
              <a:lnSpc>
                <a:spcPct val="80000"/>
              </a:lnSpc>
            </a:pPr>
            <a:r>
              <a:rPr lang="en-GB" sz="2000" dirty="0"/>
              <a:t>The same was confirmed in the case of </a:t>
            </a:r>
            <a:r>
              <a:rPr lang="en-GB" sz="2000" dirty="0" err="1"/>
              <a:t>shamwana</a:t>
            </a:r>
            <a:r>
              <a:rPr lang="en-GB" sz="2000" dirty="0"/>
              <a:t> v the people.</a:t>
            </a:r>
            <a:endParaRPr lang="en-GB" sz="2000" b="1" dirty="0"/>
          </a:p>
          <a:p>
            <a:pPr>
              <a:lnSpc>
                <a:spcPct val="80000"/>
              </a:lnSpc>
            </a:pPr>
            <a:r>
              <a:rPr lang="en-GB" sz="2000" b="1" dirty="0" err="1"/>
              <a:t>Shamwana</a:t>
            </a:r>
            <a:r>
              <a:rPr lang="en-GB" sz="2000" b="1" dirty="0"/>
              <a:t> v the people</a:t>
            </a:r>
            <a:endParaRPr lang="en-GB" sz="2000" dirty="0"/>
          </a:p>
          <a:p>
            <a:pPr>
              <a:lnSpc>
                <a:spcPct val="80000"/>
              </a:lnSpc>
            </a:pPr>
            <a:r>
              <a:rPr lang="en-GB" sz="2000" dirty="0"/>
              <a:t>The case of </a:t>
            </a:r>
            <a:r>
              <a:rPr lang="en-GB" sz="2000" b="1" dirty="0" err="1"/>
              <a:t>Naweji</a:t>
            </a:r>
            <a:r>
              <a:rPr lang="en-GB" sz="2000" b="1" dirty="0"/>
              <a:t> v the People</a:t>
            </a:r>
            <a:r>
              <a:rPr lang="en-GB" sz="2000" dirty="0"/>
              <a:t> 1981</a:t>
            </a:r>
          </a:p>
        </p:txBody>
      </p:sp>
    </p:spTree>
    <p:extLst>
      <p:ext uri="{BB962C8B-B14F-4D97-AF65-F5344CB8AC3E}">
        <p14:creationId xmlns:p14="http://schemas.microsoft.com/office/powerpoint/2010/main" val="1308184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SPOUSE OF AN ACCUSED</a:t>
            </a:r>
          </a:p>
        </p:txBody>
      </p:sp>
      <p:sp>
        <p:nvSpPr>
          <p:cNvPr id="3" name="Content Placeholder 2"/>
          <p:cNvSpPr>
            <a:spLocks noGrp="1"/>
          </p:cNvSpPr>
          <p:nvPr>
            <p:ph idx="1"/>
          </p:nvPr>
        </p:nvSpPr>
        <p:spPr/>
        <p:txBody>
          <a:bodyPr/>
          <a:lstStyle/>
          <a:p>
            <a:r>
              <a:rPr lang="en-US" sz="2400" dirty="0"/>
              <a:t>S157(1) and s157(4) CPC competent but not compellable</a:t>
            </a:r>
          </a:p>
          <a:p>
            <a:r>
              <a:rPr lang="en-US" sz="2400" dirty="0"/>
              <a:t>EXCEPTIONS</a:t>
            </a:r>
          </a:p>
          <a:p>
            <a:r>
              <a:rPr lang="en-US" sz="2400" dirty="0"/>
              <a:t>Common Law</a:t>
            </a:r>
          </a:p>
          <a:p>
            <a:r>
              <a:rPr lang="en-US" sz="2400" dirty="0"/>
              <a:t>Statutory: s151 CPC and s128 Juvenile act</a:t>
            </a:r>
          </a:p>
          <a:p>
            <a:pPr marL="0" indent="0">
              <a:buNone/>
            </a:pPr>
            <a:r>
              <a:rPr lang="en-US" sz="2400" dirty="0"/>
              <a:t>Cases</a:t>
            </a:r>
          </a:p>
          <a:p>
            <a:pPr marL="0" indent="0">
              <a:buNone/>
            </a:pPr>
            <a:r>
              <a:rPr lang="en-US" sz="2400" dirty="0"/>
              <a:t>The People v </a:t>
            </a:r>
            <a:r>
              <a:rPr lang="en-US" sz="2400" dirty="0" err="1"/>
              <a:t>Mushaikwa</a:t>
            </a:r>
            <a:endParaRPr lang="en-US" sz="2400" dirty="0"/>
          </a:p>
          <a:p>
            <a:pPr marL="0" indent="0">
              <a:buNone/>
            </a:pPr>
            <a:r>
              <a:rPr lang="en-US" sz="2400" dirty="0" err="1"/>
              <a:t>Chrispine</a:t>
            </a:r>
            <a:r>
              <a:rPr lang="en-US" sz="2400" dirty="0"/>
              <a:t> </a:t>
            </a:r>
            <a:r>
              <a:rPr lang="en-US" sz="2400" dirty="0" err="1"/>
              <a:t>Soondo</a:t>
            </a:r>
            <a:r>
              <a:rPr lang="en-US" sz="2400" dirty="0"/>
              <a:t> v the people</a:t>
            </a:r>
          </a:p>
          <a:p>
            <a:endParaRPr lang="en-US" dirty="0"/>
          </a:p>
        </p:txBody>
      </p:sp>
    </p:spTree>
    <p:extLst>
      <p:ext uri="{BB962C8B-B14F-4D97-AF65-F5344CB8AC3E}">
        <p14:creationId xmlns:p14="http://schemas.microsoft.com/office/powerpoint/2010/main" val="1621701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CIVIL CASES: PARTIES AND SPOUSE</a:t>
            </a:r>
          </a:p>
        </p:txBody>
      </p:sp>
      <p:sp>
        <p:nvSpPr>
          <p:cNvPr id="3" name="Content Placeholder 2"/>
          <p:cNvSpPr>
            <a:spLocks noGrp="1"/>
          </p:cNvSpPr>
          <p:nvPr>
            <p:ph idx="1"/>
          </p:nvPr>
        </p:nvSpPr>
        <p:spPr/>
        <p:txBody>
          <a:bodyPr/>
          <a:lstStyle/>
          <a:p>
            <a:r>
              <a:rPr lang="en-US" sz="2400" dirty="0"/>
              <a:t>Under Civil proceedings the parties are both competent and compellable witnesses as against each other. Evidence act 1851 and Evidence Further Amendment Act 1869. the spouse of a party to litigation is also competent and compellable (Evidence Amendment Act 1853)</a:t>
            </a:r>
          </a:p>
          <a:p>
            <a:endParaRPr lang="en-US" dirty="0"/>
          </a:p>
        </p:txBody>
      </p:sp>
    </p:spTree>
    <p:extLst>
      <p:ext uri="{BB962C8B-B14F-4D97-AF65-F5344CB8AC3E}">
        <p14:creationId xmlns:p14="http://schemas.microsoft.com/office/powerpoint/2010/main" val="528329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sz="3800" b="1"/>
              <a:t>EXCEPTIONS: OTHER CATEGORIES</a:t>
            </a:r>
          </a:p>
        </p:txBody>
      </p:sp>
      <p:sp>
        <p:nvSpPr>
          <p:cNvPr id="39939" name="Rectangle 3"/>
          <p:cNvSpPr>
            <a:spLocks noGrp="1" noChangeArrowheads="1"/>
          </p:cNvSpPr>
          <p:nvPr>
            <p:ph type="body" idx="1"/>
          </p:nvPr>
        </p:nvSpPr>
        <p:spPr/>
        <p:txBody>
          <a:bodyPr>
            <a:normAutofit/>
          </a:bodyPr>
          <a:lstStyle/>
          <a:p>
            <a:pPr>
              <a:lnSpc>
                <a:spcPct val="90000"/>
              </a:lnSpc>
            </a:pPr>
            <a:r>
              <a:rPr lang="en-GB" sz="2800" b="1" dirty="0"/>
              <a:t>Other categories include the president and diplomats all enjoying immunity from both civil and criminal proceedings</a:t>
            </a:r>
            <a:r>
              <a:rPr lang="en-GB" sz="2800" dirty="0"/>
              <a:t>. They are competent but not compellable witnesses</a:t>
            </a:r>
          </a:p>
          <a:p>
            <a:pPr>
              <a:lnSpc>
                <a:spcPct val="90000"/>
              </a:lnSpc>
            </a:pPr>
            <a:r>
              <a:rPr lang="en-GB" sz="2800" b="1" dirty="0"/>
              <a:t>article 98 of the Constitution of Zambia</a:t>
            </a:r>
          </a:p>
          <a:p>
            <a:pPr>
              <a:lnSpc>
                <a:spcPct val="90000"/>
              </a:lnSpc>
            </a:pPr>
            <a:r>
              <a:rPr lang="en-GB" sz="2800" dirty="0"/>
              <a:t>The Diplomatic Immunities and Privileges Act provides under s7</a:t>
            </a:r>
            <a:endParaRPr lang="en-GB" sz="2800" b="1" dirty="0"/>
          </a:p>
        </p:txBody>
      </p:sp>
    </p:spTree>
    <p:extLst>
      <p:ext uri="{BB962C8B-B14F-4D97-AF65-F5344CB8AC3E}">
        <p14:creationId xmlns:p14="http://schemas.microsoft.com/office/powerpoint/2010/main" val="3567315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RULE</a:t>
            </a:r>
          </a:p>
        </p:txBody>
      </p:sp>
      <p:sp>
        <p:nvSpPr>
          <p:cNvPr id="3" name="Content Placeholder 2"/>
          <p:cNvSpPr>
            <a:spLocks noGrp="1"/>
          </p:cNvSpPr>
          <p:nvPr>
            <p:ph idx="1"/>
          </p:nvPr>
        </p:nvSpPr>
        <p:spPr>
          <a:xfrm>
            <a:off x="355361" y="1465130"/>
            <a:ext cx="10630317" cy="5000064"/>
          </a:xfrm>
        </p:spPr>
        <p:txBody>
          <a:bodyPr>
            <a:normAutofit/>
          </a:bodyPr>
          <a:lstStyle/>
          <a:p>
            <a:r>
              <a:rPr lang="en-US" sz="2400" dirty="0"/>
              <a:t>Most evidence will be produced through a witness</a:t>
            </a:r>
          </a:p>
          <a:p>
            <a:r>
              <a:rPr lang="en-US" sz="2400" dirty="0"/>
              <a:t>First hurdle is to consider the competence of a witness</a:t>
            </a:r>
          </a:p>
          <a:p>
            <a:r>
              <a:rPr lang="en-US" sz="2400" dirty="0"/>
              <a:t>General rule is that everyone is competent and compellable</a:t>
            </a:r>
          </a:p>
          <a:p>
            <a:r>
              <a:rPr lang="en-US" sz="2400" dirty="0"/>
              <a:t>There are special considerations attached to some witnesses</a:t>
            </a:r>
          </a:p>
          <a:p>
            <a:r>
              <a:rPr lang="en-US" sz="2400" dirty="0"/>
              <a:t>The principles are governed by common law, CPC and English statute prior to 1911</a:t>
            </a:r>
          </a:p>
        </p:txBody>
      </p:sp>
    </p:spTree>
    <p:extLst>
      <p:ext uri="{BB962C8B-B14F-4D97-AF65-F5344CB8AC3E}">
        <p14:creationId xmlns:p14="http://schemas.microsoft.com/office/powerpoint/2010/main" val="3256561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sz="3800" b="1"/>
              <a:t>GENERAL RULE AND DEFINITIONS</a:t>
            </a:r>
          </a:p>
        </p:txBody>
      </p:sp>
      <p:sp>
        <p:nvSpPr>
          <p:cNvPr id="5123" name="Rectangle 3"/>
          <p:cNvSpPr>
            <a:spLocks noGrp="1" noChangeArrowheads="1"/>
          </p:cNvSpPr>
          <p:nvPr>
            <p:ph type="body" idx="1"/>
          </p:nvPr>
        </p:nvSpPr>
        <p:spPr/>
        <p:txBody>
          <a:bodyPr>
            <a:normAutofit lnSpcReduction="10000"/>
          </a:bodyPr>
          <a:lstStyle/>
          <a:p>
            <a:pPr>
              <a:lnSpc>
                <a:spcPct val="80000"/>
              </a:lnSpc>
            </a:pPr>
            <a:r>
              <a:rPr lang="en-GB" sz="2000" dirty="0"/>
              <a:t>The general rule is that every person is competent and thus it follows that every one is also a compellable witness in any proceedings.</a:t>
            </a:r>
            <a:endParaRPr lang="en-GB" sz="2000" b="1" dirty="0"/>
          </a:p>
          <a:p>
            <a:pPr>
              <a:lnSpc>
                <a:spcPct val="80000"/>
              </a:lnSpc>
            </a:pPr>
            <a:r>
              <a:rPr lang="en-GB" sz="2000" b="1" dirty="0"/>
              <a:t>Defining Competence</a:t>
            </a:r>
            <a:r>
              <a:rPr lang="en-GB" sz="2000" dirty="0"/>
              <a:t>: a competent witness is one that is capable of giving evidence i.e. free from personal characteristics which would disable him from giving evidence before a court, although on the grounds of privilege an otherwise competent witness may decline to give evidence.</a:t>
            </a:r>
            <a:endParaRPr lang="en-GB" sz="2000" b="1" dirty="0"/>
          </a:p>
          <a:p>
            <a:pPr>
              <a:lnSpc>
                <a:spcPct val="80000"/>
              </a:lnSpc>
            </a:pPr>
            <a:r>
              <a:rPr lang="en-GB" sz="2000" b="1" dirty="0"/>
              <a:t>Defining compellability</a:t>
            </a:r>
            <a:r>
              <a:rPr lang="en-GB" sz="2000" dirty="0"/>
              <a:t>: one who is under a legal obligation to give that evidence where in default they would be guilty of contempt of court</a:t>
            </a:r>
          </a:p>
          <a:p>
            <a:pPr>
              <a:lnSpc>
                <a:spcPct val="80000"/>
              </a:lnSpc>
            </a:pPr>
            <a:r>
              <a:rPr lang="en-GB" sz="2000" dirty="0"/>
              <a:t>Once it is established that a person is incompetent the question of compellability does not arise, however where it is established that they are competent the court will consider the aspect of compellability. </a:t>
            </a:r>
          </a:p>
          <a:p>
            <a:pPr>
              <a:lnSpc>
                <a:spcPct val="80000"/>
              </a:lnSpc>
            </a:pPr>
            <a:endParaRPr lang="en-GB" sz="2000" dirty="0"/>
          </a:p>
        </p:txBody>
      </p:sp>
    </p:spTree>
    <p:extLst>
      <p:ext uri="{BB962C8B-B14F-4D97-AF65-F5344CB8AC3E}">
        <p14:creationId xmlns:p14="http://schemas.microsoft.com/office/powerpoint/2010/main" val="241208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z="3800"/>
              <a:t>COMPENTENCE AND COMPELLABILITY: EXCEPTIONS</a:t>
            </a:r>
          </a:p>
        </p:txBody>
      </p:sp>
      <p:sp>
        <p:nvSpPr>
          <p:cNvPr id="7171" name="Rectangle 3"/>
          <p:cNvSpPr>
            <a:spLocks noGrp="1" noChangeArrowheads="1"/>
          </p:cNvSpPr>
          <p:nvPr>
            <p:ph type="body" idx="1"/>
          </p:nvPr>
        </p:nvSpPr>
        <p:spPr/>
        <p:txBody>
          <a:bodyPr>
            <a:normAutofit lnSpcReduction="10000"/>
          </a:bodyPr>
          <a:lstStyle/>
          <a:p>
            <a:pPr marL="609600" indent="-609600"/>
            <a:r>
              <a:rPr lang="en-GB" sz="2800" dirty="0"/>
              <a:t>A number of exceptions have been developed to the rule that every witness is competent and compellable including:</a:t>
            </a:r>
          </a:p>
          <a:p>
            <a:pPr marL="609600" indent="-609600">
              <a:buFontTx/>
              <a:buAutoNum type="arabicPeriod"/>
            </a:pPr>
            <a:r>
              <a:rPr lang="en-GB" sz="2800" dirty="0"/>
              <a:t>Persons suffering from mental disability</a:t>
            </a:r>
          </a:p>
          <a:p>
            <a:pPr marL="609600" indent="-609600">
              <a:buFontTx/>
              <a:buAutoNum type="arabicPeriod"/>
            </a:pPr>
            <a:r>
              <a:rPr lang="en-GB" sz="2800" dirty="0"/>
              <a:t>Children</a:t>
            </a:r>
          </a:p>
          <a:p>
            <a:pPr marL="609600" indent="-609600">
              <a:buFontTx/>
              <a:buAutoNum type="arabicPeriod"/>
            </a:pPr>
            <a:r>
              <a:rPr lang="en-GB" sz="2800" dirty="0"/>
              <a:t>Accused </a:t>
            </a:r>
          </a:p>
          <a:p>
            <a:pPr marL="609600" indent="-609600">
              <a:buFontTx/>
              <a:buAutoNum type="arabicPeriod"/>
            </a:pPr>
            <a:r>
              <a:rPr lang="en-GB" sz="2800" dirty="0"/>
              <a:t>Spouse</a:t>
            </a:r>
          </a:p>
          <a:p>
            <a:pPr marL="609600" indent="-609600">
              <a:buFontTx/>
              <a:buAutoNum type="arabicPeriod"/>
            </a:pPr>
            <a:r>
              <a:rPr lang="en-GB" sz="2800" dirty="0"/>
              <a:t>Privileged</a:t>
            </a:r>
          </a:p>
        </p:txBody>
      </p:sp>
    </p:spTree>
    <p:extLst>
      <p:ext uri="{BB962C8B-B14F-4D97-AF65-F5344CB8AC3E}">
        <p14:creationId xmlns:p14="http://schemas.microsoft.com/office/powerpoint/2010/main" val="1088401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t>Persons with mental defect</a:t>
            </a:r>
          </a:p>
        </p:txBody>
      </p:sp>
      <p:sp>
        <p:nvSpPr>
          <p:cNvPr id="9219" name="Rectangle 3"/>
          <p:cNvSpPr>
            <a:spLocks noGrp="1" noChangeArrowheads="1"/>
          </p:cNvSpPr>
          <p:nvPr>
            <p:ph type="body" idx="1"/>
          </p:nvPr>
        </p:nvSpPr>
        <p:spPr>
          <a:xfrm>
            <a:off x="1524000" y="1600200"/>
            <a:ext cx="9144000" cy="5068888"/>
          </a:xfrm>
        </p:spPr>
        <p:txBody>
          <a:bodyPr>
            <a:normAutofit/>
          </a:bodyPr>
          <a:lstStyle/>
          <a:p>
            <a:pPr marL="609600" indent="-609600">
              <a:lnSpc>
                <a:spcPct val="80000"/>
              </a:lnSpc>
            </a:pPr>
            <a:r>
              <a:rPr lang="en-GB" sz="2800" b="1" dirty="0"/>
              <a:t>R v Hill (1851) 2 Den 254</a:t>
            </a:r>
            <a:endParaRPr lang="en-GB" sz="2800" dirty="0"/>
          </a:p>
          <a:p>
            <a:pPr marL="609600" indent="-609600">
              <a:lnSpc>
                <a:spcPct val="80000"/>
              </a:lnSpc>
            </a:pPr>
            <a:r>
              <a:rPr lang="en-GB" sz="2800" b="1" dirty="0"/>
              <a:t>R v Bellamy (1985) 82 Cr </a:t>
            </a:r>
            <a:r>
              <a:rPr lang="en-GB" sz="2800" b="1" dirty="0" err="1"/>
              <a:t>Appp</a:t>
            </a:r>
            <a:r>
              <a:rPr lang="en-GB" sz="2800" b="1" dirty="0"/>
              <a:t> R 222</a:t>
            </a:r>
            <a:r>
              <a:rPr lang="en-GB" sz="2800" dirty="0"/>
              <a:t> </a:t>
            </a:r>
            <a:r>
              <a:rPr lang="en-GB" sz="2800" b="1" dirty="0"/>
              <a:t>CA</a:t>
            </a:r>
          </a:p>
          <a:p>
            <a:pPr marL="609600" indent="-609600">
              <a:lnSpc>
                <a:spcPct val="80000"/>
              </a:lnSpc>
            </a:pPr>
            <a:r>
              <a:rPr lang="en-GB" sz="2800" b="1" dirty="0"/>
              <a:t>The people v </a:t>
            </a:r>
            <a:r>
              <a:rPr lang="en-GB" sz="2800" b="1" dirty="0" err="1"/>
              <a:t>Shamapepe</a:t>
            </a:r>
            <a:endParaRPr lang="en-GB" sz="2800" dirty="0"/>
          </a:p>
        </p:txBody>
      </p:sp>
    </p:spTree>
    <p:extLst>
      <p:ext uri="{BB962C8B-B14F-4D97-AF65-F5344CB8AC3E}">
        <p14:creationId xmlns:p14="http://schemas.microsoft.com/office/powerpoint/2010/main" val="1789178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t>CHILDREN OLD LAW</a:t>
            </a:r>
          </a:p>
        </p:txBody>
      </p:sp>
      <p:sp>
        <p:nvSpPr>
          <p:cNvPr id="11267" name="Rectangle 3"/>
          <p:cNvSpPr>
            <a:spLocks noGrp="1" noChangeArrowheads="1"/>
          </p:cNvSpPr>
          <p:nvPr>
            <p:ph type="body" idx="1"/>
          </p:nvPr>
        </p:nvSpPr>
        <p:spPr>
          <a:xfrm>
            <a:off x="1524000" y="1341438"/>
            <a:ext cx="9144000" cy="5516562"/>
          </a:xfrm>
        </p:spPr>
        <p:txBody>
          <a:bodyPr/>
          <a:lstStyle/>
          <a:p>
            <a:pPr>
              <a:lnSpc>
                <a:spcPct val="90000"/>
              </a:lnSpc>
            </a:pPr>
            <a:r>
              <a:rPr lang="en-GB" sz="2400" b="1" dirty="0"/>
              <a:t>OLD LAW</a:t>
            </a:r>
            <a:br>
              <a:rPr lang="en-GB" sz="2400" b="1" dirty="0"/>
            </a:br>
            <a:r>
              <a:rPr lang="en-GB" sz="2400" dirty="0"/>
              <a:t>under s122 of the Juvenile act prior to the amendments, it stated that where a person of tender age is called as a witness the judge must consider whether they understand the nature of an oath, if they do they must give sworn evidence otherwise if they do not, the judge considers whether they understand the duty to tell the truth and whether they have sufficient intelligent to justify them obtaining evidence from the child, if they do they must give unworn evidence otherwise they cannot give any evidence.</a:t>
            </a:r>
          </a:p>
          <a:p>
            <a:pPr>
              <a:lnSpc>
                <a:spcPct val="90000"/>
              </a:lnSpc>
            </a:pPr>
            <a:r>
              <a:rPr lang="en-GB" sz="2400" dirty="0"/>
              <a:t>Section 78 of the </a:t>
            </a:r>
            <a:r>
              <a:rPr lang="en-GB" sz="2400" dirty="0" err="1"/>
              <a:t>childrens</a:t>
            </a:r>
            <a:r>
              <a:rPr lang="en-GB" sz="2400" dirty="0"/>
              <a:t> code act…</a:t>
            </a:r>
          </a:p>
        </p:txBody>
      </p:sp>
    </p:spTree>
    <p:extLst>
      <p:ext uri="{BB962C8B-B14F-4D97-AF65-F5344CB8AC3E}">
        <p14:creationId xmlns:p14="http://schemas.microsoft.com/office/powerpoint/2010/main" val="1449000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sz="3800"/>
              <a:t>CHILDREN JUVENILE ACT AMENDMENT 2011</a:t>
            </a:r>
          </a:p>
        </p:txBody>
      </p:sp>
      <p:sp>
        <p:nvSpPr>
          <p:cNvPr id="17411" name="Rectangle 3"/>
          <p:cNvSpPr>
            <a:spLocks noGrp="1" noChangeArrowheads="1"/>
          </p:cNvSpPr>
          <p:nvPr>
            <p:ph type="body" idx="1"/>
          </p:nvPr>
        </p:nvSpPr>
        <p:spPr/>
        <p:txBody>
          <a:bodyPr>
            <a:normAutofit/>
          </a:bodyPr>
          <a:lstStyle/>
          <a:p>
            <a:pPr marL="609600" indent="-609600"/>
            <a:r>
              <a:rPr lang="en-GB" sz="2400" dirty="0"/>
              <a:t>Now the age is set at 14, where a child below the age of 14 is called as a witness they are to give sworn evidence if:</a:t>
            </a:r>
          </a:p>
          <a:p>
            <a:pPr marL="609600" indent="-609600">
              <a:buFontTx/>
              <a:buAutoNum type="alphaLcParenBoth"/>
            </a:pPr>
            <a:r>
              <a:rPr lang="en-GB" sz="2400" dirty="0"/>
              <a:t>They possess sufficient intelligence to justify the reception of the evidence from them and</a:t>
            </a:r>
          </a:p>
          <a:p>
            <a:pPr marL="609600" indent="-609600">
              <a:buFontTx/>
              <a:buAutoNum type="alphaLcParenBoth"/>
            </a:pPr>
            <a:r>
              <a:rPr lang="en-GB" sz="2400" dirty="0"/>
              <a:t>They understand the duty to tell the truth</a:t>
            </a:r>
          </a:p>
        </p:txBody>
      </p:sp>
    </p:spTree>
    <p:extLst>
      <p:ext uri="{BB962C8B-B14F-4D97-AF65-F5344CB8AC3E}">
        <p14:creationId xmlns:p14="http://schemas.microsoft.com/office/powerpoint/2010/main" val="68499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CASES</a:t>
            </a:r>
          </a:p>
        </p:txBody>
      </p:sp>
      <p:sp>
        <p:nvSpPr>
          <p:cNvPr id="3" name="Content Placeholder 2"/>
          <p:cNvSpPr>
            <a:spLocks noGrp="1"/>
          </p:cNvSpPr>
          <p:nvPr>
            <p:ph idx="1"/>
          </p:nvPr>
        </p:nvSpPr>
        <p:spPr/>
        <p:txBody>
          <a:bodyPr>
            <a:normAutofit lnSpcReduction="10000"/>
          </a:bodyPr>
          <a:lstStyle/>
          <a:p>
            <a:r>
              <a:rPr lang="en-US" sz="2400" dirty="0"/>
              <a:t>Zulu v The people (1973) ZR 326</a:t>
            </a:r>
          </a:p>
          <a:p>
            <a:r>
              <a:rPr lang="en-US" sz="2400" dirty="0" err="1"/>
              <a:t>Daka</a:t>
            </a:r>
            <a:r>
              <a:rPr lang="en-US" sz="2400" dirty="0"/>
              <a:t> v The People (SCZ/</a:t>
            </a:r>
            <a:r>
              <a:rPr lang="en-US" sz="2400" dirty="0" err="1"/>
              <a:t>Apeal</a:t>
            </a:r>
            <a:r>
              <a:rPr lang="en-US" sz="2400" dirty="0"/>
              <a:t> No. 333/2013) [2014] ZMSC 28</a:t>
            </a:r>
          </a:p>
          <a:p>
            <a:r>
              <a:rPr lang="en-US" sz="2400" dirty="0" err="1"/>
              <a:t>Mwanamubi</a:t>
            </a:r>
            <a:r>
              <a:rPr lang="en-US" sz="2400" dirty="0"/>
              <a:t> v the people</a:t>
            </a:r>
          </a:p>
          <a:p>
            <a:r>
              <a:rPr lang="en-US" sz="2400" dirty="0" err="1"/>
              <a:t>Goba</a:t>
            </a:r>
            <a:r>
              <a:rPr lang="en-US" sz="2400" dirty="0"/>
              <a:t> v The people</a:t>
            </a:r>
          </a:p>
          <a:p>
            <a:r>
              <a:rPr lang="en-US" sz="2400" dirty="0" err="1"/>
              <a:t>Nyirenda</a:t>
            </a:r>
            <a:r>
              <a:rPr lang="en-US" sz="2400" dirty="0"/>
              <a:t> v The People (SCZ/Appeal No. 359/2013) [2014] ZMSC 33 (7 April 2014)</a:t>
            </a:r>
          </a:p>
          <a:p>
            <a:r>
              <a:rPr lang="en-US" sz="2400" dirty="0" err="1">
                <a:solidFill>
                  <a:schemeClr val="tx1"/>
                </a:solidFill>
                <a:hlinkClick r:id="rId2"/>
              </a:rPr>
              <a:t>Mwanamubi</a:t>
            </a:r>
            <a:r>
              <a:rPr lang="en-US" sz="2400" dirty="0">
                <a:solidFill>
                  <a:schemeClr val="tx1"/>
                </a:solidFill>
                <a:hlinkClick r:id="rId2"/>
              </a:rPr>
              <a:t> </a:t>
            </a:r>
            <a:r>
              <a:rPr lang="en-US" sz="2400" dirty="0" err="1">
                <a:solidFill>
                  <a:schemeClr val="tx1"/>
                </a:solidFill>
                <a:hlinkClick r:id="rId2"/>
              </a:rPr>
              <a:t>vs</a:t>
            </a:r>
            <a:r>
              <a:rPr lang="en-US" sz="2400" dirty="0">
                <a:solidFill>
                  <a:schemeClr val="tx1"/>
                </a:solidFill>
                <a:hlinkClick r:id="rId2"/>
              </a:rPr>
              <a:t> The People (Appeal no. 9/44/2011) [2013] ZMSC 9 (12 August 2013);</a:t>
            </a:r>
            <a:endParaRPr lang="en-US" sz="2400" dirty="0">
              <a:solidFill>
                <a:schemeClr val="tx1"/>
              </a:solidFill>
            </a:endParaRPr>
          </a:p>
          <a:p>
            <a:endParaRPr lang="en-US" dirty="0"/>
          </a:p>
        </p:txBody>
      </p:sp>
    </p:spTree>
    <p:extLst>
      <p:ext uri="{BB962C8B-B14F-4D97-AF65-F5344CB8AC3E}">
        <p14:creationId xmlns:p14="http://schemas.microsoft.com/office/powerpoint/2010/main" val="1719373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FAILURE TO HOLD A VOIR DIRE</a:t>
            </a:r>
          </a:p>
        </p:txBody>
      </p:sp>
      <p:sp>
        <p:nvSpPr>
          <p:cNvPr id="3" name="Content Placeholder 2"/>
          <p:cNvSpPr>
            <a:spLocks noGrp="1"/>
          </p:cNvSpPr>
          <p:nvPr>
            <p:ph idx="1"/>
          </p:nvPr>
        </p:nvSpPr>
        <p:spPr/>
        <p:txBody>
          <a:bodyPr>
            <a:normAutofit/>
          </a:bodyPr>
          <a:lstStyle/>
          <a:p>
            <a:r>
              <a:rPr lang="en-US" sz="2400" dirty="0"/>
              <a:t>This is a ground of appeal</a:t>
            </a:r>
          </a:p>
          <a:p>
            <a:pPr>
              <a:buAutoNum type="arabicPeriod"/>
            </a:pPr>
            <a:r>
              <a:rPr lang="en-US" sz="2400" dirty="0"/>
              <a:t>The appellate court must exclude entirely the evidence given by the child</a:t>
            </a:r>
          </a:p>
          <a:p>
            <a:pPr>
              <a:buAutoNum type="arabicPeriod"/>
            </a:pPr>
            <a:r>
              <a:rPr lang="en-US" sz="2400" dirty="0"/>
              <a:t>The appeal will be allowed in the absence of evidence to uphold the conviction.</a:t>
            </a:r>
          </a:p>
          <a:p>
            <a:pPr>
              <a:buAutoNum type="arabicPeriod"/>
            </a:pPr>
            <a:r>
              <a:rPr lang="en-US" sz="2400" dirty="0"/>
              <a:t>Court has power to order a retrial.</a:t>
            </a:r>
          </a:p>
        </p:txBody>
      </p:sp>
    </p:spTree>
    <p:extLst>
      <p:ext uri="{BB962C8B-B14F-4D97-AF65-F5344CB8AC3E}">
        <p14:creationId xmlns:p14="http://schemas.microsoft.com/office/powerpoint/2010/main" val="23728616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234</TotalTime>
  <Words>932</Words>
  <Application>Microsoft Office PowerPoint</Application>
  <PresentationFormat>Widescreen</PresentationFormat>
  <Paragraphs>82</Paragraphs>
  <Slides>15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COMPETENCE AND COMPELLABILITY</vt:lpstr>
      <vt:lpstr>GENERAL RULE</vt:lpstr>
      <vt:lpstr>GENERAL RULE AND DEFINITIONS</vt:lpstr>
      <vt:lpstr>COMPENTENCE AND COMPELLABILITY: EXCEPTIONS</vt:lpstr>
      <vt:lpstr>Persons with mental defect</vt:lpstr>
      <vt:lpstr>CHILDREN OLD LAW</vt:lpstr>
      <vt:lpstr>CHILDREN JUVENILE ACT AMENDMENT 2011</vt:lpstr>
      <vt:lpstr>CASES</vt:lpstr>
      <vt:lpstr>EFFECT OF FAILURE TO HOLD A VOIR DIRE</vt:lpstr>
      <vt:lpstr>3. ACCUSED PERSON</vt:lpstr>
      <vt:lpstr>ACCUSED PERSON: SWORN V UNSWORN</vt:lpstr>
      <vt:lpstr>4. CO ACCUSED</vt:lpstr>
      <vt:lpstr>SPOUSE OF AN ACCUSED</vt:lpstr>
      <vt:lpstr>CIVIL CASES: PARTIES AND SPOUSE</vt:lpstr>
      <vt:lpstr>EXCEPTIONS: OTHER CATEGORIES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Exam</dc:creator>
  <cp:lastModifiedBy>Ivy</cp:lastModifiedBy>
  <cp:revision>14</cp:revision>
  <dcterms:created xsi:type="dcterms:W3CDTF">2021-03-03T14:22:11Z</dcterms:created>
  <dcterms:modified xsi:type="dcterms:W3CDTF">2023-09-07T07:50:44Z</dcterms:modified>
</cp:coreProperties>
</file>