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5" r:id="rId4"/>
    <p:sldId id="264" r:id="rId5"/>
    <p:sldId id="263" r:id="rId6"/>
    <p:sldId id="262" r:id="rId7"/>
    <p:sldId id="261" r:id="rId8"/>
    <p:sldId id="260" r:id="rId9"/>
    <p:sldId id="259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>
            <a:alphaModFix amt="78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>
            <a:alphaModFix amt="9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3585" y="1642745"/>
            <a:ext cx="10704195" cy="2387600"/>
          </a:xfrm>
        </p:spPr>
        <p:txBody>
          <a:bodyPr>
            <a:normAutofit fontScale="90000"/>
          </a:bodyPr>
          <a:p>
            <a:r>
              <a:rPr lang="en-US" kern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ENFORCEMENT MECHANISIMS IN PLANNING CONTROL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8405" y="4995863"/>
            <a:ext cx="9144000" cy="1655762"/>
          </a:xfrm>
        </p:spPr>
        <p:txBody>
          <a:bodyPr/>
          <a:p>
            <a:r>
              <a:rPr lang="en-US" sz="2800" b="1">
                <a:solidFill>
                  <a:schemeClr val="bg1"/>
                </a:solidFill>
              </a:rPr>
              <a:t>UNIT SEVEN</a:t>
            </a:r>
            <a:endParaRPr lang="en-US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 kern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BREACH OF CONDITIONS NOTICE</a:t>
            </a:r>
            <a:endParaRPr lang="en-US" b="1" kern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cs typeface="Arabic Typesetting" pitchFamily="66" charset="-78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/>
              <a:buNone/>
              <a:defRPr/>
            </a:pPr>
            <a:endParaRPr kumimoji="0" lang="en-US" b="1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abic Typesetting" pitchFamily="66" charset="-78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/>
              <a:buChar char=""/>
              <a:defRPr/>
            </a:pPr>
            <a:r>
              <a:rPr lang="en-US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This is issued by the planning authority when the conditions that were imposed are not followed.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abic Typesetting" pitchFamily="66" charset="-78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/>
              <a:buChar char=""/>
              <a:defRPr/>
            </a:pPr>
            <a:r>
              <a:rPr lang="en-US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 </a:t>
            </a:r>
            <a:r>
              <a:rPr lang="en-US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T</a:t>
            </a:r>
            <a:r>
              <a:rPr lang="en-US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he aim of this notice is that it requires that the conditions imposed are followed. 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abic Typesetting" pitchFamily="66" charset="-78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/>
              <a:buChar char=""/>
              <a:defRPr/>
            </a:pPr>
            <a:r>
              <a:rPr lang="en-US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The notice gives a time frame on when to carry out the conditions.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abic Typesetting" pitchFamily="66" charset="-78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/>
              <a:buChar char=""/>
              <a:defRPr/>
            </a:pPr>
            <a:r>
              <a:rPr lang="en-US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 </a:t>
            </a:r>
            <a:r>
              <a:rPr lang="en-US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F</a:t>
            </a:r>
            <a:r>
              <a:rPr lang="en-US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abic Typesetting" pitchFamily="66" charset="-78"/>
                <a:sym typeface="+mn-ea"/>
              </a:rPr>
              <a:t>ailure to comply with the notice is a breach and an offence.</a:t>
            </a:r>
            <a:endParaRPr lang="en-US" kern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abic Typesetting" pitchFamily="66" charset="-78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kern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PLANNING CONTRAVENTION NOTICE</a:t>
            </a:r>
            <a:b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j-ea"/>
                <a:cs typeface="Arabic Typesetting" pitchFamily="66" charset="-78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Notice served by local authority where there is a breach of planning control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notice requires information about operations which are being carried out on the land 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Aim of this notice is to enable the planning authority to obtain information so as to resolve the matter 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Failure to provide the information can result in a fine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kern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ENFORCEMENT </a:t>
            </a:r>
            <a:r>
              <a:rPr lang="en-US" kern="0" noProof="0" dirty="0" smtClean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NOTICE</a:t>
            </a:r>
            <a:b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j-ea"/>
                <a:cs typeface="Arabic Typesetting" pitchFamily="66" charset="-78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It is served by the local authority when it decides not to use a breach of condition notice and a planning condition notice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marL="0" indent="0" algn="just" eaLnBrk="1" hangingPunct="1">
              <a:buNone/>
            </a:pPr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.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 contains the breach and also the steps to remedy the particular breach it also provides a time to comply.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 Failure to comply planning authority has the powers to enter the premises to remedy the breach.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 planning authority recovers expenses from the wrongdoer, the effect of the appeal is that the enforcement has no effect until a decision has been made,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kern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STOP NOTICE</a:t>
            </a:r>
            <a:b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j-ea"/>
                <a:cs typeface="Arabic Typesetting" pitchFamily="66" charset="-78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This is issued by the planning authority when there is a serious breach.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 The effect of this notice is stop the breach immediately.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 A stop notice can be issued at the same time as an enforcement notice or any time after.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kern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INJUNCTIONS</a:t>
            </a:r>
            <a:endParaRPr lang="en-US" kern="0" noProof="0" dirty="0">
              <a:ln>
                <a:noFill/>
              </a:ln>
              <a:solidFill>
                <a:schemeClr val="accent4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cs typeface="Arabic Typesetting" pitchFamily="66" charset="-78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algn="just"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The planning authority has the power to obtain an injunction in order to restrain an actual or threatened breach of planning control</a:t>
            </a:r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endParaRPr lang="en-US" altLang="zh-CN" dirty="0">
              <a:solidFill>
                <a:schemeClr val="bg1"/>
              </a:solidFill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kern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LIMITATION OF ENFORCEMENT</a:t>
            </a:r>
            <a:r>
              <a:rPr lang="en-US" kern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 </a:t>
            </a:r>
            <a:b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j-ea"/>
                <a:cs typeface="Arabic Typesetting" pitchFamily="66" charset="-78"/>
              </a:rPr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914400" lvl="2" indent="0" algn="just" eaLnBrk="1" hangingPunct="1">
              <a:buNone/>
            </a:pPr>
            <a:r>
              <a:rPr lang="en-US" altLang="zh-CN" sz="2800" dirty="0">
                <a:solidFill>
                  <a:schemeClr val="bg1"/>
                </a:solidFill>
                <a:ea typeface="SimSun" pitchFamily="2" charset="-122"/>
                <a:sym typeface="+mn-ea"/>
              </a:rPr>
              <a:t>This is the time frame which the local authority has power to remedy the breach, limitation restricts the planning authority to take an enforcement action </a:t>
            </a:r>
            <a:endParaRPr lang="en-US" altLang="zh-CN" sz="2800" dirty="0">
              <a:solidFill>
                <a:schemeClr val="bg1"/>
              </a:solidFill>
              <a:ea typeface="SimSun" pitchFamily="2" charset="-122"/>
            </a:endParaRPr>
          </a:p>
          <a:p>
            <a:pPr lvl="2" algn="ctr" eaLnBrk="1" hangingPunct="1"/>
            <a:endParaRPr lang="en-US" altLang="zh-CN" sz="2800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sz="2800" dirty="0">
                <a:solidFill>
                  <a:schemeClr val="bg1"/>
                </a:solidFill>
                <a:ea typeface="SimSun" pitchFamily="2" charset="-122"/>
                <a:sym typeface="+mn-ea"/>
              </a:rPr>
              <a:t>No enforcement can be made after four years of completion has lapsed </a:t>
            </a:r>
            <a:endParaRPr lang="en-US" altLang="zh-CN" sz="2800" dirty="0">
              <a:solidFill>
                <a:schemeClr val="bg1"/>
              </a:solidFill>
              <a:ea typeface="SimSun" pitchFamily="2" charset="-122"/>
            </a:endParaRPr>
          </a:p>
          <a:p>
            <a:pPr algn="just" eaLnBrk="1" hangingPunct="1"/>
            <a:r>
              <a:rPr lang="en-US" altLang="zh-CN" sz="2800" dirty="0">
                <a:solidFill>
                  <a:schemeClr val="bg1"/>
                </a:solidFill>
                <a:ea typeface="SimSun" pitchFamily="2" charset="-122"/>
                <a:sym typeface="+mn-ea"/>
              </a:rPr>
              <a:t> No enforcement action for a breach of planning control will be made ten years after the breach</a:t>
            </a:r>
            <a:endParaRPr lang="en-US" altLang="zh-CN" sz="2800" dirty="0">
              <a:solidFill>
                <a:schemeClr val="bg1"/>
              </a:solidFill>
              <a:ea typeface="SimSun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kern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cs typeface="Arabic Typesetting" pitchFamily="66" charset="-78"/>
                <a:sym typeface="+mn-ea"/>
              </a:rPr>
              <a:t>Question</a:t>
            </a:r>
            <a:b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j-ea"/>
                <a:cs typeface="Arabic Typesetting" pitchFamily="66" charset="-78"/>
              </a:rPr>
            </a:br>
            <a:endParaRPr lang="en-US" b="1">
              <a:latin typeface="Arial Bold" panose="020B0604020202020204" charset="0"/>
              <a:cs typeface="Arial Bold" panose="020B060402020202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/>
            <a:r>
              <a:rPr lang="en-US" altLang="zh-CN" dirty="0">
                <a:solidFill>
                  <a:schemeClr val="bg1"/>
                </a:solidFill>
                <a:ea typeface="SimSun" pitchFamily="2" charset="-122"/>
                <a:sym typeface="+mn-ea"/>
              </a:rPr>
              <a:t>How does the Environmental Management Act ensure that there is sustainable, proper and efficient planning?</a:t>
            </a:r>
            <a:endParaRPr lang="en-US" altLang="zh-CN" dirty="0">
              <a:solidFill>
                <a:schemeClr val="bg1"/>
              </a:solidFill>
              <a:ea typeface="SimSun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>
            <a:alphaModFix amt="9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829118"/>
            <a:ext cx="9144000" cy="2387600"/>
          </a:xfrm>
        </p:spPr>
        <p:txBody>
          <a:bodyPr/>
          <a:p>
            <a:r>
              <a:rPr lang="en-US">
                <a:solidFill>
                  <a:schemeClr val="bg1"/>
                </a:solidFill>
              </a:rPr>
              <a:t>END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2077</Words>
  <Application>WPS Presentation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Arial Unicode MS</vt:lpstr>
      <vt:lpstr>Calibri Light</vt:lpstr>
      <vt:lpstr>Helvetica Neue</vt:lpstr>
      <vt:lpstr>Calibri</vt:lpstr>
      <vt:lpstr>Microsoft YaHei</vt:lpstr>
      <vt:lpstr>汉仪旗黑</vt:lpstr>
      <vt:lpstr>Arabic Typesetting</vt:lpstr>
      <vt:lpstr>Thonburi</vt:lpstr>
      <vt:lpstr>Wingdings 2</vt:lpstr>
      <vt:lpstr>宋体-简</vt:lpstr>
      <vt:lpstr>Arial 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ENFORCEMENT MECHANISIMS IN PLANNING CONTROL</dc:title>
  <dc:creator>inongemutemwa</dc:creator>
  <cp:lastModifiedBy>Ino Mutemwa</cp:lastModifiedBy>
  <cp:revision>1</cp:revision>
  <dcterms:created xsi:type="dcterms:W3CDTF">2023-07-28T11:05:07Z</dcterms:created>
  <dcterms:modified xsi:type="dcterms:W3CDTF">2023-07-28T11:05:07Z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1033-5.3.0.7932</vt:lpwstr>
  </property>
</Properties>
</file>