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embeddedFontLst>
    <p:embeddedFont>
      <p:font typeface="Rockwell Regular" panose="02060503020205020403"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font" Target="fonts/font1.fntdata"/><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90000"/>
          </a:blip>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alphaModFix amt="90000"/>
          </a:blip>
          <a:stretch>
            <a:fillRect/>
          </a:stretch>
        </a:blipFill>
        <a:effectLst/>
      </p:bgPr>
    </p:bg>
    <p:spTree>
      <p:nvGrpSpPr>
        <p:cNvPr id="1" name=""/>
        <p:cNvGrpSpPr/>
        <p:nvPr/>
      </p:nvGrpSpPr>
      <p:grpSpPr/>
      <p:sp>
        <p:nvSpPr>
          <p:cNvPr id="2" name="Title 1"/>
          <p:cNvSpPr>
            <a:spLocks noGrp="1"/>
          </p:cNvSpPr>
          <p:nvPr>
            <p:ph type="ctrTitle"/>
          </p:nvPr>
        </p:nvSpPr>
        <p:spPr/>
        <p:txBody>
          <a:bodyPr/>
          <a:p>
            <a:r>
              <a:rPr lang="en-US">
                <a:solidFill>
                  <a:schemeClr val="bg1"/>
                </a:solidFill>
                <a:effectLst>
                  <a:glow rad="63500">
                    <a:schemeClr val="accent4">
                      <a:satMod val="175000"/>
                      <a:alpha val="40000"/>
                    </a:schemeClr>
                  </a:glow>
                  <a:outerShdw blurRad="50800" dist="38100" dir="16200000" rotWithShape="0">
                    <a:schemeClr val="tx1">
                      <a:alpha val="40000"/>
                    </a:schemeClr>
                  </a:outerShdw>
                </a:effectLst>
                <a:latin typeface="Rockwell Regular" panose="02060503020205020403" charset="0"/>
                <a:cs typeface="Rockwell Regular" panose="02060503020205020403" charset="0"/>
              </a:rPr>
              <a:t>INTRODUCTION</a:t>
            </a:r>
            <a:endParaRPr lang="en-US">
              <a:solidFill>
                <a:schemeClr val="bg1"/>
              </a:solidFill>
              <a:effectLst>
                <a:glow rad="63500">
                  <a:schemeClr val="accent4">
                    <a:satMod val="175000"/>
                    <a:alpha val="40000"/>
                  </a:schemeClr>
                </a:glow>
                <a:outerShdw blurRad="50800" dist="38100" dir="16200000" rotWithShape="0">
                  <a:schemeClr val="tx1">
                    <a:alpha val="40000"/>
                  </a:schemeClr>
                </a:outerShdw>
              </a:effectLst>
              <a:latin typeface="Rockwell Regular" panose="02060503020205020403" charset="0"/>
              <a:cs typeface="Rockwell Regular" panose="02060503020205020403" charset="0"/>
            </a:endParaRPr>
          </a:p>
        </p:txBody>
      </p:sp>
      <p:sp>
        <p:nvSpPr>
          <p:cNvPr id="3" name="Subtitle 2"/>
          <p:cNvSpPr>
            <a:spLocks noGrp="1"/>
          </p:cNvSpPr>
          <p:nvPr>
            <p:ph type="subTitle" idx="1"/>
          </p:nvPr>
        </p:nvSpPr>
        <p:spPr/>
        <p:txBody>
          <a:bodyPr/>
          <a:p>
            <a:r>
              <a:rPr lang="en-US" b="1">
                <a:solidFill>
                  <a:schemeClr val="bg1"/>
                </a:solidFill>
              </a:rPr>
              <a:t>UNIT ONE</a:t>
            </a:r>
            <a:endParaRPr lang="en-US"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617220"/>
            <a:ext cx="10515600" cy="4351338"/>
          </a:xfrm>
        </p:spPr>
        <p:txBody>
          <a:bodyPr>
            <a:noAutofit/>
          </a:bodyPr>
          <a:p>
            <a:pPr algn="just">
              <a:lnSpc>
                <a:spcPct val="150000"/>
              </a:lnSpc>
            </a:pPr>
            <a:r>
              <a:rPr lang="en-US">
                <a:solidFill>
                  <a:schemeClr val="tx1"/>
                </a:solidFill>
                <a:latin typeface="Apple Color Emoji" charset="0"/>
                <a:cs typeface="Apple Color Emoji" charset="0"/>
              </a:rPr>
              <a:t>Over the course of the last century, the relationship between human beings and the planet has changed fundamentally. The increase in scientific knowledge and technology has the power to make irrevocable changes to our planet. It is without a doubt that there is a strong link between the Environment and the social and Economic development of the Country.</a:t>
            </a:r>
            <a:endParaRPr lang="en-US">
              <a:solidFill>
                <a:schemeClr val="tx1"/>
              </a:solidFill>
              <a:latin typeface="Apple Color Emoji" charset="0"/>
              <a:cs typeface="Apple Color Emoji"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85775" y="153035"/>
            <a:ext cx="11314430" cy="5745480"/>
          </a:xfrm>
        </p:spPr>
        <p:txBody>
          <a:bodyPr>
            <a:noAutofit/>
          </a:bodyPr>
          <a:p>
            <a:pPr algn="just">
              <a:lnSpc>
                <a:spcPct val="150000"/>
              </a:lnSpc>
            </a:pPr>
            <a:r>
              <a:rPr lang="en-US" sz="3200">
                <a:latin typeface="Apple Color Emoji" charset="0"/>
                <a:cs typeface="Apple Color Emoji" charset="0"/>
              </a:rPr>
              <a:t>The environment is the source of energy and materials which mankind transforms into goods and services to meet his needs. However, it has been turned into a vast sink hole for waste and polluting substances. Most environmental problems are deeply rooted in the increased demand for natural resources.</a:t>
            </a:r>
            <a:endParaRPr lang="en-US" sz="3200">
              <a:latin typeface="Apple Color Emoji" charset="0"/>
              <a:cs typeface="Apple Color Emoji"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latin typeface="Apple Color Emoji" charset="0"/>
                <a:cs typeface="Apple Color Emoji" charset="0"/>
              </a:rPr>
              <a:t>What is the environment?</a:t>
            </a:r>
            <a:endParaRPr lang="en-US" b="1">
              <a:latin typeface="Apple Color Emoji" charset="0"/>
              <a:cs typeface="Apple Color Emoji" charset="0"/>
            </a:endParaRPr>
          </a:p>
        </p:txBody>
      </p:sp>
      <p:sp>
        <p:nvSpPr>
          <p:cNvPr id="3" name="Content Placeholder 2"/>
          <p:cNvSpPr>
            <a:spLocks noGrp="1"/>
          </p:cNvSpPr>
          <p:nvPr>
            <p:ph idx="1"/>
          </p:nvPr>
        </p:nvSpPr>
        <p:spPr>
          <a:xfrm>
            <a:off x="243840" y="1323975"/>
            <a:ext cx="11537315" cy="4853305"/>
          </a:xfrm>
        </p:spPr>
        <p:txBody>
          <a:bodyPr>
            <a:normAutofit/>
          </a:bodyPr>
          <a:p>
            <a:pPr algn="just">
              <a:lnSpc>
                <a:spcPct val="150000"/>
              </a:lnSpc>
            </a:pPr>
            <a:r>
              <a:rPr lang="en-US" sz="3200">
                <a:latin typeface="Arial Regular" panose="020B0604020202020204" charset="0"/>
                <a:cs typeface="Arial Regular" panose="020B0604020202020204" charset="0"/>
              </a:rPr>
              <a:t>The word Environment is derived from an ancient French word environmer, meaning to encircle.</a:t>
            </a:r>
            <a:endParaRPr lang="en-US" sz="3200">
              <a:latin typeface="Arial Regular" panose="020B0604020202020204" charset="0"/>
              <a:cs typeface="Arial Regular" panose="020B0604020202020204" charset="0"/>
            </a:endParaRPr>
          </a:p>
          <a:p>
            <a:pPr algn="just">
              <a:lnSpc>
                <a:spcPct val="150000"/>
              </a:lnSpc>
            </a:pPr>
            <a:r>
              <a:rPr lang="en-US" sz="3200">
                <a:latin typeface="Arial Regular" panose="020B0604020202020204" charset="0"/>
                <a:cs typeface="Arial Regular" panose="020B0604020202020204" charset="0"/>
              </a:rPr>
              <a:t>By broadly applying to surroundings, environment can include the aggregate of natural, social and cultural conditions that influence the life of an ordinary community.</a:t>
            </a:r>
            <a:endParaRPr lang="en-US" sz="3200">
              <a:latin typeface="Arial Regular" panose="020B0604020202020204" charset="0"/>
              <a:cs typeface="Arial Regular" panose="020B06040202020202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208280"/>
            <a:ext cx="10645775" cy="4351655"/>
          </a:xfrm>
        </p:spPr>
        <p:txBody>
          <a:bodyPr>
            <a:noAutofit/>
          </a:bodyPr>
          <a:p>
            <a:pPr algn="just">
              <a:lnSpc>
                <a:spcPct val="150000"/>
              </a:lnSpc>
            </a:pPr>
            <a:r>
              <a:rPr lang="en-US">
                <a:latin typeface="Apple Color Emoji" charset="0"/>
                <a:cs typeface="Apple Color Emoji" charset="0"/>
              </a:rPr>
              <a:t>“Environment” in the modern context of sustainable development encompasses the physical and social factors of the surroundings of human beings and includes land, water, atmosphere, climate, sound, odour, taste, energy, waste management, coastal and marine pollution, the biological factors of animals and plants, as well as cultural values, historical values, historical sites and monuments.</a:t>
            </a:r>
            <a:endParaRPr lang="en-US">
              <a:latin typeface="Apple Color Emoji" charset="0"/>
              <a:cs typeface="Apple Color Emoji"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85775" y="171450"/>
            <a:ext cx="11220450" cy="4351655"/>
          </a:xfrm>
        </p:spPr>
        <p:txBody>
          <a:bodyPr>
            <a:noAutofit/>
          </a:bodyPr>
          <a:p>
            <a:pPr algn="just">
              <a:lnSpc>
                <a:spcPct val="150000"/>
              </a:lnSpc>
            </a:pPr>
            <a:r>
              <a:rPr lang="en-US" sz="3200">
                <a:latin typeface="Arial Regular" panose="020B0604020202020204" charset="0"/>
                <a:cs typeface="Arial Regular" panose="020B0604020202020204" charset="0"/>
              </a:rPr>
              <a:t>In 1996 I.C.J Advisory opinion on the Legality of The Threat or use of Nuclear Weapons the I.C.J described the Environment thus:-</a:t>
            </a:r>
            <a:endParaRPr lang="en-US" sz="3200">
              <a:latin typeface="Arial Regular" panose="020B0604020202020204" charset="0"/>
              <a:cs typeface="Arial Regular" panose="020B0604020202020204" charset="0"/>
            </a:endParaRPr>
          </a:p>
          <a:p>
            <a:pPr algn="just">
              <a:lnSpc>
                <a:spcPct val="150000"/>
              </a:lnSpc>
            </a:pPr>
            <a:r>
              <a:rPr lang="en-US" sz="3200">
                <a:latin typeface="Arial Regular" panose="020B0604020202020204" charset="0"/>
                <a:cs typeface="Arial Regular" panose="020B0604020202020204" charset="0"/>
              </a:rPr>
              <a:t>“The Court also recognises that the environment is not an abstraction but represents the living space, the quality of life and the very health of human beings, including generations unborn.”</a:t>
            </a:r>
            <a:endParaRPr lang="en-US" sz="3200">
              <a:latin typeface="Arial Regular" panose="020B0604020202020204" charset="0"/>
              <a:cs typeface="Arial Regular" panose="020B06040202020202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48310" y="365125"/>
            <a:ext cx="11743055" cy="1325880"/>
          </a:xfrm>
        </p:spPr>
        <p:txBody>
          <a:bodyPr>
            <a:normAutofit fontScale="90000"/>
          </a:bodyPr>
          <a:p>
            <a:r>
              <a:rPr lang="en-US" b="1">
                <a:latin typeface="Arial Bold" panose="020B0604020202020204" charset="0"/>
                <a:cs typeface="Arial Bold" panose="020B0604020202020204" charset="0"/>
                <a:sym typeface="+mn-ea"/>
              </a:rPr>
              <a:t>Environmental Management Act No. 12 of 2011 </a:t>
            </a:r>
            <a:endParaRPr lang="en-US" b="1">
              <a:latin typeface="Arial Bold" panose="020B0604020202020204" charset="0"/>
              <a:cs typeface="Arial Bold" panose="020B0604020202020204" charset="0"/>
              <a:sym typeface="+mn-ea"/>
            </a:endParaRPr>
          </a:p>
        </p:txBody>
      </p:sp>
      <p:sp>
        <p:nvSpPr>
          <p:cNvPr id="3" name="Content Placeholder 2"/>
          <p:cNvSpPr>
            <a:spLocks noGrp="1"/>
          </p:cNvSpPr>
          <p:nvPr>
            <p:ph idx="1"/>
          </p:nvPr>
        </p:nvSpPr>
        <p:spPr/>
        <p:txBody>
          <a:bodyPr/>
          <a:p>
            <a:pPr algn="just">
              <a:lnSpc>
                <a:spcPct val="150000"/>
              </a:lnSpc>
            </a:pPr>
            <a:r>
              <a:rPr lang="en-US">
                <a:latin typeface="Arial Regular" panose="020B0604020202020204" charset="0"/>
                <a:cs typeface="Arial Regular" panose="020B0604020202020204" charset="0"/>
              </a:rPr>
              <a:t>Section 2 defines environment as:</a:t>
            </a:r>
            <a:endParaRPr lang="en-US">
              <a:latin typeface="Arial Regular" panose="020B0604020202020204" charset="0"/>
              <a:cs typeface="Arial Regular" panose="020B0604020202020204" charset="0"/>
            </a:endParaRPr>
          </a:p>
          <a:p>
            <a:pPr algn="just">
              <a:lnSpc>
                <a:spcPct val="150000"/>
              </a:lnSpc>
            </a:pPr>
            <a:r>
              <a:rPr lang="en-US">
                <a:latin typeface="Arial Regular" panose="020B0604020202020204" charset="0"/>
                <a:cs typeface="Arial Regular" panose="020B0604020202020204" charset="0"/>
              </a:rPr>
              <a:t>“…the natural or man-made surroundings at any place, comprising air, water , land, natural resources, animals, buildings and other constructions.”</a:t>
            </a:r>
            <a:endParaRPr lang="en-US">
              <a:latin typeface="Arial Regular" panose="020B0604020202020204" charset="0"/>
              <a:cs typeface="Arial Regular" panose="020B060402020202020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636270"/>
            <a:ext cx="10515600" cy="4351338"/>
          </a:xfrm>
        </p:spPr>
        <p:txBody>
          <a:bodyPr/>
          <a:p>
            <a:pPr algn="just">
              <a:lnSpc>
                <a:spcPct val="150000"/>
              </a:lnSpc>
            </a:pPr>
            <a:r>
              <a:rPr lang="en-US" sz="3200">
                <a:latin typeface="Arial Regular" panose="020B0604020202020204" charset="0"/>
                <a:cs typeface="Arial Regular" panose="020B0604020202020204" charset="0"/>
              </a:rPr>
              <a:t>Therefore, “Environment” is usually defined very simply as consisting of land, air and water, the three environmental media –each of which has its own pollution control regime.</a:t>
            </a:r>
            <a:endParaRPr lang="en-US" sz="3200">
              <a:latin typeface="Arial Regular" panose="020B0604020202020204" charset="0"/>
              <a:cs typeface="Arial Regular" panose="020B06040202020202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62255" y="0"/>
            <a:ext cx="11091545" cy="1325880"/>
          </a:xfrm>
        </p:spPr>
        <p:txBody>
          <a:bodyPr>
            <a:normAutofit fontScale="90000"/>
          </a:bodyPr>
          <a:p>
            <a:r>
              <a:rPr lang="en-US" i="1">
                <a:latin typeface="Arial Italic" panose="020B0604020202020204" charset="0"/>
                <a:cs typeface="Arial Italic" panose="020B0604020202020204" charset="0"/>
              </a:rPr>
              <a:t>That being said</a:t>
            </a:r>
            <a:r>
              <a:rPr lang="en-US" b="1">
                <a:latin typeface="Arial Bold" panose="020B0604020202020204" charset="0"/>
                <a:cs typeface="Arial Bold" panose="020B0604020202020204" charset="0"/>
              </a:rPr>
              <a:t>, ‘What is Environmental Law?’</a:t>
            </a:r>
            <a:endParaRPr lang="en-US" b="1">
              <a:latin typeface="Arial Bold" panose="020B0604020202020204" charset="0"/>
              <a:cs typeface="Arial Bold" panose="020B0604020202020204" charset="0"/>
            </a:endParaRPr>
          </a:p>
        </p:txBody>
      </p:sp>
      <p:sp>
        <p:nvSpPr>
          <p:cNvPr id="3" name="Content Placeholder 2"/>
          <p:cNvSpPr>
            <a:spLocks noGrp="1"/>
          </p:cNvSpPr>
          <p:nvPr>
            <p:ph idx="1"/>
          </p:nvPr>
        </p:nvSpPr>
        <p:spPr>
          <a:xfrm>
            <a:off x="262255" y="1212850"/>
            <a:ext cx="11778615" cy="4964430"/>
          </a:xfrm>
        </p:spPr>
        <p:txBody>
          <a:bodyPr>
            <a:noAutofit/>
          </a:bodyPr>
          <a:p>
            <a:pPr algn="just">
              <a:lnSpc>
                <a:spcPct val="150000"/>
              </a:lnSpc>
            </a:pPr>
            <a:r>
              <a:rPr lang="en-US"/>
              <a:t>Professor Okidi defines it:</a:t>
            </a:r>
            <a:endParaRPr lang="en-US"/>
          </a:p>
          <a:p>
            <a:pPr algn="just">
              <a:lnSpc>
                <a:spcPct val="150000"/>
              </a:lnSpc>
            </a:pPr>
            <a:r>
              <a:rPr lang="en-US"/>
              <a:t>as an ensemble of norms, including common or civil law principles, statutes, treaties and administrative regulations designed to ensure or to facilitate the rational management of natural resources and human intervention in the management of resources for sustainable development.</a:t>
            </a:r>
            <a:endParaRPr lang="en-US"/>
          </a:p>
          <a:p>
            <a:pPr algn="just">
              <a:lnSpc>
                <a:spcPct val="150000"/>
              </a:lnSpc>
            </a:pPr>
            <a:endParaRPr lang="en-US">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81305" y="561975"/>
            <a:ext cx="11481435" cy="5132705"/>
          </a:xfrm>
        </p:spPr>
        <p:txBody>
          <a:bodyPr>
            <a:normAutofit fontScale="90000"/>
          </a:bodyPr>
          <a:p>
            <a:pPr algn="just">
              <a:lnSpc>
                <a:spcPct val="150000"/>
              </a:lnSpc>
            </a:pPr>
            <a:r>
              <a:rPr lang="en-US" sz="3200">
                <a:latin typeface="Arial Regular" panose="020B0604020202020204" charset="0"/>
                <a:cs typeface="Arial Regular" panose="020B0604020202020204" charset="0"/>
              </a:rPr>
              <a:t> Environmental law is therefore, a broad category of laws that include laws that specifically address environmental issues and more general laws that have a direct impact on environmental issues. Therefore, environmental law can be generally defined as a branch of law that contains elements to control the human impact on the Earth and on public health.</a:t>
            </a:r>
            <a:endParaRPr lang="en-US" sz="3200">
              <a:latin typeface="Arial Regular" panose="020B0604020202020204" charset="0"/>
              <a:cs typeface="Arial Regular" panose="020B06040202020202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Foundations of Enviromental Protection</a:t>
            </a:r>
            <a:endParaRPr lang="en-US"/>
          </a:p>
        </p:txBody>
      </p:sp>
      <p:sp>
        <p:nvSpPr>
          <p:cNvPr id="3" name="Content Placeholder 2"/>
          <p:cNvSpPr>
            <a:spLocks noGrp="1"/>
          </p:cNvSpPr>
          <p:nvPr>
            <p:ph idx="1"/>
          </p:nvPr>
        </p:nvSpPr>
        <p:spPr/>
        <p:txBody>
          <a:bodyPr/>
          <a:p>
            <a:pPr eaLnBrk="1" hangingPunct="1"/>
            <a:r>
              <a:rPr lang="en-US" altLang="zh-CN" sz="2800" dirty="0">
                <a:ea typeface="SimSun" pitchFamily="2" charset="-122"/>
                <a:sym typeface="+mn-ea"/>
              </a:rPr>
              <a:t>Environmental protection has its foundations in both</a:t>
            </a:r>
            <a:endParaRPr lang="en-US" altLang="zh-CN" sz="2800" dirty="0">
              <a:ea typeface="SimSun" pitchFamily="2" charset="-122"/>
            </a:endParaRPr>
          </a:p>
          <a:p>
            <a:pPr eaLnBrk="1" hangingPunct="1"/>
            <a:r>
              <a:rPr lang="en-US" altLang="zh-CN" sz="2800" dirty="0">
                <a:ea typeface="SimSun" pitchFamily="2" charset="-122"/>
                <a:sym typeface="+mn-ea"/>
              </a:rPr>
              <a:t>Religion  </a:t>
            </a:r>
            <a:endParaRPr lang="en-US" altLang="zh-CN" sz="2800" dirty="0">
              <a:ea typeface="SimSun" pitchFamily="2" charset="-122"/>
              <a:sym typeface="+mn-ea"/>
            </a:endParaRPr>
          </a:p>
          <a:p>
            <a:pPr eaLnBrk="1" hangingPunct="1"/>
            <a:r>
              <a:rPr lang="en-US" altLang="zh-CN" sz="2800" dirty="0">
                <a:ea typeface="SimSun" pitchFamily="2" charset="-122"/>
                <a:sym typeface="+mn-ea"/>
              </a:rPr>
              <a:t>Tradition</a:t>
            </a:r>
            <a:endParaRPr lang="en-US" altLang="zh-CN" sz="2800" dirty="0">
              <a:ea typeface="SimSun" pitchFamily="2" charset="-122"/>
            </a:endParaRPr>
          </a:p>
          <a:p>
            <a:pPr eaLnBrk="1" hangingPunct="1"/>
            <a:endParaRPr lang="en-US" altLang="zh-CN" sz="2800" dirty="0">
              <a:ea typeface="SimSun" pitchFamily="2" charset="-122"/>
            </a:endParaRPr>
          </a:p>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506730"/>
            <a:ext cx="10515600" cy="5670550"/>
          </a:xfrm>
        </p:spPr>
        <p:txBody>
          <a:bodyPr/>
          <a:p>
            <a:pPr algn="just">
              <a:lnSpc>
                <a:spcPct val="150000"/>
              </a:lnSpc>
            </a:pPr>
            <a:r>
              <a:rPr lang="en-US" altLang="zh-CN" sz="3200" dirty="0">
                <a:latin typeface="Arial Regular" panose="020B0604020202020204" charset="0"/>
                <a:ea typeface="SimSun" pitchFamily="2" charset="-122"/>
                <a:cs typeface="Arial Regular" panose="020B0604020202020204" charset="0"/>
                <a:sym typeface="+mn-ea"/>
              </a:rPr>
              <a:t>Old Testament contains texts or verses or laws that oblige man to preserve the environment. Genesis 1:28 brings to forth the principle of man’s trusteeship of the earth’s resources. God commanded man to rule over the fish of the sea and the birds of the air and every other living creature that moves. </a:t>
            </a:r>
            <a:endParaRPr lang="zh-CN" altLang="en-US" sz="3200" dirty="0">
              <a:latin typeface="Arial Regular" panose="020B0604020202020204" charset="0"/>
              <a:ea typeface="华文新魏"/>
              <a:cs typeface="Arial Regular" panose="020B0604020202020204" charset="0"/>
            </a:endParaRPr>
          </a:p>
          <a:p>
            <a:pPr algn="just">
              <a:lnSpc>
                <a:spcPct val="150000"/>
              </a:lnSpc>
            </a:pPr>
            <a:endParaRPr lang="zh-CN" altLang="en-US" sz="3200" dirty="0">
              <a:latin typeface="Arial Regular" panose="020B0604020202020204" charset="0"/>
              <a:ea typeface="华文新魏"/>
              <a:cs typeface="Arial Regular" panose="020B06040202020202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66725" y="748030"/>
            <a:ext cx="10887075" cy="5429250"/>
          </a:xfrm>
        </p:spPr>
        <p:txBody>
          <a:bodyPr/>
          <a:p>
            <a:pPr algn="just">
              <a:lnSpc>
                <a:spcPct val="150000"/>
              </a:lnSpc>
            </a:pPr>
            <a:r>
              <a:rPr lang="en-US" altLang="zh-CN" sz="3200" b="1" dirty="0">
                <a:solidFill>
                  <a:schemeClr val="tx1"/>
                </a:solidFill>
                <a:effectLst>
                  <a:outerShdw blurRad="38100" dist="19050" dir="2700000" algn="tl" rotWithShape="0">
                    <a:schemeClr val="dk1">
                      <a:alpha val="40000"/>
                      <a:alpha val="40000"/>
                    </a:schemeClr>
                  </a:outerShdw>
                </a:effectLst>
                <a:latin typeface="Arial Bold" panose="020B0604020202020204" charset="0"/>
                <a:ea typeface="SimSun" pitchFamily="2" charset="-122"/>
                <a:cs typeface="Arial Bold" panose="020B0604020202020204" charset="0"/>
                <a:sym typeface="+mn-ea"/>
              </a:rPr>
              <a:t>Deuteronomy 20:19</a:t>
            </a:r>
            <a:r>
              <a:rPr lang="en-US" altLang="zh-CN" sz="3200" dirty="0">
                <a:latin typeface="Arial Regular" panose="020B0604020202020204" charset="0"/>
                <a:ea typeface="SimSun" pitchFamily="2" charset="-122"/>
                <a:cs typeface="Arial Regular" panose="020B0604020202020204" charset="0"/>
                <a:sym typeface="+mn-ea"/>
              </a:rPr>
              <a:t> </a:t>
            </a:r>
            <a:endParaRPr lang="en-US" altLang="zh-CN" sz="3200" dirty="0">
              <a:latin typeface="Arial Regular" panose="020B0604020202020204" charset="0"/>
              <a:ea typeface="SimSun" pitchFamily="2" charset="-122"/>
              <a:cs typeface="Arial Regular" panose="020B0604020202020204" charset="0"/>
              <a:sym typeface="+mn-ea"/>
            </a:endParaRPr>
          </a:p>
          <a:p>
            <a:pPr algn="just">
              <a:lnSpc>
                <a:spcPct val="150000"/>
              </a:lnSpc>
            </a:pPr>
            <a:endParaRPr lang="en-US" altLang="zh-CN" dirty="0">
              <a:latin typeface="Arial Regular" panose="020B0604020202020204" charset="0"/>
              <a:ea typeface="SimSun" pitchFamily="2" charset="-122"/>
              <a:cs typeface="Arial Regular" panose="020B0604020202020204" charset="0"/>
              <a:sym typeface="+mn-ea"/>
            </a:endParaRPr>
          </a:p>
          <a:p>
            <a:pPr algn="just">
              <a:lnSpc>
                <a:spcPct val="150000"/>
              </a:lnSpc>
            </a:pPr>
            <a:r>
              <a:rPr lang="en-US" altLang="zh-CN" dirty="0">
                <a:latin typeface="Arial Regular" panose="020B0604020202020204" charset="0"/>
                <a:ea typeface="SimSun" pitchFamily="2" charset="-122"/>
                <a:cs typeface="Arial Regular" panose="020B0604020202020204" charset="0"/>
                <a:sym typeface="+mn-ea"/>
              </a:rPr>
              <a:t>“When you lay siege to a city for a long time, fighting against it to capture it, do not destroy it’s trees by pulling an axe to them, because you can eat their fruit. Do not cut them down. Are the trees of the field people, that you should besiege them?”</a:t>
            </a:r>
            <a:endParaRPr lang="zh-CN" altLang="en-US" dirty="0">
              <a:latin typeface="Arial Regular" panose="020B0604020202020204" charset="0"/>
              <a:ea typeface="华文新魏"/>
              <a:cs typeface="Arial Regular" panose="020B0604020202020204" charset="0"/>
            </a:endParaRPr>
          </a:p>
          <a:p>
            <a:pPr algn="just">
              <a:lnSpc>
                <a:spcPct val="150000"/>
              </a:lnSpc>
            </a:pPr>
            <a:endParaRPr lang="en-US">
              <a:latin typeface="Arial Regular" panose="020B0604020202020204" charset="0"/>
              <a:cs typeface="Arial Regular" panose="020B06040202020202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949960" y="803275"/>
            <a:ext cx="10515600" cy="4351338"/>
          </a:xfrm>
        </p:spPr>
        <p:txBody>
          <a:bodyPr/>
          <a:p>
            <a:r>
              <a:rPr lang="en-US" sz="3200" b="1">
                <a:solidFill>
                  <a:schemeClr val="tx1"/>
                </a:solidFill>
                <a:effectLst>
                  <a:outerShdw blurRad="38100" dist="19050" dir="2700000" algn="tl" rotWithShape="0">
                    <a:schemeClr val="dk1">
                      <a:alpha val="40000"/>
                      <a:alpha val="40000"/>
                    </a:schemeClr>
                  </a:outerShdw>
                </a:effectLst>
                <a:sym typeface="+mn-ea"/>
              </a:rPr>
              <a:t>Qur'an 10:14</a:t>
            </a:r>
            <a:endParaRPr lang="en-US" sz="3200" b="1">
              <a:solidFill>
                <a:schemeClr val="tx1"/>
              </a:solidFill>
              <a:effectLst>
                <a:outerShdw blurRad="38100" dist="19050" dir="2700000" algn="tl" rotWithShape="0">
                  <a:schemeClr val="dk1">
                    <a:alpha val="40000"/>
                    <a:alpha val="40000"/>
                  </a:schemeClr>
                </a:outerShdw>
              </a:effectLst>
            </a:endParaRPr>
          </a:p>
          <a:p>
            <a:pPr marL="0" indent="0">
              <a:buNone/>
            </a:pPr>
            <a:endParaRPr lang="en-US"/>
          </a:p>
          <a:p>
            <a:r>
              <a:rPr lang="en-US"/>
              <a:t>Thus We have made you trustees (khulafaa) on the earth after them, to see how you would act.” </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989330"/>
            <a:ext cx="10515600" cy="4351338"/>
          </a:xfrm>
        </p:spPr>
        <p:txBody>
          <a:bodyPr/>
          <a:p>
            <a:pPr algn="just">
              <a:lnSpc>
                <a:spcPct val="150000"/>
              </a:lnSpc>
            </a:pPr>
            <a:r>
              <a:rPr lang="en-US" altLang="zh-CN" sz="3200" dirty="0">
                <a:latin typeface="Arial Regular" panose="020B0604020202020204" charset="0"/>
                <a:ea typeface="SimSun" pitchFamily="2" charset="-122"/>
                <a:cs typeface="Arial Regular" panose="020B0604020202020204" charset="0"/>
                <a:sym typeface="+mn-ea"/>
              </a:rPr>
              <a:t>Many </a:t>
            </a:r>
            <a:r>
              <a:rPr lang="en-US" altLang="zh-CN" sz="3200" u="sng" dirty="0">
                <a:latin typeface="Arial Regular" panose="020B0604020202020204" charset="0"/>
                <a:ea typeface="SimSun" pitchFamily="2" charset="-122"/>
                <a:cs typeface="Arial Regular" panose="020B0604020202020204" charset="0"/>
                <a:sym typeface="+mn-ea"/>
              </a:rPr>
              <a:t>traditional societies </a:t>
            </a:r>
            <a:r>
              <a:rPr lang="en-US" altLang="zh-CN" sz="3200" dirty="0">
                <a:latin typeface="Arial Regular" panose="020B0604020202020204" charset="0"/>
                <a:ea typeface="SimSun" pitchFamily="2" charset="-122"/>
                <a:cs typeface="Arial Regular" panose="020B0604020202020204" charset="0"/>
                <a:sym typeface="+mn-ea"/>
              </a:rPr>
              <a:t>have a unique relationship with land, which they view as capable of use only, not ownership. Areas or resources may be protected by being designated as sacred or taboo</a:t>
            </a:r>
            <a:endParaRPr lang="zh-CN" altLang="en-US" sz="3200" dirty="0">
              <a:latin typeface="Arial Regular" panose="020B0604020202020204" charset="0"/>
              <a:ea typeface="华文新魏"/>
              <a:cs typeface="Arial Regular" panose="020B0604020202020204" charset="0"/>
            </a:endParaRPr>
          </a:p>
          <a:p>
            <a:pPr algn="just">
              <a:lnSpc>
                <a:spcPct val="150000"/>
              </a:lnSpc>
            </a:pPr>
            <a:endParaRPr lang="zh-CN" altLang="en-US" sz="3200" dirty="0">
              <a:latin typeface="Arial Regular" panose="020B0604020202020204" charset="0"/>
              <a:ea typeface="华文新魏"/>
              <a:cs typeface="Arial Regular" panose="020B06040202020202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66725" y="506095"/>
            <a:ext cx="11518900" cy="5671185"/>
          </a:xfrm>
        </p:spPr>
        <p:txBody>
          <a:bodyPr>
            <a:noAutofit/>
          </a:bodyPr>
          <a:p>
            <a:pPr algn="just">
              <a:lnSpc>
                <a:spcPct val="100000"/>
              </a:lnSpc>
            </a:pPr>
            <a:r>
              <a:rPr lang="en-US">
                <a:latin typeface="Arial Regular" panose="020B0604020202020204" charset="0"/>
                <a:cs typeface="Arial Regular" panose="020B0604020202020204" charset="0"/>
              </a:rPr>
              <a:t>The constitution of kingdom of Bhutan mandates its forest coverage to be 60 percent however currently Bhutan is covered with more than 70 percent forest coverage with the great variety of flora and fauna. Today Bhutan’s protected area spread over the 10 different locations representing various ecological zones and covers more than 50 percent of the total land area of almost 20,000 square kilometres making Bhutan a crown jewel of the eastern Himalayas. Being the last Buddhist country Bhutan is home to numerous sacred natural sites. This not only attributes to the sacredness of the country but also contributes to the conservation of Bhutan rich biodiversity. </a:t>
            </a:r>
            <a:endParaRPr lang="en-US">
              <a:latin typeface="Arial Regular" panose="020B0604020202020204" charset="0"/>
              <a:cs typeface="Arial Regular" panose="020B060402020202020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ctrTitle"/>
          </p:nvPr>
        </p:nvSpPr>
        <p:spPr/>
        <p:txBody>
          <a:bodyPr/>
          <a:p>
            <a:r>
              <a:rPr lang="en-US"/>
              <a:t>END </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4426</Words>
  <Application>WPS Presentation</Application>
  <PresentationFormat>Widescreen</PresentationFormat>
  <Paragraphs>60</Paragraphs>
  <Slides>17</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17</vt:i4>
      </vt:variant>
    </vt:vector>
  </HeadingPairs>
  <TitlesOfParts>
    <vt:vector size="36" baseType="lpstr">
      <vt:lpstr>Arial</vt:lpstr>
      <vt:lpstr>SimSun</vt:lpstr>
      <vt:lpstr>Wingdings</vt:lpstr>
      <vt:lpstr>Rockwell Regular</vt:lpstr>
      <vt:lpstr>Apple Color Emoji</vt:lpstr>
      <vt:lpstr>Arial Regular</vt:lpstr>
      <vt:lpstr>Arial Bold</vt:lpstr>
      <vt:lpstr>Arial Italic</vt:lpstr>
      <vt:lpstr>宋体-简</vt:lpstr>
      <vt:lpstr>华文新魏</vt:lpstr>
      <vt:lpstr>Calibri</vt:lpstr>
      <vt:lpstr>Helvetica Neue</vt:lpstr>
      <vt:lpstr>Microsoft YaHei</vt:lpstr>
      <vt:lpstr>汉仪旗黑</vt:lpstr>
      <vt:lpstr>Arial Unicode MS</vt:lpstr>
      <vt:lpstr>Calibri Light</vt:lpstr>
      <vt:lpstr>SimSun</vt:lpstr>
      <vt:lpstr>Thonburi</vt:lpstr>
      <vt:lpstr>Office Theme</vt:lpstr>
      <vt:lpstr>INTRODUCTION</vt:lpstr>
      <vt:lpstr>PowerPoint 演示文稿</vt:lpstr>
      <vt:lpstr>PowerPoint 演示文稿</vt:lpstr>
      <vt:lpstr>What is the environment?</vt:lpstr>
      <vt:lpstr>PowerPoint 演示文稿</vt:lpstr>
      <vt:lpstr>PowerPoint 演示文稿</vt:lpstr>
      <vt:lpstr>Environmental Management Act No. 12 of 2011 </vt:lpstr>
      <vt:lpstr>PowerPoint 演示文稿</vt:lpstr>
      <vt:lpstr>That being said, ‘What is Environmental Law?’</vt:lpstr>
      <vt:lpstr>PowerPoint 演示文稿</vt:lpstr>
      <vt:lpstr>Foundations of Enviromental Protection</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inongemutemwa</dc:creator>
  <cp:lastModifiedBy>inongemutemwa</cp:lastModifiedBy>
  <cp:revision>3</cp:revision>
  <dcterms:created xsi:type="dcterms:W3CDTF">2023-07-31T07:46:44Z</dcterms:created>
  <dcterms:modified xsi:type="dcterms:W3CDTF">2023-07-31T07:46:44Z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1033-5.4.1.7973</vt:lpwstr>
  </property>
</Properties>
</file>