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 1:</a:t>
            </a:r>
            <a:endParaRPr lang="en-GB" dirty="0" smtClean="0"/>
          </a:p>
          <a:p>
            <a:pPr marL="118110" indent="-118110">
              <a:buFont typeface="Arial" panose="020B0604020202020204" pitchFamily="34" charset="0"/>
              <a:buChar char="•"/>
            </a:pPr>
            <a:r>
              <a:rPr lang="en-GB" dirty="0" smtClean="0"/>
              <a:t>Are</a:t>
            </a:r>
            <a:r>
              <a:rPr lang="en-GB" baseline="0" dirty="0" smtClean="0"/>
              <a:t> any of the students able to explain what they think ‘Climate Change </a:t>
            </a:r>
            <a:r>
              <a:rPr lang="en-GB" baseline="0" dirty="0" err="1" smtClean="0"/>
              <a:t>Scepticsm</a:t>
            </a:r>
            <a:r>
              <a:rPr lang="en-GB" baseline="0" dirty="0" smtClean="0"/>
              <a:t>’ is? – Pictures will act as clues.</a:t>
            </a:r>
            <a:endParaRPr lang="en-GB" baseline="0" dirty="0" smtClean="0"/>
          </a:p>
          <a:p>
            <a:pPr marL="118110" indent="-118110">
              <a:buFont typeface="Arial" panose="020B0604020202020204" pitchFamily="34" charset="0"/>
              <a:buChar char="•"/>
            </a:pPr>
            <a:r>
              <a:rPr lang="en-GB" baseline="0" dirty="0" smtClean="0"/>
              <a:t>Would be a good idea to let a number of students answer but not to explain the actual meaning, leaving them to think.</a:t>
            </a:r>
            <a:endParaRPr lang="en-GB" dirty="0"/>
          </a:p>
        </p:txBody>
      </p:sp>
      <p:sp>
        <p:nvSpPr>
          <p:cNvPr id="4" name="Slide Number Placeholder 3"/>
          <p:cNvSpPr>
            <a:spLocks noGrp="1"/>
          </p:cNvSpPr>
          <p:nvPr>
            <p:ph type="sldNum" sz="quarter" idx="10"/>
          </p:nvPr>
        </p:nvSpPr>
        <p:spPr/>
        <p:txBody>
          <a:bodyPr/>
          <a:lstStyle/>
          <a:p>
            <a:fld id="{93B9AAE9-E27B-E941-B82C-A999AEDF1D81}"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a:t>
            </a:r>
            <a:r>
              <a:rPr lang="en-GB" baseline="0" dirty="0" smtClean="0"/>
              <a:t> 3:</a:t>
            </a:r>
            <a:endParaRPr lang="en-GB" baseline="0" dirty="0" smtClean="0"/>
          </a:p>
          <a:p>
            <a:pPr marL="118110" indent="-118110">
              <a:buFont typeface="Arial" panose="020B0604020202020204" pitchFamily="34" charset="0"/>
              <a:buChar char="•"/>
            </a:pPr>
            <a:r>
              <a:rPr lang="en-GB" baseline="0" dirty="0" smtClean="0"/>
              <a:t>Are the students able to explain what ‘Climate Change’ is?</a:t>
            </a:r>
            <a:endParaRPr lang="en-GB" baseline="0" dirty="0" smtClean="0"/>
          </a:p>
          <a:p>
            <a:pPr marL="118110" indent="-118110">
              <a:buFont typeface="Arial" panose="020B0604020202020204" pitchFamily="34" charset="0"/>
              <a:buChar char="•"/>
            </a:pPr>
            <a:r>
              <a:rPr lang="en-GB" baseline="0" dirty="0" smtClean="0"/>
              <a:t>Explain that ‘climate’ is different to ‘weather’: Make sure the students understand that the climate=the average temperature + atmospheric pressure + precipitation + humidity + wind of a particular place (long-term...meteorologists usually take 30 years as the average time)</a:t>
            </a:r>
            <a:endParaRPr lang="en-GB" baseline="0" dirty="0" smtClean="0"/>
          </a:p>
          <a:p>
            <a:pPr marL="118110" indent="-118110">
              <a:buFont typeface="Arial" panose="020B0604020202020204" pitchFamily="34" charset="0"/>
              <a:buChar char="•"/>
            </a:pPr>
            <a:r>
              <a:rPr lang="en-GB" baseline="0" dirty="0" smtClean="0"/>
              <a:t>You might need to explain the terms;</a:t>
            </a:r>
            <a:endParaRPr lang="en-GB" baseline="0" dirty="0" smtClean="0"/>
          </a:p>
          <a:p>
            <a:r>
              <a:rPr lang="en-GB" baseline="0" dirty="0" smtClean="0"/>
              <a:t>	-Atmospheric Pressure: The force from the weight of the air (think about how the air pressure is different if you stand at the </a:t>
            </a:r>
            <a:endParaRPr lang="en-GB" baseline="0" dirty="0" smtClean="0"/>
          </a:p>
          <a:p>
            <a:r>
              <a:rPr lang="en-GB" baseline="0" dirty="0" smtClean="0"/>
              <a:t>	  top of a mountain).</a:t>
            </a:r>
            <a:endParaRPr lang="en-GB" baseline="0" dirty="0" smtClean="0"/>
          </a:p>
          <a:p>
            <a:r>
              <a:rPr lang="en-GB" baseline="0" dirty="0" smtClean="0"/>
              <a:t>	-Humidity: Amount of moisture in the air.</a:t>
            </a:r>
            <a:endParaRPr lang="en-GB" baseline="0" dirty="0" smtClean="0"/>
          </a:p>
          <a:p>
            <a:r>
              <a:rPr lang="en-GB" baseline="0" dirty="0" smtClean="0"/>
              <a:t>	-Precipitation- Rain, hail, snow.</a:t>
            </a:r>
            <a:endParaRPr lang="en-GB" baseline="0" dirty="0" smtClean="0"/>
          </a:p>
          <a:p>
            <a:pPr marL="118110" indent="-118110">
              <a:buFont typeface="Arial" panose="020B0604020202020204" pitchFamily="34" charset="0"/>
              <a:buChar char="•"/>
            </a:pPr>
            <a:r>
              <a:rPr lang="en-GB" baseline="0" dirty="0" smtClean="0"/>
              <a:t>Do the students know why this is an important topic? </a:t>
            </a:r>
            <a:endParaRPr lang="en-GB" dirty="0"/>
          </a:p>
        </p:txBody>
      </p:sp>
      <p:sp>
        <p:nvSpPr>
          <p:cNvPr id="4" name="Slide Number Placeholder 3"/>
          <p:cNvSpPr>
            <a:spLocks noGrp="1"/>
          </p:cNvSpPr>
          <p:nvPr>
            <p:ph type="sldNum" sz="quarter" idx="10"/>
          </p:nvPr>
        </p:nvSpPr>
        <p:spPr/>
        <p:txBody>
          <a:bodyPr/>
          <a:lstStyle/>
          <a:p>
            <a:fld id="{93B9AAE9-E27B-E941-B82C-A999AEDF1D81}"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 4: </a:t>
            </a:r>
            <a:endParaRPr lang="en-GB" dirty="0" smtClean="0"/>
          </a:p>
          <a:p>
            <a:pPr marL="118110" indent="-118110">
              <a:buFont typeface="Arial" panose="020B0604020202020204" pitchFamily="34" charset="0"/>
              <a:buChar char="•"/>
            </a:pPr>
            <a:r>
              <a:rPr lang="en-GB" baseline="0" dirty="0" smtClean="0"/>
              <a:t>1 degree C is a lot for the global average temperature to rise in such a short time-span (~200 years), although the number sounds small.</a:t>
            </a:r>
            <a:endParaRPr lang="en-GB" baseline="0" dirty="0" smtClean="0"/>
          </a:p>
          <a:p>
            <a:pPr marL="118110" indent="-118110">
              <a:buFont typeface="Arial" panose="020B0604020202020204" pitchFamily="34" charset="0"/>
              <a:buChar char="•"/>
            </a:pPr>
            <a:r>
              <a:rPr lang="en-GB" baseline="0" dirty="0" smtClean="0"/>
              <a:t>A few hundred thousand years ago, the UK was more like an African savannah with average temperatures only 2-3 degrees C warmer than present.  20,000 years ago, the UK was in the grips of the last Ice Age when global temperatures were 5 degrees C colder than present – a 1km thick ice sheet covered parts of the UK.</a:t>
            </a:r>
            <a:endParaRPr lang="en-GB" baseline="0" dirty="0" smtClean="0"/>
          </a:p>
          <a:p>
            <a:pPr marL="118110" marR="0" indent="-118110" algn="l" defTabSz="457200" rtl="0" eaLnBrk="1" fontAlgn="auto" latinLnBrk="0" hangingPunct="1">
              <a:lnSpc>
                <a:spcPct val="100000"/>
              </a:lnSpc>
              <a:spcBef>
                <a:spcPts val="0"/>
              </a:spcBef>
              <a:spcAft>
                <a:spcPts val="0"/>
              </a:spcAft>
              <a:buClrTx/>
              <a:buSzTx/>
              <a:buFont typeface="Arial" panose="020B0604020202020204" pitchFamily="34" charset="0"/>
              <a:buChar char="•"/>
              <a:defRPr/>
            </a:pPr>
            <a:r>
              <a:rPr lang="en-GB" baseline="0" dirty="0" smtClean="0"/>
              <a:t>Compared to climate records from the past 800,000 years found in polar ice cores, we know that the rate of current climate change is unprecedented.  </a:t>
            </a:r>
            <a:r>
              <a:rPr lang="en-GB" b="1" baseline="0" dirty="0" smtClean="0">
                <a:solidFill>
                  <a:srgbClr val="FF0000"/>
                </a:solidFill>
              </a:rPr>
              <a:t>(We will come back to this...)</a:t>
            </a:r>
            <a:endParaRPr lang="en-GB" b="1" baseline="0" dirty="0" smtClean="0">
              <a:solidFill>
                <a:srgbClr val="FF0000"/>
              </a:solidFill>
            </a:endParaRPr>
          </a:p>
          <a:p>
            <a:pPr marL="118110" indent="-118110">
              <a:buFont typeface="Arial" panose="020B0604020202020204" pitchFamily="34" charset="0"/>
              <a:buChar char="•"/>
            </a:pPr>
            <a:r>
              <a:rPr lang="en-GB" baseline="0" dirty="0" smtClean="0"/>
              <a:t>Do the students know WHY we are making a difference to the rate of climate change?</a:t>
            </a:r>
            <a:endParaRPr lang="en-GB" dirty="0"/>
          </a:p>
        </p:txBody>
      </p:sp>
      <p:sp>
        <p:nvSpPr>
          <p:cNvPr id="4" name="Slide Number Placeholder 3"/>
          <p:cNvSpPr>
            <a:spLocks noGrp="1"/>
          </p:cNvSpPr>
          <p:nvPr>
            <p:ph type="sldNum" sz="quarter" idx="10"/>
          </p:nvPr>
        </p:nvSpPr>
        <p:spPr/>
        <p:txBody>
          <a:bodyPr/>
          <a:lstStyle/>
          <a:p>
            <a:fld id="{93B9AAE9-E27B-E941-B82C-A999AEDF1D81}" type="slidenum">
              <a:rPr lang="en-US" smtClean="0"/>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6:</a:t>
            </a:r>
            <a:endParaRPr lang="en-US" dirty="0" smtClean="0"/>
          </a:p>
          <a:p>
            <a:pPr marL="171450" indent="-171450">
              <a:buFont typeface="Arial" panose="020B0604020202020204"/>
              <a:buChar char="•"/>
            </a:pPr>
            <a:r>
              <a:rPr lang="en-US" dirty="0" smtClean="0"/>
              <a:t>These</a:t>
            </a:r>
            <a:r>
              <a:rPr lang="en-US" baseline="0" dirty="0" smtClean="0"/>
              <a:t> terms are often confused with each other and cannot be used interchangeably, ensure the pupils understand this before moving on.</a:t>
            </a:r>
            <a:endParaRPr lang="en-US" dirty="0"/>
          </a:p>
        </p:txBody>
      </p:sp>
      <p:sp>
        <p:nvSpPr>
          <p:cNvPr id="4" name="Slide Number Placeholder 3"/>
          <p:cNvSpPr>
            <a:spLocks noGrp="1"/>
          </p:cNvSpPr>
          <p:nvPr>
            <p:ph type="sldNum" sz="quarter" idx="10"/>
          </p:nvPr>
        </p:nvSpPr>
        <p:spPr/>
        <p:txBody>
          <a:bodyPr/>
          <a:lstStyle/>
          <a:p>
            <a:fld id="{93B9AAE9-E27B-E941-B82C-A999AEDF1D81}" type="slidenum">
              <a:rPr lang="en-US" smtClean="0"/>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 5:</a:t>
            </a:r>
            <a:endParaRPr lang="en-GB" dirty="0" smtClean="0"/>
          </a:p>
          <a:p>
            <a:pPr marL="118110" indent="-118110">
              <a:buFont typeface="Arial" panose="020B0604020202020204" pitchFamily="34" charset="0"/>
              <a:buChar char="•"/>
            </a:pPr>
            <a:r>
              <a:rPr lang="en-GB" dirty="0" smtClean="0"/>
              <a:t>Everyone</a:t>
            </a:r>
            <a:r>
              <a:rPr lang="en-GB" baseline="0" dirty="0" smtClean="0"/>
              <a:t> has a ‘Carbon footprint’- the total amount of greenhouse gasses produced by a person/ group of people.</a:t>
            </a:r>
            <a:endParaRPr lang="en-GB" baseline="0" dirty="0" smtClean="0"/>
          </a:p>
          <a:p>
            <a:pPr marL="118110" indent="-118110">
              <a:buFont typeface="Arial" panose="020B0604020202020204" pitchFamily="34" charset="0"/>
              <a:buChar char="•"/>
            </a:pPr>
            <a:r>
              <a:rPr lang="en-GB" baseline="0" dirty="0" smtClean="0"/>
              <a:t>Useful links</a:t>
            </a:r>
            <a:r>
              <a:rPr lang="en-GB" baseline="0" smtClean="0"/>
              <a:t>: http://carboncalculator.direct.gov.uk/index.html –  </a:t>
            </a:r>
            <a:r>
              <a:rPr lang="en-GB" baseline="0" dirty="0" smtClean="0"/>
              <a:t>to work out your carbon footprints.</a:t>
            </a:r>
            <a:endParaRPr lang="en-GB" baseline="0" dirty="0" smtClean="0"/>
          </a:p>
          <a:p>
            <a:pPr marL="118110" indent="-118110">
              <a:buFont typeface="Arial" panose="020B0604020202020204" pitchFamily="34" charset="0"/>
              <a:buChar char="•"/>
            </a:pPr>
            <a:r>
              <a:rPr lang="en-GB" baseline="0" dirty="0" smtClean="0"/>
              <a:t>Or http://www.cooltheworld.com/kidscarboncalculator.php – for younger students.</a:t>
            </a:r>
            <a:endParaRPr lang="en-GB" baseline="0" dirty="0" smtClean="0"/>
          </a:p>
          <a:p>
            <a:pPr marL="118110" indent="-118110">
              <a:buFont typeface="Arial" panose="020B0604020202020204" pitchFamily="34" charset="0"/>
              <a:buChar char="•"/>
            </a:pPr>
            <a:r>
              <a:rPr lang="en-GB" baseline="0" dirty="0" smtClean="0"/>
              <a:t>Ask students if they know how to lower their carbon footprints? (Turn unnecessary electrical items and lights off, take public transport). Why does this help?</a:t>
            </a:r>
            <a:endParaRPr lang="en-GB" baseline="0" dirty="0" smtClean="0"/>
          </a:p>
          <a:p>
            <a:pPr marL="118110" indent="-118110">
              <a:buFont typeface="Arial" panose="020B0604020202020204" pitchFamily="34" charset="0"/>
              <a:buChar char="•"/>
            </a:pPr>
            <a:r>
              <a:rPr lang="en-GB" baseline="0" dirty="0" smtClean="0"/>
              <a:t>Cows are responsible for around 16% of the worlds methane emissions every year.</a:t>
            </a:r>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93B9AAE9-E27B-E941-B82C-A999AEDF1D81}"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 8</a:t>
            </a:r>
            <a:endParaRPr lang="en-US" dirty="0" smtClean="0"/>
          </a:p>
          <a:p>
            <a:pPr marL="171450" indent="-171450">
              <a:buFont typeface="Arial" panose="020B0604020202020204"/>
              <a:buChar char="•"/>
            </a:pPr>
            <a:r>
              <a:rPr lang="en-US" dirty="0" smtClean="0"/>
              <a:t>Make</a:t>
            </a:r>
            <a:r>
              <a:rPr lang="en-US" baseline="0" dirty="0" smtClean="0"/>
              <a:t> sure that the students understand that the greenhouse effect is not a ‘bad’ thing.</a:t>
            </a:r>
            <a:endParaRPr lang="en-US" dirty="0" smtClean="0"/>
          </a:p>
          <a:p>
            <a:pPr marL="171450" indent="-171450">
              <a:buFont typeface="Arial" panose="020B0604020202020204"/>
              <a:buChar char="•"/>
            </a:pPr>
            <a:r>
              <a:rPr lang="en-US" dirty="0" smtClean="0"/>
              <a:t>If Mars</a:t>
            </a:r>
            <a:r>
              <a:rPr lang="en-US" baseline="0" dirty="0" smtClean="0"/>
              <a:t> had a thick enough atmosphere it could be suitable for human life!</a:t>
            </a:r>
            <a:endParaRPr lang="en-US" baseline="0" dirty="0" smtClean="0"/>
          </a:p>
          <a:p>
            <a:pPr marL="171450" indent="-171450">
              <a:buFont typeface="Arial" panose="020B0604020202020204"/>
              <a:buChar char="•"/>
            </a:pPr>
            <a:r>
              <a:rPr lang="en-US" baseline="0" dirty="0" smtClean="0"/>
              <a:t>The average temperature of Earth without the greenhouse effect would be around -18 degrees Celsius. </a:t>
            </a:r>
            <a:endParaRPr lang="en-US" dirty="0"/>
          </a:p>
        </p:txBody>
      </p:sp>
      <p:sp>
        <p:nvSpPr>
          <p:cNvPr id="4" name="Slide Number Placeholder 3"/>
          <p:cNvSpPr>
            <a:spLocks noGrp="1"/>
          </p:cNvSpPr>
          <p:nvPr>
            <p:ph type="sldNum" sz="quarter" idx="10"/>
          </p:nvPr>
        </p:nvSpPr>
        <p:spPr/>
        <p:txBody>
          <a:bodyPr/>
          <a:lstStyle/>
          <a:p>
            <a:fld id="{93B9AAE9-E27B-E941-B82C-A999AEDF1D81}" type="slidenum">
              <a:rPr lang="en-US" smtClean="0">
                <a:solidFill>
                  <a:prstClr val="black"/>
                </a:solidFill>
              </a:rPr>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a:t>
            </a:r>
            <a:r>
              <a:rPr lang="en-GB" baseline="0" dirty="0" smtClean="0"/>
              <a:t> 7:</a:t>
            </a:r>
            <a:endParaRPr lang="en-GB" baseline="0" dirty="0" smtClean="0"/>
          </a:p>
          <a:p>
            <a:pPr marL="171450" indent="-171450">
              <a:buFont typeface="Arial" panose="020B0604020202020204" pitchFamily="34" charset="0"/>
              <a:buChar char="•"/>
            </a:pPr>
            <a:r>
              <a:rPr lang="en-GB" baseline="0" dirty="0" smtClean="0"/>
              <a:t>Why is it called the greenhouse effect? – Atmosphere acts like a greenhouse, trapping the heat from the sun. Without it, this heat would be radiated from the earth and lost into space. </a:t>
            </a:r>
            <a:endParaRPr lang="en-GB" baseline="0" dirty="0" smtClean="0"/>
          </a:p>
          <a:p>
            <a:pPr marL="171450" indent="-171450">
              <a:buFont typeface="Arial" panose="020B0604020202020204" pitchFamily="34" charset="0"/>
              <a:buChar char="•"/>
            </a:pPr>
            <a:r>
              <a:rPr lang="en-GB" baseline="0" dirty="0" smtClean="0"/>
              <a:t>The parts per million of CO2 in the atmosphere at present is around 380.</a:t>
            </a:r>
            <a:endParaRPr lang="en-GB" baseline="0" dirty="0" smtClean="0"/>
          </a:p>
          <a:p>
            <a:pPr marL="171450" indent="-171450">
              <a:buFont typeface="Arial" panose="020B0604020202020204" pitchFamily="34" charset="0"/>
              <a:buChar char="•"/>
            </a:pPr>
            <a:r>
              <a:rPr lang="en-GB" baseline="0" dirty="0" smtClean="0"/>
              <a:t>Diagram (appears on click) shows how greenhouse gasses trap heat.</a:t>
            </a:r>
            <a:endParaRPr lang="en-GB" baseline="0" dirty="0" smtClean="0"/>
          </a:p>
          <a:p>
            <a:pPr marL="171450" indent="-171450">
              <a:buFont typeface="Arial" panose="020B0604020202020204" pitchFamily="34" charset="0"/>
              <a:buChar char="•"/>
            </a:pPr>
            <a:endParaRPr lang="en-GB" dirty="0" smtClean="0"/>
          </a:p>
        </p:txBody>
      </p:sp>
      <p:sp>
        <p:nvSpPr>
          <p:cNvPr id="4" name="Slide Number Placeholder 3"/>
          <p:cNvSpPr>
            <a:spLocks noGrp="1"/>
          </p:cNvSpPr>
          <p:nvPr>
            <p:ph type="sldNum" sz="quarter" idx="10"/>
          </p:nvPr>
        </p:nvSpPr>
        <p:spPr/>
        <p:txBody>
          <a:bodyPr/>
          <a:lstStyle/>
          <a:p>
            <a:fld id="{93B9AAE9-E27B-E941-B82C-A999AEDF1D81}"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 31:</a:t>
            </a:r>
            <a:endParaRPr lang="en-GB" dirty="0" smtClean="0"/>
          </a:p>
          <a:p>
            <a:pPr marL="171450" indent="-171450">
              <a:buFont typeface="Arial" panose="020B0604020202020204" pitchFamily="34" charset="0"/>
              <a:buChar char="•"/>
            </a:pPr>
            <a:r>
              <a:rPr lang="en-GB" baseline="0" dirty="0" smtClean="0"/>
              <a:t>See: http://www.skepticalscience.com/human-co2-smaller-than-natural-emissions.htm – contains good scientific explanations of this sceptic argument.</a:t>
            </a:r>
            <a:endParaRPr lang="en-GB" baseline="0" dirty="0" smtClean="0"/>
          </a:p>
        </p:txBody>
      </p:sp>
      <p:sp>
        <p:nvSpPr>
          <p:cNvPr id="4" name="Slide Number Placeholder 3"/>
          <p:cNvSpPr>
            <a:spLocks noGrp="1"/>
          </p:cNvSpPr>
          <p:nvPr>
            <p:ph type="sldNum" sz="quarter" idx="10"/>
          </p:nvPr>
        </p:nvSpPr>
        <p:spPr/>
        <p:txBody>
          <a:bodyPr/>
          <a:lstStyle/>
          <a:p>
            <a:fld id="{93B9AAE9-E27B-E941-B82C-A999AEDF1D81}"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89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hyperlink" Target="http://www.allposters.com/gallery.asp?startat=/getposter.asp&amp;APNum=7778282&amp;CID=3B9B5D38EEEE4F189B7623011065C4FC&amp;PPID=1&amp;Search=half%20of%20earth%20melting&amp;f=t&amp;FindID=0&amp;P=1&amp;PP=1&amp;sortby=PD&amp;c=c&amp;page=1"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6.xml"/><Relationship Id="rId2" Type="http://schemas.openxmlformats.org/officeDocument/2006/relationships/image" Target="../media/image15.jpe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6.xml"/><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p:txBody>
          <a:bodyPr/>
          <a:p>
            <a:r>
              <a:rPr lang="en-US"/>
              <a:t>CLIMATE CHANGE</a:t>
            </a:r>
            <a:endParaRPr lang="en-US"/>
          </a:p>
        </p:txBody>
      </p:sp>
      <p:sp>
        <p:nvSpPr>
          <p:cNvPr id="3" name="Subtitle 2"/>
          <p:cNvSpPr>
            <a:spLocks noGrp="1"/>
          </p:cNvSpPr>
          <p:nvPr>
            <p:ph type="subTitle" idx="1"/>
          </p:nvPr>
        </p:nvSpPr>
        <p:spPr/>
        <p:txBody>
          <a:bodyPr/>
          <a:p>
            <a:r>
              <a:rPr lang="en-US"/>
              <a:t>UNIT TEN</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77270" y="4883183"/>
            <a:ext cx="309880" cy="368300"/>
          </a:xfrm>
          <a:prstGeom prst="rect">
            <a:avLst/>
          </a:prstGeom>
          <a:noFill/>
        </p:spPr>
        <p:txBody>
          <a:bodyPr wrap="none" rtlCol="0">
            <a:spAutoFit/>
          </a:bodyPr>
          <a:lstStyle/>
          <a:p>
            <a:endParaRPr lang="en-US" dirty="0"/>
          </a:p>
        </p:txBody>
      </p:sp>
      <p:sp>
        <p:nvSpPr>
          <p:cNvPr id="14" name="TextBox 13"/>
          <p:cNvSpPr txBox="1"/>
          <p:nvPr/>
        </p:nvSpPr>
        <p:spPr>
          <a:xfrm>
            <a:off x="7073895" y="3371180"/>
            <a:ext cx="309880" cy="368300"/>
          </a:xfrm>
          <a:prstGeom prst="rect">
            <a:avLst/>
          </a:prstGeom>
          <a:noFill/>
        </p:spPr>
        <p:txBody>
          <a:bodyPr wrap="none" rtlCol="0">
            <a:spAutoFit/>
          </a:bodyPr>
          <a:lstStyle/>
          <a:p>
            <a:endParaRPr lang="en-US" dirty="0"/>
          </a:p>
        </p:txBody>
      </p:sp>
      <p:sp>
        <p:nvSpPr>
          <p:cNvPr id="5" name="Rectangle 4"/>
          <p:cNvSpPr/>
          <p:nvPr/>
        </p:nvSpPr>
        <p:spPr>
          <a:xfrm rot="21024100">
            <a:off x="1990513" y="1257890"/>
            <a:ext cx="3400055" cy="245432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newspapers.jpg"/>
          <p:cNvPicPr>
            <a:picLocks noChangeAspect="1"/>
          </p:cNvPicPr>
          <p:nvPr/>
        </p:nvPicPr>
        <p:blipFill>
          <a:blip r:embed="rId1" cstate="screen"/>
          <a:stretch>
            <a:fillRect/>
          </a:stretch>
        </p:blipFill>
        <p:spPr>
          <a:xfrm rot="21010589">
            <a:off x="2178572" y="1331405"/>
            <a:ext cx="3018077" cy="2263558"/>
          </a:xfrm>
          <a:prstGeom prst="rect">
            <a:avLst/>
          </a:prstGeom>
        </p:spPr>
      </p:pic>
      <p:sp>
        <p:nvSpPr>
          <p:cNvPr id="10" name="Rectangle 9"/>
          <p:cNvSpPr/>
          <p:nvPr/>
        </p:nvSpPr>
        <p:spPr>
          <a:xfrm rot="20770647">
            <a:off x="6086656" y="3567077"/>
            <a:ext cx="3737007" cy="2604063"/>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rot="319718">
            <a:off x="2115226" y="3718268"/>
            <a:ext cx="3610203" cy="241338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sad polar bear.jpg"/>
          <p:cNvPicPr>
            <a:picLocks noChangeAspect="1"/>
          </p:cNvPicPr>
          <p:nvPr/>
        </p:nvPicPr>
        <p:blipFill>
          <a:blip r:embed="rId2"/>
          <a:stretch>
            <a:fillRect/>
          </a:stretch>
        </p:blipFill>
        <p:spPr>
          <a:xfrm rot="327821">
            <a:off x="2219982" y="3895148"/>
            <a:ext cx="3350419" cy="2143125"/>
          </a:xfrm>
          <a:prstGeom prst="rect">
            <a:avLst/>
          </a:prstGeom>
        </p:spPr>
      </p:pic>
      <p:pic>
        <p:nvPicPr>
          <p:cNvPr id="9" name="Picture 8" descr="Extreme weather.jpg"/>
          <p:cNvPicPr>
            <a:picLocks noChangeAspect="1"/>
          </p:cNvPicPr>
          <p:nvPr/>
        </p:nvPicPr>
        <p:blipFill>
          <a:blip r:embed="rId3"/>
          <a:stretch>
            <a:fillRect/>
          </a:stretch>
        </p:blipFill>
        <p:spPr>
          <a:xfrm rot="20790551">
            <a:off x="6212762" y="3702083"/>
            <a:ext cx="3441700" cy="2362200"/>
          </a:xfrm>
          <a:prstGeom prst="rect">
            <a:avLst/>
          </a:prstGeom>
        </p:spPr>
      </p:pic>
      <p:sp>
        <p:nvSpPr>
          <p:cNvPr id="18" name="Rectangle 17"/>
          <p:cNvSpPr/>
          <p:nvPr/>
        </p:nvSpPr>
        <p:spPr>
          <a:xfrm>
            <a:off x="6182813" y="1552200"/>
            <a:ext cx="3627937" cy="218831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descr="sunbathing in the arctic.jpg"/>
          <p:cNvPicPr>
            <a:picLocks noChangeAspect="1"/>
          </p:cNvPicPr>
          <p:nvPr/>
        </p:nvPicPr>
        <p:blipFill>
          <a:blip r:embed="rId4"/>
          <a:stretch>
            <a:fillRect/>
          </a:stretch>
        </p:blipFill>
        <p:spPr>
          <a:xfrm>
            <a:off x="6314267" y="1670872"/>
            <a:ext cx="3364404" cy="195135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00459" y="5796171"/>
            <a:ext cx="8354291" cy="829945"/>
          </a:xfrm>
          <a:prstGeom prst="rect">
            <a:avLst/>
          </a:prstGeom>
          <a:noFill/>
        </p:spPr>
        <p:txBody>
          <a:bodyPr wrap="square" rtlCol="0">
            <a:spAutoFit/>
          </a:bodyPr>
          <a:lstStyle/>
          <a:p>
            <a:pPr algn="ctr"/>
            <a:r>
              <a:rPr lang="en-GB" sz="2400" b="1" dirty="0" smtClean="0">
                <a:solidFill>
                  <a:schemeClr val="tx2"/>
                </a:solidFill>
              </a:rPr>
              <a:t>HINT: </a:t>
            </a:r>
            <a:r>
              <a:rPr lang="en-GB" sz="2400" b="1" dirty="0" smtClean="0">
                <a:solidFill>
                  <a:srgbClr val="FF0000"/>
                </a:solidFill>
              </a:rPr>
              <a:t>Climate</a:t>
            </a:r>
            <a:r>
              <a:rPr lang="en-GB" sz="2400" b="1" dirty="0" smtClean="0">
                <a:solidFill>
                  <a:schemeClr val="tx2"/>
                </a:solidFill>
              </a:rPr>
              <a:t> is what you expect, </a:t>
            </a:r>
            <a:r>
              <a:rPr lang="en-GB" sz="2400" b="1" dirty="0" smtClean="0">
                <a:solidFill>
                  <a:srgbClr val="FF0000"/>
                </a:solidFill>
              </a:rPr>
              <a:t>Weather </a:t>
            </a:r>
            <a:r>
              <a:rPr lang="en-GB" sz="2400" b="1" dirty="0" smtClean="0">
                <a:solidFill>
                  <a:schemeClr val="tx2"/>
                </a:solidFill>
              </a:rPr>
              <a:t>is what you get!</a:t>
            </a:r>
            <a:endParaRPr lang="en-GB" sz="2400" b="1" dirty="0">
              <a:solidFill>
                <a:schemeClr val="tx2"/>
              </a:solidFill>
            </a:endParaRPr>
          </a:p>
        </p:txBody>
      </p:sp>
      <p:sp>
        <p:nvSpPr>
          <p:cNvPr id="5" name="TextBox 4"/>
          <p:cNvSpPr txBox="1"/>
          <p:nvPr/>
        </p:nvSpPr>
        <p:spPr>
          <a:xfrm>
            <a:off x="1740836" y="2280050"/>
            <a:ext cx="4336769" cy="706755"/>
          </a:xfrm>
          <a:prstGeom prst="rect">
            <a:avLst/>
          </a:prstGeom>
          <a:noFill/>
        </p:spPr>
        <p:txBody>
          <a:bodyPr wrap="square" rtlCol="0">
            <a:spAutoFit/>
          </a:bodyPr>
          <a:lstStyle/>
          <a:p>
            <a:r>
              <a:rPr lang="en-US" sz="2000" dirty="0" smtClean="0">
                <a:solidFill>
                  <a:schemeClr val="tx2"/>
                </a:solidFill>
              </a:rPr>
              <a:t>Everyone has heard the phrase, but what does it actually mean?</a:t>
            </a:r>
            <a:endParaRPr lang="en-US" sz="2000" dirty="0">
              <a:solidFill>
                <a:schemeClr val="tx2"/>
              </a:solidFill>
            </a:endParaRPr>
          </a:p>
        </p:txBody>
      </p:sp>
      <p:sp>
        <p:nvSpPr>
          <p:cNvPr id="10" name="TextBox 9"/>
          <p:cNvSpPr txBox="1"/>
          <p:nvPr/>
        </p:nvSpPr>
        <p:spPr>
          <a:xfrm>
            <a:off x="2038248" y="3465243"/>
            <a:ext cx="7940602" cy="2306955"/>
          </a:xfrm>
          <a:prstGeom prst="rect">
            <a:avLst/>
          </a:prstGeom>
          <a:noFill/>
        </p:spPr>
        <p:txBody>
          <a:bodyPr wrap="square" rtlCol="0">
            <a:spAutoFit/>
          </a:bodyPr>
          <a:lstStyle/>
          <a:p>
            <a:pPr algn="just"/>
            <a:r>
              <a:rPr lang="en-GB" sz="2400" dirty="0" smtClean="0">
                <a:solidFill>
                  <a:srgbClr val="FF0000"/>
                </a:solidFill>
              </a:rPr>
              <a:t>Climate</a:t>
            </a:r>
            <a:r>
              <a:rPr lang="en-GB" sz="2400" b="1" dirty="0" smtClean="0">
                <a:solidFill>
                  <a:srgbClr val="FF0000"/>
                </a:solidFill>
              </a:rPr>
              <a:t> Change </a:t>
            </a:r>
            <a:r>
              <a:rPr lang="en-GB" sz="2400" dirty="0" smtClean="0">
                <a:solidFill>
                  <a:srgbClr val="002060"/>
                </a:solidFill>
              </a:rPr>
              <a:t>= The change in average conditions of a particular place over a long period of time. (We usually link ‘climate change’ to rising temperatures but this is </a:t>
            </a:r>
            <a:r>
              <a:rPr lang="en-GB" sz="2400" b="1" u="sng" dirty="0">
                <a:solidFill>
                  <a:srgbClr val="002060"/>
                </a:solidFill>
              </a:rPr>
              <a:t>N</a:t>
            </a:r>
            <a:r>
              <a:rPr lang="en-GB" sz="2400" b="1" u="sng" dirty="0" smtClean="0">
                <a:solidFill>
                  <a:srgbClr val="002060"/>
                </a:solidFill>
              </a:rPr>
              <a:t>OT</a:t>
            </a:r>
            <a:r>
              <a:rPr lang="en-GB" sz="2400" dirty="0" smtClean="0">
                <a:solidFill>
                  <a:srgbClr val="002060"/>
                </a:solidFill>
              </a:rPr>
              <a:t> the full story).  </a:t>
            </a:r>
            <a:endParaRPr lang="en-GB" sz="2400" dirty="0" smtClean="0">
              <a:solidFill>
                <a:srgbClr val="002060"/>
              </a:solidFill>
            </a:endParaRPr>
          </a:p>
          <a:p>
            <a:pPr algn="ctr"/>
            <a:r>
              <a:rPr lang="en-GB" sz="2400" i="1" dirty="0" smtClean="0">
                <a:solidFill>
                  <a:srgbClr val="002060"/>
                </a:solidFill>
              </a:rPr>
              <a:t>It’s better to think of climate change causing more </a:t>
            </a:r>
            <a:r>
              <a:rPr lang="en-GB" sz="2400" b="1" i="1" u="sng" dirty="0" smtClean="0">
                <a:solidFill>
                  <a:srgbClr val="002060"/>
                </a:solidFill>
              </a:rPr>
              <a:t>extreme and unpredictable </a:t>
            </a:r>
            <a:r>
              <a:rPr lang="en-GB" sz="2400" i="1" dirty="0" smtClean="0">
                <a:solidFill>
                  <a:srgbClr val="002060"/>
                </a:solidFill>
              </a:rPr>
              <a:t>events around the world.</a:t>
            </a:r>
            <a:endParaRPr lang="en-GB" sz="2400" i="1" dirty="0">
              <a:solidFill>
                <a:srgbClr val="002060"/>
              </a:solidFill>
            </a:endParaRPr>
          </a:p>
        </p:txBody>
      </p:sp>
      <p:sp>
        <p:nvSpPr>
          <p:cNvPr id="13" name="Rectangle 12"/>
          <p:cNvSpPr/>
          <p:nvPr/>
        </p:nvSpPr>
        <p:spPr>
          <a:xfrm>
            <a:off x="2038248" y="3419508"/>
            <a:ext cx="7940602" cy="230871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9" name="Rectangle 8"/>
          <p:cNvSpPr/>
          <p:nvPr/>
        </p:nvSpPr>
        <p:spPr>
          <a:xfrm rot="540847">
            <a:off x="6507381" y="1459800"/>
            <a:ext cx="3641340" cy="164049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81200" y="137160"/>
            <a:ext cx="8229600" cy="1252728"/>
          </a:xfrm>
        </p:spPr>
        <p:txBody>
          <a:bodyPr>
            <a:normAutofit/>
          </a:bodyPr>
          <a:lstStyle/>
          <a:p>
            <a:r>
              <a:rPr lang="en-US" dirty="0" smtClean="0"/>
              <a:t>What is Climate Change?</a:t>
            </a:r>
            <a:endParaRPr lang="en-US" dirty="0"/>
          </a:p>
        </p:txBody>
      </p:sp>
      <p:pic>
        <p:nvPicPr>
          <p:cNvPr id="2051" name="Picture 3"/>
          <p:cNvPicPr>
            <a:picLocks noChangeAspect="1" noChangeArrowheads="1"/>
          </p:cNvPicPr>
          <p:nvPr/>
        </p:nvPicPr>
        <p:blipFill>
          <a:blip r:embed="rId1"/>
          <a:srcRect/>
          <a:stretch>
            <a:fillRect/>
          </a:stretch>
        </p:blipFill>
        <p:spPr bwMode="auto">
          <a:xfrm rot="547531">
            <a:off x="6652765" y="1553788"/>
            <a:ext cx="3391117" cy="1453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7101" y="1190685"/>
            <a:ext cx="4238825" cy="829945"/>
          </a:xfrm>
          <a:prstGeom prst="rect">
            <a:avLst/>
          </a:prstGeom>
          <a:noFill/>
        </p:spPr>
        <p:txBody>
          <a:bodyPr wrap="square" rtlCol="0">
            <a:spAutoFit/>
          </a:bodyPr>
          <a:lstStyle/>
          <a:p>
            <a:r>
              <a:rPr lang="en-GB" sz="2400" b="1" dirty="0" smtClean="0">
                <a:solidFill>
                  <a:srgbClr val="FF0000"/>
                </a:solidFill>
              </a:rPr>
              <a:t>Earth’s climate is not constant.</a:t>
            </a:r>
            <a:endParaRPr lang="en-GB" sz="2400" b="1" dirty="0">
              <a:solidFill>
                <a:srgbClr val="FF0000"/>
              </a:solidFill>
            </a:endParaRPr>
          </a:p>
        </p:txBody>
      </p:sp>
      <p:sp>
        <p:nvSpPr>
          <p:cNvPr id="11" name="TextBox 10"/>
          <p:cNvSpPr txBox="1"/>
          <p:nvPr/>
        </p:nvSpPr>
        <p:spPr>
          <a:xfrm>
            <a:off x="2761672" y="2978726"/>
            <a:ext cx="1847273" cy="645160"/>
          </a:xfrm>
          <a:prstGeom prst="rect">
            <a:avLst/>
          </a:prstGeom>
          <a:noFill/>
        </p:spPr>
        <p:txBody>
          <a:bodyPr wrap="square" rtlCol="0">
            <a:spAutoFit/>
          </a:bodyPr>
          <a:lstStyle/>
          <a:p>
            <a:r>
              <a:rPr lang="en-US" dirty="0" smtClean="0"/>
              <a:t>It has </a:t>
            </a:r>
            <a:r>
              <a:rPr lang="en-US" b="1" dirty="0" smtClean="0">
                <a:solidFill>
                  <a:srgbClr val="FFC000"/>
                </a:solidFill>
              </a:rPr>
              <a:t>warmed</a:t>
            </a:r>
            <a:r>
              <a:rPr lang="en-US" dirty="0" smtClean="0"/>
              <a:t>…</a:t>
            </a:r>
            <a:endParaRPr lang="en-GB" dirty="0"/>
          </a:p>
        </p:txBody>
      </p:sp>
      <p:sp>
        <p:nvSpPr>
          <p:cNvPr id="12" name="TextBox 11"/>
          <p:cNvSpPr txBox="1"/>
          <p:nvPr/>
        </p:nvSpPr>
        <p:spPr>
          <a:xfrm>
            <a:off x="7192957" y="2918565"/>
            <a:ext cx="2221289" cy="368300"/>
          </a:xfrm>
          <a:prstGeom prst="rect">
            <a:avLst/>
          </a:prstGeom>
          <a:noFill/>
        </p:spPr>
        <p:txBody>
          <a:bodyPr wrap="square" rtlCol="0">
            <a:spAutoFit/>
          </a:bodyPr>
          <a:lstStyle/>
          <a:p>
            <a:r>
              <a:rPr lang="en-US" dirty="0" smtClean="0"/>
              <a:t>…and </a:t>
            </a:r>
            <a:r>
              <a:rPr lang="en-US" b="1" dirty="0" smtClean="0">
                <a:solidFill>
                  <a:srgbClr val="00B0F0"/>
                </a:solidFill>
              </a:rPr>
              <a:t>cooled</a:t>
            </a:r>
            <a:endParaRPr lang="en-GB" b="1" dirty="0">
              <a:solidFill>
                <a:srgbClr val="00B0F0"/>
              </a:solidFill>
            </a:endParaRPr>
          </a:p>
        </p:txBody>
      </p:sp>
      <p:pic>
        <p:nvPicPr>
          <p:cNvPr id="1032" name="Picture 8" descr="Hot and cold earth">
            <a:hlinkClick r:id="rId1"/>
          </p:cNvPr>
          <p:cNvPicPr>
            <a:picLocks noChangeAspect="1" noChangeArrowheads="1"/>
          </p:cNvPicPr>
          <p:nvPr/>
        </p:nvPicPr>
        <p:blipFill>
          <a:blip r:embed="rId2"/>
          <a:srcRect/>
          <a:stretch>
            <a:fillRect/>
          </a:stretch>
        </p:blipFill>
        <p:spPr bwMode="auto">
          <a:xfrm>
            <a:off x="4784436" y="2008783"/>
            <a:ext cx="2189017" cy="218901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4784435" y="4331855"/>
            <a:ext cx="2382982" cy="645160"/>
          </a:xfrm>
          <a:prstGeom prst="rect">
            <a:avLst/>
          </a:prstGeom>
          <a:noFill/>
        </p:spPr>
        <p:txBody>
          <a:bodyPr wrap="square" rtlCol="0">
            <a:spAutoFit/>
          </a:bodyPr>
          <a:lstStyle/>
          <a:p>
            <a:r>
              <a:rPr lang="en-US" dirty="0" smtClean="0"/>
              <a:t>For </a:t>
            </a:r>
            <a:r>
              <a:rPr lang="en-US" b="1" dirty="0" smtClean="0">
                <a:solidFill>
                  <a:schemeClr val="accent1"/>
                </a:solidFill>
              </a:rPr>
              <a:t>BILLIONS</a:t>
            </a:r>
            <a:r>
              <a:rPr lang="en-US" dirty="0" smtClean="0"/>
              <a:t> of years!</a:t>
            </a:r>
            <a:endParaRPr lang="en-GB" dirty="0"/>
          </a:p>
        </p:txBody>
      </p:sp>
      <p:sp>
        <p:nvSpPr>
          <p:cNvPr id="16" name="TextBox 15"/>
          <p:cNvSpPr txBox="1"/>
          <p:nvPr/>
        </p:nvSpPr>
        <p:spPr>
          <a:xfrm>
            <a:off x="1737101" y="5073308"/>
            <a:ext cx="8667774" cy="1014730"/>
          </a:xfrm>
          <a:prstGeom prst="rect">
            <a:avLst/>
          </a:prstGeom>
          <a:noFill/>
        </p:spPr>
        <p:txBody>
          <a:bodyPr wrap="square" rtlCol="0">
            <a:spAutoFit/>
          </a:bodyPr>
          <a:lstStyle/>
          <a:p>
            <a:r>
              <a:rPr lang="en-US" sz="2000" dirty="0" smtClean="0">
                <a:solidFill>
                  <a:srgbClr val="465466"/>
                </a:solidFill>
              </a:rPr>
              <a:t>It is the </a:t>
            </a:r>
            <a:r>
              <a:rPr lang="en-US" sz="2000" b="1" dirty="0" smtClean="0">
                <a:solidFill>
                  <a:srgbClr val="FF0000"/>
                </a:solidFill>
              </a:rPr>
              <a:t>RATE</a:t>
            </a:r>
            <a:r>
              <a:rPr lang="en-US" sz="2000" b="1" dirty="0" smtClean="0">
                <a:solidFill>
                  <a:srgbClr val="465466"/>
                </a:solidFill>
              </a:rPr>
              <a:t> </a:t>
            </a:r>
            <a:r>
              <a:rPr lang="en-US" sz="2000" dirty="0" smtClean="0">
                <a:solidFill>
                  <a:srgbClr val="465466"/>
                </a:solidFill>
              </a:rPr>
              <a:t>that</a:t>
            </a:r>
            <a:r>
              <a:rPr lang="en-US" sz="2000" b="1" dirty="0" smtClean="0">
                <a:solidFill>
                  <a:srgbClr val="465466"/>
                </a:solidFill>
              </a:rPr>
              <a:t> </a:t>
            </a:r>
            <a:r>
              <a:rPr lang="en-US" sz="2000" dirty="0" smtClean="0">
                <a:solidFill>
                  <a:srgbClr val="465466"/>
                </a:solidFill>
              </a:rPr>
              <a:t> current climate change is happening that is different from what happened in the past.  Since ~1800, the average </a:t>
            </a:r>
            <a:r>
              <a:rPr lang="en-US" sz="2000" b="1" dirty="0" smtClean="0">
                <a:solidFill>
                  <a:srgbClr val="FF0000"/>
                </a:solidFill>
              </a:rPr>
              <a:t>global</a:t>
            </a:r>
            <a:r>
              <a:rPr lang="en-US" sz="2000" b="1" dirty="0" smtClean="0">
                <a:solidFill>
                  <a:srgbClr val="465466"/>
                </a:solidFill>
              </a:rPr>
              <a:t> </a:t>
            </a:r>
            <a:r>
              <a:rPr lang="en-US" sz="2000" dirty="0" smtClean="0">
                <a:solidFill>
                  <a:srgbClr val="465466"/>
                </a:solidFill>
              </a:rPr>
              <a:t>surface temperature has risen by about 1 degree Celsius. </a:t>
            </a:r>
            <a:endParaRPr lang="en-US" sz="2000" dirty="0" smtClean="0">
              <a:solidFill>
                <a:srgbClr val="465466"/>
              </a:solidFill>
            </a:endParaRPr>
          </a:p>
        </p:txBody>
      </p:sp>
      <p:sp>
        <p:nvSpPr>
          <p:cNvPr id="4" name="Text Box 3"/>
          <p:cNvSpPr txBox="1"/>
          <p:nvPr/>
        </p:nvSpPr>
        <p:spPr>
          <a:xfrm>
            <a:off x="9678035" y="739775"/>
            <a:ext cx="309880" cy="368300"/>
          </a:xfrm>
          <a:prstGeom prst="rect">
            <a:avLst/>
          </a:prstGeom>
          <a:noFill/>
        </p:spPr>
        <p:txBody>
          <a:bodyPr wrap="none" rtlCol="0">
            <a:spAutoFit/>
          </a:bodyPr>
          <a:p>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Climate Change vs. Global Warming</a:t>
            </a:r>
            <a:endParaRPr lang="en-US" dirty="0"/>
          </a:p>
        </p:txBody>
      </p:sp>
      <p:sp>
        <p:nvSpPr>
          <p:cNvPr id="5" name="TextBox 4"/>
          <p:cNvSpPr txBox="1"/>
          <p:nvPr/>
        </p:nvSpPr>
        <p:spPr>
          <a:xfrm>
            <a:off x="1981198" y="3045506"/>
            <a:ext cx="4914901" cy="1198880"/>
          </a:xfrm>
          <a:prstGeom prst="rect">
            <a:avLst/>
          </a:prstGeom>
          <a:noFill/>
          <a:ln w="38100" cmpd="sng">
            <a:solidFill>
              <a:srgbClr val="FFFF00"/>
            </a:solidFill>
          </a:ln>
        </p:spPr>
        <p:txBody>
          <a:bodyPr wrap="square" rtlCol="0">
            <a:spAutoFit/>
          </a:bodyPr>
          <a:lstStyle/>
          <a:p>
            <a:r>
              <a:rPr lang="en-US" sz="2400" b="1" dirty="0" smtClean="0">
                <a:solidFill>
                  <a:srgbClr val="FF0000"/>
                </a:solidFill>
              </a:rPr>
              <a:t>Global warming </a:t>
            </a:r>
            <a:r>
              <a:rPr lang="en-US" sz="2400" dirty="0" smtClean="0">
                <a:solidFill>
                  <a:srgbClr val="465466"/>
                </a:solidFill>
              </a:rPr>
              <a:t>refers to the </a:t>
            </a:r>
            <a:r>
              <a:rPr lang="en-US" sz="2400" b="1" dirty="0" smtClean="0">
                <a:solidFill>
                  <a:srgbClr val="FF0000"/>
                </a:solidFill>
              </a:rPr>
              <a:t>rise</a:t>
            </a:r>
            <a:r>
              <a:rPr lang="en-US" sz="2400" dirty="0" smtClean="0">
                <a:solidFill>
                  <a:srgbClr val="465466"/>
                </a:solidFill>
              </a:rPr>
              <a:t> in average surface </a:t>
            </a:r>
            <a:r>
              <a:rPr lang="en-US" sz="2400" b="1" dirty="0" smtClean="0">
                <a:solidFill>
                  <a:srgbClr val="FF0000"/>
                </a:solidFill>
              </a:rPr>
              <a:t>temperature</a:t>
            </a:r>
            <a:r>
              <a:rPr lang="en-US" sz="2400" dirty="0" smtClean="0">
                <a:solidFill>
                  <a:srgbClr val="465466"/>
                </a:solidFill>
              </a:rPr>
              <a:t> of the earth. </a:t>
            </a:r>
            <a:endParaRPr lang="en-US" sz="2400" dirty="0" smtClean="0">
              <a:solidFill>
                <a:srgbClr val="465466"/>
              </a:solidFill>
            </a:endParaRPr>
          </a:p>
        </p:txBody>
      </p:sp>
      <p:pic>
        <p:nvPicPr>
          <p:cNvPr id="6" name="Picture 5"/>
          <p:cNvPicPr>
            <a:picLocks noChangeAspect="1"/>
          </p:cNvPicPr>
          <p:nvPr/>
        </p:nvPicPr>
        <p:blipFill>
          <a:blip r:embed="rId1"/>
          <a:stretch>
            <a:fillRect/>
          </a:stretch>
        </p:blipFill>
        <p:spPr>
          <a:xfrm rot="848314">
            <a:off x="7795393" y="1591056"/>
            <a:ext cx="2022858" cy="2022858"/>
          </a:xfrm>
          <a:prstGeom prst="rect">
            <a:avLst/>
          </a:prstGeom>
        </p:spPr>
      </p:pic>
      <p:sp>
        <p:nvSpPr>
          <p:cNvPr id="8" name="TextBox 7"/>
          <p:cNvSpPr txBox="1"/>
          <p:nvPr/>
        </p:nvSpPr>
        <p:spPr>
          <a:xfrm>
            <a:off x="3720964" y="4888650"/>
            <a:ext cx="6708476" cy="1938020"/>
          </a:xfrm>
          <a:prstGeom prst="rect">
            <a:avLst/>
          </a:prstGeom>
          <a:noFill/>
          <a:ln w="38100" cmpd="sng">
            <a:solidFill>
              <a:srgbClr val="FF6600"/>
            </a:solidFill>
          </a:ln>
        </p:spPr>
        <p:txBody>
          <a:bodyPr wrap="square" rtlCol="0">
            <a:spAutoFit/>
          </a:bodyPr>
          <a:lstStyle/>
          <a:p>
            <a:r>
              <a:rPr lang="en-US" sz="2400" b="1" dirty="0" smtClean="0">
                <a:solidFill>
                  <a:srgbClr val="FF0000"/>
                </a:solidFill>
              </a:rPr>
              <a:t>Climate change </a:t>
            </a:r>
            <a:r>
              <a:rPr lang="en-US" sz="2400" dirty="0" smtClean="0">
                <a:solidFill>
                  <a:srgbClr val="465466"/>
                </a:solidFill>
              </a:rPr>
              <a:t>refers to all changing factors of Earth’s climate including </a:t>
            </a:r>
            <a:r>
              <a:rPr lang="en-US" sz="2400" dirty="0" smtClean="0"/>
              <a:t>temperature, rain, wind and humidity</a:t>
            </a:r>
            <a:r>
              <a:rPr lang="en-US" sz="2400" dirty="0" smtClean="0">
                <a:solidFill>
                  <a:srgbClr val="465466"/>
                </a:solidFill>
              </a:rPr>
              <a:t>. </a:t>
            </a:r>
            <a:r>
              <a:rPr lang="en-US" sz="2400" b="1" dirty="0" smtClean="0">
                <a:solidFill>
                  <a:srgbClr val="FF0000"/>
                </a:solidFill>
              </a:rPr>
              <a:t>Temperature is not the only thing that is changing and it is </a:t>
            </a:r>
            <a:r>
              <a:rPr lang="en-US" sz="2400" b="1" u="sng" dirty="0" smtClean="0">
                <a:solidFill>
                  <a:srgbClr val="FF0000"/>
                </a:solidFill>
              </a:rPr>
              <a:t>not</a:t>
            </a:r>
            <a:r>
              <a:rPr lang="en-US" sz="2400" b="1" dirty="0" smtClean="0">
                <a:solidFill>
                  <a:srgbClr val="FF0000"/>
                </a:solidFill>
              </a:rPr>
              <a:t> just getting hotter.</a:t>
            </a:r>
            <a:endParaRPr lang="en-US" sz="2400" b="1" dirty="0" smtClean="0">
              <a:solidFill>
                <a:srgbClr val="FF0000"/>
              </a:solidFill>
            </a:endParaRPr>
          </a:p>
        </p:txBody>
      </p:sp>
      <p:sp>
        <p:nvSpPr>
          <p:cNvPr id="9" name="TextBox 8"/>
          <p:cNvSpPr txBox="1"/>
          <p:nvPr/>
        </p:nvSpPr>
        <p:spPr>
          <a:xfrm>
            <a:off x="1832948" y="2299586"/>
            <a:ext cx="4153633" cy="460375"/>
          </a:xfrm>
          <a:prstGeom prst="rect">
            <a:avLst/>
          </a:prstGeom>
          <a:noFill/>
        </p:spPr>
        <p:txBody>
          <a:bodyPr wrap="square" rtlCol="0">
            <a:spAutoFit/>
          </a:bodyPr>
          <a:lstStyle/>
          <a:p>
            <a:r>
              <a:rPr lang="en-US" sz="2400" b="1" dirty="0" smtClean="0">
                <a:solidFill>
                  <a:srgbClr val="FF0000"/>
                </a:solidFill>
              </a:rPr>
              <a:t>What’s the difference?</a:t>
            </a:r>
            <a:endParaRPr lang="en-US" sz="2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5257" y="1295400"/>
            <a:ext cx="7881257" cy="521970"/>
          </a:xfrm>
          <a:prstGeom prst="rect">
            <a:avLst/>
          </a:prstGeom>
          <a:noFill/>
        </p:spPr>
        <p:txBody>
          <a:bodyPr wrap="square" rtlCol="0">
            <a:spAutoFit/>
          </a:bodyPr>
          <a:lstStyle/>
          <a:p>
            <a:r>
              <a:rPr lang="en-GB" sz="2400" dirty="0" smtClean="0">
                <a:solidFill>
                  <a:schemeClr val="tx2"/>
                </a:solidFill>
              </a:rPr>
              <a:t>Where do </a:t>
            </a:r>
            <a:r>
              <a:rPr lang="en-GB" sz="2800" b="1" dirty="0" smtClean="0">
                <a:solidFill>
                  <a:srgbClr val="FF0000"/>
                </a:solidFill>
              </a:rPr>
              <a:t>WE</a:t>
            </a:r>
            <a:r>
              <a:rPr lang="en-GB" sz="2400" dirty="0" smtClean="0">
                <a:solidFill>
                  <a:schemeClr val="tx2"/>
                </a:solidFill>
              </a:rPr>
              <a:t> come into this?</a:t>
            </a:r>
            <a:endParaRPr lang="en-GB" sz="2400" dirty="0">
              <a:solidFill>
                <a:schemeClr val="tx2"/>
              </a:solidFill>
            </a:endParaRPr>
          </a:p>
        </p:txBody>
      </p:sp>
      <p:sp>
        <p:nvSpPr>
          <p:cNvPr id="3" name="TextBox 2"/>
          <p:cNvSpPr txBox="1"/>
          <p:nvPr/>
        </p:nvSpPr>
        <p:spPr>
          <a:xfrm>
            <a:off x="2296886" y="1905000"/>
            <a:ext cx="7620000" cy="460375"/>
          </a:xfrm>
          <a:prstGeom prst="rect">
            <a:avLst/>
          </a:prstGeom>
          <a:noFill/>
        </p:spPr>
        <p:txBody>
          <a:bodyPr wrap="square" rtlCol="0">
            <a:spAutoFit/>
          </a:bodyPr>
          <a:lstStyle/>
          <a:p>
            <a:r>
              <a:rPr lang="en-GB" sz="2400" dirty="0" smtClean="0">
                <a:solidFill>
                  <a:schemeClr val="tx2"/>
                </a:solidFill>
              </a:rPr>
              <a:t> </a:t>
            </a:r>
            <a:endParaRPr lang="en-GB" sz="2400" dirty="0">
              <a:solidFill>
                <a:schemeClr val="tx2"/>
              </a:solidFill>
            </a:endParaRPr>
          </a:p>
        </p:txBody>
      </p:sp>
      <p:sp>
        <p:nvSpPr>
          <p:cNvPr id="6" name="Rectangle 5"/>
          <p:cNvSpPr/>
          <p:nvPr/>
        </p:nvSpPr>
        <p:spPr>
          <a:xfrm>
            <a:off x="1927782" y="2910497"/>
            <a:ext cx="2926817" cy="189910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1" cstate="screen"/>
          <a:stretch>
            <a:fillRect/>
          </a:stretch>
        </p:blipFill>
        <p:spPr>
          <a:xfrm>
            <a:off x="2039413" y="3034979"/>
            <a:ext cx="2557714" cy="1650138"/>
          </a:xfrm>
          <a:prstGeom prst="rect">
            <a:avLst/>
          </a:prstGeom>
        </p:spPr>
      </p:pic>
      <p:sp>
        <p:nvSpPr>
          <p:cNvPr id="7" name="Rectangle 6"/>
          <p:cNvSpPr/>
          <p:nvPr/>
        </p:nvSpPr>
        <p:spPr>
          <a:xfrm>
            <a:off x="5103900" y="2910497"/>
            <a:ext cx="2733924" cy="187442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stretch>
            <a:fillRect/>
          </a:stretch>
        </p:blipFill>
        <p:spPr>
          <a:xfrm>
            <a:off x="5277976" y="3117080"/>
            <a:ext cx="2358994" cy="1568037"/>
          </a:xfrm>
          <a:prstGeom prst="rect">
            <a:avLst/>
          </a:prstGeom>
        </p:spPr>
      </p:pic>
      <p:sp>
        <p:nvSpPr>
          <p:cNvPr id="10" name="Rectangle 9"/>
          <p:cNvSpPr/>
          <p:nvPr/>
        </p:nvSpPr>
        <p:spPr>
          <a:xfrm>
            <a:off x="7984850" y="2894071"/>
            <a:ext cx="2557714" cy="187726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screen"/>
          <a:stretch>
            <a:fillRect/>
          </a:stretch>
        </p:blipFill>
        <p:spPr>
          <a:xfrm>
            <a:off x="8150241" y="3030388"/>
            <a:ext cx="2281463" cy="1604629"/>
          </a:xfrm>
          <a:prstGeom prst="rect">
            <a:avLst/>
          </a:prstGeom>
        </p:spPr>
      </p:pic>
      <p:sp>
        <p:nvSpPr>
          <p:cNvPr id="11" name="TextBox 10"/>
          <p:cNvSpPr txBox="1"/>
          <p:nvPr/>
        </p:nvSpPr>
        <p:spPr>
          <a:xfrm>
            <a:off x="1927783" y="4809599"/>
            <a:ext cx="2926817" cy="398780"/>
          </a:xfrm>
          <a:prstGeom prst="rect">
            <a:avLst/>
          </a:prstGeom>
          <a:noFill/>
        </p:spPr>
        <p:txBody>
          <a:bodyPr wrap="square" rtlCol="0">
            <a:spAutoFit/>
          </a:bodyPr>
          <a:lstStyle/>
          <a:p>
            <a:r>
              <a:rPr lang="en-US" sz="2000" b="1" dirty="0" smtClean="0">
                <a:solidFill>
                  <a:schemeClr val="tx2"/>
                </a:solidFill>
              </a:rPr>
              <a:t>Burning Fossil Fuels</a:t>
            </a:r>
            <a:endParaRPr lang="en-US" sz="2000" b="1" dirty="0">
              <a:solidFill>
                <a:schemeClr val="tx2"/>
              </a:solidFill>
            </a:endParaRPr>
          </a:p>
        </p:txBody>
      </p:sp>
      <p:sp>
        <p:nvSpPr>
          <p:cNvPr id="12" name="TextBox 11"/>
          <p:cNvSpPr txBox="1"/>
          <p:nvPr/>
        </p:nvSpPr>
        <p:spPr>
          <a:xfrm>
            <a:off x="5090511" y="4803424"/>
            <a:ext cx="2733924" cy="398780"/>
          </a:xfrm>
          <a:prstGeom prst="rect">
            <a:avLst/>
          </a:prstGeom>
          <a:noFill/>
        </p:spPr>
        <p:txBody>
          <a:bodyPr wrap="square" rtlCol="0">
            <a:spAutoFit/>
          </a:bodyPr>
          <a:lstStyle/>
          <a:p>
            <a:r>
              <a:rPr lang="en-US" sz="2000" b="1" dirty="0" smtClean="0">
                <a:solidFill>
                  <a:srgbClr val="465466"/>
                </a:solidFill>
              </a:rPr>
              <a:t>Deforestation</a:t>
            </a:r>
            <a:endParaRPr lang="en-US" sz="2000" b="1" dirty="0">
              <a:solidFill>
                <a:srgbClr val="465466"/>
              </a:solidFill>
            </a:endParaRPr>
          </a:p>
        </p:txBody>
      </p:sp>
      <p:sp>
        <p:nvSpPr>
          <p:cNvPr id="13" name="TextBox 12"/>
          <p:cNvSpPr txBox="1"/>
          <p:nvPr/>
        </p:nvSpPr>
        <p:spPr>
          <a:xfrm>
            <a:off x="8002980" y="4769995"/>
            <a:ext cx="2428724" cy="398780"/>
          </a:xfrm>
          <a:prstGeom prst="rect">
            <a:avLst/>
          </a:prstGeom>
          <a:noFill/>
        </p:spPr>
        <p:txBody>
          <a:bodyPr wrap="square" rtlCol="0">
            <a:spAutoFit/>
          </a:bodyPr>
          <a:lstStyle/>
          <a:p>
            <a:r>
              <a:rPr lang="en-US" sz="2000" b="1" dirty="0" smtClean="0">
                <a:solidFill>
                  <a:srgbClr val="465466"/>
                </a:solidFill>
              </a:rPr>
              <a:t>Agriculture</a:t>
            </a:r>
            <a:endParaRPr lang="en-US" sz="2000" b="1" dirty="0">
              <a:solidFill>
                <a:srgbClr val="465466"/>
              </a:solidFill>
            </a:endParaRPr>
          </a:p>
        </p:txBody>
      </p:sp>
      <p:sp>
        <p:nvSpPr>
          <p:cNvPr id="4" name="Rounded Rectangular Callout 3"/>
          <p:cNvSpPr/>
          <p:nvPr/>
        </p:nvSpPr>
        <p:spPr>
          <a:xfrm>
            <a:off x="8742329" y="3034979"/>
            <a:ext cx="904798" cy="479008"/>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8806507" y="3117080"/>
            <a:ext cx="914400" cy="368300"/>
          </a:xfrm>
          <a:prstGeom prst="rect">
            <a:avLst/>
          </a:prstGeom>
          <a:noFill/>
        </p:spPr>
        <p:txBody>
          <a:bodyPr wrap="square" rtlCol="0">
            <a:spAutoFit/>
          </a:bodyPr>
          <a:lstStyle/>
          <a:p>
            <a:r>
              <a:rPr lang="en-US" b="1" dirty="0" smtClean="0"/>
              <a:t>MOO!</a:t>
            </a:r>
            <a:endParaRPr lang="en-GB" b="1" dirty="0"/>
          </a:p>
        </p:txBody>
      </p:sp>
      <p:sp>
        <p:nvSpPr>
          <p:cNvPr id="15" name="TextBox 14"/>
          <p:cNvSpPr txBox="1"/>
          <p:nvPr/>
        </p:nvSpPr>
        <p:spPr>
          <a:xfrm>
            <a:off x="1785257" y="1846329"/>
            <a:ext cx="8628317" cy="1014730"/>
          </a:xfrm>
          <a:prstGeom prst="rect">
            <a:avLst/>
          </a:prstGeom>
          <a:noFill/>
        </p:spPr>
        <p:txBody>
          <a:bodyPr wrap="square" rtlCol="0">
            <a:spAutoFit/>
          </a:bodyPr>
          <a:lstStyle/>
          <a:p>
            <a:r>
              <a:rPr lang="en-US" sz="2000" dirty="0" smtClean="0">
                <a:solidFill>
                  <a:schemeClr val="tx2"/>
                </a:solidFill>
              </a:rPr>
              <a:t>Everyday we do many things that are not good for our environment. By burning fossil fuels, cutting down entire forests and even breeding cows, we are polluting our atmosphere.</a:t>
            </a:r>
            <a:endParaRPr lang="en-GB" sz="2000" dirty="0">
              <a:solidFill>
                <a:schemeClr val="tx2"/>
              </a:solidFill>
            </a:endParaRPr>
          </a:p>
        </p:txBody>
      </p:sp>
      <p:sp>
        <p:nvSpPr>
          <p:cNvPr id="17" name="TextBox 16"/>
          <p:cNvSpPr txBox="1"/>
          <p:nvPr/>
        </p:nvSpPr>
        <p:spPr>
          <a:xfrm>
            <a:off x="1927783" y="5209709"/>
            <a:ext cx="2926816" cy="1076325"/>
          </a:xfrm>
          <a:prstGeom prst="rect">
            <a:avLst/>
          </a:prstGeom>
          <a:noFill/>
        </p:spPr>
        <p:txBody>
          <a:bodyPr wrap="square" rtlCol="0">
            <a:spAutoFit/>
          </a:bodyPr>
          <a:lstStyle/>
          <a:p>
            <a:r>
              <a:rPr lang="en-US" sz="1600" dirty="0" smtClean="0">
                <a:solidFill>
                  <a:schemeClr val="tx2"/>
                </a:solidFill>
              </a:rPr>
              <a:t>By burning fossil fuels for energy such as coal, oil and gas, we are releasing </a:t>
            </a:r>
            <a:r>
              <a:rPr lang="en-US" sz="1600" b="1" dirty="0" smtClean="0">
                <a:solidFill>
                  <a:srgbClr val="FF0000"/>
                </a:solidFill>
              </a:rPr>
              <a:t>extra</a:t>
            </a:r>
            <a:r>
              <a:rPr lang="en-US" sz="1600" dirty="0" smtClean="0">
                <a:solidFill>
                  <a:schemeClr val="tx2"/>
                </a:solidFill>
              </a:rPr>
              <a:t> CO2 into the atmosphere.</a:t>
            </a:r>
            <a:endParaRPr lang="en-GB" sz="1600" dirty="0">
              <a:solidFill>
                <a:schemeClr val="tx2"/>
              </a:solidFill>
            </a:endParaRPr>
          </a:p>
        </p:txBody>
      </p:sp>
      <p:sp>
        <p:nvSpPr>
          <p:cNvPr id="18" name="TextBox 17"/>
          <p:cNvSpPr txBox="1"/>
          <p:nvPr/>
        </p:nvSpPr>
        <p:spPr>
          <a:xfrm>
            <a:off x="5138132" y="5203534"/>
            <a:ext cx="2665460" cy="1814830"/>
          </a:xfrm>
          <a:prstGeom prst="rect">
            <a:avLst/>
          </a:prstGeom>
          <a:noFill/>
        </p:spPr>
        <p:txBody>
          <a:bodyPr wrap="square" rtlCol="0">
            <a:spAutoFit/>
          </a:bodyPr>
          <a:lstStyle/>
          <a:p>
            <a:r>
              <a:rPr lang="en-US" sz="1600" dirty="0" smtClean="0">
                <a:solidFill>
                  <a:schemeClr val="tx2"/>
                </a:solidFill>
              </a:rPr>
              <a:t>Trees use CO2 in the atmosphere for photosynthesis and to provide us with oxygen, but some trees are cut down for agricultural purposes.</a:t>
            </a:r>
            <a:endParaRPr lang="en-GB" sz="1600" dirty="0">
              <a:solidFill>
                <a:schemeClr val="tx2"/>
              </a:solidFill>
            </a:endParaRPr>
          </a:p>
        </p:txBody>
      </p:sp>
      <p:sp>
        <p:nvSpPr>
          <p:cNvPr id="19" name="TextBox 18"/>
          <p:cNvSpPr txBox="1"/>
          <p:nvPr/>
        </p:nvSpPr>
        <p:spPr>
          <a:xfrm>
            <a:off x="8081819" y="5170105"/>
            <a:ext cx="2469982" cy="1599565"/>
          </a:xfrm>
          <a:prstGeom prst="rect">
            <a:avLst/>
          </a:prstGeom>
          <a:noFill/>
        </p:spPr>
        <p:txBody>
          <a:bodyPr wrap="square" rtlCol="0">
            <a:spAutoFit/>
          </a:bodyPr>
          <a:lstStyle/>
          <a:p>
            <a:r>
              <a:rPr lang="en-US" sz="1400" dirty="0" smtClean="0">
                <a:solidFill>
                  <a:schemeClr val="tx2"/>
                </a:solidFill>
              </a:rPr>
              <a:t>We breed many cows for milk and meat, but when cows are ‘windy’… they release </a:t>
            </a:r>
            <a:r>
              <a:rPr lang="en-US" sz="1400" b="1" dirty="0" smtClean="0">
                <a:solidFill>
                  <a:srgbClr val="FF0000"/>
                </a:solidFill>
              </a:rPr>
              <a:t>methane</a:t>
            </a:r>
            <a:r>
              <a:rPr lang="en-US" sz="1400" dirty="0" smtClean="0">
                <a:solidFill>
                  <a:schemeClr val="tx2"/>
                </a:solidFill>
              </a:rPr>
              <a:t>  (another greenhouse gas) into the atmosphere. Lots of cows = lots of </a:t>
            </a:r>
            <a:r>
              <a:rPr lang="en-US" sz="1400" b="1" dirty="0" smtClean="0">
                <a:solidFill>
                  <a:srgbClr val="FF0000"/>
                </a:solidFill>
              </a:rPr>
              <a:t>extra</a:t>
            </a:r>
            <a:r>
              <a:rPr lang="en-US" sz="1400" dirty="0" smtClean="0">
                <a:solidFill>
                  <a:schemeClr val="tx2"/>
                </a:solidFill>
              </a:rPr>
              <a:t> methane!</a:t>
            </a:r>
            <a:endParaRPr lang="en-GB" sz="1400" dirty="0">
              <a:solidFill>
                <a:schemeClr val="tx2"/>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8096" y="1953401"/>
            <a:ext cx="5632704" cy="1938020"/>
          </a:xfrm>
          <a:prstGeom prst="rect">
            <a:avLst/>
          </a:prstGeom>
          <a:noFill/>
        </p:spPr>
        <p:txBody>
          <a:bodyPr wrap="square" rtlCol="0">
            <a:spAutoFit/>
          </a:bodyPr>
          <a:lstStyle/>
          <a:p>
            <a:r>
              <a:rPr lang="en-US" sz="2400" dirty="0" smtClean="0">
                <a:solidFill>
                  <a:srgbClr val="465466"/>
                </a:solidFill>
              </a:rPr>
              <a:t>…without the Greenhouse Effect, the Earth would be too </a:t>
            </a:r>
            <a:r>
              <a:rPr lang="en-US" sz="2400" dirty="0" smtClean="0">
                <a:solidFill>
                  <a:srgbClr val="BBD7F8">
                    <a:lumMod val="75000"/>
                  </a:srgbClr>
                </a:solidFill>
              </a:rPr>
              <a:t>cold</a:t>
            </a:r>
            <a:r>
              <a:rPr lang="en-US" sz="2400" dirty="0" smtClean="0">
                <a:solidFill>
                  <a:srgbClr val="465466"/>
                </a:solidFill>
              </a:rPr>
              <a:t> for life (we certainly wouldn’t be here). In fact, scientists say it might look a bit like </a:t>
            </a:r>
            <a:r>
              <a:rPr lang="en-US" sz="2400" dirty="0" smtClean="0">
                <a:solidFill>
                  <a:srgbClr val="FF0000"/>
                </a:solidFill>
              </a:rPr>
              <a:t>MARS</a:t>
            </a:r>
            <a:r>
              <a:rPr lang="en-US" sz="2400" dirty="0" smtClean="0">
                <a:solidFill>
                  <a:srgbClr val="465466"/>
                </a:solidFill>
              </a:rPr>
              <a:t>…</a:t>
            </a:r>
            <a:endParaRPr lang="en-US" sz="2400" dirty="0">
              <a:solidFill>
                <a:srgbClr val="800000"/>
              </a:solidFill>
            </a:endParaRPr>
          </a:p>
        </p:txBody>
      </p:sp>
      <p:sp>
        <p:nvSpPr>
          <p:cNvPr id="5" name="TextBox 4"/>
          <p:cNvSpPr txBox="1"/>
          <p:nvPr/>
        </p:nvSpPr>
        <p:spPr>
          <a:xfrm>
            <a:off x="1806785" y="4256149"/>
            <a:ext cx="5808981" cy="1938020"/>
          </a:xfrm>
          <a:prstGeom prst="rect">
            <a:avLst/>
          </a:prstGeom>
          <a:noFill/>
        </p:spPr>
        <p:txBody>
          <a:bodyPr wrap="square" rtlCol="0">
            <a:spAutoFit/>
          </a:bodyPr>
          <a:lstStyle/>
          <a:p>
            <a:r>
              <a:rPr lang="en-US" sz="2400" dirty="0" smtClean="0">
                <a:solidFill>
                  <a:srgbClr val="465466"/>
                </a:solidFill>
              </a:rPr>
              <a:t>… Adding millions of </a:t>
            </a:r>
            <a:r>
              <a:rPr lang="en-US" sz="2400" dirty="0" err="1" smtClean="0">
                <a:solidFill>
                  <a:srgbClr val="465466"/>
                </a:solidFill>
              </a:rPr>
              <a:t>tonnes</a:t>
            </a:r>
            <a:r>
              <a:rPr lang="en-US" sz="2400" dirty="0" smtClean="0">
                <a:solidFill>
                  <a:srgbClr val="465466"/>
                </a:solidFill>
              </a:rPr>
              <a:t> of greenhouse gasses (including extra CO</a:t>
            </a:r>
            <a:r>
              <a:rPr lang="en-US" sz="2400" baseline="-25000" dirty="0" smtClean="0">
                <a:solidFill>
                  <a:srgbClr val="465466"/>
                </a:solidFill>
              </a:rPr>
              <a:t>2</a:t>
            </a:r>
            <a:r>
              <a:rPr lang="en-US" sz="2400" dirty="0" smtClean="0">
                <a:solidFill>
                  <a:srgbClr val="465466"/>
                </a:solidFill>
              </a:rPr>
              <a:t>) to the atmosphere each year makes the greenhouse effect ‘too efficient’, causing </a:t>
            </a:r>
            <a:r>
              <a:rPr lang="en-US" sz="2400" dirty="0" smtClean="0">
                <a:solidFill>
                  <a:srgbClr val="80B606"/>
                </a:solidFill>
              </a:rPr>
              <a:t>climate change</a:t>
            </a:r>
            <a:r>
              <a:rPr lang="en-US" sz="2400" dirty="0" smtClean="0">
                <a:solidFill>
                  <a:srgbClr val="465466"/>
                </a:solidFill>
              </a:rPr>
              <a:t>.</a:t>
            </a:r>
            <a:endParaRPr lang="en-US" sz="2400" dirty="0">
              <a:solidFill>
                <a:srgbClr val="465466"/>
              </a:solidFill>
            </a:endParaRPr>
          </a:p>
        </p:txBody>
      </p:sp>
      <p:pic>
        <p:nvPicPr>
          <p:cNvPr id="6" name="Picture 5"/>
          <p:cNvPicPr>
            <a:picLocks noChangeAspect="1"/>
          </p:cNvPicPr>
          <p:nvPr/>
        </p:nvPicPr>
        <p:blipFill>
          <a:blip r:embed="rId1"/>
          <a:stretch>
            <a:fillRect/>
          </a:stretch>
        </p:blipFill>
        <p:spPr>
          <a:xfrm>
            <a:off x="2110063" y="1494617"/>
            <a:ext cx="2247900" cy="2247900"/>
          </a:xfrm>
          <a:prstGeom prst="rect">
            <a:avLst/>
          </a:prstGeom>
        </p:spPr>
      </p:pic>
      <p:pic>
        <p:nvPicPr>
          <p:cNvPr id="7" name="Picture 6"/>
          <p:cNvPicPr>
            <a:picLocks noChangeAspect="1"/>
          </p:cNvPicPr>
          <p:nvPr/>
        </p:nvPicPr>
        <p:blipFill>
          <a:blip r:embed="rId2" cstate="screen"/>
          <a:stretch>
            <a:fillRect/>
          </a:stretch>
        </p:blipFill>
        <p:spPr>
          <a:xfrm>
            <a:off x="7615767" y="3742517"/>
            <a:ext cx="2250305" cy="294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533555">
            <a:off x="7684655" y="1591056"/>
            <a:ext cx="2526145" cy="22697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dirty="0" smtClean="0"/>
              <a:t>The greenhouse effect</a:t>
            </a:r>
            <a:endParaRPr lang="en-GB" dirty="0"/>
          </a:p>
        </p:txBody>
      </p:sp>
      <p:sp>
        <p:nvSpPr>
          <p:cNvPr id="3" name="TextBox 2"/>
          <p:cNvSpPr txBox="1"/>
          <p:nvPr/>
        </p:nvSpPr>
        <p:spPr>
          <a:xfrm>
            <a:off x="1981199" y="3793112"/>
            <a:ext cx="7791061" cy="2738120"/>
          </a:xfrm>
          <a:prstGeom prst="rect">
            <a:avLst/>
          </a:prstGeom>
          <a:noFill/>
        </p:spPr>
        <p:txBody>
          <a:bodyPr wrap="square" rtlCol="0">
            <a:spAutoFit/>
          </a:bodyPr>
          <a:lstStyle/>
          <a:p>
            <a:r>
              <a:rPr lang="en-GB" sz="2400" dirty="0" smtClean="0">
                <a:solidFill>
                  <a:srgbClr val="465466"/>
                </a:solidFill>
              </a:rPr>
              <a:t>Greenhouse gasses (including </a:t>
            </a:r>
            <a:r>
              <a:rPr lang="en-US" sz="2400" dirty="0" smtClean="0">
                <a:solidFill>
                  <a:schemeClr val="tx2"/>
                </a:solidFill>
              </a:rPr>
              <a:t>CO</a:t>
            </a:r>
            <a:r>
              <a:rPr lang="en-US" sz="2400" baseline="-25000" dirty="0" smtClean="0">
                <a:solidFill>
                  <a:schemeClr val="tx2"/>
                </a:solidFill>
              </a:rPr>
              <a:t>2</a:t>
            </a:r>
            <a:r>
              <a:rPr lang="en-US" sz="2400" dirty="0" smtClean="0">
                <a:solidFill>
                  <a:schemeClr val="tx2"/>
                </a:solidFill>
              </a:rPr>
              <a:t>) </a:t>
            </a:r>
            <a:r>
              <a:rPr lang="en-GB" sz="2400" dirty="0" smtClean="0">
                <a:solidFill>
                  <a:schemeClr val="accent1"/>
                </a:solidFill>
              </a:rPr>
              <a:t>accumulate</a:t>
            </a:r>
            <a:r>
              <a:rPr lang="en-GB" sz="2400" dirty="0" smtClean="0">
                <a:solidFill>
                  <a:srgbClr val="465466"/>
                </a:solidFill>
              </a:rPr>
              <a:t> in the atmosphere.  They absorb thermal radiation (heat) from the Earth’s surface, and redirect it back down to the Earth, heating up our planet. This is called the </a:t>
            </a:r>
            <a:r>
              <a:rPr lang="en-GB" sz="2400" dirty="0" smtClean="0">
                <a:solidFill>
                  <a:schemeClr val="accent1"/>
                </a:solidFill>
              </a:rPr>
              <a:t>GREENHOUSE</a:t>
            </a:r>
            <a:r>
              <a:rPr lang="en-GB" sz="2400" dirty="0" smtClean="0">
                <a:solidFill>
                  <a:srgbClr val="465466"/>
                </a:solidFill>
              </a:rPr>
              <a:t> </a:t>
            </a:r>
            <a:r>
              <a:rPr lang="en-GB" sz="2400" dirty="0" smtClean="0">
                <a:solidFill>
                  <a:schemeClr val="accent1"/>
                </a:solidFill>
              </a:rPr>
              <a:t>EFFECT. </a:t>
            </a:r>
            <a:endParaRPr lang="en-GB" sz="2400" dirty="0" smtClean="0">
              <a:solidFill>
                <a:schemeClr val="accent1"/>
              </a:solidFill>
            </a:endParaRPr>
          </a:p>
          <a:p>
            <a:endParaRPr lang="en-GB" sz="2400" dirty="0" smtClean="0">
              <a:solidFill>
                <a:schemeClr val="accent1"/>
              </a:solidFill>
            </a:endParaRPr>
          </a:p>
          <a:p>
            <a:r>
              <a:rPr lang="en-GB" sz="2800" b="1" dirty="0" smtClean="0">
                <a:solidFill>
                  <a:srgbClr val="FF0000"/>
                </a:solidFill>
              </a:rPr>
              <a:t>The greenhouse effect is natural.</a:t>
            </a:r>
            <a:endParaRPr lang="en-GB" sz="2800" b="1" dirty="0" smtClean="0">
              <a:solidFill>
                <a:srgbClr val="FF0000"/>
              </a:solidFill>
            </a:endParaRPr>
          </a:p>
        </p:txBody>
      </p:sp>
      <p:pic>
        <p:nvPicPr>
          <p:cNvPr id="1026" name="Picture 2"/>
          <p:cNvPicPr>
            <a:picLocks noChangeAspect="1" noChangeArrowheads="1"/>
          </p:cNvPicPr>
          <p:nvPr/>
        </p:nvPicPr>
        <p:blipFill>
          <a:blip r:embed="rId1"/>
          <a:srcRect/>
          <a:stretch>
            <a:fillRect/>
          </a:stretch>
        </p:blipFill>
        <p:spPr bwMode="auto">
          <a:xfrm rot="473358">
            <a:off x="7430412" y="1546035"/>
            <a:ext cx="2209800"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p:nvPr/>
        </p:nvPicPr>
        <p:blipFill>
          <a:blip r:embed="rId2"/>
          <a:srcRect/>
          <a:stretch>
            <a:fillRect/>
          </a:stretch>
        </p:blipFill>
        <p:spPr bwMode="auto">
          <a:xfrm>
            <a:off x="2384613" y="1375410"/>
            <a:ext cx="3947807" cy="241770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928" y="367656"/>
            <a:ext cx="8229600" cy="1252728"/>
          </a:xfrm>
        </p:spPr>
        <p:txBody>
          <a:bodyPr>
            <a:normAutofit/>
          </a:bodyPr>
          <a:lstStyle/>
          <a:p>
            <a:r>
              <a:rPr lang="en-GB" sz="3600" dirty="0" smtClean="0"/>
              <a:t>‘Most CO</a:t>
            </a:r>
            <a:r>
              <a:rPr lang="en-GB" sz="3600" baseline="-25000" dirty="0" smtClean="0"/>
              <a:t>2</a:t>
            </a:r>
            <a:r>
              <a:rPr lang="en-GB" sz="3600" dirty="0" smtClean="0"/>
              <a:t> comes from Volcanoes- it’s natural’</a:t>
            </a:r>
            <a:endParaRPr lang="en-GB" sz="3600" dirty="0"/>
          </a:p>
        </p:txBody>
      </p:sp>
      <p:sp>
        <p:nvSpPr>
          <p:cNvPr id="4" name="TextBox 3"/>
          <p:cNvSpPr txBox="1"/>
          <p:nvPr/>
        </p:nvSpPr>
        <p:spPr>
          <a:xfrm>
            <a:off x="1782618" y="2704792"/>
            <a:ext cx="4627418" cy="1014730"/>
          </a:xfrm>
          <a:prstGeom prst="rect">
            <a:avLst/>
          </a:prstGeom>
          <a:noFill/>
        </p:spPr>
        <p:txBody>
          <a:bodyPr wrap="square" rtlCol="0">
            <a:spAutoFit/>
          </a:bodyPr>
          <a:lstStyle/>
          <a:p>
            <a:r>
              <a:rPr lang="en-GB" sz="2000" dirty="0" smtClean="0">
                <a:solidFill>
                  <a:schemeClr val="tx2"/>
                </a:solidFill>
              </a:rPr>
              <a:t>Many greenhouse gases in the atmosphere are produced by natural causes such as volcanoes. </a:t>
            </a:r>
            <a:endParaRPr lang="en-GB" sz="2000" dirty="0">
              <a:solidFill>
                <a:schemeClr val="tx2"/>
              </a:solidFill>
            </a:endParaRPr>
          </a:p>
        </p:txBody>
      </p:sp>
      <p:sp>
        <p:nvSpPr>
          <p:cNvPr id="5" name="TextBox 4"/>
          <p:cNvSpPr txBox="1"/>
          <p:nvPr/>
        </p:nvSpPr>
        <p:spPr>
          <a:xfrm>
            <a:off x="5828145" y="4424218"/>
            <a:ext cx="4572000" cy="1938020"/>
          </a:xfrm>
          <a:prstGeom prst="rect">
            <a:avLst/>
          </a:prstGeom>
          <a:noFill/>
        </p:spPr>
        <p:txBody>
          <a:bodyPr wrap="square" rtlCol="0">
            <a:spAutoFit/>
          </a:bodyPr>
          <a:lstStyle/>
          <a:p>
            <a:r>
              <a:rPr lang="en-GB" sz="2000" dirty="0" smtClean="0">
                <a:solidFill>
                  <a:schemeClr val="tx2"/>
                </a:solidFill>
              </a:rPr>
              <a:t>The burning of fossil fuels emits far more  greenhouse gas into the atmosphere than volcanoes. Explosive volcanoes can have an impact on the climate because of the ash they emit, but it only lasts a couple of years.</a:t>
            </a:r>
            <a:endParaRPr lang="en-GB" sz="2000" dirty="0">
              <a:solidFill>
                <a:schemeClr val="tx2"/>
              </a:solidFill>
            </a:endParaRPr>
          </a:p>
        </p:txBody>
      </p:sp>
      <p:sp>
        <p:nvSpPr>
          <p:cNvPr id="6" name="AutoShape 2" descr="data:image/jpeg;base64,/9j/4AAQSkZJRgABAQAAAQABAAD/2wCEAAkGBhQSERQUExQVFRUVGBkYFRcXGRscHBwbHhwaGBoYHB4dGyYgHBojGhgWHy8gJScpLCwsGh4xNTAqNSgrLSkBCQoKDgwOGg8PGiwkHCQsLCksKSwpKSkpKSksKSkpKSkpKSkpLCwpLCksLCkpLCksLCkpLCwpKSw1LCksKSksKf/AABEIALQA8AMBIgACEQEDEQH/xAAbAAACAwEBAQAAAAAAAAAAAAAABAIDBQYBB//EADwQAAECBQIEBQEGBQQCAwEAAAECEQADEiExBEEFIlFhEzJxgZGhBkJSscHwFCNi0eEVM6LxcoJDU9Ik/8QAGAEBAQEBAQAAAAAAAAAAAAAAAAECAwT/xAAiEQEBAQACAgICAwEAAAAAAAAAARECITFBElEDYTJxgSL/2gAMAwEAAhEDEQA/APsMEEEAQQQQBBBBAEEEEAQQQQBBBBAEEEEAQQQQBBBBAEEEEAQQQQBBBBAEEEEAQQQQBBBBAEEEEAQQQQBBBBAEEEEAQQQQBBBBAEEEEAQQQQBBBBAEEEEAQQQQBBBBAEEEEAQQQQBBBBARRMCnYgtYscftxEo5xeuplmpRqZrllMAWTdyxSSffaLOC8VLhJUpbh9yQbO5UHb4AeA34I8f4/eYz9RxcBQCOcKFmN3vYWZ/aA0YIonauhAUoH/1c/V2A7m0Zkj7QJq51cpv5CFDoGwTl9/aJo2oIS0fE/EPkKRsSoMfR2JPo8OxQQQRRqNYhHmLdO+bDqbYgL4IpkapK8Ph7j9cH2i6AIIhMmhIdRAHUlojJ1KVvSoEjIGR6jMBbBBBAEEEB/Yt+pgCCKhPy4623YbhJzfp2iM3WoSWUoAlrXe/YA9DAXwQNARAEEEU6rWJlh1HqwAJJYEn6AlzaAp4nr/CSCBUomyb4Yk4ci27F4ydPxuctJVyhms6WdThJU58uTnb1ZQcTMxKlqWCPMlIIIsRyBg4LN65zGSOLrSVEUSnW5CWAcGwthg3y+8Fk11g4z4aErnJWxLFVLBNiwZ3ONsRo6LViagLS9JdnDEtZ22jgtTxdSwK1Evdjh6WBLZs3xtG59nOIkKUljTUAWBIS+MWD2a194mlljp4IGjI4v9okyVJQAFqIJsoAJ6Ozm52io47ThkrqU6itTOXUbirH3TsO3aOq+zcvlLmoKBs7skMAG2+T6DMcVOmliQlwoqpUXsOuB0Xa2D2jT4dq1pKSFFw27Ad3tbZru/eM7J5W11/G9YhEtlUknyBWH6s+3e0c3p+JqlkLAAI7D/P0xE+M8QEwukl7PhjiwsFBLvYneMda3YEhwAWCrhzYtsRYe/tGOXL6a4d9tPW67xVFTm+cMzdRzFvQRTLl+imu/t6Met4xVakKWEpe2aXBuXc2y/0MMykFKjVU5c9b2a/QhvrEv9tSyzw6rhoandRJZAUoFgMhgcXcv9TfoBN5Ac4x/iOX0k+kWyACT+h7bMHdzENb9pZos6Q5BYBLNuC7sXexIsQxaNyxjn122NZxwpcAJDbkE/8AElKr9cesZ2s41WxcNikhy+7Wdna/cXdoV0fFRPnIQsBZOSkhCQ5D2uSql8HB3aENZMomlBSVAKVzEOqxZmLXApfa8W76TjZWjL18xJICiThza2WF2a5PzGqPtHgUXxUVCl2BJLZ3No59c2m9gXO4sH7Bunz2ugriDklwoncu59okrWb4dP8AxVSq5wrSLDlCaQXNnJF/w5IF3h5aZaUhRISlJAStgokm3KsvdnDjr0jjJOqFIso5ZrADfdnYfWHtZqpQkffKzUKsUvfDgHFsm9xZ43rGYvnfaCZ4y1S5qjLqdI8wbrcDlOO1o1uH/aAzZoBAShTpAuS+12uSbbD1jidOA13KgxTzGwDkhgb3+WHeGE6lSWUkKFRABu9w1j1yA1z9IYPpccv9peIqBHMUMeVBqSVDdeLsd3wQPXO0f2vWgKqWVs1CCEu+4Jawb36YIjH1/FVTl1TBc71GxsWTmlOzfJOYRm8vTXkLcizYCiQ1Llgl2xkRdIAqISl0ubsHpGSMht/iMfT8RKUBBDsDfBvYG9vxDr8RTO4qUtm+z+gLe722iWLv26CfxdKVBEpZCEgBIDhJLXKgCLv0YQ9wnjNLBdLf07Dve+1zjvHJyZ4BuMncX9QOo6w0riQSHJZiKUn1Lvu2X6ufaFr6DqNQEJqONu+4A9f84jlvtf8AaBNHhAcpDqK604wB6HORcYjAn8UqQgl0rBLCwS3UXtfsx3q2wkTykglRAqBKgxU75BO5bez3bY6naS+2xoeKS5aVugzCWSlyGuHCnLnezAbBw11JeqcHKdz0GPyJPzGWvWus/wBR36/veGpYcJcBhkj4B7u31i2NcWtpJRsbeUsPXJw5e1n6xr6PWlLJ8RgHISklPYkswc9yxu0YCdSKkgWc4wyMJe7FzZh09BF8/X1EJIsz9ze1iTb3u+8cr03mxuar7RoWCSuY4FxUpNsE2V6B2jndGtJWFYCsBms7BsuTl/XEM6aWnwwTLSSMqUBciwIsS+dt+0ISZtC1BSalEZJPpsMDDWzEnKeqxwvbUlrKUy2+8QnsLsfQB4vlahIBrJSAUseuagMAGw+HtmEK6v4ZT2qIUAO1Qa2QLt/aFOILcO+JkwMdjU25xaMVeTWk65S0scJ8oPcuSCSVEEh3Ucxn8TRzqAJCSgEDZ2sWG/f1g0E0hUwG5IT0djge3WJfaDlCiHwDboEhJ+v5xreyfwR0XEnUUkpDWJVv1Hr2cR7rNQ08APalwReqzpPYhjjIMZfCFKQpUyolwUZIBsWFugCvho3tRLCuJKSLDxAC2A13L3OPrD4yciX/AJw+rVJWpTF2Up3cYJ6WN/yMYHEet2Jtdx/mLZ4BlrUo3E1SiQGuVrA22cGFZ+nJAFTqUSAHfZ/kMYnG5WfyW8pinR6gpAZixIy42PxG3N4qqaErUQVCqksHDMThrOr1jMnaNMsAGzqmYe5CEhw/pvvFEiaqlI/qVjdxLz7Ax23e4kmY1uKauoMNwz7+b6xn6VG1zdjtn6/9QJngpALl0hv+Rb/jE0rICmtzAv1IIYfQfMPDcrR8MsnIIZx6sSfiFv4wlRcOOY39cP8AvEea7jUqWtaZkxIWjPmLfzAk10ghPJcOz4hE8WStlIWhYsORaTuAH6X2/vEmq0SgkpKRd2IzctT8lx7d4XnTueYkbILG1iAd8jY2y0MfZ9dKEqB8qage6Zi/rynPaIS9CAVNUCSsDYAOQw9AQz3MT5Z5TkxJMwqWxe52zltsjOPWL5KFFQQxJIJAA7P0fcCH+GaZCWW5Ki9NRKWsSGY33hlQEuWKBa7bdnb1aN38n058fx3FMxBrunlBIUSduUpYbvfHQxdxDT2yxSkEF9zerD5JG8ClkVB7V473t/npCc3WBQep2ISwLikgbEHClZ7iOe2tfpOdJJQKSxZBCs2LAluveFdXq2mgsOUuB0uWPT57xf8AxDgPZhfvcj+1uwjJ1c7nchiz33f/ABG5C8Y0PFUSHJU7gkl9jbMK6wbDKrsGsf06xHhs8ulP3SpIYdcj6xBB/nKqvSWPchxj2EPFdLlmKkJY7OLOf31jU4ZrQpaRTgAKu9+a5B3uO2IU1ixU2zOR69/iJ6WayhZn6dcmLrFnZ2bOAmB1MOcJZtxV02KQYwRq7gpcslgSXLAuHIzn5h1eociw3HzZ+1neM2dKYsgN5i3xjqMxIW/TX0utISX2LEuzuFNuPwq/ZiM7VhFk1HJwO6i5YP2jLUlVS2ySWA/pPw/MPrC0uaWIUQ7HazthvpGJw72McuVlbuj4ywTMKXSkmkJLTCE8ijSUMpubCk4xsZTdXX4iQqW1SiCCtnICmPLYWS5YAVYU5bitFqjNSoVpSlgEpUpt2JLrD3DtdssIvnIQksSJqknmRLlqIGLkpWwPmyrpiL8Y62un/iFpmy0uhlq6qsEJYOyLpJXYhzb3i7TcWE9ITPXSsy0ovisiygzPcs2chsRyui1Ac0yZZVVkkFjbKSsEnuS36sImgqIMxCaTsBkj7oFWQgXqFgMYhZE306jTauWlwCVpASoFO6lIahINySSWdmAU9g8OaHjqTqFTpgFapz0oU7B/CDblimqos4V0aOMnIZmWtw4GwDszEJAJLkEbd3stK1ZNysqIpp8pvgAXOHJHrEyEs9O34nxLwpE1SFJ5nITcgqUpEzDXBQScvaE9NxmVMQgqS0xlTDTdzSsqL39GIF1HIDxx/E9UfEPMlASD5lpqKiltlGwvnvEeCSpk2bRIIWqlyQoMAPvklJAAdr7Fg5IhOB06/is9RIKSClkBlHmqXKKim1nASU2vl4VQtTBKQfKDUnAJCAw77+8c5ruIy0KpFU6ZioBTPccouosCQCfVhHuh4/UAmYShSLopF8YIF23HS8aksN11kpZUhEywQlBS5P8A5GoDp5WfLqbEUjUzJ5RQVS5S1KCCGSuZbIOQnF8na2eWVrwoDJliyU5UsA4WbAJxbftDUzjpBRyrYKAJVcqSQr8IYF2P5C0Lprt0a2Xp5ikAFCUyz/LQlQOUqNQ7mrmUbtkxnabh6JiphUkImAoMpQ8yE8y6gpO/KpRNw1uYBo5NHFFGYoFKnIcgm7F0syk/hpFht7Q5puJLQXFT1cwSVHbYhJexNrZ6QvGrrf4RxfwpKkTCE860JmmyFETFVJWcS1WLA2NmIxGtqJikAOoF1WJOeYCrOQ72sXvHFaPiWpZQCSeYlVUtXmObYBIPluc2hSXrSnlCgwIVQyQyh5kp5gGBu21iwxEzU+TtNATMUoLUoFLgdncAHcYyzfMMaieUzpMsiyytO/KyVKBAOQSG9RHAjjq0KKhLUDipSj6OGtf3zmFDxdZXzKLgkPVSGpUGcdyfkxcpK+hafUAggqBWHT5gSaVLlpLD7xACj6vCeoaWk1EDzMh2JF6yPQoSQe8cfwbV+FUyyLpDpUzAVVOkOVC7j9I1ZvEytIUCpSaVpCvOylpIpsXDAJN75vDww6TQkLluDUFVMcAjmO/ZzGNqNTVNQS3PLkqth1JFQ9Hqb+0J/wCqlKFISVBIKUiw60syiNvY36mFE8QUkSitKkhCEpqCXdlVPYh+jkvfvCXvWtmY25U2hFW45hnZP5Nf2IhtSx4pDMQsk73c29Q6fV4xdR9pErlUmlQNjZSSFAln+6CXYAHe+IqTx8+MsGiynH3S6qKs5Zj8Q22nykjc1TGYoO4pSB1DgHa7kbbwnpJp8WYClvDKQ7swIClE7Oans9jCY47MM1LJCilBlEEPhSVOQMkAEOS979ArpOJlKtSKSxKRU3lcKA6BILke28OzZXRzZieQJysqB9mSGxkgxRxRJ8ZgXCzMUA7cpBt6PGHxDXr8PzBJAsCkpXk4L0lipRsAb/Ari61eCospQQpKgHC+elzcbUpLO1zDwa055eYElhe+zAhLt3ez9jCel0ylmkZv8ZcnoN1FgLxRM+0Mxc41qTyJBSTLbe9qg+dsk9IsHEbqUmYjmAsZVQJclzc9d8ewixnIW0+ikJaxnOAcgBmLpLv2OHfAiMqVLluDIKUhQYGddRLEC0p2b0zfEVSZaVkFSl32DkY3KixzsPmAz5EuYStCVAJDBbXJI2SALBOP6oN41pCEoDKlygXs81SiS7gBBQ1g2Oj2irh+hmLnTaZM0BVIFASyaX/+wXuM7Qmr7XoRaXLSn/wQlL/R4SmfaLUrHKFAObvazPc23+sTB1auDTA5M6gNapMgEdMP3iIkFaUpmawFmooSzKBzZLKWHyescVOnTlVVLJI8wufqLdo9kytQlVnTcZUB6e9sQprreKcT02mlhGnlS1rYutaEk2N1FwEp9gN4wNRxHUrSSVJSkhzcBJ2Fkhn36iGtKrwyVLQ6ioGumoi+CSW6HAfYxYvWy2KqqUvZkApKmuCplBnbBViG0Ymml1F6hyhyoFiBawsQTe28ejTpUSK1TS5thj0Vs1trezmNKXPWCTUljuhQAIcsAwHw3tDi9apQUlBUwFxUCMXIsDgANnpEvL9GMeZoEpDLSJZywdUw9HDulJD5Z8wnNSkBklg9wxB6b2NiYbTLSSynAUSrmFN6VbsVNzDfeIzNEDSHAbzG/wA9WxgdI1KiuVyrSAs+VX+2s+oFwWf4tmLlzL3mLUXsQlChsGPMkv6jpEV6NaVJYHBcrYAPYZb1+Iuna1KLi7hN0PULYqYDbBdvrAeylpDpFDlmKpbEZ5UhT07+6vRrEDxXYKoJDISHCeppSTa+wi6TwrxAFjTzFukEGpSRglzSkl8bs42i/TfZGatQpkyUdAtQJw+SpTl/6WzCQZ2r0xTKcJ5RYmlupBuAoDlP7MK6JVFNailKs0kE2HTG4z3jspn2TUU//wBOqCbWADJSX2BZrbscmEJnDtNLzMKilKqSAEpZIAuKSTcgZDF7mLRjjVJIAeVdVgUVEOTd8Cwez4jQ0+rUJUyWtRaYzEJpAu5UCGYkAbXfNoX4nr5ToMpBSEqJJUSoEkMoPuQU5DbdIYncWUZkqgAKBqASOXD3SMhubJ9C8cOd9JSNIY00MBa9RbZSmYlRva3ZxFsjRTllkIUkdSaAOpLv8CIK4lOVN/mEBKVMSliQ/QFQBDl9h6ENFmulJVLASudOWrmsGATulSXAJz1+l+m5kQvrpiJZACvEW/MJZICW2KqeYn4iUvjeoSlgJYAJSOVBUGYs9JbI2Ywn4ZoDy1BX4aWDdWZ8dCIjp5SymYpVRSC6mSd/xECyeUflGtoZlaufqFpRVMKg7JEzbZKUgC+bC5foI8ly0pUtMxDKdmWHIN33LF7O8UTCkIBYkEWIJsctfmSE74v6x5LBDpU24BcOFZD5scHbmzGb30amVJpVSAlmaoOkbG5BCX2AB3hBOqIUHKSGawBADvhSWz0h+TPdJbLh6Xew6kte+BCQmJcgikgM7ns+ALm+RiLxAXrIBFQsGpy+BcAXfH6wx/FuSCmWG2Cfb8Wd4UAuTUBYgO4wB65tbvA7EsUsUscjcWDjJiquUhamSZicEgFTdGDFrxOVo+VSV3UWKaVJP1fGLP0iStSlX/wDoGqS+43ywOO8Gp0iU+aXQehWAers7gXg0sk8OSlJVMBAIs256VMU/vESUZYFJSTcEFZctuOVmyLjDXiMmeEpaWVv/Su18glg96WEXS+NalHKhLFi6iHJcvUpyRsS/aGIjJlFwZctZBJYJQT6AOFDI/YhmXwzVhqpa0hQvUybY+8odIhp+NTyuWrUTapaS5QFsSOltsb4jHUxaqYpfW5t1zFw1sLV4RDqldfOFfROC23XHWK9RxSS7hSnsDSGBufQ9IzqUJIZA2pcOVPv33huQvw1upKU03UlQpd0hhYZYgs0T4zye00TVzFcmnmzFBVThKiThgbG2fnMM6bgupGJPht+JdLbv5rFx6w0r7YqAuokbAEsGbF7D/HWMyZ9qZqi6BnGP0ib9Rcn22JH2cV4g8WagOFKcAruCndRAchWegh9Gj0oBCpiiSSzrSG9EpEcZOnamYQTWXLBgR0JazdIq/0lZPOpCO61D8g56Rezp051ulSHCZ6wDscve5CQQXDZF7xOT9ppctQUlKbBglR505JuQSMmxMcrKky02Usm5ehINgLEEkDrF0hSTZCEjvMJL+lm/wAGCa6LV/bSatXL4Vrjnf3ONuloyf8AV5pXUqalF7EKsHP9LlnjMXNUQPIBfypY5O++bZj2XpwS1R6W9LWByTaGDYmgKLzJ6Zjl2SFL/wDZktfsT0i/xZKE2RMmAkhXlTcBgXAJwTd9+0Zn+mAIWqopp8qVJUFG4fekM+XNwq0Kq07sVKDY/Ee7bD07wyDRmKK3/lgOokipNh0F2fLgARCbJUAl2ISprM/ch77DmxBKKUywfDqBuSpASxax5QSAbt1bbdYz1JuEhIIsUJscsKiCfqImC/WLUEcyJguHJpIZxjPTr1eLfCli1S0qt5gQB2BAZJ2um5EZs7SEivYqpcvnN7f9RZoaSQCQHdjdwQC12NvTtFwXz9GlLHxHBa6CcPtyhv3aLZSyymmOcismoEYCbgMe/wCgdRdBUCCUdVAdrlrdiR63xF0qWpUut0m7AJTzkDdmYjtb6ROVzyhqZrSnCybcyag7knDDDAWN7h4zNZNUwBUTezNZnG1+uYuXKJughS35pYSAe7jB2s5hfVghN00srexu+B0t6RMkod4fq1eGyU1kEFikMcDmPd/eK52rLk+BLLM5CcPhu3SK9LqgQQr8IsOV6Rhw+QDEkahKUkfzApyQQu6cWuzQk7FY1I+9p026VA/n3iQmywATIVSokpPMAWswL3aI1pw1ny7dN98OX+kWy5zM6XUxBds2IYv6jGI3o8kBAYzlrFVTpSgk2azlQ/VmxEJupkAMiUtSvxTFt8BAH1MV8R4apJQHCiU1HIYk4JU17dInp+ATVtYh7gq5Q3UPc+wvBUUcRWl6aEuKbJS7diQSM5F48GuZJQVzFINykKpBPoUkw1K0enln+ZXNO1HIg9edQct0tGpotOTzy0o0yf8A7BUPZKlm5zdKYDG/0WdSFKl0ILEKWQM23ufRo2dDw5GmImqWFzQl5UoIUwVsp1N5TdyGfq0L6/j0tCyqWFTpgDCbOyD/AEizZLWGXzGWrW+ICFvVkrB8xyaqjfAx0gNWfxBCQBUmWAKQiQAVsPxTFXfew+IyxPQokjTlbg3Klkv1zeKJUykKDpY7uxZ+3WH9GZ4CDLrQFAJ/lKpqIcFxbmb8oD06ifLFXhplpsLybX61Am7PeFf42Yq3iKLXsGb6R4VF8Vv+IpU77jfpe0WSZSnooCATdStg+SSGDQRQZa1Al1lIYXqI6ZZnJZh3MejQsopWCCCQQ1wRbfGIZMwtSVih/wDbLkOdxtu9VvUtC86SsIC6eR6Sq5FWWJbzEXaCrgQXShKUvt7NcuwByztFs1KPBKitIqslLOamIVhRpSHACiL36XzfE63ESQsdO726EbjuTANaCWpbpTkAqwBy/eL2J/8AHo8WzlrBatamF+cscWy7bfMISJTgnYEB+juQWf8ApP8Ajdr+IUHpNx6e3fL5gPZGkKyQAL4FiX6XJ2fJtFUzTrSxUkgEqCb9M/toJpUblVSi5L1OHy5IyfWKpiScu/Q5+doAQnrcN1Nuh9N4v1ElCFCmZ4iSBcOlj95wRsX6EhoNSgBmAAbJId2JO5P79oghaTYVDoXH1/OAsmyXAoSVN5t7nYg3fzO3SFSk3HXY2A33OdviGpU8VEL3IKltdKbFRSB94gC/9yY0fDlKKTLITym6qgKnNGXDgJJO36ZtxLcQ4ShCBTNllZuuWOVsMSMhR/pbI7NDWnaut1KfmALCnBrUxu2AkM7iPJinbxghSr8yUlKidns55mctuPfOn8QmynAmU1PUxcEuS5/qv62jz/zrle21/DpXcSinxEEggMDSSzXFIsQVbdIxdfwxTllpUCQylKA9A5Z7dhs0VSVTFVTVMxIqK2dT2wfO2X2jR0OpKklKaVEgkgJZJwC7tUoAOyf7tZxvG7F7jOXJCEClYqFy9hs4AZyz5cb2iIlS71LUtrnw0MG6udsbRoeApUutYWSm1awpQTcGkFThOxYA5NhmEZ6VFJURUFPhVi27YYPsLR242VuFZ2qDshISOpur5j2TpTYksAQ72OfugkP9PWJ1zLb0jlAZmfAbN4c1WhlpQQZvPYqSLJIzylrqD2B6HtG2kU8bEsnwpKUn8anK+xc3B2s0eSdNqNRzFRSjBUokC+Wcuq3/AHFsvUyJahSkzFPZU2yfUC7e/wBYr107UTy11I/pBCOmSB2iD2ZqZMlQo/nKH31YB7JPL+cIzJ6phJUVFRDgZ3fc2Hf8obl6cS0F5rqxRLAJ6MVH9BEZeqTlUwgO9CUEknqolgb9/QRQqmlScpSseoqGM3D/AA8R066FVEJVmyg4va/fp3aNCVxFIDJqJsxplpDjbyKJ33cxXN1aUqdMuUCHsaphfvUWfs0BDSasJKiJaSVVMzggl2KabhnwLF7xdptTMQpJIVSNhy2H9u8UK1q1AitQAFwAlKQO4SR8QqiWCfMOgJBH6f3iWS+RqJJWlRX4qkggpCUkvc2qApANrkKxaK5c9QUky3QEkEBKWYi4JIcqIILEl7PaKApAEugzay9d7O/KEsXxl98RdO0ymH+5UHcKKtnLhgQkU7EnfYxYJTpq11GYK1LL1KqBCny7B7WAJb4hRSSVOxV8lh7XixUlQSFBRI5TYuAb2Y5ZrnAcdY8SlTX8QhrBiAR2a+X+sAtMSoM7j1t+cQqN23ET8NzZJ+DAhIcO6RuQHI9rQEELaLRqMXY9b529IZm6JArTU7K5ZgFlBr8pvbqCejGzQ1PDwk8pUsEBrUkGzgguQxJHdntiAqqJG/Vh+mY9khSiBm9gcXF+w2MOSuGrCVfygCcFagkgdQ5D4jyTplpUAZiEh3LrCgG6gZwID1XCqA7ip7AB9rlwT+uI8nIKWTVdgKQKWJuQxU7Ox72xF2q06SwTqKnLKdxkZZsZf2j2ToJAuqYgseYAqLhsi2Hz9LRnbJ2m4tk6OXMllRSUMRUs3JD8wLqckG9huxMWTNO015cxSwhISlkgBkhwQC7Mdzu53iqZq5R5Sr+XkgZzZrdyW9YgiYEIIcg3Ulz5i9gzd3z1jj8uXKOdtrzUzyHQ5BLODZmc++YUUQUkjZqXN3e/b2EVamb/ADCaq3u/c3v6HPpC0uYQCOv7ftG+PDGpxMTNTVTU52udujNb1LxNerBCUgF02B3a9ma9znMJpGKiW6xYgJc0qIIuktn4wY3ZFw3pl1EuwvmmwPdI/Yi1c4VVTJtwzJAqsGsQ7bd9oBqUrIzUxBqDm7XBDVK9esVHhQAKqh2AUHDu1znAx12jHHN7FxuoqTLmKqLsEMnrYAMz9GjPXNIJ5QCbF/r6CPVomNkt/wCb9tjEDoFv5D7iOrTSlatbDw0qCUvi5bfuPa0UTJlxU5H9Rfd7JSo2iSiD5pil9S1h6JJzFapsss9TbF0v7sC8BaJpSggJUEPuspFWRjJp27x4UpH/AMYVYEkKVuMYAcYiemEtYppcJJVdR3Z7BthFa9VLBP8AJDbAv/8AqJiKqk32YfeXn0sW+YZ0ExLhXh1FJcKU1NsO6gFej7DvE9NxdAemTJDtlJJ7t09YlN444JKJTsKWQ5DYYl2i4domWGmUqWSvzAFDEPUagkq+9iE5aySQEWfopRb8jDs/7SzCXSph0Fh3tiF1cfnMBWQ3Q94Ks8A2UlM1RZv9nlbtcwSTqMJQE5NkoT+YiqbxNbcqiP20VlS1AGoGqx6guwqtZ8iA0JDpPOlNYZ1GapOdmQX+DHs+hauae74SApQTndZfYRjCaQS57RKbp2Adw+H7ZtAaS5skA3WrLBSizsz27fqIF8Wll3lod7mkkkWDOok4jJIHtEkgW2w5z7wGnqOPKmK3LswASnoNh6Qa8z0pFY5XAYqBaxIBY2cAn0iesnIQhKKUzEDCigoWQ5JDm4ub5t0jKmLKi5uTnp7QF0/UApskAucBmHTvv+yY80ujMwHnSDskm5sP+vaPJXq23oDvF38OGSLhQuoFNLA4vknO0BRN0SkkA7tcXDe3SLP4JId1HzMGwUs5Ln2+YtBNX3j1BUcb4xtt7RcJUsedCyHI5iUhI2ZW+R0iFhTU6VCKmvcBN/mPfFVMmJ3IHsB+zHsxCDjmG5JY9t+liYYVww01iyKXUoA0pLvTZ8HLxMTCuoks5sQFFJHd+sLTJfTfD7/vrHs05YuCcnfuYgXJ6dP7RYPD9IZ08ty4WhDYc/4ihsvvj1hpOiR+JQwDyu/cN+USlNHhIxWKrXBBAbzqLXAApb1PSILlqq51bkXYk7np8nrEP4cISWe45nIsXs4ZsbG8L+GHHKf2fgxP9SNlQQAFGWyiHQCgeUsyipJY77VBt3eMrW6UhWQvctgE3bqbNeGJ8wkFUwhJJwQ5PWz2bGWuYWSAzdQaXLAndukX9kLy5b/lEfD5m7wQRppp6PRg6kSXUEqUEkg3Zvj6Qrr5QTOmJGErUkP2JH6R5BAUqSxMR/zHkEAEQ3pUcqj2I2x8QQQDMyRyG5ZkqbZySPew3hYhmHZ/jHaCCApWlg/7wInLlBid4IIBjh+kCkT1OQZaHDNe4F3H5NC+iQCtL9R+cEEEjUmp8Z1TLlPKGsAKXwO94x1rf87QQRFXaRXnsLJI/wCJL+toqkzS7/vvHsEUOol1KU6lYVudkk/pEZMxSkF1qcKSHcuxQst6cifiCCJEEjmCnblSTgXPMb27RdJ+0k6UkJQUs5N0g39f7wQQaKafnNBsACXGTjJizVaEIDgl+7f2ggisqfHJ9CXbYPew7Rfpv91u3U7AwQRKlQ104pUkOSOhLiDVSAJSF3dWfrj4gggE5c8ghQLEEEHcHr62hifqFXFRuEk99/oSY8gitP/Z"/>
          <p:cNvSpPr>
            <a:spLocks noChangeAspect="1" noChangeArrowheads="1"/>
          </p:cNvSpPr>
          <p:nvPr/>
        </p:nvSpPr>
        <p:spPr bwMode="auto">
          <a:xfrm>
            <a:off x="1587500" y="-833438"/>
            <a:ext cx="2286000" cy="17145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GB"/>
          </a:p>
        </p:txBody>
      </p:sp>
      <p:sp>
        <p:nvSpPr>
          <p:cNvPr id="8" name="Rectangle 7"/>
          <p:cNvSpPr/>
          <p:nvPr/>
        </p:nvSpPr>
        <p:spPr>
          <a:xfrm rot="21240474">
            <a:off x="2213385" y="4066401"/>
            <a:ext cx="3320228" cy="240589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3"/>
          <p:cNvPicPr>
            <a:picLocks noChangeAspect="1" noChangeArrowheads="1"/>
          </p:cNvPicPr>
          <p:nvPr/>
        </p:nvPicPr>
        <p:blipFill>
          <a:blip r:embed="rId1"/>
          <a:srcRect/>
          <a:stretch>
            <a:fillRect/>
          </a:stretch>
        </p:blipFill>
        <p:spPr bwMode="auto">
          <a:xfrm rot="21188974">
            <a:off x="2397462" y="4120250"/>
            <a:ext cx="3000566" cy="225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rot="1085078">
            <a:off x="6670802" y="1776008"/>
            <a:ext cx="2820491" cy="2107364"/>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4"/>
          <p:cNvPicPr>
            <a:picLocks noChangeAspect="1" noChangeArrowheads="1"/>
          </p:cNvPicPr>
          <p:nvPr/>
        </p:nvPicPr>
        <p:blipFill>
          <a:blip r:embed="rId2" cstate="screen"/>
          <a:srcRect/>
          <a:stretch>
            <a:fillRect/>
          </a:stretch>
        </p:blipFill>
        <p:spPr bwMode="auto">
          <a:xfrm rot="1060745">
            <a:off x="6794246" y="1864590"/>
            <a:ext cx="2573601" cy="193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Implications of Climate Change  for Africa</a:t>
            </a:r>
            <a:br>
              <a:rPr lang="en-US" dirty="0"/>
            </a:br>
            <a:endParaRPr lang="en-US" dirty="0"/>
          </a:p>
        </p:txBody>
      </p:sp>
      <p:pic>
        <p:nvPicPr>
          <p:cNvPr id="1026"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981200" y="1565583"/>
            <a:ext cx="8123907" cy="5162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2041071"/>
            <a:ext cx="4425044" cy="4085092"/>
          </a:xfrm>
        </p:spPr>
        <p:txBody>
          <a:bodyPr>
            <a:normAutofit fontScale="77500" lnSpcReduction="20000"/>
          </a:bodyPr>
          <a:lstStyle/>
          <a:p>
            <a:r>
              <a:rPr lang="en-US" sz="2300" dirty="0"/>
              <a:t>Forests play a major role in the global carbon cycle and they can contribute to the mitigation of climate change through </a:t>
            </a:r>
            <a:r>
              <a:rPr lang="en-US" sz="2300" b="1" dirty="0"/>
              <a:t>carbon sequestration, carbon substitution, </a:t>
            </a:r>
            <a:r>
              <a:rPr lang="en-US" sz="2300" dirty="0"/>
              <a:t>and </a:t>
            </a:r>
            <a:r>
              <a:rPr lang="en-US" sz="2300" b="1" dirty="0"/>
              <a:t>carbon conservation.</a:t>
            </a:r>
            <a:endParaRPr lang="en-US" sz="2300" b="1" dirty="0"/>
          </a:p>
          <a:p>
            <a:endParaRPr lang="en-US" sz="2000" b="1" dirty="0"/>
          </a:p>
          <a:p>
            <a:pPr marL="342900" lvl="2" indent="-342900"/>
            <a:r>
              <a:rPr lang="en-US" sz="2300" dirty="0"/>
              <a:t>Protected forest areas increase the </a:t>
            </a:r>
            <a:r>
              <a:rPr lang="en-US" sz="2300" b="1" dirty="0"/>
              <a:t>resilience of ecosystems </a:t>
            </a:r>
            <a:r>
              <a:rPr lang="en-US" sz="2300" dirty="0"/>
              <a:t>and </a:t>
            </a:r>
            <a:r>
              <a:rPr lang="en-US" sz="2300" b="1" dirty="0"/>
              <a:t>landscapes</a:t>
            </a:r>
            <a:r>
              <a:rPr lang="en-US" sz="2300" dirty="0"/>
              <a:t> to climate change (They conserve soil, protect watersheds, and buffer against natural disasters).</a:t>
            </a:r>
            <a:endParaRPr lang="en-US" sz="2300" dirty="0"/>
          </a:p>
          <a:p>
            <a:pPr marL="342900" lvl="2" indent="-342900"/>
            <a:endParaRPr lang="en-US" sz="2300" dirty="0"/>
          </a:p>
          <a:p>
            <a:r>
              <a:rPr lang="en-US" sz="2300" dirty="0"/>
              <a:t>Forests, provide a </a:t>
            </a:r>
            <a:r>
              <a:rPr lang="en-US" sz="2300" b="1" dirty="0"/>
              <a:t>‘safety net’ </a:t>
            </a:r>
            <a:r>
              <a:rPr lang="en-US" sz="2300" dirty="0"/>
              <a:t>for climate change adaptation through their genetic resources and ecosystem services (support livelihoods ).</a:t>
            </a:r>
            <a:endParaRPr lang="en-US" sz="2300" dirty="0"/>
          </a:p>
          <a:p>
            <a:endParaRPr lang="en-US" dirty="0"/>
          </a:p>
        </p:txBody>
      </p:sp>
      <p:sp>
        <p:nvSpPr>
          <p:cNvPr id="3" name="Title 2"/>
          <p:cNvSpPr>
            <a:spLocks noGrp="1"/>
          </p:cNvSpPr>
          <p:nvPr>
            <p:ph type="title"/>
          </p:nvPr>
        </p:nvSpPr>
        <p:spPr/>
        <p:txBody>
          <a:bodyPr>
            <a:normAutofit fontScale="90000"/>
          </a:bodyPr>
          <a:lstStyle/>
          <a:p>
            <a:r>
              <a:rPr lang="en-US" b="1" dirty="0"/>
              <a:t>Why are Forests important in Climate Change?</a:t>
            </a:r>
            <a:endParaRPr lang="en-US" dirty="0"/>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553200" y="2182812"/>
            <a:ext cx="3788229" cy="3935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Background to Climate Change Mitigation</a:t>
            </a:r>
            <a:endParaRPr lang="en-US" dirty="0"/>
          </a:p>
        </p:txBody>
      </p:sp>
      <p:pic>
        <p:nvPicPr>
          <p:cNvPr id="4" name="Picture 8"/>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2776596" y="1591056"/>
            <a:ext cx="6895360" cy="4773712"/>
          </a:xfr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56945" y="338455"/>
            <a:ext cx="10228580" cy="5788025"/>
          </a:xfrm>
        </p:spPr>
        <p:txBody>
          <a:bodyPr>
            <a:normAutofit fontScale="90000"/>
          </a:bodyPr>
          <a:lstStyle/>
          <a:p>
            <a:r>
              <a:rPr lang="en-US" dirty="0">
                <a:solidFill>
                  <a:srgbClr val="333333"/>
                </a:solidFill>
                <a:latin typeface="montserrat"/>
              </a:rPr>
              <a:t>international community created the UN Framework Convention on Climate Change (UNFCCC) in 1992 to prevent </a:t>
            </a:r>
            <a:r>
              <a:rPr lang="en-US" dirty="0" smtClean="0">
                <a:solidFill>
                  <a:srgbClr val="333333"/>
                </a:solidFill>
                <a:latin typeface="montserrat"/>
              </a:rPr>
              <a:t>dangerous </a:t>
            </a:r>
            <a:r>
              <a:rPr lang="en-US" dirty="0">
                <a:solidFill>
                  <a:srgbClr val="333333"/>
                </a:solidFill>
                <a:latin typeface="montserrat"/>
              </a:rPr>
              <a:t>climate change</a:t>
            </a:r>
            <a:r>
              <a:rPr lang="en-US" dirty="0" smtClean="0">
                <a:solidFill>
                  <a:srgbClr val="333333"/>
                </a:solidFill>
                <a:latin typeface="montserrat"/>
              </a:rPr>
              <a:t>.</a:t>
            </a:r>
            <a:endParaRPr lang="en-US" dirty="0" smtClean="0">
              <a:solidFill>
                <a:srgbClr val="333333"/>
              </a:solidFill>
              <a:latin typeface="montserrat"/>
            </a:endParaRPr>
          </a:p>
          <a:p>
            <a:endParaRPr lang="en-US" dirty="0">
              <a:solidFill>
                <a:srgbClr val="333333"/>
              </a:solidFill>
              <a:latin typeface="montserrat"/>
            </a:endParaRPr>
          </a:p>
          <a:p>
            <a:r>
              <a:rPr lang="en-US" dirty="0">
                <a:solidFill>
                  <a:srgbClr val="333333"/>
                </a:solidFill>
                <a:latin typeface="montserrat"/>
              </a:rPr>
              <a:t>The Kyoto Protocol obliged developed nations to reduce their emissions to an average of 5.2 per cent less than their </a:t>
            </a:r>
            <a:r>
              <a:rPr lang="en-US" dirty="0" smtClean="0">
                <a:solidFill>
                  <a:srgbClr val="333333"/>
                </a:solidFill>
                <a:latin typeface="montserrat"/>
              </a:rPr>
              <a:t>1990 levels</a:t>
            </a:r>
            <a:endParaRPr lang="en-US" dirty="0" smtClean="0">
              <a:solidFill>
                <a:srgbClr val="333333"/>
              </a:solidFill>
              <a:latin typeface="montserrat"/>
            </a:endParaRPr>
          </a:p>
          <a:p>
            <a:endParaRPr lang="en-US" dirty="0">
              <a:solidFill>
                <a:srgbClr val="333333"/>
              </a:solidFill>
              <a:latin typeface="montserrat"/>
            </a:endParaRPr>
          </a:p>
          <a:p>
            <a:r>
              <a:rPr lang="en-US" dirty="0">
                <a:solidFill>
                  <a:srgbClr val="333333"/>
                </a:solidFill>
                <a:latin typeface="montserrat"/>
              </a:rPr>
              <a:t>both the UNFCCC and Kyoto Protocol talks meet at least twice a year, once during the COP/MOP. </a:t>
            </a:r>
            <a:endParaRPr lang="en-US" dirty="0" smtClean="0">
              <a:solidFill>
                <a:srgbClr val="333333"/>
              </a:solidFill>
              <a:latin typeface="montserrat"/>
            </a:endParaRPr>
          </a:p>
          <a:p>
            <a:endParaRPr lang="en-US" dirty="0">
              <a:solidFill>
                <a:srgbClr val="333333"/>
              </a:solidFill>
              <a:latin typeface="montserrat"/>
            </a:endParaRPr>
          </a:p>
          <a:p>
            <a:r>
              <a:rPr lang="en-US" dirty="0">
                <a:solidFill>
                  <a:srgbClr val="333333"/>
                </a:solidFill>
                <a:latin typeface="Merriweather"/>
              </a:rPr>
              <a:t>The Paris Agreement builds upon the Convention and for the first time brings all nations into a common cause to undertake ambitious efforts to combat climate change </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26696" y="2054981"/>
            <a:ext cx="7408333" cy="3450696"/>
          </a:xfrm>
        </p:spPr>
        <p:txBody>
          <a:bodyPr/>
          <a:lstStyle/>
          <a:p>
            <a:r>
              <a:rPr lang="en-US" dirty="0" smtClean="0"/>
              <a:t>Constitution of Zambia</a:t>
            </a:r>
            <a:endParaRPr lang="en-US" dirty="0" smtClean="0"/>
          </a:p>
          <a:p>
            <a:r>
              <a:rPr lang="en-US" dirty="0" smtClean="0"/>
              <a:t>Environmental Management Act</a:t>
            </a:r>
            <a:endParaRPr lang="en-US" dirty="0" smtClean="0"/>
          </a:p>
          <a:p>
            <a:r>
              <a:rPr lang="en-US" dirty="0" smtClean="0"/>
              <a:t>Forestry Act</a:t>
            </a:r>
            <a:endParaRPr lang="en-US" dirty="0" smtClean="0"/>
          </a:p>
          <a:p>
            <a:r>
              <a:rPr lang="en-US" dirty="0" smtClean="0"/>
              <a:t>Ionizing Radiation Act</a:t>
            </a:r>
            <a:endParaRPr lang="en-US" dirty="0" smtClean="0"/>
          </a:p>
          <a:p>
            <a:r>
              <a:rPr lang="en-US" dirty="0" smtClean="0"/>
              <a:t>Radiation Protection Act</a:t>
            </a:r>
            <a:endParaRPr lang="en-US" dirty="0" smtClean="0"/>
          </a:p>
          <a:p>
            <a:r>
              <a:rPr lang="en-US" dirty="0" smtClean="0"/>
              <a:t>Biosafety Act</a:t>
            </a:r>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National Mitigation Regimes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28157" y="1591056"/>
            <a:ext cx="7935686" cy="4875058"/>
          </a:xfrm>
        </p:spPr>
        <p:txBody>
          <a:bodyPr>
            <a:normAutofit lnSpcReduction="10000"/>
          </a:bodyPr>
          <a:lstStyle/>
          <a:p>
            <a:pPr algn="just" fontAlgn="auto">
              <a:spcAft>
                <a:spcPts val="0"/>
              </a:spcAft>
              <a:defRPr/>
            </a:pPr>
            <a:r>
              <a:rPr lang="nn-NO" dirty="0"/>
              <a:t>Zambia is party to both the United Nations Frameowork Convention on Climate Change (UNFCCC) and the Kyoto Protocol;</a:t>
            </a:r>
            <a:endParaRPr lang="nn-NO" dirty="0"/>
          </a:p>
          <a:p>
            <a:pPr algn="just" fontAlgn="auto">
              <a:spcAft>
                <a:spcPts val="0"/>
              </a:spcAft>
              <a:buFontTx/>
              <a:buNone/>
              <a:defRPr/>
            </a:pPr>
            <a:endParaRPr lang="nn-NO" sz="800" dirty="0"/>
          </a:p>
          <a:p>
            <a:pPr algn="just" fontAlgn="auto">
              <a:spcAft>
                <a:spcPts val="0"/>
              </a:spcAft>
              <a:defRPr/>
            </a:pPr>
            <a:r>
              <a:rPr lang="nn-NO" dirty="0"/>
              <a:t>The Zambian Government signed the UNFCCC on 11</a:t>
            </a:r>
            <a:r>
              <a:rPr lang="nn-NO" baseline="30000" dirty="0"/>
              <a:t>th</a:t>
            </a:r>
            <a:r>
              <a:rPr lang="nn-NO" dirty="0"/>
              <a:t> june 1992 and ratified it on 28</a:t>
            </a:r>
            <a:r>
              <a:rPr lang="nn-NO" baseline="30000" dirty="0"/>
              <a:t>th</a:t>
            </a:r>
            <a:r>
              <a:rPr lang="nn-NO" dirty="0"/>
              <a:t> May 1993.</a:t>
            </a:r>
            <a:endParaRPr lang="nn-NO" dirty="0"/>
          </a:p>
          <a:p>
            <a:pPr algn="just" fontAlgn="auto">
              <a:spcAft>
                <a:spcPts val="0"/>
              </a:spcAft>
              <a:defRPr/>
            </a:pPr>
            <a:endParaRPr lang="nn-NO" sz="800" dirty="0">
              <a:latin typeface="Tahoma" panose="020B0604030504040204" pitchFamily="34" charset="0"/>
            </a:endParaRPr>
          </a:p>
          <a:p>
            <a:pPr algn="just" fontAlgn="auto">
              <a:spcAft>
                <a:spcPts val="0"/>
              </a:spcAft>
              <a:defRPr/>
            </a:pPr>
            <a:r>
              <a:rPr lang="en-US" dirty="0"/>
              <a:t>The country also signed the Kyoto Protocol on 5th August 1998 and ratified it on 7th July 2006</a:t>
            </a:r>
            <a:endParaRPr lang="en-US" dirty="0"/>
          </a:p>
          <a:p>
            <a:pPr algn="just" fontAlgn="auto">
              <a:spcAft>
                <a:spcPts val="0"/>
              </a:spcAft>
              <a:defRPr/>
            </a:pPr>
            <a:endParaRPr lang="en-US" sz="800" dirty="0"/>
          </a:p>
          <a:p>
            <a:pPr algn="just" fontAlgn="auto">
              <a:spcAft>
                <a:spcPts val="0"/>
              </a:spcAft>
              <a:defRPr/>
            </a:pPr>
            <a:r>
              <a:rPr lang="en-US" dirty="0"/>
              <a:t>The Kyoto protocol came into force for the country on 5th October 2006.</a:t>
            </a:r>
            <a:endParaRPr lang="nn-NO" dirty="0"/>
          </a:p>
          <a:p>
            <a:endParaRPr lang="en-US" dirty="0"/>
          </a:p>
        </p:txBody>
      </p:sp>
      <p:sp>
        <p:nvSpPr>
          <p:cNvPr id="3" name="Title 2"/>
          <p:cNvSpPr>
            <a:spLocks noGrp="1"/>
          </p:cNvSpPr>
          <p:nvPr>
            <p:ph type="title"/>
          </p:nvPr>
        </p:nvSpPr>
        <p:spPr/>
        <p:txBody>
          <a:bodyPr/>
          <a:lstStyle/>
          <a:p>
            <a:r>
              <a:rPr lang="en-US" dirty="0"/>
              <a:t>Zambia’s Status </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p>
            <a:r>
              <a:rPr lang="en-US"/>
              <a:t>END </a:t>
            </a:r>
            <a:endParaRPr lang="en-US"/>
          </a:p>
        </p:txBody>
      </p:sp>
      <p:sp>
        <p:nvSpPr>
          <p:cNvPr id="5" name="Subtitle 4"/>
          <p:cNvSpPr>
            <a:spLocks noGrp="1"/>
          </p:cNvSpPr>
          <p:nvPr>
            <p:ph type="subTitle" idx="1"/>
          </p:nvPr>
        </p:nvSpPr>
        <p:spPr/>
        <p:txBody>
          <a:bodyPr/>
          <a:p>
            <a:endParaRPr 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4373</Words>
  <Application>WPS Presentation</Application>
  <PresentationFormat>Widescreen</PresentationFormat>
  <Paragraphs>112</Paragraphs>
  <Slides>16</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16</vt:i4>
      </vt:variant>
    </vt:vector>
  </HeadingPairs>
  <TitlesOfParts>
    <vt:vector size="33" baseType="lpstr">
      <vt:lpstr>Arial</vt:lpstr>
      <vt:lpstr>SimSun</vt:lpstr>
      <vt:lpstr>Wingdings</vt:lpstr>
      <vt:lpstr>Arial Unicode MS</vt:lpstr>
      <vt:lpstr>Calibri Light</vt:lpstr>
      <vt:lpstr>Helvetica Neue</vt:lpstr>
      <vt:lpstr>Calibri</vt:lpstr>
      <vt:lpstr>宋体-简</vt:lpstr>
      <vt:lpstr>Microsoft YaHei</vt:lpstr>
      <vt:lpstr>汉仪旗黑</vt:lpstr>
      <vt:lpstr>Corbel</vt:lpstr>
      <vt:lpstr>Thonburi</vt:lpstr>
      <vt:lpstr>Arial</vt:lpstr>
      <vt:lpstr>montserrat</vt:lpstr>
      <vt:lpstr>Merriweather</vt:lpstr>
      <vt:lpstr>Tahoma</vt:lpstr>
      <vt:lpstr>Office Theme</vt:lpstr>
      <vt:lpstr>PowerPoint 演示文稿</vt:lpstr>
      <vt:lpstr>PowerPoint 演示文稿</vt:lpstr>
      <vt:lpstr>What is Climate Change?</vt:lpstr>
      <vt:lpstr>PowerPoint 演示文稿</vt:lpstr>
      <vt:lpstr>Climate Change vs. Global Warming</vt:lpstr>
      <vt:lpstr>PowerPoint 演示文稿</vt:lpstr>
      <vt:lpstr>PowerPoint 演示文稿</vt:lpstr>
      <vt:lpstr>The greenhouse effect</vt:lpstr>
      <vt:lpstr>‘Most CO2 comes from Volcanoes- it’s natural’</vt:lpstr>
      <vt:lpstr>Implications of Climate Change  for Africa </vt:lpstr>
      <vt:lpstr>Why are Forests important in Climate Change?</vt:lpstr>
      <vt:lpstr>Background to Climate Change Mitigation</vt:lpstr>
      <vt:lpstr>PowerPoint 演示文稿</vt:lpstr>
      <vt:lpstr>National Mitigation Regimes</vt:lpstr>
      <vt:lpstr>Zambia’s Status </vt:lpstr>
      <vt:lpstr>END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dc:title>
  <dc:creator>inongemutemwa</dc:creator>
  <cp:lastModifiedBy>Ino Mutemwa</cp:lastModifiedBy>
  <cp:revision>1</cp:revision>
  <dcterms:created xsi:type="dcterms:W3CDTF">2023-07-28T11:18:51Z</dcterms:created>
  <dcterms:modified xsi:type="dcterms:W3CDTF">2023-07-28T11:18:51Z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1033-5.3.0.7932</vt:lpwstr>
  </property>
</Properties>
</file>