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0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ctrTitle"/>
          </p:nvPr>
        </p:nvSpPr>
        <p:spPr/>
        <p:txBody>
          <a:bodyPr>
            <a:normAutofit/>
          </a:bodyPr>
          <a:p>
            <a:r>
              <a:rPr lang="en-ZA" b="1" kern="0" noProof="0" dirty="0" smtClean="0">
                <a:ln>
                  <a:noFill/>
                </a:ln>
                <a:effectLst>
                  <a:outerShdw blurRad="38100" dist="38100" dir="2700000" algn="tl">
                    <a:srgbClr val="000000"/>
                  </a:outerShdw>
                </a:effectLst>
                <a:uLnTx/>
                <a:uFillTx/>
                <a:latin typeface="+mn-lt"/>
                <a:ea typeface="+mn-ea"/>
                <a:cs typeface="+mn-cs"/>
                <a:sym typeface="+mn-ea"/>
              </a:rPr>
              <a:t>Environmental Impact Assessment</a:t>
            </a:r>
            <a:endParaRPr lang="en-US"/>
          </a:p>
        </p:txBody>
      </p:sp>
      <p:sp>
        <p:nvSpPr>
          <p:cNvPr id="3" name="Subtitle 2"/>
          <p:cNvSpPr>
            <a:spLocks noGrp="1"/>
          </p:cNvSpPr>
          <p:nvPr>
            <p:ph type="subTitle" idx="1"/>
          </p:nvPr>
        </p:nvSpPr>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20000"/>
              </a:spcBef>
              <a:spcAft>
                <a:spcPct val="0"/>
              </a:spcAft>
              <a:buClr>
                <a:schemeClr val="tx2"/>
              </a:buClr>
              <a:buSzTx/>
              <a:buFontTx/>
              <a:buNone/>
              <a:defRPr/>
            </a:pPr>
            <a:r>
              <a:rPr kumimoji="0" lang="en-US" altLang="en-ZA" sz="2800" i="0" u="none" strike="noStrike" kern="0" cap="none" spc="0" normalizeH="0" baseline="0" noProof="0" dirty="0" smtClean="0">
                <a:ln>
                  <a:noFill/>
                </a:ln>
                <a:solidFill>
                  <a:schemeClr val="tx1"/>
                </a:solidFill>
                <a:effectLst/>
                <a:uLnTx/>
                <a:uFillTx/>
                <a:latin typeface="+mn-lt"/>
                <a:ea typeface="+mn-ea"/>
                <a:cs typeface="+mn-cs"/>
              </a:rPr>
              <a:t>UNIT EIGHT </a:t>
            </a:r>
            <a:endParaRPr kumimoji="0" lang="en-US" altLang="en-ZA" sz="280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2" name="Rectangle 4"/>
          <p:cNvSpPr>
            <a:spLocks noGrp="1" noChangeArrowheads="1"/>
          </p:cNvSpPr>
          <p:nvPr>
            <p:ph type="title"/>
          </p:nvPr>
        </p:nvSpPr>
        <p:spPr>
          <a:xfrm>
            <a:off x="838200" y="123190"/>
            <a:ext cx="10515600" cy="1325563"/>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OVERVIEW</a:t>
            </a:r>
            <a:endPar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24" name="Content Placeholder 3"/>
          <p:cNvSpPr>
            <a:spLocks noGrp="1"/>
          </p:cNvSpPr>
          <p:nvPr>
            <p:ph idx="1"/>
          </p:nvPr>
        </p:nvSpPr>
        <p:spPr>
          <a:xfrm>
            <a:off x="1981200" y="1196975"/>
            <a:ext cx="8229600" cy="4824413"/>
          </a:xfrm>
        </p:spPr>
        <p:txBody>
          <a:bodyPr vert="horz" wrap="square" lIns="91440" tIns="45720" rIns="91440" bIns="45720" anchor="t" anchorCtr="0">
            <a:normAutofit lnSpcReduction="10000"/>
          </a:bodyPr>
          <a:p>
            <a:r>
              <a:rPr lang="en-US" altLang="en-US" sz="2300" b="1" dirty="0">
                <a:solidFill>
                  <a:schemeClr val="tx1"/>
                </a:solidFill>
              </a:rPr>
              <a:t>HISTORICAL PERSPECTIVE</a:t>
            </a:r>
            <a:endParaRPr lang="en-US" altLang="en-US" sz="2300" b="1" dirty="0">
              <a:solidFill>
                <a:schemeClr val="tx1"/>
              </a:solidFill>
            </a:endParaRPr>
          </a:p>
          <a:p>
            <a:r>
              <a:rPr lang="en-US" altLang="en-US" sz="2300" b="1" dirty="0">
                <a:solidFill>
                  <a:schemeClr val="tx1"/>
                </a:solidFill>
              </a:rPr>
              <a:t>DEFINITION</a:t>
            </a:r>
            <a:endParaRPr lang="en-US" altLang="en-US" sz="2300" b="1" dirty="0">
              <a:solidFill>
                <a:schemeClr val="tx1"/>
              </a:solidFill>
            </a:endParaRPr>
          </a:p>
          <a:p>
            <a:r>
              <a:rPr lang="en-US" altLang="en-US" sz="2300" b="1" dirty="0">
                <a:solidFill>
                  <a:schemeClr val="tx1"/>
                </a:solidFill>
              </a:rPr>
              <a:t>RATIONALE</a:t>
            </a:r>
            <a:endParaRPr lang="en-US" altLang="en-US" sz="2300" b="1" dirty="0">
              <a:solidFill>
                <a:schemeClr val="tx1"/>
              </a:solidFill>
            </a:endParaRPr>
          </a:p>
          <a:p>
            <a:r>
              <a:rPr lang="en-US" altLang="en-US" sz="2300" b="1" dirty="0">
                <a:solidFill>
                  <a:schemeClr val="tx1"/>
                </a:solidFill>
              </a:rPr>
              <a:t>BENEFITS Of EIA</a:t>
            </a:r>
            <a:endParaRPr lang="en-US" altLang="en-US" sz="2300" b="1" dirty="0">
              <a:solidFill>
                <a:schemeClr val="tx1"/>
              </a:solidFill>
            </a:endParaRPr>
          </a:p>
          <a:p>
            <a:r>
              <a:rPr lang="en-US" altLang="en-US" sz="2300" b="1" dirty="0">
                <a:solidFill>
                  <a:schemeClr val="tx1"/>
                </a:solidFill>
              </a:rPr>
              <a:t>STAKEHOLDERS</a:t>
            </a:r>
            <a:endParaRPr lang="en-US" altLang="en-US" sz="2300" b="1" dirty="0">
              <a:solidFill>
                <a:schemeClr val="tx1"/>
              </a:solidFill>
            </a:endParaRPr>
          </a:p>
          <a:p>
            <a:r>
              <a:rPr lang="en-US" altLang="en-US" sz="2300" b="1" dirty="0">
                <a:solidFill>
                  <a:schemeClr val="tx1"/>
                </a:solidFill>
              </a:rPr>
              <a:t>PROCESS</a:t>
            </a:r>
            <a:endParaRPr lang="en-US" altLang="en-US" sz="2300" b="1" dirty="0">
              <a:solidFill>
                <a:schemeClr val="tx1"/>
              </a:solidFill>
            </a:endParaRPr>
          </a:p>
          <a:p>
            <a:r>
              <a:rPr lang="en-US" altLang="en-US" sz="2300" b="1" dirty="0">
                <a:solidFill>
                  <a:schemeClr val="tx1"/>
                </a:solidFill>
              </a:rPr>
              <a:t>ENVIRONMENTAL PROJECT BRIEF</a:t>
            </a:r>
            <a:endParaRPr lang="en-US" altLang="en-US" sz="2300" b="1" dirty="0">
              <a:solidFill>
                <a:schemeClr val="tx1"/>
              </a:solidFill>
            </a:endParaRPr>
          </a:p>
          <a:p>
            <a:r>
              <a:rPr lang="en-US" altLang="en-US" sz="2300" b="1" dirty="0">
                <a:solidFill>
                  <a:schemeClr val="tx1"/>
                </a:solidFill>
              </a:rPr>
              <a:t>ENVIRONMENTAL IMPACT STATEMENT</a:t>
            </a:r>
            <a:endParaRPr lang="en-US" altLang="en-US" sz="2300" b="1" dirty="0">
              <a:solidFill>
                <a:schemeClr val="tx1"/>
              </a:solidFill>
            </a:endParaRPr>
          </a:p>
          <a:p>
            <a:r>
              <a:rPr lang="en-US" altLang="en-US" sz="2300" b="1" dirty="0">
                <a:solidFill>
                  <a:schemeClr val="tx1"/>
                </a:solidFill>
              </a:rPr>
              <a:t>THE LAW</a:t>
            </a:r>
            <a:endParaRPr lang="en-US" altLang="en-US" sz="2300" b="1" dirty="0">
              <a:solidFill>
                <a:schemeClr val="tx1"/>
              </a:solidFill>
            </a:endParaRPr>
          </a:p>
          <a:p>
            <a:r>
              <a:rPr lang="en-US" altLang="en-US" sz="2300" b="1" dirty="0">
                <a:solidFill>
                  <a:schemeClr val="tx1"/>
                </a:solidFill>
              </a:rPr>
              <a:t>STAGES &amp; PRINCIPLES</a:t>
            </a:r>
            <a:endParaRPr lang="en-US" altLang="en-US" sz="2300" b="1" dirty="0">
              <a:solidFill>
                <a:schemeClr val="tx1"/>
              </a:solidFill>
            </a:endParaRPr>
          </a:p>
          <a:p>
            <a:r>
              <a:rPr lang="en-US" altLang="en-US" sz="2300" b="1" dirty="0">
                <a:solidFill>
                  <a:srgbClr val="000F2B"/>
                </a:solidFill>
              </a:rPr>
              <a:t>CONCLUSIO</a:t>
            </a:r>
            <a:r>
              <a:rPr lang="en-US" altLang="en-US" sz="2300" b="1" dirty="0">
                <a:solidFill>
                  <a:srgbClr val="F2F2F2"/>
                </a:solidFill>
              </a:rPr>
              <a:t>N</a:t>
            </a:r>
            <a:endParaRPr lang="en-US" altLang="en-US" sz="2300" b="1" dirty="0">
              <a:solidFill>
                <a:srgbClr val="F2F2F2"/>
              </a:solidFill>
            </a:endParaRPr>
          </a:p>
          <a:p>
            <a:endParaRPr lang="en-US" altLang="en-US" dirty="0"/>
          </a:p>
          <a:p>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6" name="Rectangle 4"/>
          <p:cNvSpPr>
            <a:spLocks noGrp="1" noChangeArrowheads="1"/>
          </p:cNvSpPr>
          <p:nvPr>
            <p:ph type="title"/>
          </p:nvPr>
        </p:nvSpPr>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Historical Perspective</a:t>
            </a:r>
            <a:endPar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2948" name="Content Placeholder 1"/>
          <p:cNvSpPr>
            <a:spLocks noGrp="1"/>
          </p:cNvSpPr>
          <p:nvPr>
            <p:ph idx="1"/>
          </p:nvPr>
        </p:nvSpPr>
        <p:spPr/>
        <p:txBody>
          <a:bodyPr vert="horz" wrap="square" lIns="91440" tIns="45720" rIns="91440" bIns="45720" anchor="t" anchorCtr="0"/>
          <a:p>
            <a:pPr algn="just"/>
            <a:r>
              <a:rPr lang="en-US" altLang="en-US" dirty="0"/>
              <a:t>Dates back to the 1960’s in the USA.EIA was legally first mandated in the USA under the National Environment Policy Act of 1969. </a:t>
            </a:r>
            <a:endParaRPr lang="en-US" altLang="en-US" dirty="0"/>
          </a:p>
          <a:p>
            <a:pPr algn="just"/>
            <a:r>
              <a:rPr lang="en-US" altLang="en-US" dirty="0"/>
              <a:t>Similar legislation adopted in other countries such as Canada and most European countries. By end of 1970’s many countries had created legislation, policies and institutions to coordinate EIA programmes.</a:t>
            </a:r>
            <a:endParaRPr lang="en-US" altLang="en-US" dirty="0"/>
          </a:p>
          <a:p>
            <a:pPr algn="just"/>
            <a:r>
              <a:rPr lang="en-US" altLang="en-US" dirty="0"/>
              <a:t>In Zambia the EIA process developed from several acts and consultations, starting with the adoption of National Conservation Strategy in 1985.</a:t>
            </a: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1" name="Content Placeholder 1"/>
          <p:cNvSpPr>
            <a:spLocks noGrp="1"/>
          </p:cNvSpPr>
          <p:nvPr>
            <p:ph idx="1"/>
          </p:nvPr>
        </p:nvSpPr>
        <p:spPr>
          <a:xfrm>
            <a:off x="1981200" y="476250"/>
            <a:ext cx="8229600" cy="6121400"/>
          </a:xfrm>
        </p:spPr>
        <p:txBody>
          <a:bodyPr vert="horz" wrap="square" lIns="91440" tIns="45720" rIns="91440" bIns="45720" anchor="t" anchorCtr="0"/>
          <a:p>
            <a:endParaRPr lang="en-US" altLang="en-US" dirty="0"/>
          </a:p>
          <a:p>
            <a:endParaRPr lang="en-US" altLang="en-US" dirty="0"/>
          </a:p>
          <a:p>
            <a:pPr algn="just">
              <a:lnSpc>
                <a:spcPct val="100000"/>
              </a:lnSpc>
            </a:pPr>
            <a:r>
              <a:rPr lang="en-US" altLang="en-US" dirty="0"/>
              <a:t>It was followed by the enactment of the Environmental Protection and Pollution Control Act (EPPCA) in 1990.</a:t>
            </a:r>
            <a:endParaRPr lang="en-US" altLang="en-US" dirty="0"/>
          </a:p>
          <a:p>
            <a:pPr algn="just">
              <a:lnSpc>
                <a:spcPct val="100000"/>
              </a:lnSpc>
            </a:pPr>
            <a:r>
              <a:rPr lang="en-US" altLang="en-US" dirty="0"/>
              <a:t>The National Conservation Strategy was later reviewed into the National Environmental Action Plan(NAEP) and finally the passing of Statutory Instrument No. 28 to provide for matters of EIA.</a:t>
            </a: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4" name="Rectangle 4"/>
          <p:cNvSpPr>
            <a:spLocks noGrp="1" noChangeArrowheads="1"/>
          </p:cNvSpPr>
          <p:nvPr>
            <p:ph type="title"/>
          </p:nvPr>
        </p:nvSpPr>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Definition</a:t>
            </a:r>
            <a:endPar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171" name="Content Placeholder 1"/>
          <p:cNvSpPr>
            <a:spLocks noGrp="1"/>
          </p:cNvSpPr>
          <p:nvPr>
            <p:ph sz="half" idx="1"/>
          </p:nvPr>
        </p:nvSpPr>
        <p:spPr>
          <a:xfrm>
            <a:off x="2279650" y="1557338"/>
            <a:ext cx="8002588" cy="4495800"/>
          </a:xfrm>
        </p:spPr>
        <p:txBody>
          <a:bodyPr vert="horz" wrap="square" lIns="91440" tIns="45720" rIns="91440" bIns="45720" numCol="1" anchor="t" anchorCtr="0" compatLnSpc="1"/>
          <a:lstStyle/>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sz="2800" b="1" i="0" u="none" strike="noStrike" kern="0" cap="none" spc="0" normalizeH="0" baseline="0" noProof="0" dirty="0" smtClean="0">
                <a:ln>
                  <a:noFill/>
                </a:ln>
                <a:solidFill>
                  <a:schemeClr val="tx2">
                    <a:lumMod val="10000"/>
                  </a:schemeClr>
                </a:solidFill>
                <a:effectLst/>
                <a:uLnTx/>
                <a:uFillTx/>
                <a:latin typeface="+mn-lt"/>
                <a:ea typeface="+mn-ea"/>
                <a:cs typeface="+mn-cs"/>
              </a:rPr>
              <a:t>Environmental Management Act, Section 2 </a:t>
            </a:r>
            <a:r>
              <a:rPr kumimoji="0" lang="en-US" sz="2800" b="0" i="0" u="none" strike="noStrike" kern="0" cap="none" spc="0" normalizeH="0" baseline="0" noProof="0" dirty="0" smtClean="0">
                <a:ln>
                  <a:noFill/>
                </a:ln>
                <a:solidFill>
                  <a:schemeClr val="tx1"/>
                </a:solidFill>
                <a:effectLst/>
                <a:uLnTx/>
                <a:uFillTx/>
                <a:latin typeface="+mn-lt"/>
                <a:ea typeface="+mn-ea"/>
                <a:cs typeface="+mn-cs"/>
              </a:rPr>
              <a:t>defines Environmental Impact </a:t>
            </a:r>
            <a:r>
              <a:rPr kumimoji="0" lang="en-US" sz="2800" b="0" i="0" u="none" strike="noStrike" kern="0" cap="none" spc="0" normalizeH="0" baseline="0" noProof="0" dirty="0">
                <a:ln>
                  <a:noFill/>
                </a:ln>
                <a:solidFill>
                  <a:schemeClr val="tx1"/>
                </a:solidFill>
                <a:effectLst/>
                <a:uLnTx/>
                <a:uFillTx/>
                <a:latin typeface="+mn-lt"/>
                <a:ea typeface="+mn-ea"/>
                <a:cs typeface="+mn-cs"/>
              </a:rPr>
              <a:t>Assessment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as a systematic examination </a:t>
            </a:r>
            <a:r>
              <a:rPr kumimoji="0" lang="en-US" sz="2800" b="0" i="0" u="none" strike="noStrike" kern="0" cap="none" spc="0" normalizeH="0" baseline="0" noProof="0" dirty="0">
                <a:ln>
                  <a:noFill/>
                </a:ln>
                <a:solidFill>
                  <a:schemeClr val="tx1"/>
                </a:solidFill>
                <a:effectLst/>
                <a:uLnTx/>
                <a:uFillTx/>
                <a:latin typeface="+mn-lt"/>
                <a:ea typeface="+mn-ea"/>
                <a:cs typeface="+mn-cs"/>
              </a:rPr>
              <a:t>conducted </a:t>
            </a:r>
            <a:r>
              <a:rPr kumimoji="0" lang="en-US" sz="2800" b="0" i="0" u="none" strike="noStrike" kern="0" cap="none" spc="0" normalizeH="0" baseline="0" noProof="0" dirty="0" smtClean="0">
                <a:ln>
                  <a:noFill/>
                </a:ln>
                <a:solidFill>
                  <a:schemeClr val="tx1"/>
                </a:solidFill>
                <a:effectLst/>
                <a:uLnTx/>
                <a:uFillTx/>
                <a:latin typeface="+mn-lt"/>
                <a:ea typeface="+mn-ea"/>
                <a:cs typeface="+mn-cs"/>
              </a:rPr>
              <a:t>to determine </a:t>
            </a:r>
            <a:r>
              <a:rPr kumimoji="0" lang="en-US" sz="2800" b="0" i="0" u="none" strike="noStrike" kern="0" cap="none" spc="0" normalizeH="0" baseline="0" noProof="0" dirty="0">
                <a:ln>
                  <a:noFill/>
                </a:ln>
                <a:solidFill>
                  <a:schemeClr val="tx1"/>
                </a:solidFill>
                <a:effectLst/>
                <a:uLnTx/>
                <a:uFillTx/>
                <a:latin typeface="+mn-lt"/>
                <a:ea typeface="+mn-ea"/>
                <a:cs typeface="+mn-cs"/>
              </a:rPr>
              <a:t>whether or not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an activity </a:t>
            </a:r>
            <a:r>
              <a:rPr kumimoji="0" lang="en-US" sz="2800" b="0" i="0" u="none" strike="noStrike" kern="0" cap="none" spc="0" normalizeH="0" baseline="0" noProof="0" dirty="0">
                <a:ln>
                  <a:noFill/>
                </a:ln>
                <a:solidFill>
                  <a:schemeClr val="tx1"/>
                </a:solidFill>
                <a:effectLst/>
                <a:uLnTx/>
                <a:uFillTx/>
                <a:latin typeface="+mn-lt"/>
                <a:ea typeface="+mn-ea"/>
                <a:cs typeface="+mn-cs"/>
              </a:rPr>
              <a:t>or </a:t>
            </a:r>
            <a:r>
              <a:rPr kumimoji="0" lang="en-US" sz="2800" b="0" i="0" u="none" strike="noStrike" kern="0" cap="none" spc="0" normalizeH="0" baseline="0" noProof="0" dirty="0" smtClean="0">
                <a:ln>
                  <a:noFill/>
                </a:ln>
                <a:solidFill>
                  <a:schemeClr val="tx1"/>
                </a:solidFill>
                <a:effectLst/>
                <a:uLnTx/>
                <a:uFillTx/>
                <a:latin typeface="+mn-lt"/>
                <a:ea typeface="+mn-ea"/>
                <a:cs typeface="+mn-cs"/>
              </a:rPr>
              <a:t>a project </a:t>
            </a:r>
            <a:r>
              <a:rPr kumimoji="0" lang="en-US" sz="2800" b="0" i="0" u="none" strike="noStrike" kern="0" cap="none" spc="0" normalizeH="0" baseline="0" noProof="0" dirty="0">
                <a:ln>
                  <a:noFill/>
                </a:ln>
                <a:solidFill>
                  <a:schemeClr val="tx1"/>
                </a:solidFill>
                <a:effectLst/>
                <a:uLnTx/>
                <a:uFillTx/>
                <a:latin typeface="+mn-lt"/>
                <a:ea typeface="+mn-ea"/>
                <a:cs typeface="+mn-cs"/>
              </a:rPr>
              <a:t>has or will have any adverse impacts</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    on </a:t>
            </a:r>
            <a:r>
              <a:rPr kumimoji="0" lang="en-US" sz="2800" b="0" i="0" u="none" strike="noStrike" kern="0" cap="none" spc="0" normalizeH="0" baseline="0" noProof="0" dirty="0">
                <a:ln>
                  <a:noFill/>
                </a:ln>
                <a:solidFill>
                  <a:schemeClr val="tx1"/>
                </a:solidFill>
                <a:effectLst/>
                <a:uLnTx/>
                <a:uFillTx/>
                <a:latin typeface="+mn-lt"/>
                <a:ea typeface="+mn-ea"/>
                <a:cs typeface="+mn-cs"/>
              </a:rPr>
              <a:t>the environment   </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981200" y="228600"/>
            <a:ext cx="8229600" cy="1160463"/>
          </a:xfrm>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Rationale</a:t>
            </a:r>
            <a:endParaRPr kumimoji="0" 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5" name="Content Placeholder 4"/>
          <p:cNvSpPr>
            <a:spLocks noGrp="1"/>
          </p:cNvSpPr>
          <p:nvPr>
            <p:ph sz="half" idx="1"/>
          </p:nvPr>
        </p:nvSpPr>
        <p:spPr>
          <a:xfrm>
            <a:off x="1981200" y="1600200"/>
            <a:ext cx="8229600" cy="4495800"/>
          </a:xfrm>
        </p:spPr>
        <p:txBody>
          <a:bodyPr vert="horz" wrap="square" lIns="91440" tIns="45720" rIns="91440" bIns="45720" numCol="1" anchor="t" anchorCtr="0" compatLnSpc="1">
            <a:normAutofit fontScale="90000"/>
          </a:bodyPr>
          <a:lstStyle/>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Provides information for decision makers before the project is launched on the expected effects.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Seeks to answer a few basic questions such as: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a:ln>
                  <a:noFill/>
                </a:ln>
                <a:solidFill>
                  <a:schemeClr val="tx1"/>
                </a:solidFill>
                <a:effectLst/>
                <a:uLnTx/>
                <a:uFillTx/>
                <a:latin typeface="+mn-lt"/>
                <a:ea typeface="+mn-ea"/>
                <a:cs typeface="+mn-cs"/>
              </a:rPr>
              <a:t>     -What will happen if the project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goes ahead?</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a:ln>
                  <a:noFill/>
                </a:ln>
                <a:solidFill>
                  <a:schemeClr val="tx1"/>
                </a:solidFill>
                <a:effectLst/>
                <a:uLnTx/>
                <a:uFillTx/>
                <a:latin typeface="+mn-lt"/>
                <a:ea typeface="+mn-ea"/>
                <a:cs typeface="+mn-cs"/>
              </a:rPr>
              <a:t>     -How much change is going to </a:t>
            </a:r>
            <a:r>
              <a:rPr kumimoji="0" lang="en-US" sz="2800" b="0" i="0" u="none" strike="noStrike" kern="0" cap="none" spc="0" normalizeH="0" baseline="0" noProof="0" dirty="0" smtClean="0">
                <a:ln>
                  <a:noFill/>
                </a:ln>
                <a:solidFill>
                  <a:schemeClr val="tx1"/>
                </a:solidFill>
                <a:effectLst/>
                <a:uLnTx/>
                <a:uFillTx/>
                <a:latin typeface="+mn-lt"/>
                <a:ea typeface="+mn-ea"/>
                <a:cs typeface="+mn-cs"/>
              </a:rPr>
              <a:t>occur and do the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a:ln>
                  <a:noFill/>
                </a:ln>
                <a:solidFill>
                  <a:schemeClr val="tx1"/>
                </a:solidFill>
                <a:effectLst/>
                <a:uLnTx/>
                <a:uFillTx/>
                <a:latin typeface="+mn-lt"/>
                <a:ea typeface="+mn-ea"/>
                <a:cs typeface="+mn-cs"/>
              </a:rPr>
              <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      changes matter?</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a:ln>
                  <a:noFill/>
                </a:ln>
                <a:solidFill>
                  <a:schemeClr val="tx1"/>
                </a:solidFill>
                <a:effectLst/>
                <a:uLnTx/>
                <a:uFillTx/>
                <a:latin typeface="+mn-lt"/>
                <a:ea typeface="+mn-ea"/>
                <a:cs typeface="+mn-cs"/>
              </a:rPr>
              <a:t>     - What should be done about the changes</a:t>
            </a:r>
            <a:r>
              <a:rPr kumimoji="0" lang="en-US" sz="2800" b="0" i="0" u="none" strike="noStrike" kern="0" cap="none" spc="0" normalizeH="0" baseline="0" noProof="0" dirty="0" smtClean="0">
                <a:ln>
                  <a:noFill/>
                </a:ln>
                <a:solidFill>
                  <a:schemeClr val="tx1"/>
                </a:solidFill>
                <a:effectLst/>
                <a:uLnTx/>
                <a:uFillTx/>
                <a:latin typeface="+mn-lt"/>
                <a:ea typeface="+mn-ea"/>
                <a:cs typeface="+mn-cs"/>
              </a:rPr>
              <a: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 It should be conducted in a quest to promote sustainable development.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sz="2800" b="0" i="0" u="none" strike="noStrike" kern="0" cap="none" spc="0" normalizeH="0" baseline="0" noProof="0" dirty="0">
                <a:ln>
                  <a:noFill/>
                </a:ln>
                <a:solidFill>
                  <a:schemeClr val="tx1"/>
                </a:solidFill>
                <a:effectLst/>
                <a:uLnTx/>
                <a:uFillTx/>
                <a:latin typeface="+mn-lt"/>
                <a:ea typeface="+mn-ea"/>
                <a:cs typeface="+mn-cs"/>
              </a:rPr>
              <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23825"/>
            <a:ext cx="10515600" cy="1325563"/>
          </a:xfrm>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Benefits of EIA</a:t>
            </a:r>
            <a:endParaRPr kumimoji="0" 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7044" name="Content Placeholder 2"/>
          <p:cNvSpPr>
            <a:spLocks noGrp="1"/>
          </p:cNvSpPr>
          <p:nvPr>
            <p:ph sz="half" idx="1"/>
          </p:nvPr>
        </p:nvSpPr>
        <p:spPr>
          <a:xfrm>
            <a:off x="662305" y="1285240"/>
            <a:ext cx="10960735" cy="5274945"/>
          </a:xfrm>
        </p:spPr>
        <p:txBody>
          <a:bodyPr vert="horz" wrap="square" lIns="91440" tIns="45720" rIns="91440" bIns="45720" anchor="t" anchorCtr="0"/>
          <a:p>
            <a:pPr algn="just">
              <a:buSzTx/>
              <a:buFontTx/>
            </a:pPr>
            <a:r>
              <a:rPr lang="en-US" altLang="en-US" dirty="0">
                <a:latin typeface="+mn-lt"/>
                <a:ea typeface="+mn-ea"/>
                <a:cs typeface="+mn-cs"/>
              </a:rPr>
              <a:t>Facilitates informed decision making by providing clear, well structured analysis of the effect and consequences of proposed projects.</a:t>
            </a:r>
            <a:endParaRPr lang="en-US" altLang="en-US" dirty="0">
              <a:latin typeface="+mn-lt"/>
              <a:ea typeface="+mn-ea"/>
              <a:cs typeface="+mn-cs"/>
            </a:endParaRPr>
          </a:p>
          <a:p>
            <a:pPr algn="just">
              <a:buSzTx/>
              <a:buFontTx/>
            </a:pPr>
            <a:r>
              <a:rPr lang="en-US" altLang="en-US" dirty="0">
                <a:latin typeface="+mn-lt"/>
                <a:ea typeface="+mn-ea"/>
                <a:cs typeface="+mn-cs"/>
              </a:rPr>
              <a:t>Ensures that potentially negative impacts are foreseen and discussed at an early stage</a:t>
            </a:r>
            <a:endParaRPr lang="en-US" altLang="en-US" dirty="0">
              <a:latin typeface="+mn-lt"/>
              <a:ea typeface="+mn-ea"/>
              <a:cs typeface="+mn-cs"/>
            </a:endParaRPr>
          </a:p>
          <a:p>
            <a:pPr algn="just">
              <a:buSzTx/>
              <a:buFontTx/>
            </a:pPr>
            <a:r>
              <a:rPr lang="en-US" altLang="en-US" dirty="0">
                <a:latin typeface="+mn-lt"/>
                <a:ea typeface="+mn-ea"/>
                <a:cs typeface="+mn-cs"/>
              </a:rPr>
              <a:t>Identifies and enhances the positive impacts of the proposed project</a:t>
            </a:r>
            <a:endParaRPr lang="en-US" altLang="en-US" dirty="0">
              <a:latin typeface="+mn-lt"/>
              <a:ea typeface="+mn-ea"/>
              <a:cs typeface="+mn-cs"/>
            </a:endParaRPr>
          </a:p>
          <a:p>
            <a:pPr algn="just">
              <a:buSzTx/>
              <a:buFontTx/>
            </a:pPr>
            <a:r>
              <a:rPr lang="en-US" altLang="en-US" dirty="0">
                <a:latin typeface="+mn-lt"/>
                <a:ea typeface="+mn-ea"/>
                <a:cs typeface="+mn-cs"/>
              </a:rPr>
              <a:t>Assists in the selection of alternatives.</a:t>
            </a:r>
            <a:endParaRPr lang="en-US" altLang="en-US" dirty="0">
              <a:latin typeface="+mn-lt"/>
              <a:ea typeface="+mn-ea"/>
              <a:cs typeface="+mn-cs"/>
            </a:endParaRPr>
          </a:p>
          <a:p>
            <a:pPr algn="just">
              <a:buSzTx/>
              <a:buFontTx/>
            </a:pPr>
            <a:r>
              <a:rPr lang="en-US" altLang="en-US" dirty="0">
                <a:latin typeface="+mn-lt"/>
                <a:ea typeface="+mn-ea"/>
                <a:cs typeface="+mn-cs"/>
              </a:rPr>
              <a:t>Ensures appropriate participation of all stakeholders</a:t>
            </a:r>
            <a:endParaRPr lang="en-US" altLang="en-US" dirty="0">
              <a:latin typeface="+mn-lt"/>
              <a:ea typeface="+mn-ea"/>
              <a:cs typeface="+mn-cs"/>
            </a:endParaRPr>
          </a:p>
          <a:p>
            <a:pPr algn="just">
              <a:buSzTx/>
              <a:buFontTx/>
            </a:pPr>
            <a:r>
              <a:rPr lang="en-US" altLang="en-US" dirty="0">
                <a:latin typeface="+mn-lt"/>
                <a:ea typeface="+mn-ea"/>
                <a:cs typeface="+mn-cs"/>
              </a:rPr>
              <a:t>Guides formal approval, including establishment of terms and conditions of project implementation and follow-up</a:t>
            </a:r>
            <a:endParaRPr lang="en-US" altLang="en-US" dirty="0">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Stakeholders</a:t>
            </a:r>
            <a:endParaRPr kumimoji="0" 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8068" name="Content Placeholder 2"/>
          <p:cNvSpPr>
            <a:spLocks noGrp="1"/>
          </p:cNvSpPr>
          <p:nvPr>
            <p:ph sz="half" idx="1"/>
          </p:nvPr>
        </p:nvSpPr>
        <p:spPr>
          <a:xfrm>
            <a:off x="1981200" y="1628775"/>
            <a:ext cx="8229600" cy="4495800"/>
          </a:xfrm>
        </p:spPr>
        <p:txBody>
          <a:bodyPr vert="horz" wrap="square" lIns="91440" tIns="45720" rIns="91440" bIns="45720" anchor="t" anchorCtr="0"/>
          <a:p>
            <a:pPr>
              <a:buSzTx/>
              <a:buFontTx/>
            </a:pPr>
            <a:r>
              <a:rPr lang="en-US" altLang="en-US" dirty="0">
                <a:latin typeface="+mn-lt"/>
                <a:ea typeface="+mn-ea"/>
                <a:cs typeface="+mn-cs"/>
              </a:rPr>
              <a:t>The Project Developer</a:t>
            </a:r>
            <a:endParaRPr lang="en-US" altLang="en-US" dirty="0">
              <a:latin typeface="+mn-lt"/>
              <a:ea typeface="+mn-ea"/>
              <a:cs typeface="+mn-cs"/>
            </a:endParaRPr>
          </a:p>
          <a:p>
            <a:pPr>
              <a:buSzTx/>
              <a:buFontTx/>
            </a:pPr>
            <a:r>
              <a:rPr lang="en-US" altLang="en-US" dirty="0">
                <a:latin typeface="+mn-lt"/>
                <a:ea typeface="+mn-ea"/>
                <a:cs typeface="+mn-cs"/>
              </a:rPr>
              <a:t>Planning Authorities or Sectoral Agencies</a:t>
            </a:r>
            <a:endParaRPr lang="en-US" altLang="en-US" dirty="0">
              <a:latin typeface="+mn-lt"/>
              <a:ea typeface="+mn-ea"/>
              <a:cs typeface="+mn-cs"/>
            </a:endParaRPr>
          </a:p>
          <a:p>
            <a:pPr>
              <a:buSzTx/>
              <a:buFontTx/>
            </a:pPr>
            <a:r>
              <a:rPr lang="en-US" altLang="en-US" dirty="0">
                <a:latin typeface="+mn-lt"/>
                <a:ea typeface="+mn-ea"/>
                <a:cs typeface="+mn-cs"/>
              </a:rPr>
              <a:t>Zambia Environmental Management Agency (ZEMA)</a:t>
            </a:r>
            <a:endParaRPr lang="en-US" altLang="en-US" dirty="0">
              <a:latin typeface="+mn-lt"/>
              <a:ea typeface="+mn-ea"/>
              <a:cs typeface="+mn-cs"/>
            </a:endParaRPr>
          </a:p>
          <a:p>
            <a:pPr>
              <a:buSzTx/>
              <a:buFontTx/>
            </a:pPr>
            <a:r>
              <a:rPr lang="en-US" altLang="en-US" dirty="0">
                <a:latin typeface="+mn-lt"/>
                <a:ea typeface="+mn-ea"/>
                <a:cs typeface="+mn-cs"/>
              </a:rPr>
              <a:t>General Public</a:t>
            </a:r>
            <a:endParaRPr lang="en-US" altLang="en-US" dirty="0">
              <a:latin typeface="+mn-lt"/>
              <a:ea typeface="+mn-ea"/>
              <a:cs typeface="+mn-cs"/>
            </a:endParaRPr>
          </a:p>
          <a:p>
            <a:pPr>
              <a:buSzTx/>
              <a:buFontTx/>
            </a:pPr>
            <a:r>
              <a:rPr lang="en-US" altLang="en-US" dirty="0">
                <a:latin typeface="+mn-lt"/>
                <a:ea typeface="+mn-ea"/>
                <a:cs typeface="+mn-cs"/>
              </a:rPr>
              <a:t>Interested and Affected Parties (IAPs)</a:t>
            </a:r>
            <a:endParaRPr lang="en-US" altLang="en-US" dirty="0">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74320"/>
            <a:ext cx="10515600" cy="1325563"/>
          </a:xfrm>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Process</a:t>
            </a:r>
            <a:endParaRPr kumimoji="0" 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9092" name="Content Placeholder 2"/>
          <p:cNvSpPr>
            <a:spLocks noGrp="1"/>
          </p:cNvSpPr>
          <p:nvPr>
            <p:ph sz="half" idx="1"/>
          </p:nvPr>
        </p:nvSpPr>
        <p:spPr>
          <a:xfrm>
            <a:off x="1981200" y="1600200"/>
            <a:ext cx="8229600" cy="4495800"/>
          </a:xfrm>
        </p:spPr>
        <p:txBody>
          <a:bodyPr vert="horz" wrap="square" lIns="91440" tIns="45720" rIns="91440" bIns="45720" anchor="t" anchorCtr="0"/>
          <a:p>
            <a:pPr>
              <a:buSzTx/>
              <a:buFontTx/>
            </a:pPr>
            <a:r>
              <a:rPr lang="en-US" altLang="en-US" dirty="0">
                <a:latin typeface="+mn-lt"/>
                <a:ea typeface="+mn-ea"/>
                <a:cs typeface="+mn-cs"/>
              </a:rPr>
              <a:t>EIA in Zambia fall in two classes depending on the nature of the project. These are : </a:t>
            </a:r>
            <a:endParaRPr lang="en-US" altLang="en-US" dirty="0">
              <a:latin typeface="+mn-lt"/>
              <a:ea typeface="+mn-ea"/>
              <a:cs typeface="+mn-cs"/>
            </a:endParaRPr>
          </a:p>
          <a:p>
            <a:pPr>
              <a:buSzTx/>
              <a:buFontTx/>
            </a:pPr>
            <a:endParaRPr lang="en-US" altLang="en-US" dirty="0">
              <a:latin typeface="+mn-lt"/>
              <a:ea typeface="+mn-ea"/>
              <a:cs typeface="+mn-cs"/>
            </a:endParaRPr>
          </a:p>
          <a:p>
            <a:pPr>
              <a:buSzTx/>
              <a:buFontTx/>
            </a:pPr>
            <a:r>
              <a:rPr lang="en-US" altLang="en-US" dirty="0">
                <a:latin typeface="+mn-lt"/>
                <a:ea typeface="+mn-ea"/>
                <a:cs typeface="+mn-cs"/>
              </a:rPr>
              <a:t> -Environmental Project Brief (EPB)</a:t>
            </a:r>
            <a:endParaRPr lang="en-US" altLang="en-US" dirty="0">
              <a:latin typeface="+mn-lt"/>
              <a:ea typeface="+mn-ea"/>
              <a:cs typeface="+mn-cs"/>
            </a:endParaRPr>
          </a:p>
          <a:p>
            <a:pPr>
              <a:buSzTx/>
              <a:buFontTx/>
            </a:pPr>
            <a:r>
              <a:rPr lang="en-US" altLang="en-US" dirty="0">
                <a:latin typeface="+mn-lt"/>
                <a:ea typeface="+mn-ea"/>
                <a:cs typeface="+mn-cs"/>
              </a:rPr>
              <a:t> -Environmental Impact Statement (EIS).</a:t>
            </a:r>
            <a:endParaRPr lang="en-US" altLang="en-US" dirty="0">
              <a:latin typeface="+mn-lt"/>
              <a:ea typeface="+mn-ea"/>
              <a:cs typeface="+mn-cs"/>
            </a:endParaRPr>
          </a:p>
          <a:p>
            <a:pPr>
              <a:buSzTx/>
              <a:buFontTx/>
            </a:pPr>
            <a:endParaRPr lang="en-US" altLang="en-US" dirty="0">
              <a:latin typeface="+mn-lt"/>
              <a:ea typeface="+mn-ea"/>
              <a:cs typeface="+mn-cs"/>
            </a:endParaRPr>
          </a:p>
          <a:p>
            <a:pPr>
              <a:buSzTx/>
              <a:buFontTx/>
            </a:pPr>
            <a:r>
              <a:rPr lang="en-US" altLang="en-US" dirty="0">
                <a:latin typeface="+mn-lt"/>
                <a:ea typeface="+mn-ea"/>
                <a:cs typeface="+mn-cs"/>
              </a:rPr>
              <a:t>The nature of the project determines whether the developer should prepare an EPB or EIS.</a:t>
            </a:r>
            <a:endParaRPr lang="en-US" altLang="en-US" dirty="0">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normAutofit fontScale="90000"/>
          </a:bodyPr>
          <a:lstStyle/>
          <a:p>
            <a:pPr marL="0" marR="0" lvl="0" indent="0" algn="ctr" defTabSz="914400" rtl="0" eaLnBrk="0" fontAlgn="base" latinLnBrk="0" hangingPunct="0">
              <a:lnSpc>
                <a:spcPct val="100000"/>
              </a:lnSpc>
              <a:spcBef>
                <a:spcPct val="0"/>
              </a:spcBef>
              <a:spcAft>
                <a:spcPct val="0"/>
              </a:spcAft>
              <a:buClrTx/>
              <a:buSzTx/>
              <a:buFontTx/>
              <a:buNone/>
              <a:defRPr/>
            </a:pPr>
            <a:br>
              <a:rPr kumimoji="0" lang="en-US" altLang="en-US"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br>
            <a:r>
              <a:rPr kumimoji="0" lang="en-US" altLang="en-US"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t>Environmental Project Brief (EPB)</a:t>
            </a:r>
            <a:br>
              <a:rPr kumimoji="0" lang="en-US" altLang="en-US"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br>
            <a:r>
              <a:rPr kumimoji="0" lang="en-US" altLang="en-US" sz="2700"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t>Part II &amp; III of SI 28 OF 1997</a:t>
            </a:r>
            <a:br>
              <a:rPr kumimoji="0" lang="en-US" altLang="en-US" sz="2400"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br>
            <a:endParaRPr kumimoji="0" lang="en-US" altLang="en-US" sz="2400"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0116" name="Content Placeholder 2"/>
          <p:cNvSpPr>
            <a:spLocks noGrp="1"/>
          </p:cNvSpPr>
          <p:nvPr>
            <p:ph sz="half" idx="1"/>
          </p:nvPr>
        </p:nvSpPr>
        <p:spPr>
          <a:xfrm>
            <a:off x="837565" y="1600200"/>
            <a:ext cx="10358120" cy="4495800"/>
          </a:xfrm>
        </p:spPr>
        <p:txBody>
          <a:bodyPr vert="horz" wrap="square" lIns="91440" tIns="45720" rIns="91440" bIns="45720" anchor="t" anchorCtr="0">
            <a:noAutofit/>
          </a:bodyPr>
          <a:p>
            <a:pPr algn="just">
              <a:lnSpc>
                <a:spcPct val="100000"/>
              </a:lnSpc>
              <a:buSzTx/>
              <a:buFontTx/>
            </a:pPr>
            <a:r>
              <a:rPr lang="en-US" altLang="en-US" sz="3200" dirty="0">
                <a:latin typeface="+mn-lt"/>
                <a:ea typeface="+mn-ea"/>
                <a:cs typeface="+mn-cs"/>
              </a:rPr>
              <a:t>Report prepared in respect of projects with very low negative impacts on the environment.</a:t>
            </a:r>
            <a:endParaRPr lang="en-US" altLang="en-US" sz="3200" dirty="0">
              <a:latin typeface="+mn-lt"/>
              <a:ea typeface="+mn-ea"/>
              <a:cs typeface="+mn-cs"/>
            </a:endParaRPr>
          </a:p>
          <a:p>
            <a:pPr algn="just">
              <a:lnSpc>
                <a:spcPct val="100000"/>
              </a:lnSpc>
              <a:buSzTx/>
              <a:buFontTx/>
            </a:pPr>
            <a:r>
              <a:rPr lang="en-US" altLang="en-US" sz="3200" dirty="0">
                <a:latin typeface="+mn-lt"/>
                <a:ea typeface="+mn-ea"/>
                <a:cs typeface="+mn-cs"/>
              </a:rPr>
              <a:t>A decision letter(prepared by ZEMA) on a project is issued within forty working (40) days of receiving the EPB from the developer.</a:t>
            </a:r>
            <a:endParaRPr lang="en-US" altLang="en-US" sz="3200" dirty="0">
              <a:latin typeface="+mn-lt"/>
              <a:ea typeface="+mn-ea"/>
              <a:cs typeface="+mn-cs"/>
            </a:endParaRPr>
          </a:p>
          <a:p>
            <a:pPr algn="just">
              <a:lnSpc>
                <a:spcPct val="100000"/>
              </a:lnSpc>
              <a:buSzTx/>
              <a:buFontTx/>
            </a:pPr>
            <a:r>
              <a:rPr lang="en-US" altLang="en-US" sz="3200" dirty="0">
                <a:latin typeface="+mn-lt"/>
                <a:ea typeface="+mn-ea"/>
                <a:cs typeface="+mn-cs"/>
              </a:rPr>
              <a:t>Examples of projects which require an EPB are:</a:t>
            </a:r>
            <a:endParaRPr lang="en-US" altLang="en-US" sz="3200" dirty="0">
              <a:latin typeface="+mn-lt"/>
              <a:ea typeface="+mn-ea"/>
              <a:cs typeface="+mn-cs"/>
            </a:endParaRPr>
          </a:p>
          <a:p>
            <a:pPr algn="just">
              <a:lnSpc>
                <a:spcPct val="100000"/>
              </a:lnSpc>
              <a:buSzTx/>
              <a:buFontTx/>
            </a:pPr>
            <a:r>
              <a:rPr lang="en-US" altLang="en-US" sz="3200" dirty="0">
                <a:latin typeface="+mn-lt"/>
                <a:ea typeface="+mn-ea"/>
                <a:cs typeface="+mn-cs"/>
              </a:rPr>
              <a:t>Urban area rehabilitation, water schemes and urban drainage </a:t>
            </a:r>
            <a:r>
              <a:rPr lang="en-US" altLang="en-US" sz="3200" dirty="0">
                <a:solidFill>
                  <a:srgbClr val="161616"/>
                </a:solidFill>
                <a:latin typeface="+mn-lt"/>
                <a:ea typeface="+mn-ea"/>
                <a:cs typeface="+mn-cs"/>
              </a:rPr>
              <a:t>systems,</a:t>
            </a:r>
            <a:r>
              <a:rPr lang="en-US" altLang="en-US" sz="3200" dirty="0">
                <a:latin typeface="+mn-lt"/>
                <a:ea typeface="+mn-ea"/>
                <a:cs typeface="+mn-cs"/>
              </a:rPr>
              <a:t>hydro power schemes, foundries etc.</a:t>
            </a:r>
            <a:endParaRPr lang="en-US" altLang="en-US" sz="3200" dirty="0">
              <a:latin typeface="+mn-lt"/>
              <a:ea typeface="+mn-ea"/>
              <a:cs typeface="+mn-cs"/>
            </a:endParaRPr>
          </a:p>
          <a:p>
            <a:pPr algn="just">
              <a:buSzTx/>
              <a:buFontTx/>
            </a:pPr>
            <a:endParaRPr lang="en-US" altLang="en-US" sz="3200" dirty="0">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7"/>
          <p:cNvSpPr>
            <a:spLocks noGrp="1"/>
          </p:cNvSpPr>
          <p:nvPr>
            <p:ph type="title"/>
          </p:nvPr>
        </p:nvSpPr>
        <p:spPr>
          <a:xfrm>
            <a:off x="290195" y="228600"/>
            <a:ext cx="3754438" cy="463550"/>
          </a:xfrm>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2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Example of decision letter</a:t>
            </a:r>
            <a:endParaRPr kumimoji="0" lang="en-US" sz="2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91140" name="Content Placeholder 9"/>
          <p:cNvPicPr>
            <a:picLocks noGrp="1" noChangeAspect="1"/>
          </p:cNvPicPr>
          <p:nvPr>
            <p:ph idx="1"/>
          </p:nvPr>
        </p:nvPicPr>
        <p:blipFill>
          <a:blip r:embed="rId1"/>
          <a:srcRect/>
          <a:stretch>
            <a:fillRect/>
          </a:stretch>
        </p:blipFill>
        <p:spPr>
          <a:xfrm>
            <a:off x="5553710" y="179070"/>
            <a:ext cx="4942840" cy="656336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74320"/>
            <a:ext cx="10515600" cy="1325563"/>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Environmental Impact Statement (EIS).</a:t>
            </a:r>
            <a:b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br>
            <a:r>
              <a:rPr kumimoji="0" lang="en-US" sz="2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Part VI of SI 28 of 1997</a:t>
            </a:r>
            <a:endParaRPr kumimoji="0" lang="en-US" sz="2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2164" name="Content Placeholder 2"/>
          <p:cNvSpPr>
            <a:spLocks noGrp="1"/>
          </p:cNvSpPr>
          <p:nvPr>
            <p:ph sz="half" idx="1"/>
          </p:nvPr>
        </p:nvSpPr>
        <p:spPr>
          <a:xfrm>
            <a:off x="1423670" y="1600200"/>
            <a:ext cx="9269730" cy="5015865"/>
          </a:xfrm>
        </p:spPr>
        <p:txBody>
          <a:bodyPr vert="horz" wrap="square" lIns="91440" tIns="45720" rIns="91440" bIns="45720" anchor="t" anchorCtr="0">
            <a:normAutofit lnSpcReduction="10000"/>
          </a:bodyPr>
          <a:p>
            <a:pPr algn="just">
              <a:lnSpc>
                <a:spcPct val="100000"/>
              </a:lnSpc>
              <a:buSzTx/>
              <a:buFontTx/>
            </a:pPr>
            <a:r>
              <a:rPr lang="en-US" altLang="en-US" sz="2400" dirty="0">
                <a:latin typeface="+mn-lt"/>
                <a:ea typeface="+mn-ea"/>
                <a:cs typeface="+mn-cs"/>
              </a:rPr>
              <a:t>Report prepared in respect of projects likely to have significant negative impacts on the environment. </a:t>
            </a:r>
            <a:endParaRPr lang="en-US" altLang="en-US" sz="2400" dirty="0">
              <a:latin typeface="+mn-lt"/>
              <a:ea typeface="+mn-ea"/>
              <a:cs typeface="+mn-cs"/>
            </a:endParaRPr>
          </a:p>
          <a:p>
            <a:pPr algn="just">
              <a:lnSpc>
                <a:spcPct val="100000"/>
              </a:lnSpc>
              <a:buSzTx/>
              <a:buFontTx/>
            </a:pPr>
            <a:r>
              <a:rPr lang="en-US" altLang="en-US" sz="2400" dirty="0">
                <a:latin typeface="+mn-lt"/>
                <a:ea typeface="+mn-ea"/>
                <a:cs typeface="+mn-cs"/>
              </a:rPr>
              <a:t>The period within which ECZ is required to make a decision on a proposed project requiring an EIS is within sixty five (65) working days of receiving the EIS from the Developer.</a:t>
            </a:r>
            <a:endParaRPr lang="en-US" altLang="en-US" sz="2400" dirty="0">
              <a:latin typeface="+mn-lt"/>
              <a:ea typeface="+mn-ea"/>
              <a:cs typeface="+mn-cs"/>
            </a:endParaRPr>
          </a:p>
          <a:p>
            <a:pPr algn="just">
              <a:lnSpc>
                <a:spcPct val="100000"/>
              </a:lnSpc>
              <a:buSzTx/>
              <a:buFontTx/>
            </a:pPr>
            <a:r>
              <a:rPr lang="en-US" altLang="en-US" sz="2400" dirty="0">
                <a:latin typeface="+mn-lt"/>
                <a:ea typeface="+mn-ea"/>
                <a:cs typeface="+mn-cs"/>
              </a:rPr>
              <a:t>An EIS is an extensive evaluation of the effects likely to arise from a project significantly affecting the national and man-made environment.</a:t>
            </a:r>
            <a:endParaRPr lang="en-US" altLang="en-US" dirty="0">
              <a:latin typeface="+mn-lt"/>
              <a:ea typeface="+mn-ea"/>
              <a:cs typeface="+mn-cs"/>
            </a:endParaRPr>
          </a:p>
          <a:p>
            <a:pPr algn="just">
              <a:lnSpc>
                <a:spcPct val="100000"/>
              </a:lnSpc>
              <a:buSzTx/>
              <a:buFontTx/>
            </a:pPr>
            <a:r>
              <a:rPr lang="en-US" altLang="en-US" sz="2400" dirty="0">
                <a:latin typeface="+mn-lt"/>
                <a:ea typeface="+mn-ea"/>
                <a:cs typeface="+mn-cs"/>
              </a:rPr>
              <a:t>Consultation and participation are integrated to this evaluation and the study </a:t>
            </a:r>
            <a:r>
              <a:rPr lang="en-US" altLang="en-US" sz="2400" b="1" dirty="0">
                <a:solidFill>
                  <a:srgbClr val="161616"/>
                </a:solidFill>
                <a:latin typeface="+mn-lt"/>
                <a:ea typeface="+mn-ea"/>
                <a:cs typeface="+mn-cs"/>
              </a:rPr>
              <a:t>is undertaken by a group </a:t>
            </a:r>
            <a:r>
              <a:rPr lang="en-US" altLang="en-US" sz="2400" dirty="0">
                <a:latin typeface="+mn-lt"/>
                <a:ea typeface="+mn-ea"/>
                <a:cs typeface="+mn-cs"/>
              </a:rPr>
              <a:t>of experts. Report is </a:t>
            </a:r>
            <a:r>
              <a:rPr lang="en-US" altLang="en-US" sz="2400" b="1" dirty="0">
                <a:solidFill>
                  <a:srgbClr val="161616"/>
                </a:solidFill>
                <a:latin typeface="+mn-lt"/>
                <a:ea typeface="+mn-ea"/>
                <a:cs typeface="+mn-cs"/>
              </a:rPr>
              <a:t>signed by every individual involved</a:t>
            </a:r>
            <a:r>
              <a:rPr lang="en-US" altLang="en-US" sz="2400" dirty="0">
                <a:latin typeface="+mn-lt"/>
                <a:ea typeface="+mn-ea"/>
                <a:cs typeface="+mn-cs"/>
              </a:rPr>
              <a:t>.</a:t>
            </a:r>
            <a:endParaRPr lang="en-US" altLang="en-US" sz="2400" dirty="0">
              <a:latin typeface="+mn-lt"/>
              <a:ea typeface="+mn-ea"/>
              <a:cs typeface="+mn-cs"/>
            </a:endParaRPr>
          </a:p>
          <a:p>
            <a:pPr algn="just">
              <a:lnSpc>
                <a:spcPct val="100000"/>
              </a:lnSpc>
              <a:buSzTx/>
              <a:buFontTx/>
            </a:pPr>
            <a:r>
              <a:rPr lang="en-US" altLang="en-US" sz="2400" dirty="0">
                <a:latin typeface="+mn-lt"/>
                <a:ea typeface="+mn-ea"/>
                <a:cs typeface="+mn-cs"/>
              </a:rPr>
              <a:t>Examples are proposed new mine, building of dam across a river etc</a:t>
            </a:r>
            <a:endParaRPr lang="en-US" altLang="en-US" sz="2400" dirty="0">
              <a:latin typeface="+mn-lt"/>
              <a:ea typeface="+mn-ea"/>
              <a:cs typeface="+mn-cs"/>
            </a:endParaRPr>
          </a:p>
          <a:p>
            <a:pPr algn="just">
              <a:lnSpc>
                <a:spcPct val="100000"/>
              </a:lnSpc>
              <a:buSzTx/>
              <a:buFontTx/>
            </a:pPr>
            <a:endParaRPr lang="en-US" altLang="en-US" dirty="0">
              <a:latin typeface="+mn-lt"/>
              <a:ea typeface="+mn-ea"/>
              <a:cs typeface="+mn-cs"/>
            </a:endParaRPr>
          </a:p>
          <a:p>
            <a:pPr algn="just">
              <a:lnSpc>
                <a:spcPct val="100000"/>
              </a:lnSpc>
              <a:buSzTx/>
              <a:buFontTx/>
            </a:pPr>
            <a:endParaRPr lang="en-US" altLang="en-US" dirty="0">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74320"/>
            <a:ext cx="10515600" cy="1325563"/>
          </a:xfrm>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The Law</a:t>
            </a:r>
            <a:endParaRPr kumimoji="0" 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3188" name="Content Placeholder 2"/>
          <p:cNvSpPr>
            <a:spLocks noGrp="1"/>
          </p:cNvSpPr>
          <p:nvPr>
            <p:ph sz="half" idx="1"/>
          </p:nvPr>
        </p:nvSpPr>
        <p:spPr>
          <a:xfrm>
            <a:off x="1981200" y="1600200"/>
            <a:ext cx="8218488" cy="4997450"/>
          </a:xfrm>
        </p:spPr>
        <p:txBody>
          <a:bodyPr vert="horz" wrap="square" lIns="91440" tIns="45720" rIns="91440" bIns="45720" anchor="t" anchorCtr="0"/>
          <a:p>
            <a:pPr>
              <a:buSzTx/>
              <a:buFontTx/>
            </a:pPr>
            <a:r>
              <a:rPr lang="en-US" altLang="en-US" dirty="0">
                <a:latin typeface="+mn-lt"/>
                <a:ea typeface="+mn-ea"/>
                <a:cs typeface="+mn-cs"/>
              </a:rPr>
              <a:t>Environmental Management Act No.12 of 2011</a:t>
            </a:r>
            <a:endParaRPr lang="en-US" altLang="en-US" dirty="0">
              <a:latin typeface="+mn-lt"/>
              <a:ea typeface="+mn-ea"/>
              <a:cs typeface="+mn-cs"/>
            </a:endParaRPr>
          </a:p>
          <a:p>
            <a:pPr>
              <a:buSzTx/>
              <a:buFontTx/>
              <a:buNone/>
            </a:pPr>
            <a:r>
              <a:rPr lang="en-US" altLang="en-US" dirty="0">
                <a:latin typeface="+mn-lt"/>
                <a:ea typeface="+mn-ea"/>
                <a:cs typeface="+mn-cs"/>
              </a:rPr>
              <a:t>    Relevant provisions: Section 2, Section 36, Section 29 and </a:t>
            </a:r>
            <a:endParaRPr lang="en-US" altLang="en-US" dirty="0">
              <a:latin typeface="+mn-lt"/>
              <a:ea typeface="+mn-ea"/>
              <a:cs typeface="+mn-cs"/>
            </a:endParaRPr>
          </a:p>
          <a:p>
            <a:pPr>
              <a:buSzTx/>
              <a:buFontTx/>
              <a:buNone/>
            </a:pPr>
            <a:r>
              <a:rPr lang="en-US" altLang="en-US" dirty="0">
                <a:latin typeface="+mn-lt"/>
                <a:ea typeface="+mn-ea"/>
                <a:cs typeface="+mn-cs"/>
              </a:rPr>
              <a:t>    Section 30.</a:t>
            </a:r>
            <a:endParaRPr lang="en-US" altLang="en-US" dirty="0">
              <a:latin typeface="+mn-lt"/>
              <a:ea typeface="+mn-ea"/>
              <a:cs typeface="+mn-cs"/>
            </a:endParaRPr>
          </a:p>
          <a:p>
            <a:pPr>
              <a:buSzTx/>
              <a:buFontTx/>
            </a:pPr>
            <a:r>
              <a:rPr lang="en-US" altLang="en-US" dirty="0">
                <a:latin typeface="+mn-lt"/>
                <a:ea typeface="+mn-ea"/>
                <a:cs typeface="+mn-cs"/>
              </a:rPr>
              <a:t>Statutory Instrument No 28 of 1997</a:t>
            </a:r>
            <a:endParaRPr lang="en-US" altLang="en-US" dirty="0">
              <a:latin typeface="+mn-lt"/>
              <a:ea typeface="+mn-ea"/>
              <a:cs typeface="+mn-cs"/>
            </a:endParaRPr>
          </a:p>
          <a:p>
            <a:pPr>
              <a:buSzTx/>
              <a:buFontTx/>
              <a:buNone/>
            </a:pPr>
            <a:r>
              <a:rPr lang="en-US" altLang="en-US" dirty="0">
                <a:latin typeface="+mn-lt"/>
                <a:ea typeface="+mn-ea"/>
                <a:cs typeface="+mn-cs"/>
              </a:rPr>
              <a:t>    Relevant provisions: Regulation3(1), Regulation </a:t>
            </a:r>
            <a:endParaRPr lang="en-US" altLang="en-US" dirty="0">
              <a:latin typeface="+mn-lt"/>
              <a:ea typeface="+mn-ea"/>
              <a:cs typeface="+mn-cs"/>
            </a:endParaRPr>
          </a:p>
          <a:p>
            <a:pPr>
              <a:buSzTx/>
              <a:buFontTx/>
              <a:buNone/>
            </a:pPr>
            <a:r>
              <a:rPr lang="en-US" altLang="en-US" dirty="0">
                <a:latin typeface="+mn-lt"/>
                <a:ea typeface="+mn-ea"/>
                <a:cs typeface="+mn-cs"/>
              </a:rPr>
              <a:t>    7(2)a.</a:t>
            </a:r>
            <a:endParaRPr lang="en-US" altLang="en-US" dirty="0">
              <a:latin typeface="+mn-lt"/>
              <a:ea typeface="+mn-ea"/>
              <a:cs typeface="+mn-cs"/>
            </a:endParaRPr>
          </a:p>
          <a:p>
            <a:pPr>
              <a:buSzTx/>
              <a:buFontTx/>
            </a:pPr>
            <a:r>
              <a:rPr lang="en-US" altLang="en-US" dirty="0">
                <a:latin typeface="+mn-lt"/>
                <a:ea typeface="+mn-ea"/>
                <a:cs typeface="+mn-cs"/>
              </a:rPr>
              <a:t>Case Law</a:t>
            </a:r>
            <a:endParaRPr lang="en-US" altLang="en-US" dirty="0">
              <a:latin typeface="+mn-lt"/>
              <a:ea typeface="+mn-ea"/>
              <a:cs typeface="+mn-cs"/>
            </a:endParaRPr>
          </a:p>
          <a:p>
            <a:pPr>
              <a:buSzTx/>
              <a:buFontTx/>
              <a:buNone/>
            </a:pPr>
            <a:r>
              <a:rPr lang="en-US" altLang="en-US" dirty="0">
                <a:latin typeface="+mn-lt"/>
                <a:ea typeface="+mn-ea"/>
                <a:cs typeface="+mn-cs"/>
              </a:rPr>
              <a:t>    -</a:t>
            </a:r>
            <a:r>
              <a:rPr lang="en-US" altLang="en-US" sz="2100" dirty="0">
                <a:latin typeface="+mn-lt"/>
                <a:ea typeface="+mn-ea"/>
                <a:cs typeface="+mn-cs"/>
              </a:rPr>
              <a:t>Environmental Council of Zambia v Crushex 2005/HL/06 </a:t>
            </a:r>
            <a:endParaRPr lang="en-US" altLang="en-US" sz="2100" dirty="0">
              <a:latin typeface="+mn-lt"/>
              <a:ea typeface="+mn-ea"/>
              <a:cs typeface="+mn-cs"/>
            </a:endParaRPr>
          </a:p>
          <a:p>
            <a:pPr>
              <a:buSzTx/>
              <a:buFontTx/>
              <a:buNone/>
            </a:pPr>
            <a:r>
              <a:rPr lang="en-US" altLang="en-US" sz="2400" dirty="0">
                <a:latin typeface="+mn-lt"/>
                <a:ea typeface="+mn-ea"/>
                <a:cs typeface="+mn-cs"/>
              </a:rPr>
              <a:t>     -</a:t>
            </a:r>
            <a:r>
              <a:rPr lang="en-US" altLang="en-US" sz="2100" dirty="0">
                <a:latin typeface="+mn-lt"/>
                <a:ea typeface="+mn-ea"/>
                <a:cs typeface="+mn-cs"/>
              </a:rPr>
              <a:t>Martha Muzite Kangwa &amp; Others v ECZ &amp; Others 2008/HP/245 </a:t>
            </a:r>
            <a:endParaRPr lang="en-US" altLang="en-US" sz="2100" dirty="0">
              <a:latin typeface="+mn-lt"/>
              <a:ea typeface="+mn-ea"/>
              <a:cs typeface="+mn-cs"/>
            </a:endParaRPr>
          </a:p>
          <a:p>
            <a:pPr>
              <a:buSzTx/>
              <a:buFontTx/>
            </a:pPr>
            <a:endParaRPr lang="en-US" altLang="en-US" dirty="0">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981200" y="115888"/>
            <a:ext cx="8229600" cy="892175"/>
          </a:xfrm>
        </p:spPr>
        <p:txBody>
          <a:bodyPr vert="horz" wrap="square" lIns="91440" tIns="45720" rIns="91440" bIns="45720" numCol="1" anchor="ctr" anchorCtr="0" compatLnSpc="1">
            <a:normAutofit fontScale="90000"/>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Stages in conducting a full EIA</a:t>
            </a:r>
            <a:br>
              <a:rPr kumimoji="0" 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br>
            <a:r>
              <a:rPr kumimoji="0" lang="en-US" sz="2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Fourth schedule of the SI 28 1997</a:t>
            </a:r>
            <a:endParaRPr kumimoji="0" lang="en-US" sz="2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4212" name="Content Placeholder 2"/>
          <p:cNvSpPr>
            <a:spLocks noGrp="1"/>
          </p:cNvSpPr>
          <p:nvPr>
            <p:ph sz="half" idx="1"/>
          </p:nvPr>
        </p:nvSpPr>
        <p:spPr>
          <a:xfrm>
            <a:off x="1919288" y="1557338"/>
            <a:ext cx="8229600" cy="4751387"/>
          </a:xfrm>
        </p:spPr>
        <p:txBody>
          <a:bodyPr vert="horz" wrap="square" lIns="91440" tIns="45720" rIns="91440" bIns="45720" anchor="t" anchorCtr="0"/>
          <a:p>
            <a:pPr>
              <a:buSzTx/>
              <a:buFontTx/>
            </a:pPr>
            <a:endParaRPr lang="en-US" altLang="en-US" sz="2200" dirty="0">
              <a:latin typeface="+mn-lt"/>
              <a:ea typeface="+mn-ea"/>
              <a:cs typeface="+mn-cs"/>
            </a:endParaRPr>
          </a:p>
          <a:p>
            <a:pPr>
              <a:buSzTx/>
              <a:buFontTx/>
            </a:pPr>
            <a:r>
              <a:rPr lang="en-US" altLang="en-US" sz="2200" dirty="0">
                <a:latin typeface="+mn-lt"/>
                <a:ea typeface="+mn-ea"/>
                <a:cs typeface="+mn-cs"/>
              </a:rPr>
              <a:t>Stage 1: Preliminary Actions</a:t>
            </a:r>
            <a:endParaRPr lang="en-US" altLang="en-US" sz="2200" dirty="0">
              <a:latin typeface="+mn-lt"/>
              <a:ea typeface="+mn-ea"/>
              <a:cs typeface="+mn-cs"/>
            </a:endParaRPr>
          </a:p>
          <a:p>
            <a:pPr>
              <a:buSzTx/>
              <a:buFontTx/>
            </a:pPr>
            <a:r>
              <a:rPr lang="en-US" altLang="en-US" sz="2200" dirty="0">
                <a:latin typeface="+mn-lt"/>
                <a:ea typeface="+mn-ea"/>
                <a:cs typeface="+mn-cs"/>
              </a:rPr>
              <a:t>Stage 2: Scoping (Or Identification of Potential Impacts)</a:t>
            </a:r>
            <a:endParaRPr lang="en-US" altLang="en-US" sz="2200" dirty="0">
              <a:latin typeface="+mn-lt"/>
              <a:ea typeface="+mn-ea"/>
              <a:cs typeface="+mn-cs"/>
            </a:endParaRPr>
          </a:p>
          <a:p>
            <a:pPr>
              <a:buSzTx/>
              <a:buFontTx/>
            </a:pPr>
            <a:r>
              <a:rPr lang="en-US" altLang="en-US" sz="2200" dirty="0">
                <a:latin typeface="+mn-lt"/>
                <a:ea typeface="+mn-ea"/>
                <a:cs typeface="+mn-cs"/>
              </a:rPr>
              <a:t>Stage 3: Baseline Study</a:t>
            </a:r>
            <a:endParaRPr lang="en-US" altLang="en-US" sz="2200" dirty="0">
              <a:latin typeface="+mn-lt"/>
              <a:ea typeface="+mn-ea"/>
              <a:cs typeface="+mn-cs"/>
            </a:endParaRPr>
          </a:p>
          <a:p>
            <a:pPr>
              <a:buSzTx/>
              <a:buFontTx/>
            </a:pPr>
            <a:r>
              <a:rPr lang="en-US" altLang="en-US" sz="2200" dirty="0">
                <a:latin typeface="+mn-lt"/>
                <a:ea typeface="+mn-ea"/>
                <a:cs typeface="+mn-cs"/>
              </a:rPr>
              <a:t>Stage 4: Impact Evaluation</a:t>
            </a:r>
            <a:endParaRPr lang="en-US" altLang="en-US" sz="2200" dirty="0">
              <a:latin typeface="+mn-lt"/>
              <a:ea typeface="+mn-ea"/>
              <a:cs typeface="+mn-cs"/>
            </a:endParaRPr>
          </a:p>
          <a:p>
            <a:pPr>
              <a:buSzTx/>
              <a:buFontTx/>
            </a:pPr>
            <a:r>
              <a:rPr lang="en-US" altLang="en-US" sz="2200" dirty="0">
                <a:latin typeface="+mn-lt"/>
                <a:ea typeface="+mn-ea"/>
                <a:cs typeface="+mn-cs"/>
              </a:rPr>
              <a:t>Stage 5: Public Participation in Environmental Impact Study</a:t>
            </a:r>
            <a:endParaRPr lang="en-US" altLang="en-US" sz="2200" dirty="0">
              <a:latin typeface="+mn-lt"/>
              <a:ea typeface="+mn-ea"/>
              <a:cs typeface="+mn-cs"/>
            </a:endParaRPr>
          </a:p>
          <a:p>
            <a:pPr>
              <a:buSzTx/>
              <a:buFontTx/>
            </a:pPr>
            <a:r>
              <a:rPr lang="en-US" altLang="en-US" sz="2200" dirty="0">
                <a:latin typeface="+mn-lt"/>
                <a:ea typeface="+mn-ea"/>
                <a:cs typeface="+mn-cs"/>
              </a:rPr>
              <a:t>Stage 6: Identification of Mitigation Measures</a:t>
            </a:r>
            <a:endParaRPr lang="en-US" altLang="en-US" sz="2200" dirty="0">
              <a:latin typeface="+mn-lt"/>
              <a:ea typeface="+mn-ea"/>
              <a:cs typeface="+mn-cs"/>
            </a:endParaRPr>
          </a:p>
          <a:p>
            <a:pPr>
              <a:buSzTx/>
              <a:buFontTx/>
            </a:pPr>
            <a:r>
              <a:rPr lang="en-US" altLang="en-US" sz="2200" dirty="0">
                <a:latin typeface="+mn-lt"/>
                <a:ea typeface="+mn-ea"/>
                <a:cs typeface="+mn-cs"/>
              </a:rPr>
              <a:t>Stage 7: Assessment (Or Comparison of Alternatives)</a:t>
            </a:r>
            <a:endParaRPr lang="en-US" altLang="en-US" sz="2200" dirty="0">
              <a:latin typeface="+mn-lt"/>
              <a:ea typeface="+mn-ea"/>
              <a:cs typeface="+mn-cs"/>
            </a:endParaRPr>
          </a:p>
          <a:p>
            <a:pPr>
              <a:buSzTx/>
              <a:buFontTx/>
            </a:pPr>
            <a:r>
              <a:rPr lang="en-US" altLang="en-US" sz="2200" dirty="0">
                <a:latin typeface="+mn-lt"/>
                <a:ea typeface="+mn-ea"/>
                <a:cs typeface="+mn-cs"/>
              </a:rPr>
              <a:t>Stage 8: Decision making by the Developer</a:t>
            </a:r>
            <a:endParaRPr lang="en-US" altLang="en-US" sz="2200" dirty="0">
              <a:latin typeface="+mn-lt"/>
              <a:ea typeface="+mn-ea"/>
              <a:cs typeface="+mn-cs"/>
            </a:endParaRPr>
          </a:p>
          <a:p>
            <a:pPr>
              <a:buSzTx/>
              <a:buFontTx/>
            </a:pPr>
            <a:r>
              <a:rPr lang="en-US" altLang="en-US" sz="2200" dirty="0">
                <a:latin typeface="+mn-lt"/>
                <a:ea typeface="+mn-ea"/>
                <a:cs typeface="+mn-cs"/>
              </a:rPr>
              <a:t>Stage 9: Submission of the report to ZEMA</a:t>
            </a:r>
            <a:endParaRPr lang="en-US" altLang="en-US" sz="2200" dirty="0">
              <a:latin typeface="+mn-lt"/>
              <a:ea typeface="+mn-ea"/>
              <a:cs typeface="+mn-cs"/>
            </a:endParaRPr>
          </a:p>
          <a:p>
            <a:pPr>
              <a:buSzTx/>
              <a:buFontTx/>
            </a:pPr>
            <a:r>
              <a:rPr lang="en-US" altLang="en-US" sz="2200" dirty="0">
                <a:solidFill>
                  <a:schemeClr val="tx1"/>
                </a:solidFill>
                <a:latin typeface="+mn-lt"/>
                <a:ea typeface="+mn-ea"/>
                <a:cs typeface="+mn-cs"/>
              </a:rPr>
              <a:t>Stage</a:t>
            </a:r>
            <a:r>
              <a:rPr lang="en-US" altLang="en-US" sz="2200" dirty="0">
                <a:latin typeface="+mn-lt"/>
                <a:ea typeface="+mn-ea"/>
                <a:cs typeface="+mn-cs"/>
              </a:rPr>
              <a:t> 10: Decision Making by ZEMA</a:t>
            </a:r>
            <a:endParaRPr lang="en-US" altLang="en-US" sz="2200" dirty="0">
              <a:latin typeface="+mn-lt"/>
              <a:ea typeface="+mn-ea"/>
              <a:cs typeface="+mn-cs"/>
            </a:endParaRPr>
          </a:p>
          <a:p>
            <a:pPr>
              <a:buSzTx/>
              <a:buFontTx/>
            </a:pPr>
            <a:endParaRPr lang="en-US" altLang="en-US" sz="2200" dirty="0">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60655"/>
            <a:ext cx="10515600" cy="1325563"/>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2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Principles of Environmental Law in EIA Process</a:t>
            </a:r>
            <a:endParaRPr kumimoji="0" lang="en-US" sz="32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5236" name="Content Placeholder 2"/>
          <p:cNvSpPr>
            <a:spLocks noGrp="1"/>
          </p:cNvSpPr>
          <p:nvPr>
            <p:ph sz="half" idx="1"/>
          </p:nvPr>
        </p:nvSpPr>
        <p:spPr>
          <a:xfrm>
            <a:off x="1702435" y="1486535"/>
            <a:ext cx="8641715" cy="4895215"/>
          </a:xfrm>
        </p:spPr>
        <p:txBody>
          <a:bodyPr vert="horz" wrap="square" lIns="91440" tIns="45720" rIns="91440" bIns="45720" anchor="t" anchorCtr="0">
            <a:normAutofit lnSpcReduction="10000"/>
          </a:bodyPr>
          <a:p>
            <a:pPr marL="0" indent="0">
              <a:buSzTx/>
              <a:buFontTx/>
              <a:buNone/>
            </a:pPr>
            <a:r>
              <a:rPr lang="en-US" altLang="en-US" dirty="0">
                <a:latin typeface="+mn-lt"/>
                <a:ea typeface="+mn-ea"/>
                <a:cs typeface="+mn-cs"/>
              </a:rPr>
              <a:t>Principles of environmental law that can be evinced from stages of EIA process -:</a:t>
            </a:r>
            <a:endParaRPr lang="en-US" altLang="en-US" dirty="0">
              <a:latin typeface="+mn-lt"/>
              <a:ea typeface="+mn-ea"/>
              <a:cs typeface="+mn-cs"/>
            </a:endParaRPr>
          </a:p>
          <a:p>
            <a:pPr marL="0" indent="0">
              <a:buSzTx/>
              <a:buFontTx/>
              <a:buNone/>
            </a:pPr>
            <a:endParaRPr lang="en-US" altLang="en-US" dirty="0">
              <a:latin typeface="+mn-lt"/>
              <a:ea typeface="+mn-ea"/>
              <a:cs typeface="+mn-cs"/>
            </a:endParaRPr>
          </a:p>
          <a:p>
            <a:pPr marL="0" indent="0">
              <a:buSzTx/>
              <a:buFontTx/>
              <a:buAutoNum type="arabicParenR"/>
            </a:pPr>
            <a:r>
              <a:rPr lang="en-US" altLang="en-US" dirty="0">
                <a:latin typeface="+mn-lt"/>
                <a:ea typeface="+mn-ea"/>
                <a:cs typeface="+mn-cs"/>
              </a:rPr>
              <a:t>Sustainable Development </a:t>
            </a:r>
            <a:endParaRPr lang="en-US" altLang="en-US" dirty="0">
              <a:latin typeface="+mn-lt"/>
              <a:ea typeface="+mn-ea"/>
              <a:cs typeface="+mn-cs"/>
            </a:endParaRPr>
          </a:p>
          <a:p>
            <a:pPr marL="0" indent="0">
              <a:buSzTx/>
              <a:buFontTx/>
              <a:buAutoNum type="arabicParenR"/>
            </a:pPr>
            <a:endParaRPr lang="en-US" altLang="en-US" dirty="0">
              <a:latin typeface="+mn-lt"/>
              <a:ea typeface="+mn-ea"/>
              <a:cs typeface="+mn-cs"/>
            </a:endParaRPr>
          </a:p>
          <a:p>
            <a:pPr marL="0" indent="0">
              <a:buSzTx/>
              <a:buFontTx/>
              <a:buAutoNum type="arabicParenR"/>
            </a:pPr>
            <a:r>
              <a:rPr lang="en-US" altLang="en-US" dirty="0">
                <a:latin typeface="+mn-lt"/>
                <a:ea typeface="+mn-ea"/>
                <a:cs typeface="+mn-cs"/>
              </a:rPr>
              <a:t>Precautionary Principle</a:t>
            </a:r>
            <a:endParaRPr lang="en-US" altLang="en-US" dirty="0">
              <a:latin typeface="+mn-lt"/>
              <a:ea typeface="+mn-ea"/>
              <a:cs typeface="+mn-cs"/>
            </a:endParaRPr>
          </a:p>
          <a:p>
            <a:pPr marL="0" indent="0">
              <a:buSzTx/>
              <a:buFontTx/>
              <a:buAutoNum type="arabicParenR"/>
            </a:pPr>
            <a:endParaRPr lang="en-US" altLang="en-US" dirty="0">
              <a:latin typeface="+mn-lt"/>
              <a:ea typeface="+mn-ea"/>
              <a:cs typeface="+mn-cs"/>
            </a:endParaRPr>
          </a:p>
          <a:p>
            <a:pPr marL="0" indent="0">
              <a:buSzTx/>
              <a:buFontTx/>
              <a:buAutoNum type="arabicParenR"/>
            </a:pPr>
            <a:r>
              <a:rPr lang="en-US" altLang="en-US" dirty="0">
                <a:latin typeface="+mn-lt"/>
                <a:ea typeface="+mn-ea"/>
                <a:cs typeface="+mn-cs"/>
              </a:rPr>
              <a:t>Public Partici</a:t>
            </a:r>
            <a:r>
              <a:rPr lang="en-US" altLang="en-US" dirty="0">
                <a:solidFill>
                  <a:schemeClr val="tx1"/>
                </a:solidFill>
                <a:latin typeface="+mn-lt"/>
                <a:ea typeface="+mn-ea"/>
                <a:cs typeface="+mn-cs"/>
              </a:rPr>
              <a:t>pation</a:t>
            </a:r>
            <a:endParaRPr lang="en-US" altLang="en-US" dirty="0">
              <a:solidFill>
                <a:schemeClr val="tx1"/>
              </a:solidFill>
              <a:latin typeface="+mn-lt"/>
              <a:ea typeface="+mn-ea"/>
              <a:cs typeface="+mn-cs"/>
            </a:endParaRPr>
          </a:p>
          <a:p>
            <a:pPr marL="0" indent="0">
              <a:buSzTx/>
              <a:buFontTx/>
              <a:buAutoNum type="arabicParenR"/>
            </a:pPr>
            <a:endParaRPr lang="en-US" altLang="en-US" dirty="0">
              <a:solidFill>
                <a:schemeClr val="tx1"/>
              </a:solidFill>
              <a:latin typeface="+mn-lt"/>
              <a:ea typeface="+mn-ea"/>
              <a:cs typeface="+mn-cs"/>
            </a:endParaRPr>
          </a:p>
          <a:p>
            <a:pPr marL="0" indent="0">
              <a:buSzTx/>
              <a:buFontTx/>
              <a:buAutoNum type="arabicParenR"/>
            </a:pPr>
            <a:r>
              <a:rPr lang="en-US" altLang="en-US" dirty="0">
                <a:solidFill>
                  <a:schemeClr val="tx1"/>
                </a:solidFill>
                <a:latin typeface="+mn-lt"/>
                <a:ea typeface="+mn-ea"/>
                <a:cs typeface="+mn-cs"/>
              </a:rPr>
              <a:t>Polluter Pays Principle</a:t>
            </a:r>
            <a:endParaRPr lang="en-US" altLang="en-US" dirty="0">
              <a:solidFill>
                <a:schemeClr val="tx1"/>
              </a:solidFill>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1</a:t>
            </a: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a:t>
            </a: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Sustainable Development</a:t>
            </a:r>
            <a:endParaRPr kumimoji="0" lang="en-US" sz="36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6260" name="Content Placeholder 2"/>
          <p:cNvSpPr>
            <a:spLocks noGrp="1"/>
          </p:cNvSpPr>
          <p:nvPr>
            <p:ph sz="half" idx="1"/>
          </p:nvPr>
        </p:nvSpPr>
        <p:spPr>
          <a:xfrm>
            <a:off x="1847850" y="1600200"/>
            <a:ext cx="8496300" cy="4852988"/>
          </a:xfrm>
        </p:spPr>
        <p:txBody>
          <a:bodyPr vert="horz" wrap="square" lIns="91440" tIns="45720" rIns="91440" bIns="45720" anchor="t" anchorCtr="0"/>
          <a:p>
            <a:pPr algn="just">
              <a:buSzTx/>
              <a:buFontTx/>
            </a:pPr>
            <a:r>
              <a:rPr lang="en-US" altLang="en-US" dirty="0">
                <a:latin typeface="+mn-lt"/>
                <a:ea typeface="+mn-ea"/>
                <a:cs typeface="+mn-cs"/>
              </a:rPr>
              <a:t>Stage 3:The Team undertakes a detailed description of the existing environment including the social and economic activities.</a:t>
            </a:r>
            <a:endParaRPr lang="en-US" altLang="en-US" dirty="0">
              <a:latin typeface="+mn-lt"/>
              <a:ea typeface="+mn-ea"/>
              <a:cs typeface="+mn-cs"/>
            </a:endParaRPr>
          </a:p>
          <a:p>
            <a:pPr algn="just">
              <a:buSzTx/>
              <a:buFontTx/>
            </a:pPr>
            <a:endParaRPr lang="en-US" altLang="en-US" dirty="0">
              <a:latin typeface="+mn-lt"/>
              <a:ea typeface="+mn-ea"/>
              <a:cs typeface="+mn-cs"/>
            </a:endParaRPr>
          </a:p>
          <a:p>
            <a:pPr algn="just">
              <a:buSzTx/>
              <a:buFontTx/>
            </a:pPr>
            <a:r>
              <a:rPr lang="en-US" altLang="en-US" dirty="0">
                <a:latin typeface="+mn-lt"/>
                <a:ea typeface="+mn-ea"/>
                <a:cs typeface="+mn-cs"/>
              </a:rPr>
              <a:t>Stage 7: The team compares all alternatives on the basis of economic, social, cultural and environmental gains and costs.</a:t>
            </a:r>
            <a:endParaRPr lang="en-US" altLang="en-US" dirty="0">
              <a:latin typeface="+mn-lt"/>
              <a:ea typeface="+mn-ea"/>
              <a:cs typeface="+mn-cs"/>
            </a:endParaRPr>
          </a:p>
          <a:p>
            <a:pPr algn="just">
              <a:buSzTx/>
              <a:buFontTx/>
            </a:pPr>
            <a:r>
              <a:rPr lang="en-US" altLang="en-US" dirty="0">
                <a:solidFill>
                  <a:schemeClr val="tx1"/>
                </a:solidFill>
                <a:latin typeface="+mn-lt"/>
                <a:ea typeface="+mn-ea"/>
                <a:cs typeface="+mn-cs"/>
              </a:rPr>
              <a:t> </a:t>
            </a:r>
            <a:endParaRPr lang="en-US" altLang="en-US" dirty="0">
              <a:solidFill>
                <a:schemeClr val="tx1"/>
              </a:solidFill>
              <a:latin typeface="+mn-lt"/>
              <a:ea typeface="+mn-ea"/>
              <a:cs typeface="+mn-cs"/>
            </a:endParaRPr>
          </a:p>
          <a:p>
            <a:pPr>
              <a:buSzTx/>
              <a:buFontTx/>
            </a:pPr>
            <a:r>
              <a:rPr lang="en-US" altLang="en-US" dirty="0">
                <a:solidFill>
                  <a:schemeClr val="tx1"/>
                </a:solidFill>
                <a:latin typeface="+mn-lt"/>
                <a:ea typeface="+mn-ea"/>
                <a:cs typeface="+mn-cs"/>
              </a:rPr>
              <a:t>Stage 10: Z</a:t>
            </a:r>
            <a:r>
              <a:rPr lang="en-US" altLang="en-US" dirty="0">
                <a:latin typeface="+mn-lt"/>
                <a:ea typeface="+mn-ea"/>
                <a:cs typeface="+mn-cs"/>
              </a:rPr>
              <a:t>EMA either approves or rejects the projects.</a:t>
            </a:r>
            <a:endParaRPr lang="en-US" altLang="en-US" dirty="0">
              <a:latin typeface="+mn-lt"/>
              <a:ea typeface="+mn-ea"/>
              <a:cs typeface="+mn-cs"/>
            </a:endParaRPr>
          </a:p>
          <a:p>
            <a:pPr>
              <a:buSzTx/>
              <a:buFontTx/>
            </a:pPr>
            <a:endParaRPr lang="en-US" altLang="en-US" dirty="0">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2.Precautionary Principle</a:t>
            </a:r>
            <a:endParaRPr kumimoji="0" lang="en-US" sz="36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7284" name="Content Placeholder 2"/>
          <p:cNvSpPr>
            <a:spLocks noGrp="1"/>
          </p:cNvSpPr>
          <p:nvPr>
            <p:ph sz="half" idx="1"/>
          </p:nvPr>
        </p:nvSpPr>
        <p:spPr>
          <a:xfrm>
            <a:off x="1847850" y="1600200"/>
            <a:ext cx="8569325" cy="4997450"/>
          </a:xfrm>
        </p:spPr>
        <p:txBody>
          <a:bodyPr vert="horz" wrap="square" lIns="91440" tIns="45720" rIns="91440" bIns="45720" anchor="t" anchorCtr="0"/>
          <a:p>
            <a:pPr algn="just">
              <a:buSzTx/>
              <a:buFontTx/>
            </a:pPr>
            <a:endParaRPr lang="en-US" altLang="en-US" dirty="0">
              <a:latin typeface="+mn-lt"/>
              <a:ea typeface="+mn-ea"/>
              <a:cs typeface="+mn-cs"/>
            </a:endParaRPr>
          </a:p>
          <a:p>
            <a:pPr algn="just">
              <a:buSzTx/>
              <a:buFontTx/>
            </a:pPr>
            <a:r>
              <a:rPr lang="en-US" altLang="en-US" dirty="0">
                <a:latin typeface="+mn-lt"/>
                <a:ea typeface="+mn-ea"/>
                <a:cs typeface="+mn-cs"/>
              </a:rPr>
              <a:t>Stage 4: The team predicts and evaluates the various predicted impacts.</a:t>
            </a:r>
            <a:endParaRPr lang="en-US" altLang="en-US" dirty="0">
              <a:latin typeface="+mn-lt"/>
              <a:ea typeface="+mn-ea"/>
              <a:cs typeface="+mn-cs"/>
            </a:endParaRPr>
          </a:p>
          <a:p>
            <a:pPr algn="just">
              <a:buSzTx/>
              <a:buFontTx/>
            </a:pPr>
            <a:endParaRPr lang="en-US" altLang="en-US" dirty="0">
              <a:latin typeface="+mn-lt"/>
              <a:ea typeface="+mn-ea"/>
              <a:cs typeface="+mn-cs"/>
            </a:endParaRPr>
          </a:p>
          <a:p>
            <a:pPr algn="just">
              <a:buSzTx/>
              <a:buFontTx/>
            </a:pPr>
            <a:r>
              <a:rPr lang="en-US" altLang="en-US" dirty="0">
                <a:latin typeface="+mn-lt"/>
                <a:ea typeface="+mn-ea"/>
                <a:cs typeface="+mn-cs"/>
              </a:rPr>
              <a:t>Stage 6: The team identifies measures for elimination or reduction of environmental impact.</a:t>
            </a:r>
            <a:endParaRPr lang="en-US" altLang="en-US" dirty="0">
              <a:latin typeface="+mn-lt"/>
              <a:ea typeface="+mn-ea"/>
              <a:cs typeface="+mn-cs"/>
            </a:endParaRPr>
          </a:p>
          <a:p>
            <a:pPr algn="just">
              <a:buSzTx/>
              <a:buFontTx/>
            </a:pPr>
            <a:endParaRPr lang="en-US" altLang="en-US" dirty="0">
              <a:latin typeface="+mn-lt"/>
              <a:ea typeface="+mn-ea"/>
              <a:cs typeface="+mn-cs"/>
            </a:endParaRPr>
          </a:p>
          <a:p>
            <a:pPr algn="just">
              <a:buSzTx/>
              <a:buFontTx/>
            </a:pPr>
            <a:endParaRPr lang="en-US" altLang="en-US" dirty="0">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3. Public Participation</a:t>
            </a:r>
            <a:endParaRPr kumimoji="0" lang="en-US" sz="36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19459" name="Content Placeholder 2"/>
          <p:cNvSpPr>
            <a:spLocks noGrp="1"/>
          </p:cNvSpPr>
          <p:nvPr>
            <p:ph sz="half" idx="1"/>
          </p:nvPr>
        </p:nvSpPr>
        <p:spPr>
          <a:xfrm>
            <a:off x="1145540" y="1600200"/>
            <a:ext cx="9065260" cy="4941570"/>
          </a:xfrm>
        </p:spPr>
        <p:txBody>
          <a:bodyPr vert="horz" wrap="square" lIns="91440" tIns="45720" rIns="91440" bIns="45720" numCol="1" anchor="t" anchorCtr="0" compatLnSpc="1">
            <a:noAutofit/>
          </a:bodyPr>
          <a:lstStyle/>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b="0" i="0" u="none" strike="noStrike" kern="0" cap="none" spc="0" normalizeH="0" baseline="0" noProof="0" dirty="0">
                <a:ln>
                  <a:noFill/>
                </a:ln>
                <a:solidFill>
                  <a:schemeClr val="tx1"/>
                </a:solidFill>
                <a:effectLst/>
                <a:uLnTx/>
                <a:uFillTx/>
                <a:latin typeface="+mn-lt"/>
                <a:ea typeface="+mn-ea"/>
                <a:cs typeface="+mn-cs"/>
              </a:rPr>
              <a:t>Stage 2:  </a:t>
            </a:r>
            <a:r>
              <a:rPr kumimoji="0" lang="en-US" b="0" i="0" u="none" strike="noStrike" kern="0" cap="none" spc="0" normalizeH="0" baseline="0" noProof="0" dirty="0" smtClean="0">
                <a:ln>
                  <a:noFill/>
                </a:ln>
                <a:solidFill>
                  <a:schemeClr val="tx1"/>
                </a:solidFill>
                <a:effectLst/>
                <a:uLnTx/>
                <a:uFillTx/>
                <a:latin typeface="+mn-lt"/>
                <a:ea typeface="+mn-ea"/>
                <a:cs typeface="+mn-cs"/>
              </a:rPr>
              <a:t>The Coordinator, the team, the council and potentially affected and interested parties determine which od the impacts shall be subject of the study.</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a:ln>
                  <a:noFill/>
                </a:ln>
                <a:solidFill>
                  <a:schemeClr val="tx1"/>
                </a:solidFill>
                <a:effectLst/>
                <a:uLnTx/>
                <a:uFillTx/>
                <a:latin typeface="+mn-lt"/>
                <a:ea typeface="+mn-ea"/>
                <a:cs typeface="+mn-cs"/>
              </a:rPr>
              <a:t> </a:t>
            </a:r>
            <a:r>
              <a:rPr kumimoji="0" lang="en-US" b="0" i="0" u="none" strike="noStrike" kern="0" cap="none" spc="0" normalizeH="0" baseline="0" noProof="0" dirty="0" smtClean="0">
                <a:ln>
                  <a:noFill/>
                </a:ln>
                <a:solidFill>
                  <a:schemeClr val="tx1"/>
                </a:solidFill>
                <a:effectLst/>
                <a:uLnTx/>
                <a:uFillTx/>
                <a:latin typeface="+mn-lt"/>
                <a:ea typeface="+mn-ea"/>
                <a:cs typeface="+mn-cs"/>
              </a:rPr>
              <a:t>   *(affected and interested parties)</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b="0" i="0" u="none" strike="noStrike" kern="0" cap="none" spc="0" normalizeH="0" baseline="0" noProof="0" dirty="0" smtClean="0">
                <a:ln>
                  <a:noFill/>
                </a:ln>
                <a:solidFill>
                  <a:schemeClr val="tx1"/>
                </a:solidFill>
                <a:effectLst/>
                <a:uLnTx/>
                <a:uFillTx/>
                <a:latin typeface="+mn-lt"/>
                <a:ea typeface="+mn-ea"/>
                <a:cs typeface="+mn-cs"/>
              </a:rPr>
              <a:t>Stage </a:t>
            </a:r>
            <a:r>
              <a:rPr kumimoji="0" lang="en-US" b="0" i="0" u="none" strike="noStrike" kern="0" cap="none" spc="0" normalizeH="0" baseline="0" noProof="0" dirty="0">
                <a:ln>
                  <a:noFill/>
                </a:ln>
                <a:solidFill>
                  <a:schemeClr val="tx1"/>
                </a:solidFill>
                <a:effectLst/>
                <a:uLnTx/>
                <a:uFillTx/>
                <a:latin typeface="+mn-lt"/>
                <a:ea typeface="+mn-ea"/>
                <a:cs typeface="+mn-cs"/>
              </a:rPr>
              <a:t>5: The team seeks the view of the community which are likely to be affected by the project. Growing public concern for the environment spells out the need for involving the public in decision-making. Thus the community provides information on the local environment, culture and economic aspirations with regards proposed development. </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6. Polluter Pays Principle</a:t>
            </a:r>
            <a:endParaRPr kumimoji="0" lang="en-US" sz="36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 name="Content Placeholder 2"/>
          <p:cNvSpPr>
            <a:spLocks noGrp="1"/>
          </p:cNvSpPr>
          <p:nvPr>
            <p:ph sz="half" idx="1"/>
          </p:nvPr>
        </p:nvSpPr>
        <p:spPr>
          <a:xfrm>
            <a:off x="1089660" y="1600200"/>
            <a:ext cx="9855835" cy="5034915"/>
          </a:xfrm>
        </p:spPr>
        <p:txBody>
          <a:bodyPr vert="horz" wrap="square" lIns="91440" tIns="45720" rIns="91440" bIns="45720" numCol="1" anchor="t" anchorCtr="0" compatLnSpc="1">
            <a:noAutofit/>
          </a:bodyPr>
          <a:lstStyle/>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b="0" i="0" u="none" strike="noStrike" kern="0" cap="none" spc="0" normalizeH="0" baseline="0" noProof="0" dirty="0">
                <a:ln>
                  <a:noFill/>
                </a:ln>
                <a:solidFill>
                  <a:schemeClr val="tx1"/>
                </a:solidFill>
                <a:effectLst/>
                <a:uLnTx/>
                <a:uFillTx/>
                <a:latin typeface="+mn-lt"/>
                <a:ea typeface="+mn-ea"/>
                <a:cs typeface="+mn-cs"/>
              </a:rPr>
              <a:t>Stage 6: The team identifies measures for elimination (where possible), or reduction, of</a:t>
            </a:r>
            <a:endParaRPr kumimoji="0" lang="en-US" b="0" i="0" u="none" strike="noStrike" kern="0" cap="none" spc="0" normalizeH="0" baseline="0" noProof="0" dirty="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
                <a:schemeClr val="tx2"/>
              </a:buClr>
              <a:buSzTx/>
              <a:buFontTx/>
              <a:buChar char="•"/>
              <a:defRPr/>
            </a:pPr>
            <a:r>
              <a:rPr kumimoji="0" lang="en-US" b="0" i="0" u="none" strike="noStrike" kern="0" cap="none" spc="0" normalizeH="0" baseline="0" noProof="0" dirty="0">
                <a:ln>
                  <a:noFill/>
                </a:ln>
                <a:solidFill>
                  <a:schemeClr val="tx1"/>
                </a:solidFill>
                <a:effectLst/>
                <a:uLnTx/>
                <a:uFillTx/>
                <a:latin typeface="+mn-lt"/>
                <a:ea typeface="+mn-ea"/>
                <a:cs typeface="+mn-cs"/>
              </a:rPr>
              <a:t>environmental impacts for various alternatives identified in the </a:t>
            </a:r>
            <a:r>
              <a:rPr kumimoji="0" lang="en-US" b="0" i="0" u="none" strike="noStrike" kern="0" cap="none" spc="0" normalizeH="0" baseline="0" noProof="0" dirty="0" smtClean="0">
                <a:ln>
                  <a:noFill/>
                </a:ln>
                <a:solidFill>
                  <a:schemeClr val="tx1"/>
                </a:solidFill>
                <a:effectLst/>
                <a:uLnTx/>
                <a:uFillTx/>
                <a:latin typeface="+mn-lt"/>
                <a:ea typeface="+mn-ea"/>
                <a:cs typeface="+mn-cs"/>
              </a:rPr>
              <a:t>study. This may involve:</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a:ln>
                  <a:noFill/>
                </a:ln>
                <a:solidFill>
                  <a:schemeClr val="tx1"/>
                </a:solidFill>
                <a:effectLst/>
                <a:uLnTx/>
                <a:uFillTx/>
                <a:latin typeface="+mn-lt"/>
                <a:ea typeface="+mn-ea"/>
                <a:cs typeface="+mn-cs"/>
              </a:rPr>
              <a:t> </a:t>
            </a:r>
            <a:r>
              <a:rPr kumimoji="0" lang="en-US" b="0" i="0" u="none" strike="noStrike" kern="0" cap="none" spc="0" normalizeH="0" baseline="0" noProof="0" dirty="0" smtClean="0">
                <a:ln>
                  <a:noFill/>
                </a:ln>
                <a:solidFill>
                  <a:schemeClr val="tx1"/>
                </a:solidFill>
                <a:effectLst/>
                <a:uLnTx/>
                <a:uFillTx/>
                <a:latin typeface="+mn-lt"/>
                <a:ea typeface="+mn-ea"/>
                <a:cs typeface="+mn-cs"/>
              </a:rPr>
              <a:t>    - Engineering </a:t>
            </a:r>
            <a:r>
              <a:rPr kumimoji="0" lang="en-US" b="0" i="0" u="none" strike="noStrike" kern="0" cap="none" spc="0" normalizeH="0" baseline="0" noProof="0" dirty="0">
                <a:ln>
                  <a:noFill/>
                </a:ln>
                <a:solidFill>
                  <a:schemeClr val="tx1"/>
                </a:solidFill>
                <a:effectLst/>
                <a:uLnTx/>
                <a:uFillTx/>
                <a:latin typeface="+mn-lt"/>
                <a:ea typeface="+mn-ea"/>
                <a:cs typeface="+mn-cs"/>
              </a:rPr>
              <a:t>works such as prior treatment of </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effluent</a:t>
            </a:r>
            <a:r>
              <a:rPr kumimoji="0" lang="en-US" b="0" i="0" u="none" strike="noStrike" kern="0" cap="none" spc="0" normalizeH="0" baseline="0" noProof="0" dirty="0">
                <a:ln>
                  <a:noFill/>
                </a:ln>
                <a:solidFill>
                  <a:schemeClr val="tx1"/>
                </a:solidFill>
                <a:effectLst/>
                <a:uLnTx/>
                <a:uFillTx/>
                <a:latin typeface="+mn-lt"/>
                <a:ea typeface="+mn-ea"/>
                <a:cs typeface="+mn-cs"/>
              </a:rPr>
              <a:t>, air </a:t>
            </a:r>
            <a:r>
              <a:rPr kumimoji="0" lang="en-US" b="0" i="0" u="none" strike="noStrike" kern="0" cap="none" spc="0" normalizeH="0" baseline="0" noProof="0" dirty="0" smtClean="0">
                <a:ln>
                  <a:noFill/>
                </a:ln>
                <a:solidFill>
                  <a:schemeClr val="tx1"/>
                </a:solidFill>
                <a:effectLst/>
                <a:uLnTx/>
                <a:uFillTx/>
                <a:latin typeface="+mn-lt"/>
                <a:ea typeface="+mn-ea"/>
                <a:cs typeface="+mn-cs"/>
              </a:rPr>
              <a:t>pollution reduction </a:t>
            </a:r>
            <a:r>
              <a:rPr kumimoji="0" lang="en-US" b="0" i="0" u="none" strike="noStrike" kern="0" cap="none" spc="0" normalizeH="0" baseline="0" noProof="0" dirty="0">
                <a:ln>
                  <a:noFill/>
                </a:ln>
                <a:solidFill>
                  <a:schemeClr val="tx1"/>
                </a:solidFill>
                <a:effectLst/>
                <a:uLnTx/>
                <a:uFillTx/>
                <a:latin typeface="+mn-lt"/>
                <a:ea typeface="+mn-ea"/>
                <a:cs typeface="+mn-cs"/>
              </a:rPr>
              <a:t>measures </a:t>
            </a:r>
            <a:r>
              <a:rPr kumimoji="0" lang="en-US" b="0" i="0" u="none" strike="noStrike" kern="0" cap="none" spc="0" normalizeH="0" baseline="0" noProof="0" dirty="0" smtClean="0">
                <a:ln>
                  <a:noFill/>
                </a:ln>
                <a:solidFill>
                  <a:schemeClr val="tx1"/>
                </a:solidFill>
                <a:effectLst/>
                <a:uLnTx/>
                <a:uFillTx/>
                <a:latin typeface="+mn-lt"/>
                <a:ea typeface="+mn-ea"/>
                <a:cs typeface="+mn-cs"/>
              </a:rPr>
              <a:t>and</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solid </a:t>
            </a:r>
            <a:r>
              <a:rPr kumimoji="0" lang="en-US" b="0" i="0" u="none" strike="noStrike" kern="0" cap="none" spc="0" normalizeH="0" baseline="0" noProof="0" dirty="0">
                <a:ln>
                  <a:noFill/>
                </a:ln>
                <a:solidFill>
                  <a:schemeClr val="tx1"/>
                </a:solidFill>
                <a:effectLst/>
                <a:uLnTx/>
                <a:uFillTx/>
                <a:latin typeface="+mn-lt"/>
                <a:ea typeface="+mn-ea"/>
                <a:cs typeface="+mn-cs"/>
              </a:rPr>
              <a:t>waste minimisation through reclamation</a:t>
            </a:r>
            <a:r>
              <a:rPr kumimoji="0" lang="en-US" b="0" i="0" u="none" strike="noStrike" kern="0" cap="none" spc="0" normalizeH="0" baseline="0" noProof="0" dirty="0" smtClean="0">
                <a:ln>
                  <a:noFill/>
                </a:ln>
                <a:solidFill>
                  <a:schemeClr val="tx1"/>
                </a:solidFill>
                <a:effectLst/>
                <a:uLnTx/>
                <a:uFillTx/>
                <a:latin typeface="+mn-lt"/>
                <a:ea typeface="+mn-ea"/>
                <a:cs typeface="+mn-cs"/>
              </a:rPr>
              <a:t>,</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recycling </a:t>
            </a:r>
            <a:r>
              <a:rPr kumimoji="0" lang="en-US" b="0" i="0" u="none" strike="noStrike" kern="0" cap="none" spc="0" normalizeH="0" baseline="0" noProof="0" dirty="0" err="1" smtClean="0">
                <a:ln>
                  <a:noFill/>
                </a:ln>
                <a:solidFill>
                  <a:schemeClr val="tx1"/>
                </a:solidFill>
                <a:effectLst/>
                <a:uLnTx/>
                <a:uFillTx/>
                <a:latin typeface="+mn-lt"/>
                <a:ea typeface="+mn-ea"/>
                <a:cs typeface="+mn-cs"/>
              </a:rPr>
              <a:t>etc</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a:ln>
                  <a:noFill/>
                </a:ln>
                <a:solidFill>
                  <a:schemeClr val="tx1"/>
                </a:solidFill>
                <a:effectLst/>
                <a:uLnTx/>
                <a:uFillTx/>
                <a:latin typeface="+mn-lt"/>
                <a:ea typeface="+mn-ea"/>
                <a:cs typeface="+mn-cs"/>
              </a:rPr>
              <a:t> </a:t>
            </a:r>
            <a:r>
              <a:rPr kumimoji="0" lang="en-US" b="0" i="0" u="none" strike="noStrike" kern="0" cap="none" spc="0" normalizeH="0" baseline="0" noProof="0" dirty="0" smtClean="0">
                <a:ln>
                  <a:noFill/>
                </a:ln>
                <a:solidFill>
                  <a:schemeClr val="tx1"/>
                </a:solidFill>
                <a:effectLst/>
                <a:uLnTx/>
                <a:uFillTx/>
                <a:latin typeface="+mn-lt"/>
                <a:ea typeface="+mn-ea"/>
                <a:cs typeface="+mn-cs"/>
              </a:rPr>
              <a:t>    -Management </a:t>
            </a:r>
            <a:r>
              <a:rPr kumimoji="0" lang="en-US" b="0" i="0" u="none" strike="noStrike" kern="0" cap="none" spc="0" normalizeH="0" baseline="0" noProof="0" dirty="0">
                <a:ln>
                  <a:noFill/>
                </a:ln>
                <a:solidFill>
                  <a:schemeClr val="tx1"/>
                </a:solidFill>
                <a:effectLst/>
                <a:uLnTx/>
                <a:uFillTx/>
                <a:latin typeface="+mn-lt"/>
                <a:ea typeface="+mn-ea"/>
                <a:cs typeface="+mn-cs"/>
              </a:rPr>
              <a:t>measures such </a:t>
            </a:r>
            <a:r>
              <a:rPr kumimoji="0" lang="en-US" b="0" i="0" u="none" strike="noStrike" kern="0" cap="none" spc="0" normalizeH="0" baseline="0" noProof="0" dirty="0" smtClean="0">
                <a:ln>
                  <a:noFill/>
                </a:ln>
                <a:solidFill>
                  <a:schemeClr val="tx1"/>
                </a:solidFill>
                <a:effectLst/>
                <a:uLnTx/>
                <a:uFillTx/>
                <a:latin typeface="+mn-lt"/>
                <a:ea typeface="+mn-ea"/>
                <a:cs typeface="+mn-cs"/>
              </a:rPr>
              <a:t>as reforestation</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2"/>
              </a:buClr>
              <a:buSzTx/>
              <a:buFontTx/>
              <a:buNone/>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a:t>
            </a:r>
            <a:r>
              <a:rPr kumimoji="0" lang="en-US" b="0" i="0" u="none" strike="noStrike" kern="0" cap="none" spc="0" normalizeH="0" baseline="0" noProof="0" dirty="0" err="1" smtClean="0">
                <a:ln>
                  <a:noFill/>
                </a:ln>
                <a:solidFill>
                  <a:schemeClr val="tx1"/>
                </a:solidFill>
                <a:effectLst/>
                <a:uLnTx/>
                <a:uFillTx/>
                <a:latin typeface="+mn-lt"/>
                <a:ea typeface="+mn-ea"/>
                <a:cs typeface="+mn-cs"/>
              </a:rPr>
              <a:t>etc</a:t>
            </a:r>
            <a:r>
              <a:rPr kumimoji="0" lang="en-US" b="0" i="0" u="none" strike="noStrike" kern="0" cap="none" spc="0" normalizeH="0" baseline="0" noProof="0" dirty="0" smtClean="0">
                <a:ln>
                  <a:noFill/>
                </a:ln>
                <a:solidFill>
                  <a:schemeClr val="tx1"/>
                </a:solidFill>
                <a:effectLst/>
                <a:uLnTx/>
                <a:uFillTx/>
                <a:latin typeface="+mn-lt"/>
                <a:ea typeface="+mn-ea"/>
                <a:cs typeface="+mn-cs"/>
              </a:rPr>
              <a:t> </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Principles of Environmental Impact Assessment </a:t>
            </a:r>
            <a:endParaRPr kumimoji="0" lang="en-US" sz="3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100356" name="Content Placeholder 2"/>
          <p:cNvSpPr>
            <a:spLocks noGrp="1"/>
          </p:cNvSpPr>
          <p:nvPr>
            <p:ph sz="half" idx="1"/>
          </p:nvPr>
        </p:nvSpPr>
        <p:spPr>
          <a:xfrm>
            <a:off x="1981200" y="1600200"/>
            <a:ext cx="8229600" cy="4495800"/>
          </a:xfrm>
        </p:spPr>
        <p:txBody>
          <a:bodyPr vert="horz" wrap="square" lIns="91440" tIns="45720" rIns="91440" bIns="45720" anchor="t" anchorCtr="0">
            <a:normAutofit lnSpcReduction="10000"/>
          </a:bodyPr>
          <a:p>
            <a:pPr marL="0" indent="0">
              <a:buSzTx/>
              <a:buFontTx/>
              <a:buNone/>
            </a:pPr>
            <a:r>
              <a:rPr lang="en-US" altLang="en-US" dirty="0">
                <a:latin typeface="+mn-lt"/>
                <a:ea typeface="+mn-ea"/>
                <a:cs typeface="+mn-cs"/>
              </a:rPr>
              <a:t>-Participation</a:t>
            </a:r>
            <a:endParaRPr lang="en-US" altLang="en-US" dirty="0">
              <a:latin typeface="+mn-lt"/>
              <a:ea typeface="+mn-ea"/>
              <a:cs typeface="+mn-cs"/>
            </a:endParaRPr>
          </a:p>
          <a:p>
            <a:pPr marL="0" indent="0">
              <a:buSzTx/>
              <a:buFontTx/>
              <a:buNone/>
            </a:pPr>
            <a:r>
              <a:rPr lang="en-US" altLang="en-US" dirty="0">
                <a:latin typeface="+mn-lt"/>
                <a:ea typeface="+mn-ea"/>
                <a:cs typeface="+mn-cs"/>
              </a:rPr>
              <a:t>-Transparency</a:t>
            </a:r>
            <a:endParaRPr lang="en-US" altLang="en-US" dirty="0">
              <a:latin typeface="+mn-lt"/>
              <a:ea typeface="+mn-ea"/>
              <a:cs typeface="+mn-cs"/>
            </a:endParaRPr>
          </a:p>
          <a:p>
            <a:pPr marL="0" indent="0">
              <a:buSzTx/>
              <a:buFontTx/>
              <a:buNone/>
            </a:pPr>
            <a:r>
              <a:rPr lang="en-US" altLang="en-US" dirty="0">
                <a:latin typeface="+mn-lt"/>
                <a:ea typeface="+mn-ea"/>
                <a:cs typeface="+mn-cs"/>
              </a:rPr>
              <a:t>-Certainity</a:t>
            </a:r>
            <a:endParaRPr lang="en-US" altLang="en-US" dirty="0">
              <a:latin typeface="+mn-lt"/>
              <a:ea typeface="+mn-ea"/>
              <a:cs typeface="+mn-cs"/>
            </a:endParaRPr>
          </a:p>
          <a:p>
            <a:pPr marL="0" indent="0">
              <a:buSzTx/>
              <a:buFontTx/>
              <a:buNone/>
            </a:pPr>
            <a:r>
              <a:rPr lang="en-US" altLang="en-US" dirty="0">
                <a:latin typeface="+mn-lt"/>
                <a:ea typeface="+mn-ea"/>
                <a:cs typeface="+mn-cs"/>
              </a:rPr>
              <a:t>-Integrity</a:t>
            </a:r>
            <a:endParaRPr lang="en-US" altLang="en-US" dirty="0">
              <a:latin typeface="+mn-lt"/>
              <a:ea typeface="+mn-ea"/>
              <a:cs typeface="+mn-cs"/>
            </a:endParaRPr>
          </a:p>
          <a:p>
            <a:pPr marL="0" indent="0">
              <a:buSzTx/>
              <a:buFontTx/>
              <a:buNone/>
            </a:pPr>
            <a:r>
              <a:rPr lang="en-US" altLang="en-US" dirty="0">
                <a:latin typeface="+mn-lt"/>
                <a:ea typeface="+mn-ea"/>
                <a:cs typeface="+mn-cs"/>
              </a:rPr>
              <a:t>-Cost Effectiveness</a:t>
            </a:r>
            <a:endParaRPr lang="en-US" altLang="en-US" dirty="0">
              <a:latin typeface="+mn-lt"/>
              <a:ea typeface="+mn-ea"/>
              <a:cs typeface="+mn-cs"/>
            </a:endParaRPr>
          </a:p>
          <a:p>
            <a:pPr marL="0" indent="0">
              <a:buSzTx/>
              <a:buFontTx/>
              <a:buNone/>
            </a:pPr>
            <a:r>
              <a:rPr lang="en-US" altLang="en-US" dirty="0">
                <a:latin typeface="+mn-lt"/>
                <a:ea typeface="+mn-ea"/>
                <a:cs typeface="+mn-cs"/>
              </a:rPr>
              <a:t>-Practicality</a:t>
            </a:r>
            <a:endParaRPr lang="en-US" altLang="en-US" dirty="0">
              <a:latin typeface="+mn-lt"/>
              <a:ea typeface="+mn-ea"/>
              <a:cs typeface="+mn-cs"/>
            </a:endParaRPr>
          </a:p>
          <a:p>
            <a:pPr marL="0" indent="0">
              <a:buSzTx/>
              <a:buFontTx/>
              <a:buNone/>
            </a:pPr>
            <a:r>
              <a:rPr lang="en-US" altLang="en-US" dirty="0">
                <a:latin typeface="+mn-lt"/>
                <a:ea typeface="+mn-ea"/>
                <a:cs typeface="+mn-cs"/>
              </a:rPr>
              <a:t>-Accountability</a:t>
            </a:r>
            <a:endParaRPr lang="en-US" altLang="en-US" dirty="0">
              <a:latin typeface="+mn-lt"/>
              <a:ea typeface="+mn-ea"/>
              <a:cs typeface="+mn-cs"/>
            </a:endParaRPr>
          </a:p>
          <a:p>
            <a:pPr marL="0" indent="0">
              <a:buSzTx/>
              <a:buFontTx/>
              <a:buNone/>
            </a:pPr>
            <a:r>
              <a:rPr lang="en-US" altLang="en-US" dirty="0">
                <a:latin typeface="+mn-lt"/>
                <a:ea typeface="+mn-ea"/>
                <a:cs typeface="+mn-cs"/>
              </a:rPr>
              <a:t>-Flexibility</a:t>
            </a:r>
            <a:endParaRPr lang="en-US" altLang="en-US" dirty="0">
              <a:latin typeface="+mn-lt"/>
              <a:ea typeface="+mn-ea"/>
              <a:cs typeface="+mn-cs"/>
            </a:endParaRPr>
          </a:p>
          <a:p>
            <a:pPr marL="0" indent="0">
              <a:buSzTx/>
              <a:buFontTx/>
              <a:buNone/>
            </a:pPr>
            <a:r>
              <a:rPr lang="en-US" altLang="en-US" dirty="0">
                <a:latin typeface="+mn-lt"/>
                <a:ea typeface="+mn-ea"/>
                <a:cs typeface="+mn-cs"/>
              </a:rPr>
              <a:t>-Precautionary</a:t>
            </a:r>
            <a:endParaRPr lang="en-US" altLang="en-US" dirty="0">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Notable sections under SI 28 of 1997</a:t>
            </a:r>
            <a:endParaRPr kumimoji="0" lang="en-US" sz="36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101380" name="Content Placeholder 2"/>
          <p:cNvSpPr>
            <a:spLocks noGrp="1"/>
          </p:cNvSpPr>
          <p:nvPr>
            <p:ph sz="half" idx="1"/>
          </p:nvPr>
        </p:nvSpPr>
        <p:spPr>
          <a:xfrm>
            <a:off x="1981200" y="1600200"/>
            <a:ext cx="8229600" cy="5068888"/>
          </a:xfrm>
        </p:spPr>
        <p:txBody>
          <a:bodyPr vert="horz" wrap="square" lIns="91440" tIns="45720" rIns="91440" bIns="45720" anchor="t" anchorCtr="0"/>
          <a:p>
            <a:pPr marL="0" indent="0">
              <a:buSzTx/>
              <a:buFontTx/>
              <a:buNone/>
            </a:pPr>
            <a:r>
              <a:rPr lang="en-US" altLang="en-US" sz="2400" dirty="0">
                <a:latin typeface="+mn-lt"/>
                <a:ea typeface="+mn-ea"/>
                <a:cs typeface="+mn-cs"/>
              </a:rPr>
              <a:t>    </a:t>
            </a:r>
            <a:endParaRPr lang="en-US" altLang="en-US" sz="2400" dirty="0">
              <a:latin typeface="+mn-lt"/>
              <a:ea typeface="+mn-ea"/>
              <a:cs typeface="+mn-cs"/>
            </a:endParaRPr>
          </a:p>
          <a:p>
            <a:pPr marL="0" indent="0">
              <a:buSzTx/>
              <a:buFontTx/>
              <a:buNone/>
            </a:pPr>
            <a:endParaRPr lang="en-US" altLang="en-US" sz="2400" dirty="0">
              <a:latin typeface="+mn-lt"/>
              <a:ea typeface="+mn-ea"/>
              <a:cs typeface="+mn-cs"/>
            </a:endParaRPr>
          </a:p>
          <a:p>
            <a:pPr marL="0" indent="0">
              <a:buSzTx/>
              <a:buFontTx/>
              <a:buNone/>
            </a:pPr>
            <a:r>
              <a:rPr lang="en-US" altLang="en-US" sz="2400" dirty="0">
                <a:latin typeface="+mn-lt"/>
                <a:ea typeface="+mn-ea"/>
                <a:cs typeface="+mn-cs"/>
              </a:rPr>
              <a:t>     </a:t>
            </a:r>
            <a:r>
              <a:rPr lang="en-US" altLang="en-US" sz="2200" dirty="0">
                <a:latin typeface="+mn-lt"/>
                <a:ea typeface="+mn-ea"/>
                <a:cs typeface="+mn-cs"/>
              </a:rPr>
              <a:t>-S3 – Project Brief and EIS requirement</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-S9 – Approval of persons preparing EIS and conduct of EIA</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-S11 – Contents of EIS   </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-S12 – Signatures of every individual person involved</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-S17 – Public Hearing</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-S21 – Decision Letter</a:t>
            </a:r>
            <a:endParaRPr lang="en-US" altLang="en-US" sz="2200" dirty="0">
              <a:latin typeface="+mn-lt"/>
              <a:ea typeface="+mn-ea"/>
              <a:cs typeface="+mn-cs"/>
            </a:endParaRPr>
          </a:p>
          <a:p>
            <a:pPr marL="0" indent="0">
              <a:buSzTx/>
              <a:buFontTx/>
              <a:buNone/>
            </a:pPr>
            <a:r>
              <a:rPr lang="en-US" altLang="en-US" sz="2200" dirty="0">
                <a:latin typeface="+mn-lt"/>
                <a:ea typeface="+mn-ea"/>
                <a:cs typeface="+mn-cs"/>
              </a:rPr>
              <a:t>     -S34 – Offences and Penalties</a:t>
            </a:r>
            <a:endParaRPr lang="en-US" altLang="en-US" sz="2200" dirty="0">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ctrTitle"/>
          </p:nvPr>
        </p:nvSpPr>
        <p:spPr>
          <a:xfrm>
            <a:off x="1524000" y="2088833"/>
            <a:ext cx="9144000" cy="2387600"/>
          </a:xfrm>
        </p:spPr>
        <p:txBody>
          <a:bodyPr/>
          <a:p>
            <a:r>
              <a:rPr lang="en-US"/>
              <a:t>END</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6801</Words>
  <Application>WPS Presentation</Application>
  <PresentationFormat>Widescreen</PresentationFormat>
  <Paragraphs>191</Paragraphs>
  <Slides>22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Arial</vt:lpstr>
      <vt:lpstr>SimSun</vt:lpstr>
      <vt:lpstr>Wingdings</vt:lpstr>
      <vt:lpstr>Arial Unicode MS</vt:lpstr>
      <vt:lpstr>Calibri Light</vt:lpstr>
      <vt:lpstr>Helvetica Neue</vt:lpstr>
      <vt:lpstr>Calibri</vt:lpstr>
      <vt:lpstr>宋体-简</vt:lpstr>
      <vt:lpstr>Microsoft YaHei</vt:lpstr>
      <vt:lpstr>汉仪旗黑</vt:lpstr>
      <vt:lpstr>Office Theme</vt:lpstr>
      <vt:lpstr>   ENVIRONMENTAL LAW   </vt:lpstr>
      <vt:lpstr>OVERVIEW</vt:lpstr>
      <vt:lpstr>Historical Perspective</vt:lpstr>
      <vt:lpstr>PowerPoint 演示文稿</vt:lpstr>
      <vt:lpstr>Definition</vt:lpstr>
      <vt:lpstr>Rationale</vt:lpstr>
      <vt:lpstr>Benefits of EIA</vt:lpstr>
      <vt:lpstr>Stakeholders</vt:lpstr>
      <vt:lpstr>Process</vt:lpstr>
      <vt:lpstr> Environmental Project Brief (EPB) Part II &amp; III of SI 28 OF 1997 </vt:lpstr>
      <vt:lpstr>Example of decision letter</vt:lpstr>
      <vt:lpstr>Environmental Impact Statement (EIS). Part VI of SI 28 of 1997</vt:lpstr>
      <vt:lpstr>The Law</vt:lpstr>
      <vt:lpstr>Stages in conducting a full EIA Fourth schedule of the SI 28 1997</vt:lpstr>
      <vt:lpstr>Principles of Environmental Law in EIA Process</vt:lpstr>
      <vt:lpstr>1. Sustainable Development</vt:lpstr>
      <vt:lpstr>2.Precautionary Principle</vt:lpstr>
      <vt:lpstr>3. Public Participation</vt:lpstr>
      <vt:lpstr>6. Polluter Pays Principle</vt:lpstr>
      <vt:lpstr>Principles of Environmental Impact Assessment </vt:lpstr>
      <vt:lpstr>Notable sections under SI 28 of 1997</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Impact Assessment</dc:title>
  <dc:creator>inongemutemwa</dc:creator>
  <cp:lastModifiedBy>Ino Mutemwa</cp:lastModifiedBy>
  <cp:revision>1</cp:revision>
  <dcterms:created xsi:type="dcterms:W3CDTF">2023-07-28T11:12:33Z</dcterms:created>
  <dcterms:modified xsi:type="dcterms:W3CDTF">2023-07-28T11:12:33Z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