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61" r:id="rId4"/>
    <p:sldId id="260" r:id="rId5"/>
    <p:sldId id="259" r:id="rId6"/>
    <p:sldId id="258" r:id="rId7"/>
    <p:sldId id="257" r:id="rId8"/>
    <p:sldId id="263" r:id="rId9"/>
    <p:sldId id="268" r:id="rId10"/>
    <p:sldId id="264" r:id="rId11"/>
    <p:sldId id="265" r:id="rId12"/>
    <p:sldId id="267" r:id="rId13"/>
    <p:sldId id="266" r:id="rId14"/>
    <p:sldId id="262" r:id="rId15"/>
    <p:sldId id="269" r:id="rId16"/>
  </p:sldIdLst>
  <p:sldSz cx="12192000" cy="6858000"/>
  <p:notesSz cx="6858000" cy="9144000"/>
  <p:embeddedFontLst>
    <p:embeddedFont>
      <p:font typeface="Rockwell Regular" panose="02060503020205020403"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font" Target="fonts/font1.fntdata"/><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54000"/>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alphaModFix amt="91000"/>
          </a:blip>
          <a:stretch>
            <a:fillRect/>
          </a:stretch>
        </a:blipFill>
        <a:effectLst/>
      </p:bgPr>
    </p:bg>
    <p:spTree>
      <p:nvGrpSpPr>
        <p:cNvPr id="1" name=""/>
        <p:cNvGrpSpPr/>
        <p:nvPr/>
      </p:nvGrpSpPr>
      <p:grpSpPr/>
      <p:sp>
        <p:nvSpPr>
          <p:cNvPr id="2" name="Title 1"/>
          <p:cNvSpPr>
            <a:spLocks noGrp="1"/>
          </p:cNvSpPr>
          <p:nvPr>
            <p:ph type="ctrTitle"/>
          </p:nvPr>
        </p:nvSpPr>
        <p:spPr>
          <a:xfrm>
            <a:off x="1049020" y="1122680"/>
            <a:ext cx="9975215" cy="2387600"/>
          </a:xfrm>
        </p:spPr>
        <p:txBody>
          <a:bodyPr/>
          <a:p>
            <a:r>
              <a:rPr lang="en-US">
                <a:solidFill>
                  <a:schemeClr val="bg1"/>
                </a:solidFill>
                <a:effectLst>
                  <a:outerShdw blurRad="50800" dist="50800" dir="5400000" algn="ctr" rotWithShape="0">
                    <a:schemeClr val="tx1">
                      <a:alpha val="100000"/>
                    </a:schemeClr>
                  </a:outerShdw>
                </a:effectLst>
                <a:latin typeface="Rockwell Regular" panose="02060503020205020403" charset="0"/>
                <a:cs typeface="Rockwell Regular" panose="02060503020205020403" charset="0"/>
              </a:rPr>
              <a:t>PUBLIC PARTICIPATION</a:t>
            </a:r>
            <a:endParaRPr lang="en-US">
              <a:solidFill>
                <a:schemeClr val="bg1"/>
              </a:solidFill>
              <a:effectLst>
                <a:outerShdw blurRad="50800" dist="50800" dir="5400000" algn="ctr" rotWithShape="0">
                  <a:schemeClr val="tx1">
                    <a:alpha val="100000"/>
                  </a:schemeClr>
                </a:outerShdw>
              </a:effectLst>
              <a:latin typeface="Rockwell Regular" panose="02060503020205020403" charset="0"/>
              <a:cs typeface="Rockwell Regular" panose="02060503020205020403" charset="0"/>
            </a:endParaRPr>
          </a:p>
        </p:txBody>
      </p:sp>
      <p:sp>
        <p:nvSpPr>
          <p:cNvPr id="3" name="Subtitle 2"/>
          <p:cNvSpPr>
            <a:spLocks noGrp="1"/>
          </p:cNvSpPr>
          <p:nvPr>
            <p:ph type="subTitle" idx="1"/>
          </p:nvPr>
        </p:nvSpPr>
        <p:spPr/>
        <p:txBody>
          <a:bodyPr/>
          <a:p>
            <a:r>
              <a:rPr lang="en-US" b="1"/>
              <a:t>UNIT NINE </a:t>
            </a:r>
            <a:endParaRPr lang="en-US"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1327150"/>
            <a:ext cx="10515600" cy="5349875"/>
          </a:xfrm>
        </p:spPr>
        <p:txBody>
          <a:bodyPr/>
          <a:p>
            <a:pPr algn="just">
              <a:lnSpc>
                <a:spcPct val="100000"/>
              </a:lnSpc>
            </a:pPr>
            <a:r>
              <a:rPr lang="en-US" sz="3200">
                <a:solidFill>
                  <a:schemeClr val="tx1"/>
                </a:solidFill>
              </a:rPr>
              <a:t>Information, Public participation and access to justice in environmental matters are environmental tools set forth in principal 10 of the 1992 Rio Delaration (principal10)</a:t>
            </a:r>
            <a:endParaRPr lang="en-US" sz="3200">
              <a:solidFill>
                <a:schemeClr val="tx1"/>
              </a:solidFill>
            </a:endParaRPr>
          </a:p>
          <a:p>
            <a:pPr algn="just">
              <a:lnSpc>
                <a:spcPct val="100000"/>
              </a:lnSpc>
            </a:pPr>
            <a:r>
              <a:rPr lang="en-US" sz="3200">
                <a:solidFill>
                  <a:schemeClr val="tx1"/>
                </a:solidFill>
              </a:rPr>
              <a:t>The 3 legal procedures are aimed to ensure that every potentially affected person can participate in environmental management at relevant levels.</a:t>
            </a:r>
            <a:endParaRPr lang="en-US" sz="320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875030"/>
            <a:ext cx="10515600" cy="5302250"/>
          </a:xfrm>
        </p:spPr>
        <p:txBody>
          <a:bodyPr/>
          <a:p>
            <a:pPr algn="just">
              <a:lnSpc>
                <a:spcPct val="100000"/>
              </a:lnSpc>
            </a:pPr>
            <a:r>
              <a:rPr lang="en-US"/>
              <a:t>That it provides transparency in governnce and hence serve to strengthen Legislation and institutional regimes for environmental management.</a:t>
            </a:r>
            <a:endParaRPr lang="en-US"/>
          </a:p>
          <a:p>
            <a:pPr algn="just">
              <a:lnSpc>
                <a:spcPct val="100000"/>
              </a:lnSpc>
            </a:pPr>
            <a:r>
              <a:rPr lang="en-US"/>
              <a:t>Objectives of public participation are to improve the quality of decision making in environmental matters through increased transparency and to promote the equitable resolution of environmental disputes.</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06095" y="304800"/>
            <a:ext cx="11132820" cy="6109970"/>
          </a:xfrm>
        </p:spPr>
        <p:txBody>
          <a:bodyPr>
            <a:normAutofit lnSpcReduction="20000"/>
          </a:bodyPr>
          <a:p>
            <a:pPr algn="just">
              <a:lnSpc>
                <a:spcPct val="100000"/>
              </a:lnSpc>
            </a:pPr>
            <a:r>
              <a:rPr lang="en-US"/>
              <a:t>1992 RIO DECLARATION (Principal 10)</a:t>
            </a:r>
            <a:endParaRPr lang="en-US"/>
          </a:p>
          <a:p>
            <a:pPr algn="just">
              <a:lnSpc>
                <a:spcPct val="100000"/>
              </a:lnSpc>
            </a:pPr>
            <a:endParaRPr lang="en-US"/>
          </a:p>
          <a:p>
            <a:pPr algn="just">
              <a:lnSpc>
                <a:spcPct val="100000"/>
              </a:lnSpc>
            </a:pPr>
            <a:r>
              <a:rPr lang="en-US" sz="3200"/>
              <a:t>“Environmental issues are best handles with the participation of all concerned citizens at the relevant level. At the national level, each individual shall have appropriate access to information concerning the environment that is held by public authorities including information on hazardous  materials and activities in their communities and the opportunity to participate in decision making processes..”</a:t>
            </a:r>
            <a:endParaRPr lang="en-US" sz="3200"/>
          </a:p>
          <a:p>
            <a:pPr algn="just">
              <a:lnSpc>
                <a:spcPct val="100000"/>
              </a:lnSpc>
            </a:pPr>
            <a:r>
              <a:rPr lang="en-US" sz="3200"/>
              <a:t>More generally freedom of information, democratic participation in governance, and judiciary guarantees are internationally protected human rights contained in constitutions, global and regional treaties.</a:t>
            </a:r>
            <a:endParaRPr lang="en-US" sz="3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10845" y="365125"/>
            <a:ext cx="11489055" cy="1325880"/>
          </a:xfrm>
        </p:spPr>
        <p:txBody>
          <a:bodyPr>
            <a:normAutofit fontScale="90000"/>
          </a:bodyPr>
          <a:p>
            <a:r>
              <a:rPr lang="en-US">
                <a:sym typeface="+mn-ea"/>
              </a:rPr>
              <a:t>WHAT IS PUBLIC PARTICIPATION IN ENVIRONMENTAL ISSUES:</a:t>
            </a:r>
            <a:endParaRPr lang="en-US"/>
          </a:p>
        </p:txBody>
      </p:sp>
      <p:sp>
        <p:nvSpPr>
          <p:cNvPr id="3" name="Content Placeholder 2"/>
          <p:cNvSpPr>
            <a:spLocks noGrp="1"/>
          </p:cNvSpPr>
          <p:nvPr>
            <p:ph idx="1"/>
          </p:nvPr>
        </p:nvSpPr>
        <p:spPr/>
        <p:txBody>
          <a:bodyPr>
            <a:noAutofit/>
          </a:bodyPr>
          <a:p>
            <a:pPr algn="just">
              <a:lnSpc>
                <a:spcPct val="100000"/>
              </a:lnSpc>
            </a:pPr>
            <a:r>
              <a:rPr lang="en-US"/>
              <a:t>The term “Public Participation” means the availabilty of opportunities for individuals for individuals, groups and organisations to provide input in the making of decisions which have and are likely to have an impact on the environment , including in enactment of  Laws, the enforcement of national Laws, practices, and guidelines and EIA procedures.</a:t>
            </a:r>
            <a:endParaRPr lang="en-US"/>
          </a:p>
          <a:p>
            <a:pPr algn="just">
              <a:lnSpc>
                <a:spcPct val="100000"/>
              </a:lnSpc>
            </a:pPr>
            <a:r>
              <a:rPr lang="en-US"/>
              <a:t>Therefore public participation is one of the fundamental prerequisites for the achievement of a sustainable development.</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77215" y="993775"/>
            <a:ext cx="10776585" cy="5183505"/>
          </a:xfrm>
        </p:spPr>
        <p:txBody>
          <a:bodyPr/>
          <a:p>
            <a:pPr algn="just">
              <a:lnSpc>
                <a:spcPct val="100000"/>
              </a:lnSpc>
            </a:pPr>
            <a:r>
              <a:rPr lang="en-US" sz="3200"/>
              <a:t>Article 25 of the 1966 United Nations International covenant on civil and political rights enshrines the right to participate “ in the conduct of public affairs, directly or through freely choosen representatives”.</a:t>
            </a:r>
            <a:endParaRPr lang="en-US" sz="3200"/>
          </a:p>
          <a:p>
            <a:pPr algn="just">
              <a:lnSpc>
                <a:spcPct val="100000"/>
              </a:lnSpc>
            </a:pPr>
            <a:r>
              <a:rPr lang="en-US" sz="3200"/>
              <a:t>Therefore access to information, public participation and acess to justice will in prctice work together and depend on each other to be effective.</a:t>
            </a:r>
            <a:endParaRPr lang="en-US" sz="3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828040"/>
          </a:xfrm>
        </p:spPr>
        <p:txBody>
          <a:bodyPr>
            <a:normAutofit/>
          </a:bodyPr>
          <a:p>
            <a:r>
              <a:rPr lang="en-US">
                <a:sym typeface="+mn-ea"/>
              </a:rPr>
              <a:t>INTERNATIONAL FRAMEWORK</a:t>
            </a:r>
            <a:endParaRPr lang="en-US"/>
          </a:p>
        </p:txBody>
      </p:sp>
      <p:sp>
        <p:nvSpPr>
          <p:cNvPr id="3" name="Content Placeholder 2"/>
          <p:cNvSpPr>
            <a:spLocks noGrp="1"/>
          </p:cNvSpPr>
          <p:nvPr>
            <p:ph idx="1"/>
          </p:nvPr>
        </p:nvSpPr>
        <p:spPr>
          <a:xfrm>
            <a:off x="577215" y="1351280"/>
            <a:ext cx="10776585" cy="4826000"/>
          </a:xfrm>
        </p:spPr>
        <p:txBody>
          <a:bodyPr>
            <a:normAutofit/>
          </a:bodyPr>
          <a:p>
            <a:r>
              <a:rPr lang="en-US"/>
              <a:t>1)Global Principal</a:t>
            </a:r>
            <a:endParaRPr lang="en-US"/>
          </a:p>
          <a:p>
            <a:r>
              <a:rPr lang="en-US"/>
              <a:t>The Johannesburg Global Judges Symposium</a:t>
            </a:r>
            <a:endParaRPr lang="en-US"/>
          </a:p>
          <a:p>
            <a:r>
              <a:rPr lang="en-US"/>
              <a:t>-in August 2002, members of the Judiciary from around the world agreed on a capacity building programme in Environmental Law, based in particular on the importance of sensitizing the public and judiciary on environmental issues.</a:t>
            </a:r>
            <a:endParaRPr lang="en-US"/>
          </a:p>
          <a:p>
            <a:r>
              <a:rPr lang="en-US"/>
              <a:t>- Dissemination of information, public participation in decision making and access to justice are key elements of the programme.</a:t>
            </a:r>
            <a:endParaRPr lang="en-US"/>
          </a:p>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756285"/>
            <a:ext cx="10515600" cy="5420995"/>
          </a:xfrm>
        </p:spPr>
        <p:txBody>
          <a:bodyPr>
            <a:normAutofit lnSpcReduction="20000"/>
          </a:bodyPr>
          <a:p>
            <a:pPr algn="just">
              <a:lnSpc>
                <a:spcPct val="100000"/>
              </a:lnSpc>
            </a:pPr>
            <a:r>
              <a:rPr lang="en-US">
                <a:sym typeface="+mn-ea"/>
              </a:rPr>
              <a:t>The United Nations Environmental Programme ( UNEP) in applying principal 10 cameup with Decision 22/17 which provides</a:t>
            </a:r>
            <a:endParaRPr lang="en-US"/>
          </a:p>
          <a:p>
            <a:pPr algn="just">
              <a:lnSpc>
                <a:spcPct val="100000"/>
              </a:lnSpc>
            </a:pPr>
            <a:r>
              <a:rPr lang="en-US">
                <a:sym typeface="+mn-ea"/>
              </a:rPr>
              <a:t>“Public participation and suitable development policy formulation andiplementation, including the promotion of public participation at the Local and Natinal levels…”</a:t>
            </a:r>
            <a:endParaRPr lang="en-US"/>
          </a:p>
          <a:p>
            <a:pPr algn="just">
              <a:lnSpc>
                <a:spcPct val="100000"/>
              </a:lnSpc>
            </a:pPr>
            <a:r>
              <a:rPr lang="en-US">
                <a:sym typeface="+mn-ea"/>
              </a:rPr>
              <a:t>The mandate of principal 10 is not entirely new. The concept of public participation can be found in a large number of international legal instruments adopted before the 1992 Rio conference, some dating back to the 1972 Stockhol conference on the human environment. Therefore it appears in a large number of institutes.</a:t>
            </a:r>
            <a:endParaRPr lang="en-US"/>
          </a:p>
          <a:p>
            <a:pPr algn="just">
              <a:lnSpc>
                <a:spcPct val="100000"/>
              </a:lnSpc>
            </a:pP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946150"/>
            <a:ext cx="10515600" cy="5231130"/>
          </a:xfrm>
        </p:spPr>
        <p:txBody>
          <a:bodyPr/>
          <a:p>
            <a:pPr algn="just">
              <a:lnSpc>
                <a:spcPct val="100000"/>
              </a:lnSpc>
            </a:pPr>
            <a:r>
              <a:rPr lang="en-US"/>
              <a:t>Convention concerning the protection of the world Cultural and National Heritage 1972 articles 1 and 2 “ endeavor by all appropriate means and in particular by educational and information programmes to strengthen and respect by their purpose of the cultural and national heritage.” “To undertake to keep the public broadly informed…”</a:t>
            </a:r>
            <a:endParaRPr lang="en-US"/>
          </a:p>
          <a:p>
            <a:pPr algn="just">
              <a:lnSpc>
                <a:spcPct val="100000"/>
              </a:lnSpc>
            </a:pPr>
            <a:endParaRPr lang="en-US"/>
          </a:p>
          <a:p>
            <a:pPr algn="just">
              <a:lnSpc>
                <a:spcPct val="100000"/>
              </a:lnSpc>
            </a:pPr>
            <a:r>
              <a:rPr lang="en-US"/>
              <a:t>1992 United Nations Framework convention on climate chang contains provisions on public awareness and information as well as on public particiaption.</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1207770"/>
            <a:ext cx="10515600" cy="4969510"/>
          </a:xfrm>
        </p:spPr>
        <p:txBody>
          <a:bodyPr/>
          <a:p>
            <a:pPr algn="just">
              <a:lnSpc>
                <a:spcPct val="100000"/>
              </a:lnSpc>
            </a:pPr>
            <a:r>
              <a:rPr lang="en-US" sz="3200"/>
              <a:t>1992 convention on Biological Diversity reflects the provision of principal 10 public participation is reflected with the aims at stronger involvement in indeginous and local communities as part of its conservation objectives.</a:t>
            </a:r>
            <a:endParaRPr lang="en-US" sz="3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1041400"/>
            <a:ext cx="10515600" cy="5135880"/>
          </a:xfrm>
        </p:spPr>
        <p:txBody>
          <a:bodyPr/>
          <a:p>
            <a:pPr algn="just">
              <a:lnSpc>
                <a:spcPct val="100000"/>
              </a:lnSpc>
            </a:pPr>
            <a:r>
              <a:rPr lang="en-US" sz="3200"/>
              <a:t>Article 14 requires EIA procedures to be introduced for proposed projects that are likely to have significant adverse effects on biological diversity.</a:t>
            </a:r>
            <a:endParaRPr lang="en-US" sz="3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1345" y="779780"/>
            <a:ext cx="10895330" cy="5397500"/>
          </a:xfrm>
        </p:spPr>
        <p:txBody>
          <a:bodyPr>
            <a:normAutofit fontScale="90000" lnSpcReduction="10000"/>
          </a:bodyPr>
          <a:p>
            <a:pPr algn="just">
              <a:lnSpc>
                <a:spcPct val="100000"/>
              </a:lnSpc>
            </a:pPr>
            <a:r>
              <a:rPr lang="en-US" sz="3200"/>
              <a:t>1997 Kyoto  protocol to the 1992 climate change convention inclues a provision on public awareness and access to information relevant to climate change article 10 (e).</a:t>
            </a:r>
            <a:endParaRPr lang="en-US" sz="3200"/>
          </a:p>
          <a:p>
            <a:pPr algn="just">
              <a:lnSpc>
                <a:spcPct val="100000"/>
              </a:lnSpc>
            </a:pPr>
            <a:endParaRPr lang="en-US" sz="3200"/>
          </a:p>
          <a:p>
            <a:pPr algn="just">
              <a:lnSpc>
                <a:spcPct val="100000"/>
              </a:lnSpc>
            </a:pPr>
            <a:r>
              <a:rPr lang="en-US" sz="3200"/>
              <a:t>Public can participate in decision making only 16 opportunities are made available to the public to participate. The EIA procedure mandated by many national lwas is a good example of a means to engagethe public at the relevant level in decision making. EIA process in most countries has a participatory approach that provides opportunities for the public to be involved in decision making- making by seeking thei input on decisions likely to affect the immediate environment</a:t>
            </a:r>
            <a:r>
              <a:rPr lang="en-US"/>
              <a:t>.</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1017270"/>
            <a:ext cx="10515600" cy="5160010"/>
          </a:xfrm>
        </p:spPr>
        <p:txBody>
          <a:bodyPr/>
          <a:p>
            <a:pPr algn="just">
              <a:lnSpc>
                <a:spcPct val="100000"/>
              </a:lnSpc>
            </a:pPr>
            <a:r>
              <a:rPr lang="en-US" sz="3200"/>
              <a:t>The participation of the public may be either by individual citizens or by civil society. In particular NGO’s are expectd to articulate issues and to institute public interest suits 16 there is need.</a:t>
            </a:r>
            <a:endParaRPr lang="en-US" sz="3200"/>
          </a:p>
          <a:p>
            <a:pPr algn="just">
              <a:lnSpc>
                <a:spcPct val="100000"/>
              </a:lnSpc>
            </a:pPr>
            <a:r>
              <a:rPr lang="en-US" sz="3200"/>
              <a:t>The Law does not restrict public interest suits by taking away the need for locus standi, thus allowing it to strengthen environmental legislation.</a:t>
            </a:r>
            <a:endParaRPr lang="en-US" sz="3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0">
          <a:blip r:embed="rId1">
            <a:alphaModFix amt="87000"/>
          </a:blip>
          <a:stretch>
            <a:fillRect/>
          </a:stretch>
        </a:blipFill>
        <a:effectLst/>
      </p:bgPr>
    </p:bg>
    <p:spTree>
      <p:nvGrpSpPr>
        <p:cNvPr id="1" name=""/>
        <p:cNvGrpSpPr/>
        <p:nvPr/>
      </p:nvGrpSpPr>
      <p:grpSpPr/>
      <p:sp>
        <p:nvSpPr>
          <p:cNvPr id="4" name="Title 3"/>
          <p:cNvSpPr>
            <a:spLocks noGrp="1"/>
          </p:cNvSpPr>
          <p:nvPr>
            <p:ph type="ctrTitle"/>
          </p:nvPr>
        </p:nvSpPr>
        <p:spPr>
          <a:xfrm>
            <a:off x="1524000" y="1788478"/>
            <a:ext cx="9144000" cy="2387600"/>
          </a:xfrm>
        </p:spPr>
        <p:txBody>
          <a:bodyPr/>
          <a:p>
            <a:r>
              <a:rPr lang="en-US">
                <a:solidFill>
                  <a:schemeClr val="bg1"/>
                </a:solidFill>
                <a:effectLst>
                  <a:outerShdw blurRad="50800" dist="38100" dir="2700000" algn="tl" rotWithShape="0">
                    <a:schemeClr val="tx1">
                      <a:alpha val="40000"/>
                    </a:schemeClr>
                  </a:outerShdw>
                </a:effectLst>
                <a:latin typeface="Rockwell Regular" panose="02060503020205020403" charset="0"/>
                <a:cs typeface="Rockwell Regular" panose="02060503020205020403" charset="0"/>
              </a:rPr>
              <a:t>END</a:t>
            </a:r>
            <a:endParaRPr lang="en-US">
              <a:solidFill>
                <a:schemeClr val="bg1"/>
              </a:solidFill>
              <a:effectLst>
                <a:outerShdw blurRad="50800" dist="38100" dir="2700000" algn="tl" rotWithShape="0">
                  <a:schemeClr val="tx1">
                    <a:alpha val="40000"/>
                  </a:schemeClr>
                </a:outerShdw>
              </a:effectLst>
              <a:latin typeface="Rockwell Regular" panose="02060503020205020403" charset="0"/>
              <a:cs typeface="Rockwell Regular" panose="02060503020205020403"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5103</Words>
  <Application>WPS Presentation</Application>
  <PresentationFormat>Widescreen</PresentationFormat>
  <Paragraphs>53</Paragraphs>
  <Slides>14</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14</vt:i4>
      </vt:variant>
    </vt:vector>
  </HeadingPairs>
  <TitlesOfParts>
    <vt:vector size="28" baseType="lpstr">
      <vt:lpstr>Arial</vt:lpstr>
      <vt:lpstr>SimSun</vt:lpstr>
      <vt:lpstr>Wingdings</vt:lpstr>
      <vt:lpstr>Arial Unicode MS</vt:lpstr>
      <vt:lpstr>Calibri Light</vt:lpstr>
      <vt:lpstr>Helvetica Neue</vt:lpstr>
      <vt:lpstr>Calibri</vt:lpstr>
      <vt:lpstr>宋体-简</vt:lpstr>
      <vt:lpstr>Microsoft YaHei</vt:lpstr>
      <vt:lpstr>汉仪旗黑</vt:lpstr>
      <vt:lpstr>Apple Color Emoji</vt:lpstr>
      <vt:lpstr>Rockwell Regular</vt:lpstr>
      <vt:lpstr>Arial Regular</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PARTICIPATION</dc:title>
  <dc:creator>inongemutemwa</dc:creator>
  <cp:lastModifiedBy>Ino Mutemwa</cp:lastModifiedBy>
  <cp:revision>2</cp:revision>
  <dcterms:created xsi:type="dcterms:W3CDTF">2023-07-28T14:19:18Z</dcterms:created>
  <dcterms:modified xsi:type="dcterms:W3CDTF">2023-07-28T14:19:18Z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1033-5.3.0.7932</vt:lpwstr>
  </property>
</Properties>
</file>