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fonts/font1.fntdata" ContentType="application/x-fontdata"/>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3"/>
    <p:sldId id="271" r:id="rId4"/>
    <p:sldId id="266" r:id="rId5"/>
    <p:sldId id="265" r:id="rId6"/>
    <p:sldId id="264" r:id="rId7"/>
    <p:sldId id="263" r:id="rId8"/>
    <p:sldId id="273" r:id="rId9"/>
    <p:sldId id="262" r:id="rId10"/>
    <p:sldId id="261" r:id="rId11"/>
    <p:sldId id="260" r:id="rId12"/>
    <p:sldId id="259" r:id="rId13"/>
    <p:sldId id="258" r:id="rId14"/>
    <p:sldId id="257" r:id="rId15"/>
    <p:sldId id="268" r:id="rId16"/>
    <p:sldId id="269" r:id="rId17"/>
    <p:sldId id="270" r:id="rId18"/>
    <p:sldId id="267" r:id="rId19"/>
    <p:sldId id="272" r:id="rId20"/>
  </p:sldIdLst>
  <p:sldSz cx="12192000" cy="6858000"/>
  <p:notesSz cx="6858000" cy="9144000"/>
  <p:embeddedFontLst>
    <p:embeddedFont>
      <p:font typeface="Rockwell Regular" panose="02060503020205020403" charset="0"/>
      <p:regular r:id="rId2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1" autoAdjust="0"/>
    <p:restoredTop sz="94660"/>
  </p:normalViewPr>
  <p:slideViewPr>
    <p:cSldViewPr snapToGrid="0">
      <p:cViewPr varScale="1">
        <p:scale>
          <a:sx n="53" d="100"/>
          <a:sy n="53" d="100"/>
        </p:scale>
        <p:origin x="180" y="5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 Type="http://schemas.openxmlformats.org/officeDocument/2006/relationships/slide" Target="slides/slide1.xml"/><Relationship Id="rId24" Type="http://schemas.openxmlformats.org/officeDocument/2006/relationships/font" Target="fonts/font1.fntdata"/><Relationship Id="rId23" Type="http://schemas.openxmlformats.org/officeDocument/2006/relationships/tableStyles" Target="tableStyles.xml"/><Relationship Id="rId22" Type="http://schemas.openxmlformats.org/officeDocument/2006/relationships/viewProps" Target="viewProps.xml"/><Relationship Id="rId21" Type="http://schemas.openxmlformats.org/officeDocument/2006/relationships/presProps" Target="presProps.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3A1C593-65D0-4073-BCC9-577B9352EA97}"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fld id="{63A1C593-65D0-4073-BCC9-577B9352EA97}"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endParaRPr lang="en-US" smtClean="0"/>
          </a:p>
        </p:txBody>
      </p:sp>
      <p:sp>
        <p:nvSpPr>
          <p:cNvPr id="4" name="Date Placeholder 3"/>
          <p:cNvSpPr>
            <a:spLocks noGrp="1"/>
          </p:cNvSpPr>
          <p:nvPr>
            <p:ph type="dt" sz="half" idx="10"/>
          </p:nvPr>
        </p:nvSpPr>
        <p:spPr/>
        <p:txBody>
          <a:bodyPr/>
          <a:lstStyle/>
          <a:p>
            <a:fld id="{63A1C593-65D0-4073-BCC9-577B9352EA97}"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5" name="Date Placeholder 4"/>
          <p:cNvSpPr>
            <a:spLocks noGrp="1"/>
          </p:cNvSpPr>
          <p:nvPr>
            <p:ph type="dt" sz="half" idx="10"/>
          </p:nvPr>
        </p:nvSpPr>
        <p:spPr/>
        <p:txBody>
          <a:bodyPr/>
          <a:lstStyle/>
          <a:p>
            <a:fld id="{63A1C593-65D0-4073-BCC9-577B9352EA97}"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endParaRPr lang="en-US" smtClean="0"/>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endParaRPr lang="en-US" smtClean="0"/>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7" name="Date Placeholder 6"/>
          <p:cNvSpPr>
            <a:spLocks noGrp="1"/>
          </p:cNvSpPr>
          <p:nvPr>
            <p:ph type="dt" sz="half" idx="10"/>
          </p:nvPr>
        </p:nvSpPr>
        <p:spPr/>
        <p:txBody>
          <a:bodyPr/>
          <a:lstStyle/>
          <a:p>
            <a:fld id="{63A1C593-65D0-4073-BCC9-577B9352EA97}" type="datetimeFigureOut">
              <a:rPr lang="en-US" smtClean="0"/>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3A1C593-65D0-4073-BCC9-577B9352EA97}" type="datetimeFigureOut">
              <a:rPr lang="en-US" smtClean="0"/>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3A1C593-65D0-4073-BCC9-577B9352EA97}" type="datetimeFigureOut">
              <a:rPr lang="en-US" smtClean="0"/>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endParaRPr lang="en-US" smtClean="0"/>
          </a:p>
        </p:txBody>
      </p:sp>
      <p:sp>
        <p:nvSpPr>
          <p:cNvPr id="5" name="Date Placeholder 4"/>
          <p:cNvSpPr>
            <a:spLocks noGrp="1"/>
          </p:cNvSpPr>
          <p:nvPr>
            <p:ph type="dt" sz="half" idx="10"/>
          </p:nvPr>
        </p:nvSpPr>
        <p:spPr/>
        <p:txBody>
          <a:bodyPr/>
          <a:lstStyle/>
          <a:p>
            <a:fld id="{63A1C593-65D0-4073-BCC9-577B9352EA97}"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endParaRPr lang="en-US" smtClean="0"/>
          </a:p>
        </p:txBody>
      </p:sp>
      <p:sp>
        <p:nvSpPr>
          <p:cNvPr id="5" name="Date Placeholder 4"/>
          <p:cNvSpPr>
            <a:spLocks noGrp="1"/>
          </p:cNvSpPr>
          <p:nvPr>
            <p:ph type="dt" sz="half" idx="10"/>
          </p:nvPr>
        </p:nvSpPr>
        <p:spPr/>
        <p:txBody>
          <a:bodyPr/>
          <a:lstStyle/>
          <a:p>
            <a:fld id="{63A1C593-65D0-4073-BCC9-577B9352EA97}"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fld id="{63A1C593-65D0-4073-BCC9-577B9352EA97}"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fld id="{63A1C593-65D0-4073-BCC9-577B9352EA97}"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3" Type="http://schemas.openxmlformats.org/officeDocument/2006/relationships/theme" Target="../theme/theme1.xml"/><Relationship Id="rId12" Type="http://schemas.openxmlformats.org/officeDocument/2006/relationships/image" Target="../media/image1.png"/><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0">
          <a:blip r:embed="rId12">
            <a:alphaModFix amt="49000"/>
          </a:blip>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3A1C593-65D0-4073-BCC9-577B9352EA97}" type="datetimeFigureOut">
              <a:rPr lang="en-US" smtClean="0"/>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B618960-8005-486C-9A75-10CB2AAC16F9}" type="slidenum">
              <a:rPr lang="en-US" smtClean="0"/>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0">
          <a:blip r:embed="rId1"/>
          <a:stretch>
            <a:fillRect/>
          </a:stretch>
        </a:blipFill>
        <a:effectLst/>
      </p:bgPr>
    </p:bg>
    <p:spTree>
      <p:nvGrpSpPr>
        <p:cNvPr id="1" name=""/>
        <p:cNvGrpSpPr/>
        <p:nvPr/>
      </p:nvGrpSpPr>
      <p:grpSpPr/>
      <p:sp>
        <p:nvSpPr>
          <p:cNvPr id="2" name="Title 1"/>
          <p:cNvSpPr>
            <a:spLocks noGrp="1"/>
          </p:cNvSpPr>
          <p:nvPr>
            <p:ph type="ctrTitle"/>
          </p:nvPr>
        </p:nvSpPr>
        <p:spPr>
          <a:xfrm>
            <a:off x="1524000" y="824230"/>
            <a:ext cx="9144000" cy="3279775"/>
          </a:xfrm>
        </p:spPr>
        <p:txBody>
          <a:bodyPr>
            <a:normAutofit/>
          </a:bodyPr>
          <a:p>
            <a:pPr algn="ctr"/>
            <a:r>
              <a:rPr lang="en-ZA" altLang="zh-CN" sz="4900" dirty="0">
                <a:solidFill>
                  <a:schemeClr val="tx1"/>
                </a:solidFill>
                <a:effectLst>
                  <a:outerShdw blurRad="38100" dist="38100" dir="2700000">
                    <a:srgbClr val="C0C0C0"/>
                  </a:outerShdw>
                </a:effectLst>
                <a:latin typeface="Rockwell Regular" panose="02060503020205020403" charset="0"/>
                <a:ea typeface="SimSun" pitchFamily="2" charset="-122"/>
                <a:cs typeface="Rockwell Regular" panose="02060503020205020403" charset="0"/>
                <a:sym typeface="+mn-ea"/>
              </a:rPr>
              <a:t>INFLUENCES ON THE CREATION OF ENVIRONMENTAL LAW</a:t>
            </a:r>
            <a:br>
              <a:rPr lang="en-ZA" altLang="zh-CN" sz="4900" dirty="0">
                <a:solidFill>
                  <a:schemeClr val="tx1"/>
                </a:solidFill>
                <a:effectLst>
                  <a:outerShdw blurRad="38100" dist="38100" dir="2700000">
                    <a:srgbClr val="C0C0C0"/>
                  </a:outerShdw>
                </a:effectLst>
                <a:latin typeface="Rockwell Regular" panose="02060503020205020403" charset="0"/>
                <a:ea typeface="SimSun" pitchFamily="2" charset="-122"/>
                <a:cs typeface="Rockwell Regular" panose="02060503020205020403" charset="0"/>
                <a:sym typeface="+mn-ea"/>
              </a:rPr>
            </a:br>
            <a:endParaRPr lang="en-ZA" altLang="zh-CN" sz="4900" dirty="0">
              <a:solidFill>
                <a:schemeClr val="tx1"/>
              </a:solidFill>
              <a:effectLst>
                <a:outerShdw blurRad="38100" dist="38100" dir="2700000">
                  <a:srgbClr val="C0C0C0"/>
                </a:outerShdw>
              </a:effectLst>
              <a:latin typeface="Rockwell Regular" panose="02060503020205020403" charset="0"/>
              <a:ea typeface="SimSun" pitchFamily="2" charset="-122"/>
              <a:cs typeface="Rockwell Regular" panose="02060503020205020403" charset="0"/>
              <a:sym typeface="+mn-ea"/>
            </a:endParaRPr>
          </a:p>
        </p:txBody>
      </p:sp>
      <p:sp>
        <p:nvSpPr>
          <p:cNvPr id="3" name="Subtitle 2"/>
          <p:cNvSpPr>
            <a:spLocks noGrp="1"/>
          </p:cNvSpPr>
          <p:nvPr>
            <p:ph type="subTitle" idx="1"/>
          </p:nvPr>
        </p:nvSpPr>
        <p:spPr/>
        <p:txBody>
          <a:bodyPr/>
          <a:p>
            <a:r>
              <a:rPr lang="en-US">
                <a:solidFill>
                  <a:schemeClr val="tx1"/>
                </a:solidFill>
              </a:rPr>
              <a:t>UNIT FOUR</a:t>
            </a:r>
            <a:endParaRPr lang="en-US">
              <a:solidFill>
                <a:schemeClr val="tx1"/>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Title 3"/>
          <p:cNvSpPr>
            <a:spLocks noGrp="1"/>
          </p:cNvSpPr>
          <p:nvPr>
            <p:ph type="ctrTitle"/>
          </p:nvPr>
        </p:nvSpPr>
        <p:spPr>
          <a:xfrm>
            <a:off x="1524000" y="1902143"/>
            <a:ext cx="9144000" cy="2387600"/>
          </a:xfrm>
        </p:spPr>
        <p:txBody>
          <a:bodyPr>
            <a:normAutofit fontScale="90000"/>
          </a:bodyPr>
          <a:p>
            <a:br>
              <a:rPr lang="en-ZA" altLang="zh-CN" dirty="0">
                <a:solidFill>
                  <a:srgbClr val="7B9899"/>
                </a:solidFill>
                <a:effectLst>
                  <a:outerShdw blurRad="38100" dist="38100" dir="2700000">
                    <a:srgbClr val="C0C0C0"/>
                  </a:outerShdw>
                </a:effectLst>
                <a:ea typeface="SimSun" pitchFamily="2" charset="-122"/>
                <a:sym typeface="+mn-ea"/>
              </a:rPr>
            </a:br>
            <a:r>
              <a:rPr lang="en-US" altLang="en-ZA" kern="0" noProof="0" smtClean="0">
                <a:ln>
                  <a:noFill/>
                </a:ln>
                <a:solidFill>
                  <a:schemeClr val="bg1"/>
                </a:solidFill>
                <a:effectLst>
                  <a:outerShdw blurRad="38100" dist="38100" dir="2700000" algn="tl">
                    <a:srgbClr val="000000"/>
                  </a:outerShdw>
                </a:effectLst>
                <a:uLnTx/>
                <a:uFillTx/>
                <a:ea typeface="SimSun" pitchFamily="2" charset="-122"/>
                <a:cs typeface="Arabic Typesetting" pitchFamily="66" charset="-78"/>
                <a:sym typeface="+mn-ea"/>
              </a:rPr>
              <a:t>COMMON LAW</a:t>
            </a:r>
            <a:br>
              <a:rPr lang="en-ZA" altLang="zh-CN" dirty="0">
                <a:solidFill>
                  <a:srgbClr val="7B9899"/>
                </a:solidFill>
                <a:effectLst>
                  <a:outerShdw blurRad="38100" dist="38100" dir="2700000">
                    <a:srgbClr val="C0C0C0"/>
                  </a:outerShdw>
                </a:effectLst>
                <a:ea typeface="SimSun" pitchFamily="2" charset="-122"/>
                <a:sym typeface="+mn-ea"/>
              </a:rPr>
            </a:br>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Content Placeholder 2"/>
          <p:cNvSpPr>
            <a:spLocks noGrp="1"/>
          </p:cNvSpPr>
          <p:nvPr>
            <p:ph idx="1"/>
          </p:nvPr>
        </p:nvSpPr>
        <p:spPr>
          <a:xfrm>
            <a:off x="541020" y="234315"/>
            <a:ext cx="11109960" cy="6389370"/>
          </a:xfrm>
        </p:spPr>
        <p:txBody>
          <a:bodyPr>
            <a:noAutofit/>
          </a:bodyPr>
          <a:p>
            <a:pPr eaLnBrk="1" hangingPunct="1">
              <a:lnSpc>
                <a:spcPct val="90000"/>
              </a:lnSpc>
            </a:pPr>
            <a:r>
              <a:rPr lang="en-ZA" altLang="zh-CN" dirty="0">
                <a:ea typeface="SimSun" pitchFamily="2" charset="-122"/>
                <a:sym typeface="+mn-ea"/>
              </a:rPr>
              <a:t>legal tradition which evolved in England from the 11th century onwards. </a:t>
            </a:r>
            <a:endParaRPr lang="en-ZA" altLang="zh-CN" dirty="0">
              <a:ea typeface="SimSun" pitchFamily="2" charset="-122"/>
            </a:endParaRPr>
          </a:p>
          <a:p>
            <a:pPr eaLnBrk="1" hangingPunct="1">
              <a:lnSpc>
                <a:spcPct val="90000"/>
              </a:lnSpc>
            </a:pPr>
            <a:r>
              <a:rPr lang="en-ZA" altLang="zh-CN" dirty="0">
                <a:ea typeface="SimSun" pitchFamily="2" charset="-122"/>
                <a:sym typeface="+mn-ea"/>
              </a:rPr>
              <a:t>part of the law of England formulated, developed and administered by the common law courts, based originally on the common customs of the country and unwritten’.</a:t>
            </a:r>
            <a:endParaRPr lang="en-ZA" altLang="zh-CN" dirty="0">
              <a:ea typeface="SimSun" pitchFamily="2" charset="-122"/>
            </a:endParaRPr>
          </a:p>
          <a:p>
            <a:pPr eaLnBrk="1" hangingPunct="1">
              <a:lnSpc>
                <a:spcPct val="90000"/>
              </a:lnSpc>
            </a:pPr>
            <a:endParaRPr lang="en-ZA" altLang="zh-CN" dirty="0">
              <a:ea typeface="SimSun" pitchFamily="2" charset="-122"/>
            </a:endParaRPr>
          </a:p>
          <a:p>
            <a:pPr eaLnBrk="1" hangingPunct="1">
              <a:lnSpc>
                <a:spcPct val="90000"/>
              </a:lnSpc>
            </a:pPr>
            <a:r>
              <a:rPr lang="en-ZA" altLang="zh-CN" dirty="0">
                <a:ea typeface="SimSun" pitchFamily="2" charset="-122"/>
                <a:sym typeface="+mn-ea"/>
              </a:rPr>
              <a:t> characteristic features of the English common law system are </a:t>
            </a:r>
            <a:r>
              <a:rPr lang="en-ZA" altLang="zh-CN" u="sng" dirty="0">
                <a:ea typeface="SimSun" pitchFamily="2" charset="-122"/>
                <a:sym typeface="+mn-ea"/>
              </a:rPr>
              <a:t>the doctrine of precedent</a:t>
            </a:r>
            <a:r>
              <a:rPr lang="en-ZA" altLang="zh-CN" dirty="0">
                <a:ea typeface="SimSun" pitchFamily="2" charset="-122"/>
                <a:sym typeface="+mn-ea"/>
              </a:rPr>
              <a:t> and the </a:t>
            </a:r>
            <a:r>
              <a:rPr lang="en-ZA" altLang="zh-CN" u="sng" dirty="0">
                <a:ea typeface="SimSun" pitchFamily="2" charset="-122"/>
                <a:sym typeface="+mn-ea"/>
              </a:rPr>
              <a:t>adversarial system</a:t>
            </a:r>
            <a:endParaRPr lang="en-ZA" altLang="zh-CN" dirty="0">
              <a:ea typeface="SimSun" pitchFamily="2" charset="-122"/>
            </a:endParaRPr>
          </a:p>
          <a:p>
            <a:pPr eaLnBrk="1" hangingPunct="1">
              <a:lnSpc>
                <a:spcPct val="90000"/>
              </a:lnSpc>
            </a:pPr>
            <a:endParaRPr lang="en-ZA" altLang="zh-CN" dirty="0">
              <a:ea typeface="SimSun" pitchFamily="2" charset="-122"/>
            </a:endParaRPr>
          </a:p>
          <a:p>
            <a:pPr eaLnBrk="1" hangingPunct="1">
              <a:lnSpc>
                <a:spcPct val="90000"/>
              </a:lnSpc>
            </a:pPr>
            <a:r>
              <a:rPr lang="en-ZA" altLang="zh-CN" dirty="0">
                <a:ea typeface="SimSun" pitchFamily="2" charset="-122"/>
                <a:sym typeface="+mn-ea"/>
              </a:rPr>
              <a:t>Common law judges appointed from among the practising lawyers and need not undergo any specialised training.</a:t>
            </a:r>
            <a:endParaRPr lang="en-ZA" altLang="zh-CN" dirty="0">
              <a:ea typeface="SimSun" pitchFamily="2" charset="-122"/>
            </a:endParaRPr>
          </a:p>
          <a:p>
            <a:pPr eaLnBrk="1" hangingPunct="1">
              <a:lnSpc>
                <a:spcPct val="90000"/>
              </a:lnSpc>
            </a:pPr>
            <a:endParaRPr lang="en-ZA" altLang="zh-CN" dirty="0">
              <a:ea typeface="SimSun" pitchFamily="2" charset="-122"/>
            </a:endParaRPr>
          </a:p>
          <a:p>
            <a:pPr eaLnBrk="1" hangingPunct="1">
              <a:lnSpc>
                <a:spcPct val="90000"/>
              </a:lnSpc>
            </a:pPr>
            <a:r>
              <a:rPr lang="en-ZA" altLang="zh-CN" dirty="0">
                <a:ea typeface="SimSun" pitchFamily="2" charset="-122"/>
                <a:sym typeface="+mn-ea"/>
              </a:rPr>
              <a:t>the common law may also be used to control environmental damage.</a:t>
            </a:r>
            <a:endParaRPr lang="en-ZA" altLang="zh-CN" dirty="0">
              <a:ea typeface="SimSun" pitchFamily="2" charset="-122"/>
            </a:endParaRPr>
          </a:p>
          <a:p>
            <a:pPr eaLnBrk="1" hangingPunct="1">
              <a:lnSpc>
                <a:spcPct val="90000"/>
              </a:lnSpc>
            </a:pPr>
            <a:endParaRPr lang="en-ZA" altLang="zh-CN" dirty="0">
              <a:ea typeface="SimSun" pitchFamily="2" charset="-122"/>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Content Placeholder 2"/>
          <p:cNvSpPr>
            <a:spLocks noGrp="1"/>
          </p:cNvSpPr>
          <p:nvPr>
            <p:ph idx="1"/>
          </p:nvPr>
        </p:nvSpPr>
        <p:spPr>
          <a:xfrm>
            <a:off x="838200" y="450215"/>
            <a:ext cx="10515600" cy="6154420"/>
          </a:xfrm>
        </p:spPr>
        <p:txBody>
          <a:bodyPr>
            <a:noAutofit/>
          </a:bodyPr>
          <a:p>
            <a:pPr algn="just" eaLnBrk="1" hangingPunct="1">
              <a:lnSpc>
                <a:spcPct val="100000"/>
              </a:lnSpc>
            </a:pPr>
            <a:r>
              <a:rPr lang="en-US" altLang="en-ZA" sz="2400" dirty="0">
                <a:ea typeface="SimSun" pitchFamily="2" charset="-122"/>
                <a:sym typeface="+mn-ea"/>
              </a:rPr>
              <a:t>P</a:t>
            </a:r>
            <a:r>
              <a:rPr lang="en-ZA" altLang="zh-CN" sz="2400" dirty="0">
                <a:ea typeface="SimSun" pitchFamily="2" charset="-122"/>
                <a:sym typeface="+mn-ea"/>
              </a:rPr>
              <a:t>rimary function of common law is to protect the private rights of individuals</a:t>
            </a:r>
            <a:r>
              <a:rPr lang="en-US" altLang="en-ZA" sz="2400" dirty="0">
                <a:ea typeface="SimSun" pitchFamily="2" charset="-122"/>
                <a:sym typeface="+mn-ea"/>
              </a:rPr>
              <a:t>. C</a:t>
            </a:r>
            <a:r>
              <a:rPr lang="en-ZA" altLang="zh-CN" sz="2400" dirty="0">
                <a:ea typeface="SimSun" pitchFamily="2" charset="-122"/>
                <a:sym typeface="+mn-ea"/>
              </a:rPr>
              <a:t>ommon law can operate only where harm has been caused to an ascertained individual, rather than to the environment.</a:t>
            </a:r>
            <a:endParaRPr lang="en-ZA" altLang="zh-CN" sz="2400" dirty="0">
              <a:ea typeface="SimSun" pitchFamily="2" charset="-122"/>
            </a:endParaRPr>
          </a:p>
          <a:p>
            <a:pPr algn="just" eaLnBrk="1" hangingPunct="1">
              <a:lnSpc>
                <a:spcPct val="100000"/>
              </a:lnSpc>
            </a:pPr>
            <a:endParaRPr lang="en-ZA" altLang="zh-CN" sz="2400" dirty="0">
              <a:ea typeface="SimSun" pitchFamily="2" charset="-122"/>
            </a:endParaRPr>
          </a:p>
          <a:p>
            <a:pPr algn="just" eaLnBrk="1" hangingPunct="1">
              <a:lnSpc>
                <a:spcPct val="100000"/>
              </a:lnSpc>
            </a:pPr>
            <a:r>
              <a:rPr lang="en-ZA" altLang="zh-CN" sz="2400" dirty="0">
                <a:ea typeface="SimSun" pitchFamily="2" charset="-122"/>
                <a:sym typeface="+mn-ea"/>
              </a:rPr>
              <a:t>Therefore for one to sue they must prove to court that they have a cause of action.</a:t>
            </a:r>
            <a:endParaRPr lang="en-ZA" altLang="zh-CN" sz="2400" dirty="0">
              <a:ea typeface="SimSun" pitchFamily="2" charset="-122"/>
            </a:endParaRPr>
          </a:p>
          <a:p>
            <a:pPr algn="just" eaLnBrk="1" hangingPunct="1">
              <a:lnSpc>
                <a:spcPct val="100000"/>
              </a:lnSpc>
            </a:pPr>
            <a:r>
              <a:rPr lang="en-ZA" altLang="zh-CN" sz="2400" dirty="0">
                <a:ea typeface="SimSun" pitchFamily="2" charset="-122"/>
                <a:sym typeface="+mn-ea"/>
              </a:rPr>
              <a:t>CAUSES OF ACTION UNDER COMMON LAW</a:t>
            </a:r>
            <a:endParaRPr lang="en-ZA" altLang="zh-CN" sz="2400" dirty="0">
              <a:ea typeface="SimSun" pitchFamily="2" charset="-122"/>
            </a:endParaRPr>
          </a:p>
          <a:p>
            <a:pPr algn="just" eaLnBrk="1" hangingPunct="1">
              <a:lnSpc>
                <a:spcPct val="100000"/>
              </a:lnSpc>
            </a:pPr>
            <a:r>
              <a:rPr lang="en-ZA" altLang="zh-CN" sz="2400" dirty="0">
                <a:ea typeface="SimSun" pitchFamily="2" charset="-122"/>
                <a:sym typeface="+mn-ea"/>
              </a:rPr>
              <a:t>1.	Trespass</a:t>
            </a:r>
            <a:endParaRPr lang="en-ZA" altLang="zh-CN" sz="2400" dirty="0">
              <a:ea typeface="SimSun" pitchFamily="2" charset="-122"/>
            </a:endParaRPr>
          </a:p>
          <a:p>
            <a:pPr algn="just" eaLnBrk="1" hangingPunct="1">
              <a:lnSpc>
                <a:spcPct val="100000"/>
              </a:lnSpc>
            </a:pPr>
            <a:r>
              <a:rPr lang="en-ZA" altLang="zh-CN" sz="2400" dirty="0">
                <a:ea typeface="SimSun" pitchFamily="2" charset="-122"/>
                <a:sym typeface="+mn-ea"/>
              </a:rPr>
              <a:t>2.	Nuisance</a:t>
            </a:r>
            <a:endParaRPr lang="en-ZA" altLang="zh-CN" sz="2400" dirty="0">
              <a:ea typeface="SimSun" pitchFamily="2" charset="-122"/>
            </a:endParaRPr>
          </a:p>
          <a:p>
            <a:pPr algn="just" eaLnBrk="1" hangingPunct="1">
              <a:lnSpc>
                <a:spcPct val="100000"/>
              </a:lnSpc>
            </a:pPr>
            <a:r>
              <a:rPr lang="en-ZA" altLang="zh-CN" sz="2400" dirty="0">
                <a:ea typeface="SimSun" pitchFamily="2" charset="-122"/>
                <a:sym typeface="+mn-ea"/>
              </a:rPr>
              <a:t>3.	Negligence</a:t>
            </a:r>
            <a:endParaRPr lang="en-ZA" altLang="zh-CN" sz="2400" dirty="0">
              <a:ea typeface="SimSun" pitchFamily="2" charset="-122"/>
            </a:endParaRPr>
          </a:p>
          <a:p>
            <a:pPr algn="just" eaLnBrk="1" hangingPunct="1">
              <a:lnSpc>
                <a:spcPct val="100000"/>
              </a:lnSpc>
            </a:pPr>
            <a:endParaRPr lang="en-ZA" altLang="zh-CN" sz="2400" dirty="0">
              <a:ea typeface="SimSun" pitchFamily="2" charset="-122"/>
            </a:endParaRPr>
          </a:p>
          <a:p>
            <a:pPr algn="just" eaLnBrk="1" hangingPunct="1">
              <a:lnSpc>
                <a:spcPct val="100000"/>
              </a:lnSpc>
            </a:pPr>
            <a:r>
              <a:rPr lang="en-ZA" altLang="zh-CN" sz="2400" dirty="0">
                <a:ea typeface="SimSun" pitchFamily="2" charset="-122"/>
                <a:sym typeface="+mn-ea"/>
              </a:rPr>
              <a:t>common law retains an important, albeit ancillary, function in environmental law.</a:t>
            </a:r>
            <a:endParaRPr lang="en-ZA" altLang="zh-CN" sz="2400" dirty="0">
              <a:ea typeface="SimSun" pitchFamily="2" charset="-122"/>
            </a:endParaRPr>
          </a:p>
          <a:p>
            <a:pPr algn="just" eaLnBrk="1" hangingPunct="1">
              <a:lnSpc>
                <a:spcPct val="100000"/>
              </a:lnSpc>
            </a:pPr>
            <a:endParaRPr lang="en-US" sz="2400"/>
          </a:p>
          <a:p>
            <a:pPr algn="just" eaLnBrk="1" hangingPunct="1"/>
            <a:endParaRPr lang="en-US" sz="240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Content Placeholder 2"/>
          <p:cNvSpPr>
            <a:spLocks noGrp="1"/>
          </p:cNvSpPr>
          <p:nvPr>
            <p:ph idx="1"/>
          </p:nvPr>
        </p:nvSpPr>
        <p:spPr>
          <a:xfrm>
            <a:off x="521970" y="394970"/>
            <a:ext cx="11073130" cy="5986780"/>
          </a:xfrm>
        </p:spPr>
        <p:txBody>
          <a:bodyPr>
            <a:normAutofit fontScale="60000"/>
          </a:bodyPr>
          <a:p>
            <a:pPr marL="411480" algn="just" eaLnBrk="1" hangingPunct="1">
              <a:lnSpc>
                <a:spcPct val="100000"/>
              </a:lnSpc>
              <a:buFont typeface="Wingdings" panose="05000000000000000000" pitchFamily="2" charset="2"/>
              <a:buChar char=""/>
            </a:pPr>
            <a:r>
              <a:rPr lang="en-US" altLang="en-ZA" sz="4000" dirty="0">
                <a:ea typeface="SimSun" pitchFamily="2" charset="-122"/>
                <a:sym typeface="+mn-ea"/>
              </a:rPr>
              <a:t>C</a:t>
            </a:r>
            <a:r>
              <a:rPr lang="en-ZA" altLang="zh-CN" sz="4000" dirty="0">
                <a:ea typeface="SimSun" pitchFamily="2" charset="-122"/>
                <a:sym typeface="+mn-ea"/>
              </a:rPr>
              <a:t>ommon law of nuisance originated in England during the middle ages. it operated according to the maxim </a:t>
            </a:r>
            <a:r>
              <a:rPr lang="en-ZA" altLang="zh-CN" sz="4000" b="1" i="1" dirty="0">
                <a:ea typeface="SimSun" pitchFamily="2" charset="-122"/>
                <a:sym typeface="+mn-ea"/>
              </a:rPr>
              <a:t>Sic utere tuo alienum non leadas</a:t>
            </a:r>
            <a:r>
              <a:rPr lang="en-ZA" altLang="zh-CN" sz="4000" dirty="0">
                <a:ea typeface="SimSun" pitchFamily="2" charset="-122"/>
                <a:sym typeface="+mn-ea"/>
              </a:rPr>
              <a:t> meaning</a:t>
            </a:r>
            <a:r>
              <a:rPr lang="en-ZA" altLang="zh-CN" sz="4000" b="1" dirty="0">
                <a:ea typeface="SimSun" pitchFamily="2" charset="-122"/>
                <a:sym typeface="+mn-ea"/>
              </a:rPr>
              <a:t> “use your own so as not to injure others.”</a:t>
            </a:r>
            <a:endParaRPr lang="en-ZA" altLang="zh-CN" sz="4000" b="1" dirty="0">
              <a:ea typeface="SimSun" pitchFamily="2" charset="-122"/>
            </a:endParaRPr>
          </a:p>
          <a:p>
            <a:pPr marL="411480" algn="just" eaLnBrk="1" hangingPunct="1">
              <a:lnSpc>
                <a:spcPct val="100000"/>
              </a:lnSpc>
              <a:buFont typeface="Wingdings" panose="05000000000000000000" pitchFamily="2" charset="2"/>
              <a:buChar char=""/>
            </a:pPr>
            <a:endParaRPr lang="en-ZA" altLang="zh-CN" sz="4000" dirty="0">
              <a:ea typeface="SimSun" pitchFamily="2" charset="-122"/>
            </a:endParaRPr>
          </a:p>
          <a:p>
            <a:pPr marL="411480" algn="just" eaLnBrk="1" hangingPunct="1">
              <a:lnSpc>
                <a:spcPct val="100000"/>
              </a:lnSpc>
              <a:buFont typeface="Wingdings" panose="05000000000000000000" pitchFamily="2" charset="2"/>
              <a:buChar char=""/>
            </a:pPr>
            <a:r>
              <a:rPr lang="en-US" altLang="en-ZA" sz="4000" dirty="0">
                <a:ea typeface="SimSun" pitchFamily="2" charset="-122"/>
                <a:sym typeface="+mn-ea"/>
              </a:rPr>
              <a:t>P</a:t>
            </a:r>
            <a:r>
              <a:rPr lang="en-ZA" altLang="zh-CN" sz="4000" dirty="0">
                <a:ea typeface="SimSun" pitchFamily="2" charset="-122"/>
                <a:sym typeface="+mn-ea"/>
              </a:rPr>
              <a:t>redominant method of common-law environmental control is the nuisance action. Closely related to this is the action for the escape of noxious things from the land brought under the rule in </a:t>
            </a:r>
            <a:r>
              <a:rPr lang="en-ZA" altLang="zh-CN" sz="4000" b="1" dirty="0">
                <a:ea typeface="SimSun" pitchFamily="2" charset="-122"/>
                <a:sym typeface="+mn-ea"/>
              </a:rPr>
              <a:t>Ryland v Fletcher.</a:t>
            </a:r>
            <a:endParaRPr lang="en-ZA" altLang="zh-CN" sz="4000" dirty="0">
              <a:ea typeface="SimSun" pitchFamily="2" charset="-122"/>
            </a:endParaRPr>
          </a:p>
          <a:p>
            <a:pPr marL="411480" algn="just" eaLnBrk="1" hangingPunct="1">
              <a:lnSpc>
                <a:spcPct val="100000"/>
              </a:lnSpc>
              <a:buFont typeface="Wingdings" panose="05000000000000000000" pitchFamily="2" charset="2"/>
              <a:buChar char=""/>
            </a:pPr>
            <a:endParaRPr lang="en-ZA" altLang="zh-CN" sz="4000" b="1" dirty="0">
              <a:ea typeface="SimSun" pitchFamily="2" charset="-122"/>
            </a:endParaRPr>
          </a:p>
          <a:p>
            <a:pPr marL="411480" algn="just" eaLnBrk="1" hangingPunct="1">
              <a:lnSpc>
                <a:spcPct val="100000"/>
              </a:lnSpc>
              <a:buFont typeface="Wingdings" panose="05000000000000000000" pitchFamily="2" charset="2"/>
              <a:buChar char=""/>
            </a:pPr>
            <a:r>
              <a:rPr lang="en-US" altLang="en-ZA" sz="4000" dirty="0">
                <a:ea typeface="SimSun" pitchFamily="2" charset="-122"/>
                <a:sym typeface="+mn-ea"/>
              </a:rPr>
              <a:t>T</a:t>
            </a:r>
            <a:r>
              <a:rPr lang="en-ZA" altLang="zh-CN" sz="4000" dirty="0">
                <a:ea typeface="SimSun" pitchFamily="2" charset="-122"/>
                <a:sym typeface="+mn-ea"/>
              </a:rPr>
              <a:t>he theory of nuisance leads itself naturally to combating the harm created by environmental problems.</a:t>
            </a:r>
            <a:endParaRPr lang="en-ZA" altLang="zh-CN" sz="4000" dirty="0">
              <a:ea typeface="SimSun" pitchFamily="2" charset="-122"/>
            </a:endParaRPr>
          </a:p>
          <a:p>
            <a:pPr marL="411480" algn="just" eaLnBrk="1" hangingPunct="1">
              <a:lnSpc>
                <a:spcPct val="100000"/>
              </a:lnSpc>
              <a:buFont typeface="Wingdings" panose="05000000000000000000" pitchFamily="2" charset="2"/>
              <a:buChar char=""/>
            </a:pPr>
            <a:endParaRPr lang="en-ZA" altLang="zh-CN" sz="4000" dirty="0">
              <a:ea typeface="SimSun" pitchFamily="2" charset="-122"/>
            </a:endParaRPr>
          </a:p>
          <a:p>
            <a:pPr marL="411480" algn="just" eaLnBrk="1" hangingPunct="1">
              <a:lnSpc>
                <a:spcPct val="100000"/>
              </a:lnSpc>
              <a:buFont typeface="Wingdings" panose="05000000000000000000" pitchFamily="2" charset="2"/>
              <a:buChar char=""/>
            </a:pPr>
            <a:r>
              <a:rPr lang="en-US" altLang="en-ZA" sz="4000" dirty="0">
                <a:ea typeface="SimSun" pitchFamily="2" charset="-122"/>
                <a:sym typeface="+mn-ea"/>
              </a:rPr>
              <a:t>S</a:t>
            </a:r>
            <a:r>
              <a:rPr lang="en-ZA" altLang="zh-CN" sz="4000" dirty="0">
                <a:ea typeface="SimSun" pitchFamily="2" charset="-122"/>
                <a:sym typeface="+mn-ea"/>
              </a:rPr>
              <a:t>cholars of Environmental law believe that the deepest doctrinal roots of modern environmental law are founded in the principles of nuisance which has been codified into law</a:t>
            </a:r>
            <a:endParaRPr lang="en-ZA" altLang="zh-CN" sz="4000" dirty="0">
              <a:ea typeface="SimSun" pitchFamily="2" charset="-122"/>
            </a:endParaRPr>
          </a:p>
          <a:p>
            <a:pPr marL="411480" eaLnBrk="1" hangingPunct="1">
              <a:buFont typeface="Wingdings" panose="05000000000000000000" pitchFamily="2" charset="2"/>
              <a:buChar char=""/>
            </a:pPr>
            <a:endParaRPr lang="en-ZA" altLang="zh-CN" dirty="0">
              <a:ea typeface="SimSun" pitchFamily="2" charset="-122"/>
            </a:endParaRPr>
          </a:p>
          <a:p>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Content Placeholder 2"/>
          <p:cNvSpPr>
            <a:spLocks noGrp="1"/>
          </p:cNvSpPr>
          <p:nvPr>
            <p:ph idx="1"/>
          </p:nvPr>
        </p:nvSpPr>
        <p:spPr>
          <a:xfrm>
            <a:off x="838200" y="712470"/>
            <a:ext cx="10515600" cy="5464810"/>
          </a:xfrm>
        </p:spPr>
        <p:txBody>
          <a:bodyPr>
            <a:normAutofit fontScale="80000"/>
          </a:bodyPr>
          <a:p>
            <a:pPr marL="0" indent="0" algn="ctr" eaLnBrk="1" hangingPunct="1">
              <a:lnSpc>
                <a:spcPct val="80000"/>
              </a:lnSpc>
              <a:buNone/>
            </a:pPr>
            <a:r>
              <a:rPr lang="en-ZA" altLang="zh-CN" b="1" u="sng" dirty="0">
                <a:ea typeface="SimSun" pitchFamily="2" charset="-122"/>
                <a:sym typeface="+mn-ea"/>
              </a:rPr>
              <a:t>Remedies</a:t>
            </a:r>
            <a:endParaRPr lang="en-ZA" altLang="zh-CN" b="1" u="sng" dirty="0">
              <a:ea typeface="SimSun" pitchFamily="2" charset="-122"/>
            </a:endParaRPr>
          </a:p>
          <a:p>
            <a:pPr eaLnBrk="1" hangingPunct="1">
              <a:lnSpc>
                <a:spcPct val="80000"/>
              </a:lnSpc>
            </a:pPr>
            <a:r>
              <a:rPr lang="en-ZA" altLang="zh-CN" b="1" dirty="0">
                <a:ea typeface="SimSun" pitchFamily="2" charset="-122"/>
                <a:sym typeface="+mn-ea"/>
              </a:rPr>
              <a:t>Injunction</a:t>
            </a:r>
            <a:r>
              <a:rPr lang="en-ZA" altLang="zh-CN" dirty="0">
                <a:ea typeface="SimSun" pitchFamily="2" charset="-122"/>
                <a:sym typeface="+mn-ea"/>
              </a:rPr>
              <a:t> </a:t>
            </a:r>
            <a:endParaRPr lang="en-ZA" altLang="zh-CN" dirty="0">
              <a:ea typeface="SimSun" pitchFamily="2" charset="-122"/>
            </a:endParaRPr>
          </a:p>
          <a:p>
            <a:pPr eaLnBrk="1" hangingPunct="1">
              <a:lnSpc>
                <a:spcPct val="80000"/>
              </a:lnSpc>
            </a:pPr>
            <a:endParaRPr lang="en-ZA" altLang="zh-CN" dirty="0">
              <a:ea typeface="SimSun" pitchFamily="2" charset="-122"/>
            </a:endParaRPr>
          </a:p>
          <a:p>
            <a:pPr eaLnBrk="1" hangingPunct="1">
              <a:lnSpc>
                <a:spcPct val="80000"/>
              </a:lnSpc>
            </a:pPr>
            <a:r>
              <a:rPr lang="en-ZA" altLang="zh-CN" b="1" dirty="0">
                <a:ea typeface="SimSun" pitchFamily="2" charset="-122"/>
                <a:sym typeface="+mn-ea"/>
              </a:rPr>
              <a:t>Damages,</a:t>
            </a:r>
            <a:r>
              <a:rPr lang="en-ZA" altLang="zh-CN" dirty="0">
                <a:ea typeface="SimSun" pitchFamily="2" charset="-122"/>
                <a:sym typeface="+mn-ea"/>
              </a:rPr>
              <a:t> </a:t>
            </a:r>
            <a:endParaRPr lang="en-ZA" altLang="zh-CN" dirty="0">
              <a:ea typeface="SimSun" pitchFamily="2" charset="-122"/>
            </a:endParaRPr>
          </a:p>
          <a:p>
            <a:pPr marL="0" indent="0" eaLnBrk="1" hangingPunct="1">
              <a:lnSpc>
                <a:spcPct val="80000"/>
              </a:lnSpc>
              <a:buNone/>
            </a:pPr>
            <a:r>
              <a:rPr lang="en-ZA" altLang="zh-CN" dirty="0">
                <a:ea typeface="SimSun" pitchFamily="2" charset="-122"/>
                <a:sym typeface="+mn-ea"/>
              </a:rPr>
              <a:t> </a:t>
            </a:r>
            <a:endParaRPr lang="en-ZA" altLang="zh-CN" dirty="0">
              <a:ea typeface="SimSun" pitchFamily="2" charset="-122"/>
            </a:endParaRPr>
          </a:p>
          <a:p>
            <a:pPr eaLnBrk="1" hangingPunct="1">
              <a:lnSpc>
                <a:spcPct val="80000"/>
              </a:lnSpc>
            </a:pPr>
            <a:r>
              <a:rPr lang="en-ZA" altLang="zh-CN" b="1" dirty="0">
                <a:ea typeface="SimSun" pitchFamily="2" charset="-122"/>
                <a:sym typeface="+mn-ea"/>
              </a:rPr>
              <a:t>Abatement, see case of </a:t>
            </a:r>
            <a:r>
              <a:rPr lang="en-ZA" altLang="zh-CN" dirty="0">
                <a:ea typeface="SimSun" pitchFamily="2" charset="-122"/>
                <a:sym typeface="+mn-ea"/>
              </a:rPr>
              <a:t> </a:t>
            </a:r>
            <a:r>
              <a:rPr lang="en-ZA" altLang="zh-CN" b="1" dirty="0">
                <a:ea typeface="SimSun" pitchFamily="2" charset="-122"/>
                <a:sym typeface="+mn-ea"/>
              </a:rPr>
              <a:t>Lemon v Webb</a:t>
            </a:r>
            <a:r>
              <a:rPr lang="en-ZA" altLang="zh-CN" dirty="0">
                <a:ea typeface="SimSun" pitchFamily="2" charset="-122"/>
                <a:sym typeface="+mn-ea"/>
              </a:rPr>
              <a:t> the plaintiff was held to have acted legally when he trimmed the branch of a tree which overhung his land.</a:t>
            </a:r>
            <a:endParaRPr lang="en-ZA" altLang="zh-CN" dirty="0">
              <a:ea typeface="SimSun" pitchFamily="2" charset="-122"/>
            </a:endParaRPr>
          </a:p>
          <a:p>
            <a:pPr marL="0" indent="0" eaLnBrk="1" hangingPunct="1">
              <a:lnSpc>
                <a:spcPct val="80000"/>
              </a:lnSpc>
              <a:buNone/>
            </a:pPr>
            <a:endParaRPr lang="en-ZA" altLang="zh-CN" dirty="0">
              <a:ea typeface="SimSun" pitchFamily="2" charset="-122"/>
            </a:endParaRPr>
          </a:p>
          <a:p>
            <a:pPr marL="0" indent="0" algn="ctr" eaLnBrk="1" hangingPunct="1">
              <a:lnSpc>
                <a:spcPct val="80000"/>
              </a:lnSpc>
              <a:buNone/>
            </a:pPr>
            <a:r>
              <a:rPr lang="en-ZA" altLang="zh-CN" b="1" u="sng" dirty="0">
                <a:ea typeface="SimSun" pitchFamily="2" charset="-122"/>
                <a:sym typeface="+mn-ea"/>
              </a:rPr>
              <a:t>Defences</a:t>
            </a:r>
            <a:endParaRPr lang="en-ZA" altLang="zh-CN" b="1" u="sng" dirty="0">
              <a:ea typeface="SimSun" pitchFamily="2" charset="-122"/>
            </a:endParaRPr>
          </a:p>
          <a:p>
            <a:pPr eaLnBrk="1" hangingPunct="1">
              <a:lnSpc>
                <a:spcPct val="80000"/>
              </a:lnSpc>
            </a:pPr>
            <a:r>
              <a:rPr lang="en-ZA" altLang="zh-CN" dirty="0">
                <a:ea typeface="SimSun" pitchFamily="2" charset="-122"/>
                <a:sym typeface="+mn-ea"/>
              </a:rPr>
              <a:t>Act of God</a:t>
            </a:r>
            <a:endParaRPr lang="en-ZA" altLang="zh-CN" dirty="0">
              <a:ea typeface="SimSun" pitchFamily="2" charset="-122"/>
            </a:endParaRPr>
          </a:p>
          <a:p>
            <a:pPr eaLnBrk="1" hangingPunct="1">
              <a:lnSpc>
                <a:spcPct val="80000"/>
              </a:lnSpc>
            </a:pPr>
            <a:endParaRPr lang="en-ZA" altLang="zh-CN" dirty="0">
              <a:ea typeface="SimSun" pitchFamily="2" charset="-122"/>
            </a:endParaRPr>
          </a:p>
          <a:p>
            <a:pPr eaLnBrk="1" hangingPunct="1">
              <a:lnSpc>
                <a:spcPct val="80000"/>
              </a:lnSpc>
            </a:pPr>
            <a:r>
              <a:rPr lang="en-ZA" altLang="zh-CN" dirty="0">
                <a:ea typeface="SimSun" pitchFamily="2" charset="-122"/>
                <a:sym typeface="+mn-ea"/>
              </a:rPr>
              <a:t>Act of an unidentified party</a:t>
            </a:r>
            <a:endParaRPr lang="en-ZA" altLang="zh-CN" dirty="0">
              <a:ea typeface="SimSun" pitchFamily="2" charset="-122"/>
            </a:endParaRPr>
          </a:p>
          <a:p>
            <a:pPr eaLnBrk="1" hangingPunct="1">
              <a:lnSpc>
                <a:spcPct val="80000"/>
              </a:lnSpc>
            </a:pPr>
            <a:endParaRPr lang="en-ZA" altLang="zh-CN" dirty="0">
              <a:ea typeface="SimSun" pitchFamily="2" charset="-122"/>
            </a:endParaRPr>
          </a:p>
          <a:p>
            <a:pPr eaLnBrk="1" hangingPunct="1">
              <a:lnSpc>
                <a:spcPct val="80000"/>
              </a:lnSpc>
            </a:pPr>
            <a:r>
              <a:rPr lang="en-ZA" altLang="zh-CN" dirty="0">
                <a:ea typeface="SimSun" pitchFamily="2" charset="-122"/>
                <a:sym typeface="+mn-ea"/>
              </a:rPr>
              <a:t>Statutory Authority</a:t>
            </a:r>
            <a:endParaRPr lang="en-ZA" altLang="zh-CN" dirty="0">
              <a:ea typeface="SimSun" pitchFamily="2" charset="-122"/>
            </a:endParaRPr>
          </a:p>
          <a:p>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Title 3"/>
          <p:cNvSpPr>
            <a:spLocks noGrp="1"/>
          </p:cNvSpPr>
          <p:nvPr>
            <p:ph type="ctrTitle"/>
          </p:nvPr>
        </p:nvSpPr>
        <p:spPr/>
        <p:txBody>
          <a:bodyPr/>
          <a:p>
            <a:r>
              <a:rPr lang="en-ZA" altLang="zh-CN" kern="0" noProof="0" smtClean="0">
                <a:ln>
                  <a:noFill/>
                </a:ln>
                <a:solidFill>
                  <a:schemeClr val="bg1"/>
                </a:solidFill>
                <a:effectLst>
                  <a:outerShdw blurRad="38100" dist="38100" dir="2700000" algn="tl">
                    <a:srgbClr val="000000"/>
                  </a:outerShdw>
                </a:effectLst>
                <a:uLnTx/>
                <a:uFillTx/>
                <a:ea typeface="SimSun" pitchFamily="2" charset="-122"/>
                <a:cs typeface="Arabic Typesetting" pitchFamily="66" charset="-78"/>
                <a:sym typeface="+mn-ea"/>
              </a:rPr>
              <a:t>INTERNATIONAL LAW</a:t>
            </a:r>
            <a:endParaRPr lang="en-ZA" altLang="zh-CN" kern="0" noProof="0" smtClean="0">
              <a:ln>
                <a:noFill/>
              </a:ln>
              <a:solidFill>
                <a:schemeClr val="bg1"/>
              </a:solidFill>
              <a:effectLst>
                <a:outerShdw blurRad="38100" dist="38100" dir="2700000" algn="tl">
                  <a:srgbClr val="000000"/>
                </a:outerShdw>
              </a:effectLst>
              <a:uLnTx/>
              <a:uFillTx/>
              <a:ea typeface="SimSun" pitchFamily="2" charset="-122"/>
              <a:cs typeface="Arabic Typesetting" pitchFamily="66" charset="-78"/>
              <a:sym typeface="+mn-ea"/>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Content Placeholder 2"/>
          <p:cNvSpPr>
            <a:spLocks noGrp="1"/>
          </p:cNvSpPr>
          <p:nvPr>
            <p:ph idx="1"/>
          </p:nvPr>
        </p:nvSpPr>
        <p:spPr>
          <a:xfrm>
            <a:off x="522605" y="581025"/>
            <a:ext cx="10831195" cy="5596255"/>
          </a:xfrm>
        </p:spPr>
        <p:txBody>
          <a:bodyPr>
            <a:normAutofit fontScale="90000"/>
          </a:bodyPr>
          <a:p>
            <a:pPr algn="just" eaLnBrk="1" hangingPunct="1">
              <a:lnSpc>
                <a:spcPct val="100000"/>
              </a:lnSpc>
            </a:pPr>
            <a:r>
              <a:rPr lang="en-ZA" altLang="zh-CN" dirty="0">
                <a:ea typeface="SimSun" pitchFamily="2" charset="-122"/>
                <a:sym typeface="+mn-ea"/>
              </a:rPr>
              <a:t>A number of bilateral treaties were signed with the aim of conserving fishing stocks (North Sea fisheries (overfishing) Convention, 1882), but pollution and other ecological issues were not addressed.</a:t>
            </a:r>
            <a:endParaRPr lang="en-ZA" altLang="zh-CN" dirty="0">
              <a:ea typeface="SimSun" pitchFamily="2" charset="-122"/>
            </a:endParaRPr>
          </a:p>
          <a:p>
            <a:pPr algn="just" eaLnBrk="1" hangingPunct="1">
              <a:lnSpc>
                <a:spcPct val="100000"/>
              </a:lnSpc>
            </a:pPr>
            <a:endParaRPr lang="en-ZA" altLang="zh-CN" dirty="0">
              <a:ea typeface="SimSun" pitchFamily="2" charset="-122"/>
            </a:endParaRPr>
          </a:p>
          <a:p>
            <a:pPr algn="just" eaLnBrk="1" hangingPunct="1">
              <a:lnSpc>
                <a:spcPct val="100000"/>
              </a:lnSpc>
            </a:pPr>
            <a:r>
              <a:rPr lang="en-ZA" altLang="zh-CN" dirty="0">
                <a:ea typeface="SimSun" pitchFamily="2" charset="-122"/>
                <a:sym typeface="+mn-ea"/>
              </a:rPr>
              <a:t>international response to environmental issues was characterised by ad hoc reactions to immediate problems</a:t>
            </a:r>
            <a:endParaRPr lang="en-ZA" altLang="zh-CN" dirty="0">
              <a:ea typeface="SimSun" pitchFamily="2" charset="-122"/>
            </a:endParaRPr>
          </a:p>
          <a:p>
            <a:pPr algn="just" eaLnBrk="1" hangingPunct="1">
              <a:lnSpc>
                <a:spcPct val="100000"/>
              </a:lnSpc>
            </a:pPr>
            <a:endParaRPr lang="en-ZA" altLang="zh-CN" dirty="0">
              <a:ea typeface="SimSun" pitchFamily="2" charset="-122"/>
            </a:endParaRPr>
          </a:p>
          <a:p>
            <a:pPr algn="just" eaLnBrk="1" hangingPunct="1">
              <a:lnSpc>
                <a:spcPct val="100000"/>
              </a:lnSpc>
            </a:pPr>
            <a:r>
              <a:rPr lang="en-ZA" altLang="zh-CN" b="1" i="1" dirty="0">
                <a:ea typeface="SimSun" pitchFamily="2" charset="-122"/>
                <a:sym typeface="+mn-ea"/>
              </a:rPr>
              <a:t>The Pacific Fur Seals Arbitration</a:t>
            </a:r>
            <a:r>
              <a:rPr lang="en-ZA" altLang="zh-CN" b="1" dirty="0">
                <a:ea typeface="SimSun" pitchFamily="2" charset="-122"/>
                <a:sym typeface="+mn-ea"/>
              </a:rPr>
              <a:t> (1893) </a:t>
            </a:r>
            <a:r>
              <a:rPr lang="en-ZA" altLang="zh-CN" dirty="0">
                <a:ea typeface="SimSun" pitchFamily="2" charset="-122"/>
                <a:sym typeface="+mn-ea"/>
              </a:rPr>
              <a:t>. The finding of the tribunal established an important principle which is still significant today, namely that </a:t>
            </a:r>
            <a:r>
              <a:rPr lang="en-ZA" altLang="zh-CN" dirty="0">
                <a:solidFill>
                  <a:srgbClr val="FF0000"/>
                </a:solidFill>
                <a:ea typeface="SimSun" pitchFamily="2" charset="-122"/>
                <a:sym typeface="+mn-ea"/>
              </a:rPr>
              <a:t>states did not have the right to assert jurisdiction over natural resources which were outside their territory in order to ensure their conservation.</a:t>
            </a:r>
            <a:endParaRPr lang="en-ZA" altLang="zh-CN" dirty="0">
              <a:solidFill>
                <a:srgbClr val="FF0000"/>
              </a:solidFill>
              <a:ea typeface="SimSun" pitchFamily="2" charset="-122"/>
            </a:endParaRPr>
          </a:p>
          <a:p>
            <a:pPr algn="just">
              <a:lnSpc>
                <a:spcPct val="100000"/>
              </a:lnSpc>
            </a:pPr>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Content Placeholder 2"/>
          <p:cNvSpPr>
            <a:spLocks noGrp="1"/>
          </p:cNvSpPr>
          <p:nvPr>
            <p:ph idx="1"/>
          </p:nvPr>
        </p:nvSpPr>
        <p:spPr>
          <a:xfrm>
            <a:off x="577850" y="342265"/>
            <a:ext cx="11035665" cy="6172835"/>
          </a:xfrm>
        </p:spPr>
        <p:txBody>
          <a:bodyPr>
            <a:noAutofit/>
          </a:bodyPr>
          <a:p>
            <a:pPr marL="411480" algn="just" eaLnBrk="1" hangingPunct="1">
              <a:lnSpc>
                <a:spcPct val="100000"/>
              </a:lnSpc>
            </a:pPr>
            <a:r>
              <a:rPr lang="en-ZA" altLang="zh-CN" sz="2000" b="1" i="1" dirty="0">
                <a:ea typeface="SimSun" pitchFamily="2" charset="-122"/>
                <a:sym typeface="+mn-ea"/>
              </a:rPr>
              <a:t>The Trail Smelter Case </a:t>
            </a:r>
            <a:r>
              <a:rPr lang="en-ZA" altLang="zh-CN" sz="2000" b="1" dirty="0">
                <a:ea typeface="SimSun" pitchFamily="2" charset="-122"/>
                <a:sym typeface="+mn-ea"/>
              </a:rPr>
              <a:t>(1941)3 R.I.A.A 1905 </a:t>
            </a:r>
            <a:r>
              <a:rPr lang="en-ZA" altLang="zh-CN" sz="2000" dirty="0">
                <a:ea typeface="SimSun" pitchFamily="2" charset="-122"/>
                <a:sym typeface="+mn-ea"/>
              </a:rPr>
              <a:t> “a crystallising moment for international environmental law.”</a:t>
            </a:r>
            <a:endParaRPr lang="en-ZA" altLang="zh-CN" sz="2000" dirty="0">
              <a:ea typeface="SimSun" pitchFamily="2" charset="-122"/>
            </a:endParaRPr>
          </a:p>
          <a:p>
            <a:pPr marL="411480" algn="just" eaLnBrk="1" hangingPunct="1">
              <a:lnSpc>
                <a:spcPct val="100000"/>
              </a:lnSpc>
            </a:pPr>
            <a:r>
              <a:rPr lang="en-ZA" altLang="zh-CN" sz="2000" dirty="0">
                <a:ea typeface="SimSun" pitchFamily="2" charset="-122"/>
                <a:sym typeface="+mn-ea"/>
              </a:rPr>
              <a:t>This principle was later to be expressed in the Stockholm Declaration.</a:t>
            </a:r>
            <a:endParaRPr lang="en-ZA" altLang="zh-CN" sz="2000" dirty="0">
              <a:ea typeface="SimSun" pitchFamily="2" charset="-122"/>
            </a:endParaRPr>
          </a:p>
          <a:p>
            <a:pPr marL="411480" algn="just" eaLnBrk="1" hangingPunct="1">
              <a:lnSpc>
                <a:spcPct val="100000"/>
              </a:lnSpc>
            </a:pPr>
            <a:endParaRPr lang="en-ZA" altLang="zh-CN" sz="2000" b="1" dirty="0">
              <a:ea typeface="SimSun" pitchFamily="2" charset="-122"/>
            </a:endParaRPr>
          </a:p>
          <a:p>
            <a:pPr marL="411480" algn="just" eaLnBrk="1" hangingPunct="1">
              <a:lnSpc>
                <a:spcPct val="100000"/>
              </a:lnSpc>
            </a:pPr>
            <a:r>
              <a:rPr lang="en-ZA" altLang="zh-CN" sz="2000" b="1" dirty="0">
                <a:ea typeface="SimSun" pitchFamily="2" charset="-122"/>
                <a:sym typeface="+mn-ea"/>
              </a:rPr>
              <a:t>The Stockholm conference</a:t>
            </a:r>
            <a:endParaRPr lang="en-ZA" altLang="zh-CN" sz="2000" dirty="0">
              <a:ea typeface="SimSun" pitchFamily="2" charset="-122"/>
            </a:endParaRPr>
          </a:p>
          <a:p>
            <a:pPr marL="411480" algn="just" eaLnBrk="1" hangingPunct="1">
              <a:lnSpc>
                <a:spcPct val="100000"/>
              </a:lnSpc>
            </a:pPr>
            <a:r>
              <a:rPr lang="en-ZA" altLang="zh-CN" sz="2000" dirty="0">
                <a:ea typeface="SimSun" pitchFamily="2" charset="-122"/>
                <a:sym typeface="+mn-ea"/>
              </a:rPr>
              <a:t>This conference marked a turning point in the development of international environmental law.</a:t>
            </a:r>
            <a:endParaRPr lang="en-ZA" altLang="zh-CN" sz="2000" dirty="0">
              <a:ea typeface="SimSun" pitchFamily="2" charset="-122"/>
            </a:endParaRPr>
          </a:p>
          <a:p>
            <a:pPr marL="411480" algn="just" eaLnBrk="1" hangingPunct="1">
              <a:lnSpc>
                <a:spcPct val="100000"/>
              </a:lnSpc>
            </a:pPr>
            <a:endParaRPr lang="en-ZA" altLang="zh-CN" sz="2000" dirty="0">
              <a:ea typeface="SimSun" pitchFamily="2" charset="-122"/>
            </a:endParaRPr>
          </a:p>
          <a:p>
            <a:pPr marL="411480" algn="just" eaLnBrk="1" hangingPunct="1">
              <a:lnSpc>
                <a:spcPct val="100000"/>
              </a:lnSpc>
            </a:pPr>
            <a:r>
              <a:rPr lang="en-ZA" altLang="zh-CN" sz="2000" dirty="0">
                <a:ea typeface="SimSun" pitchFamily="2" charset="-122"/>
                <a:sym typeface="+mn-ea"/>
              </a:rPr>
              <a:t>International concern was no longer focused only on the conservation of flora but was addressing issues such as oil pollution and the effects on the atmosphere of nuclear tests.</a:t>
            </a:r>
            <a:endParaRPr lang="en-ZA" altLang="zh-CN" sz="2000" dirty="0">
              <a:ea typeface="SimSun" pitchFamily="2" charset="-122"/>
            </a:endParaRPr>
          </a:p>
          <a:p>
            <a:pPr marL="411480" algn="just" eaLnBrk="1" hangingPunct="1">
              <a:lnSpc>
                <a:spcPct val="100000"/>
              </a:lnSpc>
            </a:pPr>
            <a:r>
              <a:rPr lang="en-ZA" altLang="zh-CN" sz="2000" dirty="0">
                <a:ea typeface="SimSun" pitchFamily="2" charset="-122"/>
                <a:sym typeface="+mn-ea"/>
              </a:rPr>
              <a:t>The Conference produced a declaration of principles (the Stockholm Declaration) which may be regarded as the foundation of modern international law. Principle 1 sets the tone:</a:t>
            </a:r>
            <a:endParaRPr lang="en-ZA" altLang="zh-CN" sz="2000" dirty="0">
              <a:ea typeface="SimSun" pitchFamily="2" charset="-122"/>
            </a:endParaRPr>
          </a:p>
          <a:p>
            <a:pPr lvl="1" algn="just" eaLnBrk="1" hangingPunct="1">
              <a:lnSpc>
                <a:spcPct val="100000"/>
              </a:lnSpc>
              <a:buClr>
                <a:srgbClr val="C0BEAF"/>
              </a:buClr>
            </a:pPr>
            <a:r>
              <a:rPr lang="en-ZA" altLang="zh-CN" sz="2000" dirty="0">
                <a:ea typeface="SimSun" pitchFamily="2" charset="-122"/>
                <a:sym typeface="+mn-ea"/>
              </a:rPr>
              <a:t>“Man has the fundamental right to freedom, equity and adequate conditions of life, in an environment of a quality that permits a life of dignity and well-being and he bears a solemn responsibility to protect and improve the environment for present and future generations.”</a:t>
            </a:r>
            <a:endParaRPr lang="en-ZA" altLang="zh-CN" sz="2400" dirty="0">
              <a:ea typeface="SimSun" pitchFamily="2" charset="-122"/>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Content Placeholder 2"/>
          <p:cNvSpPr>
            <a:spLocks noGrp="1"/>
          </p:cNvSpPr>
          <p:nvPr>
            <p:ph idx="1"/>
          </p:nvPr>
        </p:nvSpPr>
        <p:spPr>
          <a:xfrm>
            <a:off x="522605" y="729615"/>
            <a:ext cx="10831195" cy="5447665"/>
          </a:xfrm>
        </p:spPr>
        <p:txBody>
          <a:bodyPr>
            <a:normAutofit fontScale="90000" lnSpcReduction="20000"/>
          </a:bodyPr>
          <a:p>
            <a:pPr algn="just" eaLnBrk="1" hangingPunct="1">
              <a:lnSpc>
                <a:spcPct val="100000"/>
              </a:lnSpc>
            </a:pPr>
            <a:r>
              <a:rPr lang="en-ZA" altLang="zh-CN" sz="2800" dirty="0">
                <a:ea typeface="SimSun" pitchFamily="2" charset="-122"/>
                <a:sym typeface="+mn-ea"/>
              </a:rPr>
              <a:t>It covered most of the main global environmental issues including conservation of habitats and wildlife, toxic substances, pollution of the sea, population growth and nuclear weapons.</a:t>
            </a:r>
            <a:endParaRPr lang="en-ZA" altLang="zh-CN" sz="2800" dirty="0">
              <a:ea typeface="SimSun" pitchFamily="2" charset="-122"/>
            </a:endParaRPr>
          </a:p>
          <a:p>
            <a:pPr algn="just" eaLnBrk="1" hangingPunct="1">
              <a:lnSpc>
                <a:spcPct val="100000"/>
              </a:lnSpc>
            </a:pPr>
            <a:endParaRPr lang="en-ZA" altLang="zh-CN" sz="2800" dirty="0">
              <a:ea typeface="SimSun" pitchFamily="2" charset="-122"/>
            </a:endParaRPr>
          </a:p>
          <a:p>
            <a:pPr algn="just" eaLnBrk="1" hangingPunct="1">
              <a:lnSpc>
                <a:spcPct val="100000"/>
              </a:lnSpc>
            </a:pPr>
            <a:r>
              <a:rPr lang="en-ZA" altLang="zh-CN" sz="2800" dirty="0">
                <a:ea typeface="SimSun" pitchFamily="2" charset="-122"/>
                <a:sym typeface="+mn-ea"/>
              </a:rPr>
              <a:t>The Stockholm principle influenced the development of Environmental law in that various principles were developed. Among the notable ones include </a:t>
            </a:r>
            <a:r>
              <a:rPr lang="en-ZA" altLang="zh-CN" sz="2800" b="1" i="1" dirty="0">
                <a:ea typeface="SimSun" pitchFamily="2" charset="-122"/>
                <a:sym typeface="+mn-ea"/>
              </a:rPr>
              <a:t>“No Harm Rule”</a:t>
            </a:r>
            <a:r>
              <a:rPr lang="en-ZA" altLang="zh-CN" sz="2800" dirty="0">
                <a:ea typeface="SimSun" pitchFamily="2" charset="-122"/>
                <a:sym typeface="+mn-ea"/>
              </a:rPr>
              <a:t> which was set out in principle 21 and provided as follow:</a:t>
            </a:r>
            <a:endParaRPr lang="en-ZA" altLang="zh-CN" sz="2800" dirty="0">
              <a:ea typeface="SimSun" pitchFamily="2" charset="-122"/>
            </a:endParaRPr>
          </a:p>
          <a:p>
            <a:pPr lvl="1" algn="just" eaLnBrk="1" hangingPunct="1">
              <a:lnSpc>
                <a:spcPct val="100000"/>
              </a:lnSpc>
              <a:buClr>
                <a:srgbClr val="C0BEAF"/>
              </a:buClr>
            </a:pPr>
            <a:r>
              <a:rPr lang="en-ZA" altLang="zh-CN" sz="2800" dirty="0">
                <a:solidFill>
                  <a:srgbClr val="FF0000"/>
                </a:solidFill>
                <a:ea typeface="SimSun" pitchFamily="2" charset="-122"/>
                <a:sym typeface="+mn-ea"/>
              </a:rPr>
              <a:t>“States have…the responsibility to ensure that activities within their jurisdiction or control do not cause damage to the environment or other states or of areas beyond the limits of national Jurisdiction.”</a:t>
            </a:r>
            <a:endParaRPr lang="en-ZA" altLang="zh-CN" sz="2800" dirty="0">
              <a:solidFill>
                <a:srgbClr val="FF0000"/>
              </a:solidFill>
              <a:ea typeface="SimSun" pitchFamily="2" charset="-122"/>
            </a:endParaRPr>
          </a:p>
          <a:p>
            <a:pPr algn="just" eaLnBrk="1" hangingPunct="1">
              <a:lnSpc>
                <a:spcPct val="100000"/>
              </a:lnSpc>
            </a:pPr>
            <a:r>
              <a:rPr lang="en-ZA" altLang="zh-CN" sz="2800" dirty="0">
                <a:ea typeface="SimSun" pitchFamily="2" charset="-122"/>
                <a:sym typeface="+mn-ea"/>
              </a:rPr>
              <a:t>Another notable principle that came out of this conference is the principle of </a:t>
            </a:r>
            <a:r>
              <a:rPr lang="en-ZA" altLang="zh-CN" sz="2800" b="1" i="1" dirty="0">
                <a:ea typeface="SimSun" pitchFamily="2" charset="-122"/>
                <a:sym typeface="+mn-ea"/>
              </a:rPr>
              <a:t>“Intergenerational Equity”</a:t>
            </a:r>
            <a:r>
              <a:rPr lang="en-ZA" altLang="zh-CN" sz="2800" dirty="0">
                <a:ea typeface="SimSun" pitchFamily="2" charset="-122"/>
                <a:sym typeface="+mn-ea"/>
              </a:rPr>
              <a:t> which provides that:</a:t>
            </a:r>
            <a:endParaRPr lang="en-ZA" altLang="zh-CN" sz="2800" dirty="0">
              <a:ea typeface="SimSun" pitchFamily="2" charset="-122"/>
            </a:endParaRPr>
          </a:p>
          <a:p>
            <a:pPr lvl="1" algn="just" eaLnBrk="1" hangingPunct="1">
              <a:lnSpc>
                <a:spcPct val="100000"/>
              </a:lnSpc>
              <a:buClr>
                <a:srgbClr val="C0BEAF"/>
              </a:buClr>
            </a:pPr>
            <a:r>
              <a:rPr lang="en-ZA" altLang="zh-CN" sz="2800" dirty="0">
                <a:solidFill>
                  <a:srgbClr val="FF0000"/>
                </a:solidFill>
                <a:ea typeface="SimSun" pitchFamily="2" charset="-122"/>
                <a:sym typeface="+mn-ea"/>
              </a:rPr>
              <a:t>“[A man] bears a solemn responsibility to protect and improve the environment for present and future generations.”</a:t>
            </a:r>
            <a:endParaRPr lang="en-ZA" altLang="zh-CN" sz="2800" dirty="0">
              <a:solidFill>
                <a:srgbClr val="FF0000"/>
              </a:solidFill>
              <a:ea typeface="SimSun" pitchFamily="2" charset="-122"/>
            </a:endParaRPr>
          </a:p>
          <a:p>
            <a:pPr eaLnBrk="1" hangingPunct="1">
              <a:lnSpc>
                <a:spcPct val="80000"/>
              </a:lnSpc>
            </a:pPr>
            <a:endParaRPr lang="en-ZA" altLang="zh-CN" sz="2800" dirty="0">
              <a:ea typeface="SimSun" pitchFamily="2" charset="-122"/>
            </a:endParaRPr>
          </a:p>
          <a:p>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Content Placeholder 2"/>
          <p:cNvSpPr>
            <a:spLocks noGrp="1"/>
          </p:cNvSpPr>
          <p:nvPr>
            <p:ph idx="1"/>
          </p:nvPr>
        </p:nvSpPr>
        <p:spPr>
          <a:xfrm>
            <a:off x="540385" y="488950"/>
            <a:ext cx="11092180" cy="5875655"/>
          </a:xfrm>
        </p:spPr>
        <p:txBody>
          <a:bodyPr>
            <a:normAutofit fontScale="80000"/>
          </a:bodyPr>
          <a:p>
            <a:pPr algn="just" eaLnBrk="1" hangingPunct="1">
              <a:lnSpc>
                <a:spcPct val="80000"/>
              </a:lnSpc>
            </a:pPr>
            <a:r>
              <a:rPr lang="en-ZA" altLang="zh-CN" sz="2800" b="1" dirty="0">
                <a:ea typeface="SimSun" pitchFamily="2" charset="-122"/>
                <a:sym typeface="+mn-ea"/>
              </a:rPr>
              <a:t>The Brundtland Report</a:t>
            </a:r>
            <a:endParaRPr lang="en-ZA" altLang="zh-CN" sz="2800" dirty="0">
              <a:ea typeface="SimSun" pitchFamily="2" charset="-122"/>
            </a:endParaRPr>
          </a:p>
          <a:p>
            <a:pPr algn="just" eaLnBrk="1" hangingPunct="1">
              <a:lnSpc>
                <a:spcPct val="80000"/>
              </a:lnSpc>
            </a:pPr>
            <a:r>
              <a:rPr lang="en-ZA" altLang="zh-CN" sz="2800" dirty="0">
                <a:ea typeface="SimSun" pitchFamily="2" charset="-122"/>
                <a:sym typeface="+mn-ea"/>
              </a:rPr>
              <a:t>The principle of </a:t>
            </a:r>
            <a:r>
              <a:rPr lang="en-ZA" altLang="zh-CN" sz="2800" b="1" i="1" dirty="0">
                <a:ea typeface="SimSun" pitchFamily="2" charset="-122"/>
                <a:sym typeface="+mn-ea"/>
              </a:rPr>
              <a:t>Sustainable Development</a:t>
            </a:r>
            <a:r>
              <a:rPr lang="en-ZA" altLang="zh-CN" sz="2800" dirty="0">
                <a:ea typeface="SimSun" pitchFamily="2" charset="-122"/>
                <a:sym typeface="+mn-ea"/>
              </a:rPr>
              <a:t> was developed from the Brundtland report which provided as follows:</a:t>
            </a:r>
            <a:endParaRPr lang="en-ZA" altLang="zh-CN" sz="2800" dirty="0">
              <a:ea typeface="SimSun" pitchFamily="2" charset="-122"/>
            </a:endParaRPr>
          </a:p>
          <a:p>
            <a:pPr algn="just" eaLnBrk="1" hangingPunct="1">
              <a:lnSpc>
                <a:spcPct val="80000"/>
              </a:lnSpc>
            </a:pPr>
            <a:endParaRPr lang="en-ZA" altLang="zh-CN" sz="2800" dirty="0">
              <a:ea typeface="SimSun" pitchFamily="2" charset="-122"/>
            </a:endParaRPr>
          </a:p>
          <a:p>
            <a:pPr lvl="1" algn="just" eaLnBrk="1" hangingPunct="1">
              <a:lnSpc>
                <a:spcPct val="80000"/>
              </a:lnSpc>
              <a:buClr>
                <a:srgbClr val="C0BEAF"/>
              </a:buClr>
            </a:pPr>
            <a:r>
              <a:rPr lang="en-ZA" altLang="zh-CN" sz="2800" dirty="0">
                <a:solidFill>
                  <a:srgbClr val="FF0000"/>
                </a:solidFill>
                <a:ea typeface="SimSun" pitchFamily="2" charset="-122"/>
                <a:sym typeface="+mn-ea"/>
              </a:rPr>
              <a:t>“[Sustainable Development] is development that meets the needs of the present without compromising the ability of the future generations to meet their needs.”</a:t>
            </a:r>
            <a:endParaRPr lang="en-ZA" altLang="zh-CN" sz="2800" dirty="0">
              <a:solidFill>
                <a:srgbClr val="FF0000"/>
              </a:solidFill>
              <a:ea typeface="SimSun" pitchFamily="2" charset="-122"/>
            </a:endParaRPr>
          </a:p>
          <a:p>
            <a:pPr lvl="1" algn="just" eaLnBrk="1" hangingPunct="1">
              <a:lnSpc>
                <a:spcPct val="80000"/>
              </a:lnSpc>
              <a:buClr>
                <a:srgbClr val="C0BEAF"/>
              </a:buClr>
            </a:pPr>
            <a:endParaRPr lang="en-ZA" altLang="zh-CN" sz="2800" dirty="0">
              <a:ea typeface="SimSun" pitchFamily="2" charset="-122"/>
            </a:endParaRPr>
          </a:p>
          <a:p>
            <a:pPr algn="just" eaLnBrk="1" hangingPunct="1">
              <a:lnSpc>
                <a:spcPct val="80000"/>
              </a:lnSpc>
            </a:pPr>
            <a:r>
              <a:rPr lang="en-ZA" altLang="zh-CN" sz="2800" dirty="0">
                <a:ea typeface="SimSun" pitchFamily="2" charset="-122"/>
                <a:sym typeface="+mn-ea"/>
              </a:rPr>
              <a:t>The </a:t>
            </a:r>
            <a:r>
              <a:rPr lang="en-ZA" altLang="zh-CN" sz="2800" b="1" i="1" dirty="0">
                <a:ea typeface="SimSun" pitchFamily="2" charset="-122"/>
                <a:sym typeface="+mn-ea"/>
              </a:rPr>
              <a:t>Precautionary principle</a:t>
            </a:r>
            <a:r>
              <a:rPr lang="en-ZA" altLang="zh-CN" sz="2800" dirty="0">
                <a:ea typeface="SimSun" pitchFamily="2" charset="-122"/>
                <a:sym typeface="+mn-ea"/>
              </a:rPr>
              <a:t> in the same vain developed from international law as a result of the conservative government’s white paper entitled </a:t>
            </a:r>
            <a:r>
              <a:rPr lang="en-ZA" altLang="zh-CN" sz="2800" i="1" dirty="0">
                <a:ea typeface="SimSun" pitchFamily="2" charset="-122"/>
                <a:sym typeface="+mn-ea"/>
              </a:rPr>
              <a:t>“This Common inheritance”</a:t>
            </a:r>
            <a:endParaRPr lang="en-ZA" altLang="zh-CN" sz="2800" dirty="0">
              <a:ea typeface="SimSun" pitchFamily="2" charset="-122"/>
            </a:endParaRPr>
          </a:p>
          <a:p>
            <a:pPr algn="just" eaLnBrk="1" hangingPunct="1">
              <a:lnSpc>
                <a:spcPct val="80000"/>
              </a:lnSpc>
            </a:pPr>
            <a:endParaRPr lang="en-ZA" altLang="zh-CN" sz="2800" b="1" dirty="0">
              <a:ea typeface="SimSun" pitchFamily="2" charset="-122"/>
            </a:endParaRPr>
          </a:p>
          <a:p>
            <a:pPr algn="just" eaLnBrk="1" hangingPunct="1">
              <a:lnSpc>
                <a:spcPct val="80000"/>
              </a:lnSpc>
            </a:pPr>
            <a:r>
              <a:rPr lang="en-ZA" altLang="zh-CN" sz="2800" b="1" dirty="0">
                <a:ea typeface="SimSun" pitchFamily="2" charset="-122"/>
                <a:sym typeface="+mn-ea"/>
              </a:rPr>
              <a:t>The Rio Conference</a:t>
            </a:r>
            <a:endParaRPr lang="en-ZA" altLang="zh-CN" sz="2800" dirty="0">
              <a:ea typeface="SimSun" pitchFamily="2" charset="-122"/>
            </a:endParaRPr>
          </a:p>
          <a:p>
            <a:pPr algn="just" eaLnBrk="1" hangingPunct="1">
              <a:lnSpc>
                <a:spcPct val="80000"/>
              </a:lnSpc>
            </a:pPr>
            <a:endParaRPr lang="en-ZA" altLang="zh-CN" sz="2800" dirty="0">
              <a:ea typeface="SimSun" pitchFamily="2" charset="-122"/>
            </a:endParaRPr>
          </a:p>
          <a:p>
            <a:pPr algn="just" eaLnBrk="1" hangingPunct="1">
              <a:lnSpc>
                <a:spcPct val="80000"/>
              </a:lnSpc>
            </a:pPr>
            <a:r>
              <a:rPr lang="en-ZA" altLang="zh-CN" sz="2800" dirty="0">
                <a:ea typeface="SimSun" pitchFamily="2" charset="-122"/>
                <a:sym typeface="+mn-ea"/>
              </a:rPr>
              <a:t>Produced  a global plan for all states on development and the environment</a:t>
            </a:r>
            <a:endParaRPr lang="en-ZA" altLang="zh-CN" sz="2800" dirty="0">
              <a:ea typeface="SimSun" pitchFamily="2" charset="-122"/>
            </a:endParaRPr>
          </a:p>
          <a:p>
            <a:pPr algn="just" eaLnBrk="1" hangingPunct="1">
              <a:lnSpc>
                <a:spcPct val="80000"/>
              </a:lnSpc>
            </a:pPr>
            <a:r>
              <a:rPr lang="en-ZA" altLang="zh-CN" sz="2800" dirty="0">
                <a:ea typeface="SimSun" pitchFamily="2" charset="-122"/>
                <a:sym typeface="+mn-ea"/>
              </a:rPr>
              <a:t>Two multilateral treaties, i.e. the convention on Biological diversity and the UN framework Convention on climate change; were signed by more than 150 countries.</a:t>
            </a:r>
            <a:endParaRPr lang="en-ZA" altLang="zh-CN" sz="2800" dirty="0">
              <a:ea typeface="SimSun" pitchFamily="2" charset="-122"/>
            </a:endParaRPr>
          </a:p>
          <a:p>
            <a:pPr algn="just" eaLnBrk="1" hangingPunct="1">
              <a:lnSpc>
                <a:spcPct val="80000"/>
              </a:lnSpc>
            </a:pPr>
            <a:endParaRPr lang="en-ZA" altLang="zh-CN" sz="2800" dirty="0">
              <a:ea typeface="SimSun" pitchFamily="2" charset="-122"/>
            </a:endParaRPr>
          </a:p>
          <a:p>
            <a:pPr algn="just" eaLnBrk="1" hangingPunct="1">
              <a:lnSpc>
                <a:spcPct val="80000"/>
              </a:lnSpc>
            </a:pPr>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Content Placeholder 2"/>
          <p:cNvSpPr>
            <a:spLocks noGrp="1"/>
          </p:cNvSpPr>
          <p:nvPr>
            <p:ph idx="1"/>
          </p:nvPr>
        </p:nvSpPr>
        <p:spPr>
          <a:xfrm>
            <a:off x="596900" y="580390"/>
            <a:ext cx="11202670" cy="5596890"/>
          </a:xfrm>
        </p:spPr>
        <p:txBody>
          <a:bodyPr>
            <a:normAutofit fontScale="80000"/>
          </a:bodyPr>
          <a:p>
            <a:pPr algn="just" eaLnBrk="1" hangingPunct="1">
              <a:lnSpc>
                <a:spcPct val="80000"/>
              </a:lnSpc>
            </a:pPr>
            <a:r>
              <a:rPr lang="en-ZA" altLang="zh-CN" sz="2800" dirty="0">
                <a:ea typeface="SimSun" pitchFamily="2" charset="-122"/>
                <a:sym typeface="+mn-ea"/>
              </a:rPr>
              <a:t>The </a:t>
            </a:r>
            <a:r>
              <a:rPr lang="en-ZA" altLang="zh-CN" sz="2800" b="1" i="1" dirty="0">
                <a:ea typeface="SimSun" pitchFamily="2" charset="-122"/>
                <a:sym typeface="+mn-ea"/>
              </a:rPr>
              <a:t>“No Harm Rule”</a:t>
            </a:r>
            <a:r>
              <a:rPr lang="en-ZA" altLang="zh-CN" sz="2800" b="1" dirty="0">
                <a:ea typeface="SimSun" pitchFamily="2" charset="-122"/>
                <a:sym typeface="+mn-ea"/>
              </a:rPr>
              <a:t> </a:t>
            </a:r>
            <a:r>
              <a:rPr lang="en-ZA" altLang="zh-CN" sz="2800" dirty="0">
                <a:ea typeface="SimSun" pitchFamily="2" charset="-122"/>
                <a:sym typeface="+mn-ea"/>
              </a:rPr>
              <a:t>restated under principle 2 of the Rio Declaration</a:t>
            </a:r>
            <a:endParaRPr lang="en-ZA" altLang="zh-CN" sz="2800" dirty="0">
              <a:ea typeface="SimSun" pitchFamily="2" charset="-122"/>
            </a:endParaRPr>
          </a:p>
          <a:p>
            <a:pPr algn="just" eaLnBrk="1" hangingPunct="1">
              <a:lnSpc>
                <a:spcPct val="80000"/>
              </a:lnSpc>
            </a:pPr>
            <a:endParaRPr lang="en-ZA" altLang="zh-CN" sz="2800" dirty="0">
              <a:ea typeface="SimSun" pitchFamily="2" charset="-122"/>
            </a:endParaRPr>
          </a:p>
          <a:p>
            <a:pPr algn="just" eaLnBrk="1" hangingPunct="1">
              <a:lnSpc>
                <a:spcPct val="80000"/>
              </a:lnSpc>
            </a:pPr>
            <a:r>
              <a:rPr lang="en-ZA" altLang="zh-CN" sz="2800" dirty="0">
                <a:ea typeface="SimSun" pitchFamily="2" charset="-122"/>
                <a:sym typeface="+mn-ea"/>
              </a:rPr>
              <a:t>The </a:t>
            </a:r>
            <a:r>
              <a:rPr lang="en-ZA" altLang="zh-CN" sz="2800" b="1" i="1" dirty="0">
                <a:ea typeface="SimSun" pitchFamily="2" charset="-122"/>
                <a:sym typeface="+mn-ea"/>
              </a:rPr>
              <a:t>“Intergenerational Equity (meeting the needs of Future generations)”</a:t>
            </a:r>
            <a:r>
              <a:rPr lang="en-ZA" altLang="zh-CN" sz="2800" dirty="0">
                <a:ea typeface="SimSun" pitchFamily="2" charset="-122"/>
                <a:sym typeface="+mn-ea"/>
              </a:rPr>
              <a:t> under principle 3 of the Rio Declaration</a:t>
            </a:r>
            <a:endParaRPr lang="en-ZA" altLang="zh-CN" sz="2800" dirty="0">
              <a:ea typeface="SimSun" pitchFamily="2" charset="-122"/>
            </a:endParaRPr>
          </a:p>
          <a:p>
            <a:pPr algn="just" eaLnBrk="1" hangingPunct="1">
              <a:lnSpc>
                <a:spcPct val="80000"/>
              </a:lnSpc>
            </a:pPr>
            <a:r>
              <a:rPr lang="en-ZA" altLang="zh-CN" sz="2800" dirty="0">
                <a:ea typeface="SimSun" pitchFamily="2" charset="-122"/>
                <a:sym typeface="+mn-ea"/>
              </a:rPr>
              <a:t>The</a:t>
            </a:r>
            <a:r>
              <a:rPr lang="en-ZA" altLang="zh-CN" sz="2800" b="1" i="1" dirty="0">
                <a:ea typeface="SimSun" pitchFamily="2" charset="-122"/>
                <a:sym typeface="+mn-ea"/>
              </a:rPr>
              <a:t> “Polluter Pays Principle”</a:t>
            </a:r>
            <a:r>
              <a:rPr lang="en-ZA" altLang="zh-CN" sz="2800" b="1" dirty="0">
                <a:ea typeface="SimSun" pitchFamily="2" charset="-122"/>
                <a:sym typeface="+mn-ea"/>
              </a:rPr>
              <a:t> </a:t>
            </a:r>
            <a:r>
              <a:rPr lang="en-ZA" altLang="zh-CN" sz="2800" dirty="0">
                <a:ea typeface="SimSun" pitchFamily="2" charset="-122"/>
                <a:sym typeface="+mn-ea"/>
              </a:rPr>
              <a:t>is said to be one of the most important principles in Environmental Law today and this principle is enshrined in the Rio Declaration under Principle 16 which provides that:</a:t>
            </a:r>
            <a:endParaRPr lang="en-ZA" altLang="zh-CN" sz="2800" dirty="0">
              <a:ea typeface="SimSun" pitchFamily="2" charset="-122"/>
            </a:endParaRPr>
          </a:p>
          <a:p>
            <a:pPr algn="just" eaLnBrk="1" hangingPunct="1">
              <a:lnSpc>
                <a:spcPct val="80000"/>
              </a:lnSpc>
            </a:pPr>
            <a:r>
              <a:rPr lang="en-ZA" altLang="zh-CN" sz="2800" dirty="0">
                <a:ea typeface="SimSun" pitchFamily="2" charset="-122"/>
                <a:sym typeface="+mn-ea"/>
              </a:rPr>
              <a:t> </a:t>
            </a:r>
            <a:endParaRPr lang="en-ZA" altLang="zh-CN" sz="2800" dirty="0">
              <a:ea typeface="SimSun" pitchFamily="2" charset="-122"/>
            </a:endParaRPr>
          </a:p>
          <a:p>
            <a:pPr lvl="1" algn="just" eaLnBrk="1" hangingPunct="1">
              <a:lnSpc>
                <a:spcPct val="80000"/>
              </a:lnSpc>
              <a:buClr>
                <a:srgbClr val="C0BEAF"/>
              </a:buClr>
            </a:pPr>
            <a:r>
              <a:rPr lang="en-ZA" altLang="zh-CN" sz="2800" dirty="0">
                <a:solidFill>
                  <a:srgbClr val="FF0000"/>
                </a:solidFill>
                <a:ea typeface="SimSun" pitchFamily="2" charset="-122"/>
                <a:sym typeface="+mn-ea"/>
              </a:rPr>
              <a:t>“National authorities should endeavour to promote the internalisation of environmental cost and the use of economic instruments, taking into account the approach that the polluter should, in principle, bear the cost of pollution, with due regard to the public interest and without distorting international trade and investment.”</a:t>
            </a:r>
            <a:endParaRPr lang="en-ZA" altLang="zh-CN" sz="2800" dirty="0">
              <a:solidFill>
                <a:srgbClr val="FF0000"/>
              </a:solidFill>
              <a:ea typeface="SimSun" pitchFamily="2" charset="-122"/>
            </a:endParaRPr>
          </a:p>
          <a:p>
            <a:pPr lvl="1" algn="just" eaLnBrk="1" hangingPunct="1">
              <a:lnSpc>
                <a:spcPct val="80000"/>
              </a:lnSpc>
              <a:buClr>
                <a:srgbClr val="C0BEAF"/>
              </a:buClr>
            </a:pPr>
            <a:endParaRPr lang="en-ZA" altLang="zh-CN" sz="2800" dirty="0">
              <a:ea typeface="SimSun" pitchFamily="2" charset="-122"/>
            </a:endParaRPr>
          </a:p>
          <a:p>
            <a:pPr algn="just" eaLnBrk="1" hangingPunct="1">
              <a:lnSpc>
                <a:spcPct val="80000"/>
              </a:lnSpc>
            </a:pPr>
            <a:r>
              <a:rPr lang="en-ZA" altLang="zh-CN" sz="2800" dirty="0">
                <a:ea typeface="SimSun" pitchFamily="2" charset="-122"/>
                <a:sym typeface="+mn-ea"/>
              </a:rPr>
              <a:t>Other Principle that came out of the Rio Conference were the Principle of</a:t>
            </a:r>
            <a:r>
              <a:rPr lang="en-ZA" altLang="zh-CN" sz="2800" b="1" dirty="0">
                <a:ea typeface="SimSun" pitchFamily="2" charset="-122"/>
                <a:sym typeface="+mn-ea"/>
              </a:rPr>
              <a:t> </a:t>
            </a:r>
            <a:r>
              <a:rPr lang="en-ZA" altLang="zh-CN" sz="2800" b="1" i="1" dirty="0">
                <a:ea typeface="SimSun" pitchFamily="2" charset="-122"/>
                <a:sym typeface="+mn-ea"/>
              </a:rPr>
              <a:t>“Common but different responsibilities”</a:t>
            </a:r>
            <a:r>
              <a:rPr lang="en-ZA" altLang="zh-CN" sz="2800" b="1" dirty="0">
                <a:ea typeface="SimSun" pitchFamily="2" charset="-122"/>
                <a:sym typeface="+mn-ea"/>
              </a:rPr>
              <a:t> </a:t>
            </a:r>
            <a:r>
              <a:rPr lang="en-ZA" altLang="zh-CN" sz="2800" dirty="0">
                <a:ea typeface="SimSun" pitchFamily="2" charset="-122"/>
                <a:sym typeface="+mn-ea"/>
              </a:rPr>
              <a:t>and it is enshrined in principle 7 and the Principle of </a:t>
            </a:r>
            <a:r>
              <a:rPr lang="en-ZA" altLang="zh-CN" sz="2800" b="1" i="1" dirty="0">
                <a:ea typeface="SimSun" pitchFamily="2" charset="-122"/>
                <a:sym typeface="+mn-ea"/>
              </a:rPr>
              <a:t>“State Co-operation”.</a:t>
            </a:r>
            <a:endParaRPr lang="en-ZA" altLang="zh-CN" sz="2800" dirty="0">
              <a:ea typeface="SimSun" pitchFamily="2" charset="-122"/>
            </a:endParaRPr>
          </a:p>
          <a:p>
            <a:pPr algn="just" eaLnBrk="1" hangingPunct="1">
              <a:lnSpc>
                <a:spcPct val="80000"/>
              </a:lnSpc>
            </a:pPr>
            <a:endParaRPr lang="en-ZA" altLang="zh-CN" sz="2800" dirty="0">
              <a:ea typeface="SimSun" pitchFamily="2" charset="-122"/>
            </a:endParaRPr>
          </a:p>
          <a:p>
            <a:pPr algn="just" eaLnBrk="1" hangingPunct="1">
              <a:lnSpc>
                <a:spcPct val="80000"/>
              </a:lnSpc>
            </a:pPr>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Content Placeholder 2"/>
          <p:cNvSpPr>
            <a:spLocks noGrp="1"/>
          </p:cNvSpPr>
          <p:nvPr>
            <p:ph idx="1"/>
          </p:nvPr>
        </p:nvSpPr>
        <p:spPr>
          <a:xfrm>
            <a:off x="838200" y="1044575"/>
            <a:ext cx="10515600" cy="5132705"/>
          </a:xfrm>
        </p:spPr>
        <p:txBody>
          <a:bodyPr>
            <a:normAutofit lnSpcReduction="20000"/>
          </a:bodyPr>
          <a:p>
            <a:pPr marL="411480" algn="just" eaLnBrk="1" hangingPunct="1">
              <a:lnSpc>
                <a:spcPct val="90000"/>
              </a:lnSpc>
            </a:pPr>
            <a:r>
              <a:rPr lang="en-ZA" altLang="zh-CN" dirty="0">
                <a:ea typeface="SimSun" pitchFamily="2" charset="-122"/>
                <a:sym typeface="+mn-ea"/>
              </a:rPr>
              <a:t>During the Rio conference it was realised that public participation plays a key role in sustainable development and environmental issues as a result principle 10 was enshrined to provide for</a:t>
            </a:r>
            <a:r>
              <a:rPr lang="en-ZA" altLang="zh-CN" b="1" i="1" dirty="0">
                <a:ea typeface="SimSun" pitchFamily="2" charset="-122"/>
                <a:sym typeface="+mn-ea"/>
              </a:rPr>
              <a:t> “Transparency, public participation and access to information and Remedies.”</a:t>
            </a:r>
            <a:endParaRPr lang="en-ZA" altLang="zh-CN" b="1" i="1" dirty="0">
              <a:ea typeface="SimSun" pitchFamily="2" charset="-122"/>
            </a:endParaRPr>
          </a:p>
          <a:p>
            <a:pPr marL="411480" algn="just" eaLnBrk="1" hangingPunct="1">
              <a:lnSpc>
                <a:spcPct val="90000"/>
              </a:lnSpc>
            </a:pPr>
            <a:endParaRPr lang="en-ZA" altLang="zh-CN" dirty="0">
              <a:ea typeface="SimSun" pitchFamily="2" charset="-122"/>
            </a:endParaRPr>
          </a:p>
          <a:p>
            <a:pPr marL="411480" algn="just" eaLnBrk="1" hangingPunct="1">
              <a:lnSpc>
                <a:spcPct val="90000"/>
              </a:lnSpc>
            </a:pPr>
            <a:r>
              <a:rPr lang="en-ZA" altLang="zh-CN" dirty="0">
                <a:ea typeface="SimSun" pitchFamily="2" charset="-122"/>
                <a:sym typeface="+mn-ea"/>
              </a:rPr>
              <a:t>It is worth noting that the Rio Declaration is regarded as less successful than its predecessor because of the poor way in which it was implemented. </a:t>
            </a:r>
            <a:endParaRPr lang="en-ZA" altLang="zh-CN" dirty="0">
              <a:ea typeface="SimSun" pitchFamily="2" charset="-122"/>
            </a:endParaRPr>
          </a:p>
          <a:p>
            <a:pPr marL="411480" algn="just" eaLnBrk="1" hangingPunct="1">
              <a:lnSpc>
                <a:spcPct val="90000"/>
              </a:lnSpc>
            </a:pPr>
            <a:endParaRPr lang="en-ZA" altLang="zh-CN" dirty="0">
              <a:ea typeface="SimSun" pitchFamily="2" charset="-122"/>
            </a:endParaRPr>
          </a:p>
          <a:p>
            <a:pPr marL="411480" algn="just" eaLnBrk="1" hangingPunct="1">
              <a:lnSpc>
                <a:spcPct val="90000"/>
              </a:lnSpc>
            </a:pPr>
            <a:r>
              <a:rPr lang="en-ZA" altLang="zh-CN" dirty="0">
                <a:ea typeface="SimSun" pitchFamily="2" charset="-122"/>
                <a:sym typeface="+mn-ea"/>
              </a:rPr>
              <a:t>This is largely due to a lack of political will to take forward many of the commitments it contains.</a:t>
            </a:r>
            <a:endParaRPr lang="en-ZA" altLang="zh-CN" dirty="0">
              <a:ea typeface="SimSun" pitchFamily="2" charset="-122"/>
            </a:endParaRPr>
          </a:p>
          <a:p>
            <a:pPr marL="411480" eaLnBrk="1" hangingPunct="1">
              <a:lnSpc>
                <a:spcPct val="90000"/>
              </a:lnSpc>
            </a:pPr>
            <a:endParaRPr lang="en-ZA" altLang="zh-CN" dirty="0">
              <a:ea typeface="SimSun" pitchFamily="2" charset="-122"/>
            </a:endParaRPr>
          </a:p>
          <a:p>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Content Placeholder 2"/>
          <p:cNvSpPr>
            <a:spLocks noGrp="1"/>
          </p:cNvSpPr>
          <p:nvPr>
            <p:ph idx="1"/>
          </p:nvPr>
        </p:nvSpPr>
        <p:spPr>
          <a:xfrm>
            <a:off x="838200" y="506095"/>
            <a:ext cx="10515600" cy="5671185"/>
          </a:xfrm>
        </p:spPr>
        <p:txBody>
          <a:bodyPr/>
          <a:p>
            <a:pPr marL="411480" indent="-273050" algn="just" eaLnBrk="1" hangingPunct="1">
              <a:lnSpc>
                <a:spcPct val="100000"/>
              </a:lnSpc>
              <a:buFont typeface="Wingdings" panose="05000000000000000000" pitchFamily="2" charset="2"/>
              <a:buChar char=""/>
            </a:pPr>
            <a:r>
              <a:rPr lang="en-US" altLang="zh-CN" b="1" dirty="0">
                <a:ea typeface="SimSun" pitchFamily="2" charset="-122"/>
                <a:sym typeface="+mn-ea"/>
              </a:rPr>
              <a:t>The Johannesburg Summit (2002)</a:t>
            </a:r>
            <a:endParaRPr lang="zh-CN" altLang="en-US" dirty="0">
              <a:ea typeface="SimSun" pitchFamily="2" charset="-122"/>
            </a:endParaRPr>
          </a:p>
          <a:p>
            <a:pPr marL="411480" indent="-273050" algn="just" eaLnBrk="1" hangingPunct="1">
              <a:lnSpc>
                <a:spcPct val="100000"/>
              </a:lnSpc>
              <a:buFont typeface="Wingdings" panose="05000000000000000000" pitchFamily="2" charset="2"/>
              <a:buChar char=""/>
            </a:pPr>
            <a:r>
              <a:rPr lang="en-US" altLang="zh-CN" dirty="0">
                <a:ea typeface="SimSun" pitchFamily="2" charset="-122"/>
                <a:sym typeface="+mn-ea"/>
              </a:rPr>
              <a:t> To mark the 10th anniversary of the Rio Declaration, the World Summit on Sustainable Development was held in Johannesburg in September 2002 (the “Johannesburg Summit”). This meeting did not produce any declarations of principles. Its main focus was the eradication of poverty, and no specific actions were agreed in respect of the environment, apart from a continued commitment to sustainable development. </a:t>
            </a:r>
            <a:endParaRPr lang="zh-CN" altLang="en-US" dirty="0">
              <a:ea typeface="SimSun" pitchFamily="2" charset="-122"/>
            </a:endParaRPr>
          </a:p>
          <a:p>
            <a:pPr marL="411480" indent="-273050" algn="just" eaLnBrk="1" hangingPunct="1">
              <a:lnSpc>
                <a:spcPct val="100000"/>
              </a:lnSpc>
              <a:buFont typeface="Wingdings" panose="05000000000000000000" pitchFamily="2" charset="2"/>
              <a:buChar char=""/>
            </a:pPr>
            <a:endParaRPr lang="zh-CN" altLang="en-US" dirty="0">
              <a:ea typeface="SimSun" pitchFamily="2" charset="-122"/>
            </a:endParaRPr>
          </a:p>
          <a:p>
            <a:pPr algn="just">
              <a:lnSpc>
                <a:spcPct val="100000"/>
              </a:lnSpc>
            </a:pPr>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Content Placeholder 2"/>
          <p:cNvSpPr>
            <a:spLocks noGrp="1"/>
          </p:cNvSpPr>
          <p:nvPr>
            <p:ph idx="1"/>
          </p:nvPr>
        </p:nvSpPr>
        <p:spPr>
          <a:xfrm>
            <a:off x="726440" y="674370"/>
            <a:ext cx="10849610" cy="5502910"/>
          </a:xfrm>
        </p:spPr>
        <p:txBody>
          <a:bodyPr/>
          <a:p>
            <a:pPr marL="411480" algn="just" eaLnBrk="1" hangingPunct="1">
              <a:lnSpc>
                <a:spcPct val="100000"/>
              </a:lnSpc>
              <a:buFont typeface="Wingdings" panose="05000000000000000000" pitchFamily="2" charset="2"/>
              <a:buChar char=""/>
            </a:pPr>
            <a:r>
              <a:rPr lang="en-US" altLang="zh-CN" b="1" dirty="0">
                <a:ea typeface="SimSun" pitchFamily="2" charset="-122"/>
                <a:sym typeface="+mn-ea"/>
              </a:rPr>
              <a:t>United Nations Conference on Sustainable Development (UNCSD) or the Rio+20 Conference</a:t>
            </a:r>
            <a:endParaRPr lang="zh-CN" altLang="en-US" dirty="0">
              <a:ea typeface="SimSun" pitchFamily="2" charset="-122"/>
            </a:endParaRPr>
          </a:p>
          <a:p>
            <a:pPr marL="411480" algn="just" eaLnBrk="1" hangingPunct="1">
              <a:lnSpc>
                <a:spcPct val="100000"/>
              </a:lnSpc>
              <a:buFont typeface="Wingdings" panose="05000000000000000000" pitchFamily="2" charset="2"/>
              <a:buChar char=""/>
            </a:pPr>
            <a:r>
              <a:rPr lang="en-US" altLang="zh-CN" dirty="0">
                <a:ea typeface="SimSun" pitchFamily="2" charset="-122"/>
                <a:sym typeface="+mn-ea"/>
              </a:rPr>
              <a:t>The United Nations Conference on Sustainable Development (UNCSD), also known as “Earth Summit 2012” was the third international conference on sustainable development aimed at reconciling the economic and environmental goals of the global community. The ten day mega-summit, which culminated in a three-day high-level UN conference, was organized by the UN Department of Economic and Social Affairs and included participation from 192 UN member states.</a:t>
            </a:r>
            <a:endParaRPr lang="zh-CN" altLang="en-US" dirty="0">
              <a:ea typeface="SimSun" pitchFamily="2" charset="-122"/>
            </a:endParaRPr>
          </a:p>
          <a:p>
            <a:pPr marL="411480" algn="just" eaLnBrk="1" hangingPunct="1">
              <a:buFont typeface="Wingdings" panose="05000000000000000000" pitchFamily="2" charset="2"/>
              <a:buChar char=""/>
            </a:pPr>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Content Placeholder 2"/>
          <p:cNvSpPr>
            <a:spLocks noGrp="1"/>
          </p:cNvSpPr>
          <p:nvPr>
            <p:ph idx="1"/>
          </p:nvPr>
        </p:nvSpPr>
        <p:spPr>
          <a:xfrm>
            <a:off x="838200" y="673735"/>
            <a:ext cx="10515600" cy="5503545"/>
          </a:xfrm>
        </p:spPr>
        <p:txBody>
          <a:bodyPr/>
          <a:p>
            <a:pPr marL="182880" indent="0" algn="ctr" eaLnBrk="1" hangingPunct="1">
              <a:buFont typeface="Wingdings" panose="05000000000000000000" pitchFamily="2" charset="2"/>
              <a:buNone/>
            </a:pPr>
            <a:r>
              <a:rPr lang="en-US" altLang="zh-CN" b="1" i="1" dirty="0">
                <a:ea typeface="SimSun" pitchFamily="2" charset="-122"/>
                <a:sym typeface="+mn-ea"/>
              </a:rPr>
              <a:t>CASE LIST</a:t>
            </a:r>
            <a:endParaRPr lang="en-US" altLang="zh-CN" b="1" i="1" dirty="0">
              <a:ea typeface="SimSun" pitchFamily="2" charset="-122"/>
            </a:endParaRPr>
          </a:p>
          <a:p>
            <a:pPr marL="411480" eaLnBrk="1" hangingPunct="1">
              <a:buFont typeface="Wingdings" panose="05000000000000000000" pitchFamily="2" charset="2"/>
              <a:buChar char=""/>
            </a:pPr>
            <a:r>
              <a:rPr lang="en-US" altLang="zh-CN" b="1" i="1" dirty="0">
                <a:ea typeface="SimSun" pitchFamily="2" charset="-122"/>
                <a:sym typeface="+mn-ea"/>
              </a:rPr>
              <a:t>Corfu Channel Case</a:t>
            </a:r>
            <a:endParaRPr lang="en-US" altLang="zh-CN" b="1" i="1" dirty="0">
              <a:ea typeface="SimSun" pitchFamily="2" charset="-122"/>
            </a:endParaRPr>
          </a:p>
          <a:p>
            <a:pPr marL="411480" eaLnBrk="1" hangingPunct="1">
              <a:buFont typeface="Wingdings" panose="05000000000000000000" pitchFamily="2" charset="2"/>
              <a:buChar char=""/>
            </a:pPr>
            <a:endParaRPr lang="en-US" altLang="zh-CN" b="1" i="1" dirty="0">
              <a:ea typeface="SimSun" pitchFamily="2" charset="-122"/>
            </a:endParaRPr>
          </a:p>
          <a:p>
            <a:pPr marL="411480" eaLnBrk="1" hangingPunct="1">
              <a:buFont typeface="Wingdings" panose="05000000000000000000" pitchFamily="2" charset="2"/>
              <a:buChar char=""/>
            </a:pPr>
            <a:r>
              <a:rPr lang="en-US" altLang="zh-CN" b="1" i="1" dirty="0">
                <a:ea typeface="SimSun" pitchFamily="2" charset="-122"/>
                <a:sym typeface="+mn-ea"/>
              </a:rPr>
              <a:t>Territorial Jurisdiction of the International Commission of the River Oder (Germany et al v. Poland) case (1929)</a:t>
            </a:r>
            <a:endParaRPr lang="en-US" altLang="zh-CN" b="1" i="1" dirty="0">
              <a:ea typeface="SimSun" pitchFamily="2" charset="-122"/>
            </a:endParaRPr>
          </a:p>
          <a:p>
            <a:pPr marL="411480" eaLnBrk="1" hangingPunct="1">
              <a:buFont typeface="Wingdings" panose="05000000000000000000" pitchFamily="2" charset="2"/>
              <a:buChar char=""/>
            </a:pPr>
            <a:endParaRPr lang="zh-CN" altLang="en-US" dirty="0">
              <a:ea typeface="SimSun" pitchFamily="2" charset="-122"/>
            </a:endParaRPr>
          </a:p>
          <a:p>
            <a:pPr marL="411480" eaLnBrk="1" hangingPunct="1">
              <a:buFont typeface="Wingdings" panose="05000000000000000000" pitchFamily="2" charset="2"/>
              <a:buChar char=""/>
            </a:pPr>
            <a:r>
              <a:rPr lang="en-US" altLang="zh-CN" b="1" i="1" dirty="0">
                <a:ea typeface="SimSun" pitchFamily="2" charset="-122"/>
                <a:sym typeface="+mn-ea"/>
              </a:rPr>
              <a:t>Certain Phosphate Lands in Nauru (Nauru v. Australia) case (1992)</a:t>
            </a:r>
            <a:endParaRPr lang="zh-CN" altLang="en-US" dirty="0">
              <a:ea typeface="SimSun" pitchFamily="2" charset="-122"/>
            </a:endParaRPr>
          </a:p>
          <a:p>
            <a:pPr marL="411480" eaLnBrk="1" hangingPunct="1">
              <a:buFont typeface="Wingdings" panose="05000000000000000000" pitchFamily="2" charset="2"/>
              <a:buChar char=""/>
            </a:pPr>
            <a:endParaRPr lang="zh-CN" altLang="en-US" dirty="0">
              <a:ea typeface="SimSun" pitchFamily="2" charset="-122"/>
            </a:endParaRPr>
          </a:p>
          <a:p>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Content Placeholder 2"/>
          <p:cNvSpPr>
            <a:spLocks noGrp="1"/>
          </p:cNvSpPr>
          <p:nvPr>
            <p:ph idx="1"/>
          </p:nvPr>
        </p:nvSpPr>
        <p:spPr>
          <a:xfrm>
            <a:off x="838200" y="599440"/>
            <a:ext cx="10515600" cy="5577840"/>
          </a:xfrm>
        </p:spPr>
        <p:txBody>
          <a:bodyPr>
            <a:normAutofit fontScale="60000"/>
          </a:bodyPr>
          <a:p>
            <a:pPr marL="182880" indent="0" algn="ctr" eaLnBrk="1" hangingPunct="1">
              <a:buFont typeface="Wingdings" panose="05000000000000000000" pitchFamily="2" charset="2"/>
              <a:buNone/>
            </a:pPr>
            <a:r>
              <a:rPr lang="en-ZA" altLang="zh-CN" sz="3300" b="1" dirty="0">
                <a:ea typeface="SimSun" pitchFamily="2" charset="-122"/>
                <a:sym typeface="+mn-ea"/>
              </a:rPr>
              <a:t>Relevant International institutions</a:t>
            </a:r>
            <a:endParaRPr lang="en-ZA" altLang="zh-CN" sz="3300" dirty="0">
              <a:ea typeface="SimSun" pitchFamily="2" charset="-122"/>
            </a:endParaRPr>
          </a:p>
          <a:p>
            <a:pPr marL="182880" indent="0" algn="ctr" eaLnBrk="1" hangingPunct="1">
              <a:buFont typeface="Wingdings" panose="05000000000000000000" pitchFamily="2" charset="2"/>
              <a:buNone/>
            </a:pPr>
            <a:r>
              <a:rPr lang="en-ZA" altLang="zh-CN" sz="3300" b="1" dirty="0">
                <a:ea typeface="SimSun" pitchFamily="2" charset="-122"/>
                <a:sym typeface="+mn-ea"/>
              </a:rPr>
              <a:t> </a:t>
            </a:r>
            <a:endParaRPr lang="en-ZA" altLang="zh-CN" sz="3300" dirty="0">
              <a:ea typeface="SimSun" pitchFamily="2" charset="-122"/>
            </a:endParaRPr>
          </a:p>
          <a:p>
            <a:pPr marL="411480" eaLnBrk="1" hangingPunct="1">
              <a:buFont typeface="Wingdings" panose="05000000000000000000" pitchFamily="2" charset="2"/>
              <a:buChar char=""/>
            </a:pPr>
            <a:r>
              <a:rPr lang="en-ZA" altLang="zh-CN" b="1" i="1" dirty="0">
                <a:ea typeface="SimSun" pitchFamily="2" charset="-122"/>
                <a:sym typeface="+mn-ea"/>
              </a:rPr>
              <a:t>United Nations</a:t>
            </a:r>
            <a:endParaRPr lang="en-ZA" altLang="zh-CN" b="1" i="1" dirty="0">
              <a:ea typeface="SimSun" pitchFamily="2" charset="-122"/>
              <a:sym typeface="+mn-ea"/>
            </a:endParaRPr>
          </a:p>
          <a:p>
            <a:pPr marL="411480" eaLnBrk="1" hangingPunct="1">
              <a:buFont typeface="Wingdings" panose="05000000000000000000" pitchFamily="2" charset="2"/>
              <a:buChar char=""/>
            </a:pPr>
            <a:endParaRPr lang="en-ZA" altLang="zh-CN" b="1" i="1" dirty="0">
              <a:ea typeface="SimSun" pitchFamily="2" charset="-122"/>
              <a:sym typeface="+mn-ea"/>
            </a:endParaRPr>
          </a:p>
          <a:p>
            <a:pPr marL="411480" eaLnBrk="1" hangingPunct="1">
              <a:buFont typeface="Wingdings" panose="05000000000000000000" pitchFamily="2" charset="2"/>
              <a:buChar char=""/>
            </a:pPr>
            <a:r>
              <a:rPr lang="en-ZA" altLang="zh-CN" b="1" dirty="0">
                <a:ea typeface="SimSun" pitchFamily="2" charset="-122"/>
                <a:sym typeface="+mn-ea"/>
              </a:rPr>
              <a:t>The United Nations Environmental Programme –focusing on SD, Climate change and biodiversity</a:t>
            </a:r>
            <a:endParaRPr lang="en-ZA" altLang="zh-CN" b="1" dirty="0">
              <a:ea typeface="SimSun" pitchFamily="2" charset="-122"/>
              <a:sym typeface="+mn-ea"/>
            </a:endParaRPr>
          </a:p>
          <a:p>
            <a:pPr marL="411480" eaLnBrk="1" hangingPunct="1">
              <a:buFont typeface="Wingdings" panose="05000000000000000000" pitchFamily="2" charset="2"/>
              <a:buChar char=""/>
            </a:pPr>
            <a:endParaRPr lang="en-ZA" altLang="zh-CN" dirty="0">
              <a:ea typeface="SimSun" pitchFamily="2" charset="-122"/>
            </a:endParaRPr>
          </a:p>
          <a:p>
            <a:pPr marL="411480" eaLnBrk="1" hangingPunct="1">
              <a:buFont typeface="Wingdings" panose="05000000000000000000" pitchFamily="2" charset="2"/>
              <a:buChar char=""/>
            </a:pPr>
            <a:r>
              <a:rPr lang="en-ZA" altLang="zh-CN" b="1" dirty="0">
                <a:ea typeface="SimSun" pitchFamily="2" charset="-122"/>
                <a:sym typeface="+mn-ea"/>
              </a:rPr>
              <a:t>The Commission on Sustainable development – follow ups</a:t>
            </a:r>
            <a:endParaRPr lang="en-ZA" altLang="zh-CN" dirty="0">
              <a:ea typeface="SimSun" pitchFamily="2" charset="-122"/>
            </a:endParaRPr>
          </a:p>
          <a:p>
            <a:pPr marL="182880" indent="0" eaLnBrk="1" hangingPunct="1">
              <a:buFont typeface="Wingdings" panose="05000000000000000000" pitchFamily="2" charset="2"/>
              <a:buNone/>
            </a:pPr>
            <a:endParaRPr lang="en-ZA" altLang="zh-CN" dirty="0">
              <a:ea typeface="SimSun" pitchFamily="2" charset="-122"/>
            </a:endParaRPr>
          </a:p>
          <a:p>
            <a:pPr marL="411480" eaLnBrk="1" hangingPunct="1">
              <a:buFont typeface="Wingdings" panose="05000000000000000000" pitchFamily="2" charset="2"/>
              <a:buChar char=""/>
            </a:pPr>
            <a:r>
              <a:rPr lang="en-ZA" altLang="zh-CN" b="1" i="1" dirty="0">
                <a:ea typeface="SimSun" pitchFamily="2" charset="-122"/>
                <a:sym typeface="+mn-ea"/>
              </a:rPr>
              <a:t>International Court of Justice</a:t>
            </a:r>
            <a:endParaRPr lang="en-ZA" altLang="zh-CN" dirty="0">
              <a:ea typeface="SimSun" pitchFamily="2" charset="-122"/>
            </a:endParaRPr>
          </a:p>
          <a:p>
            <a:pPr marL="182880" indent="0" eaLnBrk="1" hangingPunct="1">
              <a:buFont typeface="Wingdings" panose="05000000000000000000" pitchFamily="2" charset="2"/>
              <a:buNone/>
            </a:pPr>
            <a:r>
              <a:rPr lang="en-ZA" altLang="zh-CN" b="1" i="1" dirty="0">
                <a:ea typeface="SimSun" pitchFamily="2" charset="-122"/>
                <a:sym typeface="+mn-ea"/>
              </a:rPr>
              <a:t> </a:t>
            </a:r>
            <a:endParaRPr lang="en-ZA" altLang="zh-CN" dirty="0">
              <a:ea typeface="SimSun" pitchFamily="2" charset="-122"/>
            </a:endParaRPr>
          </a:p>
          <a:p>
            <a:pPr marL="411480" eaLnBrk="1" hangingPunct="1">
              <a:buFont typeface="Wingdings" panose="05000000000000000000" pitchFamily="2" charset="2"/>
              <a:buChar char=""/>
            </a:pPr>
            <a:r>
              <a:rPr lang="en-ZA" altLang="zh-CN" b="1" i="1" dirty="0">
                <a:ea typeface="SimSun" pitchFamily="2" charset="-122"/>
                <a:sym typeface="+mn-ea"/>
              </a:rPr>
              <a:t>Organisation for Economic Co-operation and Development- monitor env prog. And performance</a:t>
            </a:r>
            <a:endParaRPr lang="en-ZA" altLang="zh-CN" dirty="0">
              <a:ea typeface="SimSun" pitchFamily="2" charset="-122"/>
            </a:endParaRPr>
          </a:p>
          <a:p>
            <a:pPr marL="411480" eaLnBrk="1" hangingPunct="1">
              <a:buFont typeface="Wingdings" panose="05000000000000000000" pitchFamily="2" charset="2"/>
              <a:buChar char=""/>
            </a:pPr>
            <a:endParaRPr lang="en-ZA" altLang="zh-CN" dirty="0">
              <a:ea typeface="SimSun" pitchFamily="2" charset="-122"/>
            </a:endParaRPr>
          </a:p>
          <a:p>
            <a:pPr marL="411480" eaLnBrk="1" hangingPunct="1">
              <a:buFont typeface="Wingdings" panose="05000000000000000000" pitchFamily="2" charset="2"/>
              <a:buChar char=""/>
            </a:pPr>
            <a:r>
              <a:rPr lang="en-ZA" altLang="zh-CN" b="1" i="1" dirty="0">
                <a:ea typeface="SimSun" pitchFamily="2" charset="-122"/>
                <a:sym typeface="+mn-ea"/>
              </a:rPr>
              <a:t>World Bank</a:t>
            </a:r>
            <a:endParaRPr lang="en-ZA" altLang="zh-CN" dirty="0">
              <a:ea typeface="SimSun" pitchFamily="2" charset="-122"/>
            </a:endParaRPr>
          </a:p>
          <a:p>
            <a:pPr marL="411480" eaLnBrk="1" hangingPunct="1">
              <a:buFont typeface="Wingdings" panose="05000000000000000000" pitchFamily="2" charset="2"/>
              <a:buChar char=""/>
            </a:pPr>
            <a:endParaRPr lang="zh-CN" altLang="en-US" dirty="0">
              <a:ea typeface="SimSun" pitchFamily="2" charset="-122"/>
            </a:endParaRPr>
          </a:p>
          <a:p>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rotWithShape="0">
          <a:blip r:embed="rId1">
            <a:alphaModFix amt="76000"/>
          </a:blip>
          <a:stretch>
            <a:fillRect/>
          </a:stretch>
        </a:blipFill>
        <a:effectLst/>
      </p:bgPr>
    </p:bg>
    <p:spTree>
      <p:nvGrpSpPr>
        <p:cNvPr id="1" name=""/>
        <p:cNvGrpSpPr/>
        <p:nvPr/>
      </p:nvGrpSpPr>
      <p:grpSpPr/>
      <p:sp>
        <p:nvSpPr>
          <p:cNvPr id="4" name="Title 3"/>
          <p:cNvSpPr>
            <a:spLocks noGrp="1"/>
          </p:cNvSpPr>
          <p:nvPr>
            <p:ph type="ctrTitle"/>
          </p:nvPr>
        </p:nvSpPr>
        <p:spPr>
          <a:xfrm>
            <a:off x="1412875" y="1568133"/>
            <a:ext cx="9144000" cy="2387600"/>
          </a:xfrm>
        </p:spPr>
        <p:txBody>
          <a:bodyPr/>
          <a:p>
            <a:r>
              <a:rPr lang="en-US">
                <a:latin typeface="Rockwell Regular" panose="02060503020205020403" charset="0"/>
                <a:cs typeface="Rockwell Regular" panose="02060503020205020403" charset="0"/>
              </a:rPr>
              <a:t>END</a:t>
            </a:r>
            <a:endParaRPr lang="en-US">
              <a:latin typeface="Rockwell Regular" panose="02060503020205020403" charset="0"/>
              <a:cs typeface="Rockwell Regular" panose="02060503020205020403" charset="0"/>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7943</Words>
  <Application>WPS Presentation</Application>
  <PresentationFormat>Widescreen</PresentationFormat>
  <Paragraphs>150</Paragraphs>
  <Slides>18</Slides>
  <Notes>0</Notes>
  <HiddenSlides>0</HiddenSlides>
  <MMClips>0</MMClips>
  <ScaleCrop>false</ScaleCrop>
  <HeadingPairs>
    <vt:vector size="6" baseType="variant">
      <vt:variant>
        <vt:lpstr>已用的字体</vt:lpstr>
      </vt:variant>
      <vt:variant>
        <vt:i4>16</vt:i4>
      </vt:variant>
      <vt:variant>
        <vt:lpstr>主题</vt:lpstr>
      </vt:variant>
      <vt:variant>
        <vt:i4>1</vt:i4>
      </vt:variant>
      <vt:variant>
        <vt:lpstr>幻灯片标题</vt:lpstr>
      </vt:variant>
      <vt:variant>
        <vt:i4>18</vt:i4>
      </vt:variant>
    </vt:vector>
  </HeadingPairs>
  <TitlesOfParts>
    <vt:vector size="35" baseType="lpstr">
      <vt:lpstr>Arial</vt:lpstr>
      <vt:lpstr>SimSun</vt:lpstr>
      <vt:lpstr>Wingdings</vt:lpstr>
      <vt:lpstr>Arial Unicode MS</vt:lpstr>
      <vt:lpstr>Calibri Light</vt:lpstr>
      <vt:lpstr>Helvetica Neue</vt:lpstr>
      <vt:lpstr>Calibri</vt:lpstr>
      <vt:lpstr>Microsoft YaHei</vt:lpstr>
      <vt:lpstr>汉仪旗黑</vt:lpstr>
      <vt:lpstr>宋体-简</vt:lpstr>
      <vt:lpstr>SimSun</vt:lpstr>
      <vt:lpstr>Chalkduster</vt:lpstr>
      <vt:lpstr>Rockwell Regular</vt:lpstr>
      <vt:lpstr>Apple Color Emoji</vt:lpstr>
      <vt:lpstr>Arabic Typesetting</vt:lpstr>
      <vt:lpstr>Thonburi</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INFLUENCES ON THE CREATION OF ENVIRONMENTAL LAW: THE COMMON LAW </dc:title>
  <dc:creator>inongemutemwa</dc:creator>
  <cp:lastModifiedBy>Ino Mutemwa</cp:lastModifiedBy>
  <cp:revision>2</cp:revision>
  <dcterms:created xsi:type="dcterms:W3CDTF">2023-07-28T09:44:50Z</dcterms:created>
  <dcterms:modified xsi:type="dcterms:W3CDTF">2023-07-28T09:44:50Z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1033-5.3.0.7932</vt:lpwstr>
  </property>
</Properties>
</file>