
<file path=[Content_Types].xml><?xml version="1.0" encoding="utf-8"?>
<Types xmlns="http://schemas.openxmlformats.org/package/2006/content-types">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3"/>
    <p:sldId id="265" r:id="rId4"/>
    <p:sldId id="264" r:id="rId5"/>
    <p:sldId id="263" r:id="rId6"/>
    <p:sldId id="262" r:id="rId7"/>
    <p:sldId id="261" r:id="rId8"/>
    <p:sldId id="260" r:id="rId9"/>
    <p:sldId id="259" r:id="rId10"/>
    <p:sldId id="258" r:id="rId11"/>
    <p:sldId id="257" r:id="rId12"/>
    <p:sldId id="267" r:id="rId13"/>
    <p:sldId id="266" r:id="rId14"/>
    <p:sldId id="268" r:id="rId15"/>
    <p:sldId id="271" r:id="rId16"/>
    <p:sldId id="270" r:id="rId17"/>
    <p:sldId id="272" r:id="rId18"/>
    <p:sldId id="273" r:id="rId19"/>
    <p:sldId id="269" r:id="rId20"/>
  </p:sldIdLst>
  <p:sldSz cx="12192000" cy="6858000"/>
  <p:notesSz cx="6858000" cy="9144000"/>
  <p:embeddedFontLst>
    <p:embeddedFont>
      <p:font typeface="Rockwell Regular" panose="02060503020205020403" charset="0"/>
      <p:regular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1" autoAdjust="0"/>
    <p:restoredTop sz="94660"/>
  </p:normalViewPr>
  <p:slideViewPr>
    <p:cSldViewPr snapToGrid="0">
      <p:cViewPr varScale="1">
        <p:scale>
          <a:sx n="53" d="100"/>
          <a:sy n="53" d="100"/>
        </p:scale>
        <p:origin x="18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4" Type="http://schemas.openxmlformats.org/officeDocument/2006/relationships/font" Target="fonts/font1.fntdata"/><Relationship Id="rId23" Type="http://schemas.openxmlformats.org/officeDocument/2006/relationships/tableStyles" Target="tableStyles.xml"/><Relationship Id="rId22" Type="http://schemas.openxmlformats.org/officeDocument/2006/relationships/viewProps" Target="viewProps.xml"/><Relationship Id="rId21" Type="http://schemas.openxmlformats.org/officeDocument/2006/relationships/presProps" Target="presProps.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63A1C593-65D0-4073-BCC9-577B9352EA97}"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A1C593-65D0-4073-BCC9-577B9352EA97}"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A1C593-65D0-4073-BCC9-577B9352EA97}"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2">
            <a:alphaModFix amt="40000"/>
          </a:blip>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A1C593-65D0-4073-BCC9-577B9352EA97}" type="datetimeFigureOut">
              <a:rPr lang="en-US" smtClean="0"/>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618960-8005-486C-9A75-10CB2AAC16F9}"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0">
          <a:blip r:embed="rId1">
            <a:alphaModFix amt="84000"/>
          </a:blip>
          <a:stretch>
            <a:fillRect/>
          </a:stretch>
        </a:blipFill>
        <a:effectLst/>
      </p:bgPr>
    </p:bg>
    <p:spTree>
      <p:nvGrpSpPr>
        <p:cNvPr id="1" name=""/>
        <p:cNvGrpSpPr/>
        <p:nvPr/>
      </p:nvGrpSpPr>
      <p:grpSpPr/>
      <p:sp>
        <p:nvSpPr>
          <p:cNvPr id="2" name="Title 1"/>
          <p:cNvSpPr>
            <a:spLocks noGrp="1"/>
          </p:cNvSpPr>
          <p:nvPr>
            <p:ph type="ctrTitle"/>
          </p:nvPr>
        </p:nvSpPr>
        <p:spPr>
          <a:xfrm>
            <a:off x="1524000" y="1865948"/>
            <a:ext cx="9144000" cy="2387600"/>
          </a:xfrm>
        </p:spPr>
        <p:txBody>
          <a:bodyPr>
            <a:normAutofit fontScale="90000"/>
          </a:bodyPr>
          <a:p>
            <a:r>
              <a:rPr lang="en-US" kern="0" noProof="0" dirty="0" smtClean="0">
                <a:ln>
                  <a:noFill/>
                </a:ln>
                <a:solidFill>
                  <a:srgbClr val="FFC000"/>
                </a:solidFill>
                <a:effectLst>
                  <a:outerShdw blurRad="38100" dist="38100" dir="2700000" algn="tl">
                    <a:srgbClr val="000000"/>
                  </a:outerShdw>
                </a:effectLst>
                <a:uLnTx/>
                <a:uFillTx/>
                <a:latin typeface="+mn-lt"/>
                <a:cs typeface="Arabic Typesetting" pitchFamily="66" charset="-78"/>
                <a:sym typeface="+mn-ea"/>
              </a:rPr>
              <a:t>ROLE OF PLANNING LAW IN ENVIRONMENTAL LAW</a:t>
            </a:r>
            <a:br>
              <a:rPr kumimoji="0" lang="en-US" b="0" i="0" u="none" strike="noStrike" kern="0" cap="none" spc="0" normalizeH="0" baseline="0" noProof="0" dirty="0">
                <a:ln>
                  <a:noFill/>
                </a:ln>
                <a:solidFill>
                  <a:srgbClr val="FFC000"/>
                </a:solidFill>
                <a:effectLst>
                  <a:outerShdw blurRad="38100" dist="38100" dir="2700000" algn="tl">
                    <a:srgbClr val="000000"/>
                  </a:outerShdw>
                </a:effectLst>
                <a:uLnTx/>
                <a:uFillTx/>
                <a:latin typeface="+mn-lt"/>
                <a:ea typeface="+mj-ea"/>
                <a:cs typeface="Arabic Typesetting" pitchFamily="66" charset="-78"/>
              </a:rPr>
            </a:br>
            <a:endParaRPr lang="en-US"/>
          </a:p>
        </p:txBody>
      </p:sp>
      <p:sp>
        <p:nvSpPr>
          <p:cNvPr id="3" name="Subtitle 2"/>
          <p:cNvSpPr>
            <a:spLocks noGrp="1"/>
          </p:cNvSpPr>
          <p:nvPr>
            <p:ph type="subTitle" idx="1"/>
          </p:nvPr>
        </p:nvSpPr>
        <p:spPr>
          <a:xfrm>
            <a:off x="1524000" y="3955098"/>
            <a:ext cx="9144000" cy="1655762"/>
          </a:xfrm>
        </p:spPr>
        <p:txBody>
          <a:bodyPr/>
          <a:p>
            <a:r>
              <a:rPr lang="en-US" sz="2800"/>
              <a:t>UNIT SIX</a:t>
            </a:r>
            <a:endParaRPr lang="en-US" sz="28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838200" y="1045210"/>
            <a:ext cx="10515600" cy="5132070"/>
          </a:xfrm>
        </p:spPr>
        <p:txBody>
          <a:bodyPr/>
          <a:p>
            <a:pPr algn="just" eaLnBrk="1" hangingPunct="1">
              <a:lnSpc>
                <a:spcPct val="100000"/>
              </a:lnSpc>
            </a:pPr>
            <a:r>
              <a:rPr lang="en-US" altLang="zh-CN" sz="3200" dirty="0">
                <a:ea typeface="SimSun" pitchFamily="2" charset="-122"/>
                <a:sym typeface="+mn-ea"/>
              </a:rPr>
              <a:t>Planning Law and Planning Control is primarily concerned with the type and location of new development and changes of use</a:t>
            </a:r>
            <a:endParaRPr lang="en-US" altLang="zh-CN" sz="3200" dirty="0">
              <a:ea typeface="SimSun" pitchFamily="2" charset="-122"/>
            </a:endParaRPr>
          </a:p>
          <a:p>
            <a:pPr algn="just" eaLnBrk="1" hangingPunct="1">
              <a:lnSpc>
                <a:spcPct val="100000"/>
              </a:lnSpc>
            </a:pPr>
            <a:r>
              <a:rPr lang="en-US" altLang="zh-CN" sz="3200" dirty="0">
                <a:ea typeface="SimSun" pitchFamily="2" charset="-122"/>
                <a:sym typeface="+mn-ea"/>
              </a:rPr>
              <a:t>Once broad land use have been sanctioned by the planning process, it is the job of pollution control to limit the adverse effects that operation may have on the environment</a:t>
            </a:r>
            <a:endParaRPr lang="en-US" altLang="zh-CN" sz="3200" dirty="0">
              <a:ea typeface="SimSun" pitchFamily="2" charset="-122"/>
            </a:endParaRPr>
          </a:p>
          <a:p>
            <a:pPr algn="just" eaLnBrk="1" hangingPunct="1">
              <a:lnSpc>
                <a:spcPct val="100000"/>
              </a:lnSpc>
            </a:pPr>
            <a:r>
              <a:rPr lang="en-US" altLang="zh-CN" sz="3200" dirty="0">
                <a:ea typeface="SimSun" pitchFamily="2" charset="-122"/>
                <a:sym typeface="+mn-ea"/>
              </a:rPr>
              <a:t>Sanctioned by Local Authoritie</a:t>
            </a:r>
            <a:endParaRPr lang="en-US" altLang="zh-CN" sz="3200" dirty="0">
              <a:ea typeface="SimSun" pitchFamily="2" charset="-122"/>
              <a:sym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fontScale="90000"/>
          </a:bodyPr>
          <a:p>
            <a:r>
              <a:rPr lang="en-US" kern="0" noProof="0" dirty="0">
                <a:ln>
                  <a:noFill/>
                </a:ln>
                <a:solidFill>
                  <a:srgbClr val="FFC000"/>
                </a:solidFill>
                <a:effectLst>
                  <a:outerShdw blurRad="38100" dist="38100" dir="2700000" algn="tl">
                    <a:srgbClr val="000000"/>
                  </a:outerShdw>
                </a:effectLst>
                <a:uLnTx/>
                <a:uFillTx/>
                <a:latin typeface="+mn-lt"/>
                <a:cs typeface="Arabic Typesetting" pitchFamily="66" charset="-78"/>
                <a:sym typeface="+mn-ea"/>
              </a:rPr>
              <a:t>History of Planning Law</a:t>
            </a:r>
            <a:br>
              <a:rPr kumimoji="0" lang="en-US" b="0" i="0" u="none" strike="noStrike" kern="0" cap="none" spc="0" normalizeH="0" baseline="0" noProof="0" dirty="0">
                <a:ln>
                  <a:noFill/>
                </a:ln>
                <a:solidFill>
                  <a:srgbClr val="FFC000"/>
                </a:solidFill>
                <a:effectLst>
                  <a:outerShdw blurRad="38100" dist="38100" dir="2700000" algn="tl">
                    <a:srgbClr val="000000"/>
                  </a:outerShdw>
                </a:effectLst>
                <a:uLnTx/>
                <a:uFillTx/>
                <a:latin typeface="+mn-lt"/>
                <a:ea typeface="+mj-ea"/>
                <a:cs typeface="Arabic Typesetting" pitchFamily="66" charset="-78"/>
              </a:rPr>
            </a:br>
            <a:endParaRPr lang="en-US"/>
          </a:p>
        </p:txBody>
      </p:sp>
      <p:sp>
        <p:nvSpPr>
          <p:cNvPr id="3" name="Content Placeholder 2"/>
          <p:cNvSpPr>
            <a:spLocks noGrp="1"/>
          </p:cNvSpPr>
          <p:nvPr>
            <p:ph idx="1"/>
          </p:nvPr>
        </p:nvSpPr>
        <p:spPr>
          <a:xfrm>
            <a:off x="485775" y="1120140"/>
            <a:ext cx="11294745" cy="5447030"/>
          </a:xfrm>
        </p:spPr>
        <p:txBody>
          <a:bodyPr>
            <a:normAutofit fontScale="70000"/>
          </a:bodyPr>
          <a:p>
            <a:pPr marL="274320" marR="0" lvl="0" indent="-274320" algn="just" defTabSz="914400" rtl="0" eaLnBrk="1" fontAlgn="auto" latinLnBrk="0" hangingPunct="1">
              <a:lnSpc>
                <a:spcPct val="100000"/>
              </a:lnSpc>
              <a:spcBef>
                <a:spcPct val="20000"/>
              </a:spcBef>
              <a:spcAft>
                <a:spcPts val="0"/>
              </a:spcAft>
              <a:buClr>
                <a:schemeClr val="tx2"/>
              </a:buClr>
              <a:buSzTx/>
              <a:buFont typeface="Wingdings 2" panose="05020102010507070707"/>
              <a:buChar char=""/>
              <a:defRPr/>
            </a:pPr>
            <a:r>
              <a:rPr lang="en-US" sz="2800" kern="0" noProof="0" dirty="0" smtClean="0">
                <a:ln>
                  <a:noFill/>
                </a:ln>
                <a:effectLst/>
                <a:uLnTx/>
                <a:uFillTx/>
                <a:cs typeface="Arabic Typesetting" pitchFamily="66" charset="-78"/>
                <a:sym typeface="+mn-ea"/>
              </a:rPr>
              <a:t>Came from the effects of World War</a:t>
            </a:r>
            <a:endParaRPr kumimoji="0" lang="en-US" sz="2800" b="0" i="0" u="none" strike="noStrike" kern="0" cap="none" spc="0" normalizeH="0" baseline="0" noProof="0" dirty="0" smtClean="0">
              <a:ln>
                <a:noFill/>
              </a:ln>
              <a:solidFill>
                <a:schemeClr val="tx1"/>
              </a:solidFill>
              <a:effectLst/>
              <a:uLnTx/>
              <a:uFillTx/>
              <a:latin typeface="+mn-lt"/>
              <a:ea typeface="+mn-ea"/>
              <a:cs typeface="Arabic Typesetting" pitchFamily="66" charset="-78"/>
            </a:endParaRPr>
          </a:p>
          <a:p>
            <a:pPr marL="274320" marR="0" lvl="0" indent="-274320" algn="just" defTabSz="914400" rtl="0" eaLnBrk="1" fontAlgn="auto" latinLnBrk="0" hangingPunct="1">
              <a:lnSpc>
                <a:spcPct val="100000"/>
              </a:lnSpc>
              <a:spcBef>
                <a:spcPct val="20000"/>
              </a:spcBef>
              <a:spcAft>
                <a:spcPts val="0"/>
              </a:spcAft>
              <a:buClr>
                <a:schemeClr val="tx2"/>
              </a:buClr>
              <a:buSzTx/>
              <a:buFont typeface="Wingdings 2" panose="05020102010507070707"/>
              <a:buChar char=""/>
              <a:defRPr/>
            </a:pPr>
            <a:r>
              <a:rPr lang="en-US" sz="2800" kern="0" noProof="0" dirty="0" smtClean="0">
                <a:ln>
                  <a:noFill/>
                </a:ln>
                <a:effectLst/>
                <a:uLnTx/>
                <a:uFillTx/>
                <a:cs typeface="Arabic Typesetting" pitchFamily="66" charset="-78"/>
                <a:sym typeface="+mn-ea"/>
              </a:rPr>
              <a:t>Need to Plan the building of cities in England after mass destruction</a:t>
            </a:r>
            <a:endParaRPr kumimoji="0" lang="en-US" sz="2800" b="0" i="0" u="none" strike="noStrike" kern="0" cap="none" spc="0" normalizeH="0" baseline="0" noProof="0" dirty="0" smtClean="0">
              <a:ln>
                <a:noFill/>
              </a:ln>
              <a:solidFill>
                <a:schemeClr val="tx1"/>
              </a:solidFill>
              <a:effectLst/>
              <a:uLnTx/>
              <a:uFillTx/>
              <a:latin typeface="+mn-lt"/>
              <a:ea typeface="+mn-ea"/>
              <a:cs typeface="Arabic Typesetting" pitchFamily="66" charset="-78"/>
            </a:endParaRPr>
          </a:p>
          <a:p>
            <a:pPr marL="274320" marR="0" lvl="0" indent="-274320" algn="just" defTabSz="914400" rtl="0" eaLnBrk="1" fontAlgn="auto" latinLnBrk="0" hangingPunct="1">
              <a:lnSpc>
                <a:spcPct val="100000"/>
              </a:lnSpc>
              <a:spcBef>
                <a:spcPct val="20000"/>
              </a:spcBef>
              <a:spcAft>
                <a:spcPts val="0"/>
              </a:spcAft>
              <a:buClr>
                <a:schemeClr val="tx2"/>
              </a:buClr>
              <a:buSzTx/>
              <a:buFont typeface="Wingdings 2" panose="05020102010507070707"/>
              <a:buChar char=""/>
              <a:defRPr/>
            </a:pPr>
            <a:r>
              <a:rPr lang="en-US" sz="2800" kern="0" noProof="0" dirty="0" smtClean="0">
                <a:ln>
                  <a:noFill/>
                </a:ln>
                <a:effectLst/>
                <a:uLnTx/>
                <a:uFillTx/>
                <a:cs typeface="Arabic Typesetting" pitchFamily="66" charset="-78"/>
                <a:sym typeface="+mn-ea"/>
              </a:rPr>
              <a:t>Determination of type of use</a:t>
            </a:r>
            <a:endParaRPr kumimoji="0" lang="en-US" sz="2800" b="0" i="0" u="none" strike="noStrike" kern="0" cap="none" spc="0" normalizeH="0" baseline="0" noProof="0" dirty="0" smtClean="0">
              <a:ln>
                <a:noFill/>
              </a:ln>
              <a:solidFill>
                <a:schemeClr val="tx1"/>
              </a:solidFill>
              <a:effectLst/>
              <a:uLnTx/>
              <a:uFillTx/>
              <a:latin typeface="+mn-lt"/>
              <a:ea typeface="+mn-ea"/>
              <a:cs typeface="Arabic Typesetting" pitchFamily="66" charset="-78"/>
            </a:endParaRPr>
          </a:p>
          <a:p>
            <a:pPr marL="274320" marR="0" lvl="0" indent="-274320" algn="just" defTabSz="914400" rtl="0" eaLnBrk="1" fontAlgn="auto" latinLnBrk="0" hangingPunct="1">
              <a:lnSpc>
                <a:spcPct val="100000"/>
              </a:lnSpc>
              <a:spcBef>
                <a:spcPct val="20000"/>
              </a:spcBef>
              <a:spcAft>
                <a:spcPts val="0"/>
              </a:spcAft>
              <a:buClr>
                <a:schemeClr val="tx2"/>
              </a:buClr>
              <a:buSzTx/>
              <a:buFont typeface="Wingdings 2" panose="05020102010507070707"/>
              <a:buChar char=""/>
              <a:defRPr/>
            </a:pPr>
            <a:r>
              <a:rPr lang="en-US" sz="2800" kern="0" noProof="0" dirty="0" smtClean="0">
                <a:ln>
                  <a:noFill/>
                </a:ln>
                <a:effectLst/>
                <a:uLnTx/>
                <a:uFillTx/>
                <a:cs typeface="Arabic Typesetting" pitchFamily="66" charset="-78"/>
                <a:sym typeface="+mn-ea"/>
              </a:rPr>
              <a:t>Town Planning Act of 1949 in England</a:t>
            </a:r>
            <a:endParaRPr kumimoji="0" lang="en-US" sz="2800" b="0" i="0" u="none" strike="noStrike" kern="0" cap="none" spc="0" normalizeH="0" baseline="0" noProof="0" dirty="0" smtClean="0">
              <a:ln>
                <a:noFill/>
              </a:ln>
              <a:solidFill>
                <a:schemeClr val="tx1"/>
              </a:solidFill>
              <a:effectLst/>
              <a:uLnTx/>
              <a:uFillTx/>
              <a:latin typeface="+mn-lt"/>
              <a:ea typeface="+mn-ea"/>
              <a:cs typeface="Arabic Typesetting" pitchFamily="66" charset="-78"/>
            </a:endParaRPr>
          </a:p>
          <a:p>
            <a:pPr marL="274320" marR="0" lvl="0" indent="-274320" algn="just" defTabSz="914400" rtl="0" eaLnBrk="1" fontAlgn="auto" latinLnBrk="0" hangingPunct="1">
              <a:lnSpc>
                <a:spcPct val="100000"/>
              </a:lnSpc>
              <a:spcBef>
                <a:spcPct val="20000"/>
              </a:spcBef>
              <a:spcAft>
                <a:spcPts val="0"/>
              </a:spcAft>
              <a:buClr>
                <a:schemeClr val="tx2"/>
              </a:buClr>
              <a:buSzTx/>
              <a:buFont typeface="Wingdings 2" panose="05020102010507070707"/>
              <a:buChar char=""/>
              <a:defRPr/>
            </a:pPr>
            <a:r>
              <a:rPr lang="en-US" sz="2800" kern="0" noProof="0" dirty="0" smtClean="0">
                <a:ln>
                  <a:noFill/>
                </a:ln>
                <a:effectLst/>
                <a:uLnTx/>
                <a:uFillTx/>
                <a:cs typeface="Arabic Typesetting" pitchFamily="66" charset="-78"/>
                <a:sym typeface="+mn-ea"/>
              </a:rPr>
              <a:t>Planning Law in Zambia</a:t>
            </a:r>
            <a:endParaRPr kumimoji="0" lang="en-US" sz="2800" b="0" i="0" u="none" strike="noStrike" kern="0" cap="none" spc="0" normalizeH="0" baseline="0" noProof="0" dirty="0" smtClean="0">
              <a:ln>
                <a:noFill/>
              </a:ln>
              <a:solidFill>
                <a:schemeClr val="tx1"/>
              </a:solidFill>
              <a:effectLst/>
              <a:uLnTx/>
              <a:uFillTx/>
              <a:latin typeface="+mn-lt"/>
              <a:ea typeface="+mn-ea"/>
              <a:cs typeface="Arabic Typesetting" pitchFamily="66" charset="-78"/>
            </a:endParaRPr>
          </a:p>
          <a:p>
            <a:pPr marL="521335" marR="0" lvl="1" indent="-285750" algn="just" defTabSz="914400" rtl="0" eaLnBrk="1" fontAlgn="auto" latinLnBrk="0" hangingPunct="1">
              <a:lnSpc>
                <a:spcPct val="100000"/>
              </a:lnSpc>
              <a:spcBef>
                <a:spcPct val="20000"/>
              </a:spcBef>
              <a:spcAft>
                <a:spcPts val="0"/>
              </a:spcAft>
              <a:buClr>
                <a:schemeClr val="accent4"/>
              </a:buClr>
              <a:buSzTx/>
              <a:buFont typeface="Wingdings 2" panose="05020102010507070707"/>
              <a:buChar char=""/>
              <a:defRPr/>
            </a:pPr>
            <a:r>
              <a:rPr lang="en-US" sz="2800" kern="0" noProof="0" dirty="0" smtClean="0">
                <a:ln>
                  <a:noFill/>
                </a:ln>
                <a:solidFill>
                  <a:schemeClr val="tx1">
                    <a:tint val="85000"/>
                  </a:schemeClr>
                </a:solidFill>
                <a:effectLst/>
                <a:uLnTx/>
                <a:uFillTx/>
                <a:cs typeface="Arabic Typesetting" pitchFamily="66" charset="-78"/>
                <a:sym typeface="+mn-ea"/>
              </a:rPr>
              <a:t>Modelled from the British Law- Town and Country Planning Act</a:t>
            </a:r>
            <a:endParaRPr kumimoji="0" lang="en-US" sz="2800" b="0" i="0" u="none" strike="noStrike" kern="0" cap="none" spc="0" normalizeH="0" baseline="0" noProof="0" dirty="0" smtClean="0">
              <a:ln>
                <a:noFill/>
              </a:ln>
              <a:solidFill>
                <a:schemeClr val="tx1">
                  <a:tint val="85000"/>
                </a:schemeClr>
              </a:solidFill>
              <a:effectLst/>
              <a:uLnTx/>
              <a:uFillTx/>
              <a:latin typeface="+mn-lt"/>
              <a:cs typeface="Arabic Typesetting" pitchFamily="66" charset="-78"/>
            </a:endParaRPr>
          </a:p>
          <a:p>
            <a:pPr marL="521335" marR="0" lvl="1" indent="-285750" algn="just" defTabSz="914400" rtl="0" eaLnBrk="1" fontAlgn="auto" latinLnBrk="0" hangingPunct="1">
              <a:lnSpc>
                <a:spcPct val="100000"/>
              </a:lnSpc>
              <a:spcBef>
                <a:spcPct val="20000"/>
              </a:spcBef>
              <a:spcAft>
                <a:spcPts val="0"/>
              </a:spcAft>
              <a:buClr>
                <a:schemeClr val="accent4"/>
              </a:buClr>
              <a:buSzTx/>
              <a:buFont typeface="Wingdings 2" panose="05020102010507070707"/>
              <a:buChar char=""/>
              <a:defRPr/>
            </a:pPr>
            <a:r>
              <a:rPr lang="en-US" sz="2800" kern="0" noProof="0" dirty="0" smtClean="0">
                <a:ln>
                  <a:noFill/>
                </a:ln>
                <a:solidFill>
                  <a:schemeClr val="tx1">
                    <a:tint val="85000"/>
                  </a:schemeClr>
                </a:solidFill>
                <a:effectLst/>
                <a:uLnTx/>
                <a:uFillTx/>
                <a:cs typeface="Arabic Typesetting" pitchFamily="66" charset="-78"/>
                <a:sym typeface="+mn-ea"/>
              </a:rPr>
              <a:t>Provided for creation of local authorities</a:t>
            </a:r>
            <a:endParaRPr kumimoji="0" lang="en-US" sz="2800" b="0" i="0" u="none" strike="noStrike" kern="0" cap="none" spc="0" normalizeH="0" baseline="0" noProof="0" dirty="0" smtClean="0">
              <a:ln>
                <a:noFill/>
              </a:ln>
              <a:solidFill>
                <a:schemeClr val="tx1">
                  <a:tint val="85000"/>
                </a:schemeClr>
              </a:solidFill>
              <a:effectLst/>
              <a:uLnTx/>
              <a:uFillTx/>
              <a:latin typeface="+mn-lt"/>
              <a:cs typeface="Arabic Typesetting" pitchFamily="66" charset="-78"/>
            </a:endParaRPr>
          </a:p>
          <a:p>
            <a:pPr marL="521335" marR="0" lvl="1" indent="-285750" algn="just" defTabSz="914400" rtl="0" eaLnBrk="1" fontAlgn="auto" latinLnBrk="0" hangingPunct="1">
              <a:lnSpc>
                <a:spcPct val="100000"/>
              </a:lnSpc>
              <a:spcBef>
                <a:spcPct val="20000"/>
              </a:spcBef>
              <a:spcAft>
                <a:spcPts val="0"/>
              </a:spcAft>
              <a:buClr>
                <a:schemeClr val="accent4"/>
              </a:buClr>
              <a:buSzTx/>
              <a:buFont typeface="Wingdings 2" panose="05020102010507070707"/>
              <a:buChar char=""/>
              <a:defRPr/>
            </a:pPr>
            <a:r>
              <a:rPr lang="en-US" sz="2800" kern="0" noProof="0" dirty="0" smtClean="0">
                <a:ln>
                  <a:noFill/>
                </a:ln>
                <a:solidFill>
                  <a:schemeClr val="tx1">
                    <a:tint val="85000"/>
                  </a:schemeClr>
                </a:solidFill>
                <a:effectLst/>
                <a:uLnTx/>
                <a:uFillTx/>
                <a:cs typeface="Arabic Typesetting" pitchFamily="66" charset="-78"/>
                <a:sym typeface="+mn-ea"/>
              </a:rPr>
              <a:t>Local Authorities specific to a particular jurisdiction or particular area </a:t>
            </a:r>
            <a:r>
              <a:rPr lang="en-US" sz="2800" kern="0" noProof="0" dirty="0" err="1" smtClean="0">
                <a:ln>
                  <a:noFill/>
                </a:ln>
                <a:solidFill>
                  <a:schemeClr val="tx1">
                    <a:tint val="85000"/>
                  </a:schemeClr>
                </a:solidFill>
                <a:effectLst/>
                <a:uLnTx/>
                <a:uFillTx/>
                <a:cs typeface="Arabic Typesetting" pitchFamily="66" charset="-78"/>
                <a:sym typeface="+mn-ea"/>
              </a:rPr>
              <a:t>e.g</a:t>
            </a:r>
            <a:r>
              <a:rPr lang="en-US" sz="2800" kern="0" noProof="0" dirty="0" smtClean="0">
                <a:ln>
                  <a:noFill/>
                </a:ln>
                <a:solidFill>
                  <a:schemeClr val="tx1">
                    <a:tint val="85000"/>
                  </a:schemeClr>
                </a:solidFill>
                <a:effectLst/>
                <a:uLnTx/>
                <a:uFillTx/>
                <a:cs typeface="Arabic Typesetting" pitchFamily="66" charset="-78"/>
                <a:sym typeface="+mn-ea"/>
              </a:rPr>
              <a:t> Lusaka City Council</a:t>
            </a:r>
            <a:endParaRPr kumimoji="0" lang="en-US" sz="2800" b="0" i="0" u="none" strike="noStrike" kern="0" cap="none" spc="0" normalizeH="0" baseline="0" noProof="0" dirty="0" smtClean="0">
              <a:ln>
                <a:noFill/>
              </a:ln>
              <a:solidFill>
                <a:schemeClr val="tx1">
                  <a:tint val="85000"/>
                </a:schemeClr>
              </a:solidFill>
              <a:effectLst/>
              <a:uLnTx/>
              <a:uFillTx/>
              <a:latin typeface="+mn-lt"/>
              <a:cs typeface="Arabic Typesetting" pitchFamily="66" charset="-78"/>
            </a:endParaRPr>
          </a:p>
          <a:p>
            <a:pPr marL="274320" marR="0" lvl="0" indent="-274320" algn="just" defTabSz="914400" rtl="0" eaLnBrk="1" fontAlgn="auto" latinLnBrk="0" hangingPunct="1">
              <a:lnSpc>
                <a:spcPct val="100000"/>
              </a:lnSpc>
              <a:spcBef>
                <a:spcPct val="20000"/>
              </a:spcBef>
              <a:spcAft>
                <a:spcPts val="0"/>
              </a:spcAft>
              <a:buClr>
                <a:schemeClr val="tx2"/>
              </a:buClr>
              <a:buSzTx/>
              <a:buFont typeface="Wingdings 2" panose="05020102010507070707"/>
              <a:buChar char=""/>
              <a:defRPr/>
            </a:pPr>
            <a:r>
              <a:rPr lang="en-US" sz="2800" kern="0" noProof="0" dirty="0" smtClean="0">
                <a:ln>
                  <a:noFill/>
                </a:ln>
                <a:effectLst/>
                <a:uLnTx/>
                <a:uFillTx/>
                <a:cs typeface="Arabic Typesetting" pitchFamily="66" charset="-78"/>
                <a:sym typeface="+mn-ea"/>
              </a:rPr>
              <a:t>Mandatory to get a planning permission before working on a project</a:t>
            </a:r>
            <a:endParaRPr kumimoji="0" lang="en-US" sz="2800" b="0" i="0" u="none" strike="noStrike" kern="0" cap="none" spc="0" normalizeH="0" baseline="0" noProof="0" dirty="0" smtClean="0">
              <a:ln>
                <a:noFill/>
              </a:ln>
              <a:solidFill>
                <a:schemeClr val="tx1"/>
              </a:solidFill>
              <a:effectLst/>
              <a:uLnTx/>
              <a:uFillTx/>
              <a:latin typeface="+mn-lt"/>
              <a:ea typeface="+mn-ea"/>
              <a:cs typeface="Arabic Typesetting" pitchFamily="66" charset="-78"/>
            </a:endParaRPr>
          </a:p>
          <a:p>
            <a:pPr marL="274320" marR="0" lvl="0" indent="-274320" algn="just" defTabSz="914400" rtl="0" eaLnBrk="1" fontAlgn="auto" latinLnBrk="0" hangingPunct="1">
              <a:lnSpc>
                <a:spcPct val="100000"/>
              </a:lnSpc>
              <a:spcBef>
                <a:spcPct val="20000"/>
              </a:spcBef>
              <a:spcAft>
                <a:spcPts val="0"/>
              </a:spcAft>
              <a:buClr>
                <a:schemeClr val="tx2"/>
              </a:buClr>
              <a:buSzTx/>
              <a:buFont typeface="Wingdings 2" panose="05020102010507070707"/>
              <a:buChar char=""/>
              <a:defRPr/>
            </a:pPr>
            <a:r>
              <a:rPr lang="en-US" sz="2800" kern="0" noProof="0" dirty="0">
                <a:ln>
                  <a:noFill/>
                </a:ln>
                <a:effectLst/>
                <a:uLnTx/>
                <a:uFillTx/>
                <a:cs typeface="Arabic Typesetting" pitchFamily="66" charset="-78"/>
                <a:sym typeface="+mn-ea"/>
              </a:rPr>
              <a:t>Planning permission in relation with the Environmental Impact Assessment</a:t>
            </a:r>
            <a:endParaRPr kumimoji="0" lang="en-US" sz="2800" b="0" i="0" u="none" strike="noStrike" kern="0" cap="none" spc="0" normalizeH="0" baseline="0" noProof="0" dirty="0">
              <a:ln>
                <a:noFill/>
              </a:ln>
              <a:solidFill>
                <a:schemeClr val="tx1"/>
              </a:solidFill>
              <a:effectLst/>
              <a:uLnTx/>
              <a:uFillTx/>
              <a:latin typeface="+mn-lt"/>
              <a:ea typeface="+mn-ea"/>
              <a:cs typeface="Arabic Typesetting" pitchFamily="66" charset="-78"/>
            </a:endParaRPr>
          </a:p>
          <a:p>
            <a:pPr marL="274320" marR="0" lvl="0" indent="-274320" algn="just" defTabSz="914400" rtl="0" eaLnBrk="1" fontAlgn="auto" latinLnBrk="0" hangingPunct="1">
              <a:lnSpc>
                <a:spcPct val="100000"/>
              </a:lnSpc>
              <a:spcBef>
                <a:spcPct val="20000"/>
              </a:spcBef>
              <a:spcAft>
                <a:spcPts val="0"/>
              </a:spcAft>
              <a:buClr>
                <a:schemeClr val="tx2"/>
              </a:buClr>
              <a:buSzTx/>
              <a:buFont typeface="Wingdings 2" panose="05020102010507070707"/>
              <a:buChar char=""/>
              <a:defRPr/>
            </a:pPr>
            <a:r>
              <a:rPr lang="en-US" sz="2800" kern="0" noProof="0" dirty="0">
                <a:ln>
                  <a:noFill/>
                </a:ln>
                <a:effectLst/>
                <a:uLnTx/>
                <a:uFillTx/>
                <a:cs typeface="Arabic Typesetting" pitchFamily="66" charset="-78"/>
                <a:sym typeface="+mn-ea"/>
              </a:rPr>
              <a:t>Both require public </a:t>
            </a:r>
            <a:r>
              <a:rPr lang="en-US" sz="2800" kern="0" noProof="0" dirty="0" smtClean="0">
                <a:ln>
                  <a:noFill/>
                </a:ln>
                <a:effectLst/>
                <a:uLnTx/>
                <a:uFillTx/>
                <a:cs typeface="Arabic Typesetting" pitchFamily="66" charset="-78"/>
                <a:sym typeface="+mn-ea"/>
              </a:rPr>
              <a:t>participation </a:t>
            </a:r>
            <a:endParaRPr kumimoji="0" lang="en-US" sz="2800" b="0" i="0" u="none" strike="noStrike" kern="0" cap="none" spc="0" normalizeH="0" baseline="0" noProof="0" dirty="0" smtClean="0">
              <a:ln>
                <a:noFill/>
              </a:ln>
              <a:solidFill>
                <a:schemeClr val="tx1"/>
              </a:solidFill>
              <a:effectLst/>
              <a:uLnTx/>
              <a:uFillTx/>
              <a:latin typeface="+mn-lt"/>
              <a:ea typeface="+mn-ea"/>
              <a:cs typeface="Arabic Typesetting" pitchFamily="66" charset="-78"/>
            </a:endParaRPr>
          </a:p>
          <a:p>
            <a:pPr marL="521335" marR="0" lvl="1" indent="-285750" algn="just" defTabSz="914400" rtl="0" eaLnBrk="1" fontAlgn="auto" latinLnBrk="0" hangingPunct="1">
              <a:lnSpc>
                <a:spcPct val="100000"/>
              </a:lnSpc>
              <a:spcBef>
                <a:spcPct val="20000"/>
              </a:spcBef>
              <a:spcAft>
                <a:spcPts val="0"/>
              </a:spcAft>
              <a:buClr>
                <a:schemeClr val="accent4"/>
              </a:buClr>
              <a:buSzTx/>
              <a:buFont typeface="Wingdings 2" panose="05020102010507070707"/>
              <a:buChar char=""/>
              <a:defRPr/>
            </a:pPr>
            <a:r>
              <a:rPr lang="en-US" sz="2800" b="1" u="sng" kern="0" noProof="0" dirty="0" smtClean="0">
                <a:ln>
                  <a:noFill/>
                </a:ln>
                <a:solidFill>
                  <a:schemeClr val="tx1">
                    <a:tint val="85000"/>
                  </a:schemeClr>
                </a:solidFill>
                <a:effectLst/>
                <a:uLnTx/>
                <a:uFillTx/>
                <a:cs typeface="Arabic Typesetting" pitchFamily="66" charset="-78"/>
                <a:sym typeface="+mn-ea"/>
              </a:rPr>
              <a:t>MOTOR </a:t>
            </a:r>
            <a:r>
              <a:rPr lang="en-US" sz="2800" b="1" u="sng" kern="0" noProof="0" dirty="0">
                <a:ln>
                  <a:noFill/>
                </a:ln>
                <a:solidFill>
                  <a:schemeClr val="tx1">
                    <a:tint val="85000"/>
                  </a:schemeClr>
                </a:solidFill>
                <a:effectLst/>
                <a:uLnTx/>
                <a:uFillTx/>
                <a:cs typeface="Arabic Typesetting" pitchFamily="66" charset="-78"/>
                <a:sym typeface="+mn-ea"/>
              </a:rPr>
              <a:t>TRADERS ASSOCIATION OF CENTRAL AFRICA AND OTHERS V MUNICIPAL COUNCIL OF MUFULIRA</a:t>
            </a:r>
            <a:endParaRPr kumimoji="0" lang="en-US" sz="2800" b="1" i="0" u="sng" strike="noStrike" kern="0" cap="none" spc="0" normalizeH="0" baseline="0" noProof="0" dirty="0">
              <a:ln>
                <a:noFill/>
              </a:ln>
              <a:solidFill>
                <a:schemeClr val="tx1">
                  <a:tint val="85000"/>
                </a:schemeClr>
              </a:solidFill>
              <a:effectLst/>
              <a:uLnTx/>
              <a:uFillTx/>
              <a:latin typeface="+mn-lt"/>
              <a:cs typeface="Arabic Typesetting" pitchFamily="66" charset="-78"/>
            </a:endParaRPr>
          </a:p>
          <a:p>
            <a:pPr marR="0" algn="just" rtl="0" eaLnBrk="1" fontAlgn="auto" latinLnBrk="0" hangingPunct="1">
              <a:lnSpc>
                <a:spcPct val="100000"/>
              </a:lnSpc>
              <a:spcBef>
                <a:spcPct val="20000"/>
              </a:spcBef>
              <a:spcAft>
                <a:spcPts val="0"/>
              </a:spcAft>
              <a:buSzTx/>
              <a:buFont typeface="Wingdings 2" panose="05020102010507070707"/>
            </a:pPr>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fontScale="90000"/>
          </a:bodyPr>
          <a:p>
            <a:r>
              <a:rPr lang="en-US" kern="0" noProof="0" dirty="0" smtClean="0">
                <a:ln>
                  <a:noFill/>
                </a:ln>
                <a:solidFill>
                  <a:srgbClr val="FFC000"/>
                </a:solidFill>
                <a:effectLst>
                  <a:outerShdw blurRad="38100" dist="38100" dir="2700000" algn="tl">
                    <a:srgbClr val="000000"/>
                  </a:outerShdw>
                </a:effectLst>
                <a:uLnTx/>
                <a:uFillTx/>
                <a:latin typeface="+mn-lt"/>
                <a:cs typeface="Arabic Typesetting" pitchFamily="66" charset="-78"/>
                <a:sym typeface="+mn-ea"/>
              </a:rPr>
              <a:t>Urban </a:t>
            </a:r>
            <a:r>
              <a:rPr lang="en-US" kern="0" noProof="0" dirty="0">
                <a:ln>
                  <a:noFill/>
                </a:ln>
                <a:solidFill>
                  <a:srgbClr val="FFC000"/>
                </a:solidFill>
                <a:effectLst>
                  <a:outerShdw blurRad="38100" dist="38100" dir="2700000" algn="tl">
                    <a:srgbClr val="000000"/>
                  </a:outerShdw>
                </a:effectLst>
                <a:uLnTx/>
                <a:uFillTx/>
                <a:latin typeface="+mn-lt"/>
                <a:cs typeface="Arabic Typesetting" pitchFamily="66" charset="-78"/>
                <a:sym typeface="+mn-ea"/>
              </a:rPr>
              <a:t>and Regional Planning Act </a:t>
            </a:r>
            <a:r>
              <a:rPr lang="en-US" kern="0" noProof="0" dirty="0" smtClean="0">
                <a:ln>
                  <a:noFill/>
                </a:ln>
                <a:solidFill>
                  <a:srgbClr val="FFC000"/>
                </a:solidFill>
                <a:effectLst>
                  <a:outerShdw blurRad="38100" dist="38100" dir="2700000" algn="tl">
                    <a:srgbClr val="000000"/>
                  </a:outerShdw>
                </a:effectLst>
                <a:uLnTx/>
                <a:uFillTx/>
                <a:latin typeface="+mn-lt"/>
                <a:cs typeface="Arabic Typesetting" pitchFamily="66" charset="-78"/>
                <a:sym typeface="+mn-ea"/>
              </a:rPr>
              <a:t>NO</a:t>
            </a:r>
            <a:r>
              <a:rPr lang="en-US" kern="0" noProof="0" dirty="0">
                <a:ln>
                  <a:noFill/>
                </a:ln>
                <a:solidFill>
                  <a:srgbClr val="FFC000"/>
                </a:solidFill>
                <a:effectLst>
                  <a:outerShdw blurRad="38100" dist="38100" dir="2700000" algn="tl">
                    <a:srgbClr val="000000"/>
                  </a:outerShdw>
                </a:effectLst>
                <a:uLnTx/>
                <a:uFillTx/>
                <a:latin typeface="+mn-lt"/>
                <a:cs typeface="Arabic Typesetting" pitchFamily="66" charset="-78"/>
                <a:sym typeface="+mn-ea"/>
              </a:rPr>
              <a:t>. 3 of 2015</a:t>
            </a:r>
            <a:br>
              <a:rPr kumimoji="0" lang="en-US" b="0" i="0" u="none" strike="noStrike" kern="0" cap="none" spc="0" normalizeH="0" baseline="0" noProof="0" dirty="0">
                <a:ln>
                  <a:noFill/>
                </a:ln>
                <a:solidFill>
                  <a:srgbClr val="FFC000"/>
                </a:solidFill>
                <a:effectLst>
                  <a:outerShdw blurRad="38100" dist="38100" dir="2700000" algn="tl">
                    <a:srgbClr val="000000"/>
                  </a:outerShdw>
                </a:effectLst>
                <a:uLnTx/>
                <a:uFillTx/>
                <a:latin typeface="+mn-lt"/>
                <a:ea typeface="+mj-ea"/>
                <a:cs typeface="Arabic Typesetting" pitchFamily="66" charset="-78"/>
              </a:rPr>
            </a:br>
            <a:endParaRPr lang="en-US"/>
          </a:p>
        </p:txBody>
      </p:sp>
      <p:sp>
        <p:nvSpPr>
          <p:cNvPr id="3" name="Content Placeholder 2"/>
          <p:cNvSpPr>
            <a:spLocks noGrp="1"/>
          </p:cNvSpPr>
          <p:nvPr>
            <p:ph idx="1"/>
          </p:nvPr>
        </p:nvSpPr>
        <p:spPr>
          <a:xfrm>
            <a:off x="838200" y="1825625"/>
            <a:ext cx="10515600" cy="4351338"/>
          </a:xfrm>
        </p:spPr>
        <p:txBody>
          <a:bodyPr>
            <a:normAutofit fontScale="90000"/>
          </a:bodyPr>
          <a:p>
            <a:pPr algn="just" eaLnBrk="1" hangingPunct="1"/>
            <a:r>
              <a:rPr lang="en-US" altLang="zh-CN" dirty="0">
                <a:ea typeface="SimSun" pitchFamily="2" charset="-122"/>
                <a:sym typeface="+mn-ea"/>
              </a:rPr>
              <a:t>Current legislation for the purposes of Planning Law in Zambia</a:t>
            </a:r>
            <a:endParaRPr lang="en-US" altLang="zh-CN" dirty="0">
              <a:ea typeface="SimSun" pitchFamily="2" charset="-122"/>
            </a:endParaRPr>
          </a:p>
          <a:p>
            <a:pPr algn="just" eaLnBrk="1" hangingPunct="1"/>
            <a:r>
              <a:rPr lang="en-US" altLang="zh-CN" dirty="0">
                <a:ea typeface="SimSun" pitchFamily="2" charset="-122"/>
                <a:sym typeface="+mn-ea"/>
              </a:rPr>
              <a:t>Shows direct relationship between planning law and environmental law</a:t>
            </a:r>
            <a:endParaRPr lang="en-US" altLang="zh-CN" dirty="0">
              <a:ea typeface="SimSun" pitchFamily="2" charset="-122"/>
            </a:endParaRPr>
          </a:p>
          <a:p>
            <a:pPr algn="just" eaLnBrk="1" hangingPunct="1"/>
            <a:r>
              <a:rPr lang="en-US" altLang="zh-CN" dirty="0">
                <a:ea typeface="SimSun" pitchFamily="2" charset="-122"/>
                <a:sym typeface="+mn-ea"/>
              </a:rPr>
              <a:t>Preamble provides for public participation</a:t>
            </a:r>
            <a:endParaRPr lang="en-US" altLang="zh-CN" dirty="0">
              <a:ea typeface="SimSun" pitchFamily="2" charset="-122"/>
            </a:endParaRPr>
          </a:p>
          <a:p>
            <a:pPr algn="just" eaLnBrk="1" hangingPunct="1"/>
            <a:r>
              <a:rPr lang="en-US" altLang="zh-CN" dirty="0">
                <a:ea typeface="SimSun" pitchFamily="2" charset="-122"/>
                <a:sym typeface="+mn-ea"/>
              </a:rPr>
              <a:t>Highlights the principle of sustainable development by providing for social and economic sustainability in development activities</a:t>
            </a:r>
            <a:endParaRPr lang="en-US" altLang="zh-CN" dirty="0">
              <a:ea typeface="SimSun" pitchFamily="2" charset="-122"/>
            </a:endParaRPr>
          </a:p>
          <a:p>
            <a:pPr algn="just" eaLnBrk="1" hangingPunct="1"/>
            <a:r>
              <a:rPr lang="en-US" altLang="zh-CN" b="1" dirty="0">
                <a:ea typeface="SimSun" pitchFamily="2" charset="-122"/>
                <a:sym typeface="+mn-ea"/>
              </a:rPr>
              <a:t>Section 2- </a:t>
            </a:r>
            <a:r>
              <a:rPr lang="en-US" altLang="zh-CN" dirty="0">
                <a:ea typeface="SimSun" pitchFamily="2" charset="-122"/>
                <a:sym typeface="+mn-ea"/>
              </a:rPr>
              <a:t>the Act to work hand in hand with the Environmental Management Act when dealing with planning law</a:t>
            </a:r>
            <a:endParaRPr lang="en-US" altLang="zh-CN" dirty="0">
              <a:ea typeface="SimSun" pitchFamily="2" charset="-122"/>
            </a:endParaRPr>
          </a:p>
          <a:p>
            <a:pPr algn="just" eaLnBrk="1" hangingPunct="1"/>
            <a:r>
              <a:rPr lang="en-US" altLang="zh-CN" b="1" dirty="0">
                <a:ea typeface="SimSun" pitchFamily="2" charset="-122"/>
                <a:sym typeface="+mn-ea"/>
              </a:rPr>
              <a:t>Section 3(e)  </a:t>
            </a:r>
            <a:r>
              <a:rPr lang="en-US" altLang="zh-CN" dirty="0">
                <a:ea typeface="SimSun" pitchFamily="2" charset="-122"/>
                <a:sym typeface="+mn-ea"/>
              </a:rPr>
              <a:t>Planning Authority to take into account the environment and ecological factors of a particular area in planning</a:t>
            </a:r>
            <a:endParaRPr lang="en-US" altLang="zh-CN" dirty="0">
              <a:ea typeface="SimSun" pitchFamily="2" charset="-122"/>
            </a:endParaRPr>
          </a:p>
          <a:p>
            <a:pPr marL="0" indent="0" algn="just" eaLnBrk="1" hangingPunct="1">
              <a:buNone/>
            </a:pPr>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838200" y="1027430"/>
            <a:ext cx="10515600" cy="5149850"/>
          </a:xfrm>
        </p:spPr>
        <p:txBody>
          <a:bodyPr/>
          <a:p>
            <a:pPr algn="just">
              <a:lnSpc>
                <a:spcPct val="100000"/>
              </a:lnSpc>
            </a:pPr>
            <a:r>
              <a:rPr lang="en-ZA" altLang="en-US" b="1" u="sng" dirty="0">
                <a:sym typeface="+mn-ea"/>
              </a:rPr>
              <a:t>Section 3(1) (c) </a:t>
            </a:r>
            <a:r>
              <a:rPr lang="en-ZA" altLang="en-US" b="1" i="1" dirty="0">
                <a:sym typeface="+mn-ea"/>
              </a:rPr>
              <a:t>planning procedures shall incorporate environmental standards and requirements specified in any law relating to the environment and natural resources;</a:t>
            </a:r>
            <a:endParaRPr lang="en-ZA" altLang="en-US" b="1" i="1" dirty="0"/>
          </a:p>
          <a:p>
            <a:pPr algn="just">
              <a:lnSpc>
                <a:spcPct val="100000"/>
              </a:lnSpc>
            </a:pPr>
            <a:endParaRPr lang="en-ZA" altLang="en-US" b="1" i="1" dirty="0"/>
          </a:p>
          <a:p>
            <a:pPr algn="just">
              <a:lnSpc>
                <a:spcPct val="100000"/>
              </a:lnSpc>
            </a:pPr>
            <a:r>
              <a:rPr lang="en-ZA" altLang="en-US" b="1" u="sng" dirty="0">
                <a:cs typeface="Calibri" charset="0"/>
                <a:sym typeface="+mn-ea"/>
              </a:rPr>
              <a:t>Section 52 (3) </a:t>
            </a:r>
            <a:r>
              <a:rPr lang="en-ZA" altLang="en-US" b="1" dirty="0">
                <a:cs typeface="Calibri" charset="0"/>
                <a:sym typeface="+mn-ea"/>
              </a:rPr>
              <a:t>in considering an application for a development permit take into account </a:t>
            </a:r>
            <a:r>
              <a:rPr lang="en-ZA" altLang="en-US" b="1" dirty="0">
                <a:sym typeface="+mn-ea"/>
              </a:rPr>
              <a:t>the Environmental Agency, whether </a:t>
            </a:r>
            <a:r>
              <a:rPr lang="en-ZA" altLang="en-US" b="1" i="1" dirty="0">
                <a:sym typeface="+mn-ea"/>
              </a:rPr>
              <a:t>the proposed development is likely to have adverse environmental effects.</a:t>
            </a:r>
            <a:endParaRPr lang="en-US" altLang="en-US" dirty="0"/>
          </a:p>
          <a:p>
            <a:pPr algn="just">
              <a:lnSpc>
                <a:spcPct val="100000"/>
              </a:lnSpc>
            </a:pPr>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fontScale="90000"/>
          </a:bodyPr>
          <a:p>
            <a:r>
              <a:rPr lang="en-US" kern="0" noProof="0" dirty="0">
                <a:ln>
                  <a:noFill/>
                </a:ln>
                <a:solidFill>
                  <a:srgbClr val="FFC000"/>
                </a:solidFill>
                <a:effectLst>
                  <a:outerShdw blurRad="38100" dist="38100" dir="2700000" algn="tl">
                    <a:srgbClr val="000000"/>
                  </a:outerShdw>
                </a:effectLst>
                <a:uLnTx/>
                <a:uFillTx/>
                <a:latin typeface="+mn-lt"/>
                <a:cs typeface="Arabic Typesetting" pitchFamily="66" charset="-78"/>
                <a:sym typeface="+mn-ea"/>
              </a:rPr>
              <a:t>Relationship between Planning Law and Environmental Law</a:t>
            </a:r>
            <a:br>
              <a:rPr kumimoji="0" lang="en-US" b="0" i="0" u="none" strike="noStrike" kern="0" cap="none" spc="0" normalizeH="0" baseline="0" noProof="0" dirty="0">
                <a:ln>
                  <a:noFill/>
                </a:ln>
                <a:solidFill>
                  <a:srgbClr val="FFC000"/>
                </a:solidFill>
                <a:effectLst>
                  <a:outerShdw blurRad="38100" dist="38100" dir="2700000" algn="tl">
                    <a:srgbClr val="000000"/>
                  </a:outerShdw>
                </a:effectLst>
                <a:uLnTx/>
                <a:uFillTx/>
                <a:latin typeface="+mn-lt"/>
                <a:ea typeface="+mj-ea"/>
                <a:cs typeface="Arabic Typesetting" pitchFamily="66" charset="-78"/>
              </a:rPr>
            </a:br>
            <a:endParaRPr lang="en-US"/>
          </a:p>
        </p:txBody>
      </p:sp>
      <p:sp>
        <p:nvSpPr>
          <p:cNvPr id="3" name="Content Placeholder 2"/>
          <p:cNvSpPr>
            <a:spLocks noGrp="1"/>
          </p:cNvSpPr>
          <p:nvPr>
            <p:ph idx="1"/>
          </p:nvPr>
        </p:nvSpPr>
        <p:spPr>
          <a:xfrm>
            <a:off x="838200" y="1361440"/>
            <a:ext cx="10515600" cy="4964430"/>
          </a:xfrm>
        </p:spPr>
        <p:txBody>
          <a:bodyPr>
            <a:normAutofit fontScale="90000" lnSpcReduction="10000"/>
          </a:bodyPr>
          <a:p>
            <a:pPr algn="just" eaLnBrk="1" hangingPunct="1">
              <a:lnSpc>
                <a:spcPct val="100000"/>
              </a:lnSpc>
            </a:pPr>
            <a:r>
              <a:rPr lang="en-US" altLang="zh-CN" b="1" i="1" u="sng" dirty="0">
                <a:ea typeface="SimSun" pitchFamily="2" charset="-122"/>
                <a:sym typeface="+mn-ea"/>
              </a:rPr>
              <a:t>GATEHEAD MBC V SECRETARY OF STATE FOR ENVIRONMENT [1995] Env. L.R.37</a:t>
            </a:r>
            <a:endParaRPr lang="en-US" altLang="zh-CN" b="1" i="1" u="sng" dirty="0">
              <a:ea typeface="SimSun" pitchFamily="2" charset="-122"/>
            </a:endParaRPr>
          </a:p>
          <a:p>
            <a:pPr algn="just" eaLnBrk="1" hangingPunct="1">
              <a:lnSpc>
                <a:spcPct val="100000"/>
              </a:lnSpc>
            </a:pPr>
            <a:r>
              <a:rPr lang="en-ZA" altLang="zh-CN" b="1" dirty="0">
                <a:ea typeface="SimSun" pitchFamily="2" charset="-122"/>
                <a:sym typeface="+mn-ea"/>
              </a:rPr>
              <a:t>Glidewell L.J</a:t>
            </a:r>
            <a:r>
              <a:rPr lang="en-ZA" altLang="zh-CN" dirty="0">
                <a:ea typeface="SimSun" pitchFamily="2" charset="-122"/>
                <a:sym typeface="+mn-ea"/>
              </a:rPr>
              <a:t>:stated that the government will guide the relationship between pollution control and planning control and further stated that planning control is primarily concerned with the type and location of new development and change of use, once broad land uses have been sanctioned by the planning process, it is the job of pollution control to limit the adverse effects that operations may have on the environment</a:t>
            </a:r>
            <a:endParaRPr lang="en-ZA" altLang="zh-CN" dirty="0">
              <a:ea typeface="SimSun" pitchFamily="2" charset="-122"/>
            </a:endParaRPr>
          </a:p>
          <a:p>
            <a:pPr algn="just" eaLnBrk="1" hangingPunct="1">
              <a:lnSpc>
                <a:spcPct val="100000"/>
              </a:lnSpc>
            </a:pPr>
            <a:endParaRPr lang="en-ZA" altLang="zh-CN" dirty="0">
              <a:ea typeface="SimSun" pitchFamily="2" charset="-122"/>
            </a:endParaRPr>
          </a:p>
          <a:p>
            <a:pPr algn="just" eaLnBrk="1" hangingPunct="1">
              <a:lnSpc>
                <a:spcPct val="100000"/>
              </a:lnSpc>
            </a:pPr>
            <a:r>
              <a:rPr lang="en-ZA" altLang="zh-CN" b="1" dirty="0">
                <a:ea typeface="SimSun" pitchFamily="2" charset="-122"/>
                <a:sym typeface="+mn-ea"/>
              </a:rPr>
              <a:t> 	</a:t>
            </a:r>
            <a:r>
              <a:rPr lang="en-ZA" altLang="zh-CN" b="1" dirty="0">
                <a:solidFill>
                  <a:srgbClr val="FF0000"/>
                </a:solidFill>
                <a:ea typeface="SimSun" pitchFamily="2" charset="-122"/>
                <a:sym typeface="+mn-ea"/>
              </a:rPr>
              <a:t> “it is not the job of the planning system to 	duplicate controls 	which are the statutory 	responsibility of other bodies”.</a:t>
            </a:r>
            <a:endParaRPr lang="en-ZA" altLang="zh-CN" b="1" dirty="0">
              <a:solidFill>
                <a:srgbClr val="FF0000"/>
              </a:solidFill>
              <a:ea typeface="SimSun" pitchFamily="2" charset="-122"/>
            </a:endParaRPr>
          </a:p>
          <a:p>
            <a:pPr algn="just" eaLnBrk="1" hangingPunct="1">
              <a:lnSpc>
                <a:spcPct val="100000"/>
              </a:lnSpc>
            </a:pPr>
            <a:r>
              <a:rPr lang="en-ZA" altLang="zh-CN" dirty="0">
                <a:solidFill>
                  <a:srgbClr val="FF0000"/>
                </a:solidFill>
                <a:ea typeface="SimSun" pitchFamily="2" charset="-122"/>
                <a:sym typeface="+mn-ea"/>
              </a:rPr>
              <a:t>Planning system to be carried out by a responsible department</a:t>
            </a:r>
            <a:endParaRPr lang="en-ZA" altLang="zh-CN" dirty="0">
              <a:solidFill>
                <a:srgbClr val="FF0000"/>
              </a:solidFill>
              <a:ea typeface="SimSun" pitchFamily="2" charset="-122"/>
            </a:endParaRPr>
          </a:p>
          <a:p>
            <a:pPr algn="just" eaLnBrk="1" hangingPunct="1">
              <a:lnSpc>
                <a:spcPct val="100000"/>
              </a:lnSpc>
              <a:buFont typeface="Wingdings 2" panose="05020102010507070707" pitchFamily="18" charset="2"/>
              <a:buNone/>
            </a:pPr>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365125"/>
            <a:ext cx="10515600" cy="1325880"/>
          </a:xfrm>
        </p:spPr>
        <p:txBody>
          <a:bodyPr>
            <a:normAutofit fontScale="90000"/>
          </a:bodyPr>
          <a:p>
            <a:r>
              <a:rPr lang="en-ZA" altLang="zh-CN" dirty="0">
                <a:solidFill>
                  <a:srgbClr val="FFC000"/>
                </a:solidFill>
                <a:effectLst>
                  <a:outerShdw blurRad="38100" dist="38100" dir="2700000">
                    <a:schemeClr val="tx1"/>
                  </a:outerShdw>
                </a:effectLst>
                <a:ea typeface="SimSun" pitchFamily="2" charset="-122"/>
                <a:sym typeface="+mn-ea"/>
              </a:rPr>
              <a:t>1990 White Paper This Common Inheritance </a:t>
            </a:r>
            <a:endParaRPr lang="en-ZA" altLang="zh-CN" dirty="0">
              <a:solidFill>
                <a:srgbClr val="FFC000"/>
              </a:solidFill>
              <a:effectLst>
                <a:outerShdw blurRad="38100" dist="38100" dir="2700000">
                  <a:schemeClr val="tx1"/>
                </a:outerShdw>
              </a:effectLst>
              <a:ea typeface="SimSun" pitchFamily="2" charset="-122"/>
              <a:sym typeface="+mn-ea"/>
            </a:endParaRPr>
          </a:p>
        </p:txBody>
      </p:sp>
      <p:sp>
        <p:nvSpPr>
          <p:cNvPr id="3" name="Content Placeholder 2"/>
          <p:cNvSpPr>
            <a:spLocks noGrp="1"/>
          </p:cNvSpPr>
          <p:nvPr>
            <p:ph idx="1"/>
          </p:nvPr>
        </p:nvSpPr>
        <p:spPr>
          <a:xfrm>
            <a:off x="838200" y="1305560"/>
            <a:ext cx="10515600" cy="4871720"/>
          </a:xfrm>
        </p:spPr>
        <p:txBody>
          <a:bodyPr>
            <a:noAutofit/>
          </a:bodyPr>
          <a:p>
            <a:pPr marL="457200" lvl="1" indent="0" algn="just" eaLnBrk="1" hangingPunct="1">
              <a:lnSpc>
                <a:spcPct val="100000"/>
              </a:lnSpc>
              <a:buFont typeface="Wingdings 2" panose="05020102010507070707" pitchFamily="18" charset="2"/>
              <a:buNone/>
            </a:pPr>
            <a:r>
              <a:rPr lang="en-ZA" altLang="zh-CN" dirty="0">
                <a:solidFill>
                  <a:srgbClr val="00B050"/>
                </a:solidFill>
                <a:ea typeface="SimSun" pitchFamily="2" charset="-122"/>
                <a:sym typeface="+mn-ea"/>
              </a:rPr>
              <a:t>“</a:t>
            </a:r>
            <a:r>
              <a:rPr lang="en-ZA" altLang="zh-CN" dirty="0">
                <a:ea typeface="SimSun" pitchFamily="2" charset="-122"/>
                <a:sym typeface="+mn-ea"/>
              </a:rPr>
              <a:t>Planning control is primarily concerned with the type and location of new development and changes of use. </a:t>
            </a:r>
            <a:endParaRPr lang="en-ZA" altLang="zh-CN" dirty="0">
              <a:ea typeface="SimSun" pitchFamily="2" charset="-122"/>
            </a:endParaRPr>
          </a:p>
          <a:p>
            <a:pPr marL="457200" lvl="1" indent="0" algn="just" eaLnBrk="1" hangingPunct="1">
              <a:lnSpc>
                <a:spcPct val="100000"/>
              </a:lnSpc>
              <a:buFont typeface="Wingdings 2" panose="05020102010507070707" pitchFamily="18" charset="2"/>
              <a:buNone/>
            </a:pPr>
            <a:endParaRPr lang="en-ZA" altLang="zh-CN" dirty="0">
              <a:ea typeface="SimSun" pitchFamily="2" charset="-122"/>
            </a:endParaRPr>
          </a:p>
          <a:p>
            <a:pPr marL="457200" lvl="1" indent="0" algn="just" eaLnBrk="1" hangingPunct="1">
              <a:lnSpc>
                <a:spcPct val="100000"/>
              </a:lnSpc>
              <a:buFont typeface="Wingdings 2" panose="05020102010507070707" pitchFamily="18" charset="2"/>
              <a:buNone/>
            </a:pPr>
            <a:r>
              <a:rPr lang="en-ZA" altLang="zh-CN" dirty="0">
                <a:ea typeface="SimSun" pitchFamily="2" charset="-122"/>
                <a:sym typeface="+mn-ea"/>
              </a:rPr>
              <a:t>Once broad land uses have been sanctioned by the planning process, it is the job of pollution control to limit the adverse effects that operations may have on the environment. But in practice there is common ground. In considering whether to grant planning permission for a particular development, a local authority must consider all the effects, including potential pollution; permission should not be granted if that might expose people to danger. </a:t>
            </a:r>
            <a:endParaRPr lang="en-ZA" altLang="zh-CN" dirty="0">
              <a:ea typeface="SimSun" pitchFamily="2" charset="-122"/>
            </a:endParaRPr>
          </a:p>
          <a:p>
            <a:pPr marL="457200" lvl="1" indent="0" algn="just" eaLnBrk="1" hangingPunct="1">
              <a:lnSpc>
                <a:spcPct val="100000"/>
              </a:lnSpc>
              <a:buFont typeface="Wingdings 2" panose="05020102010507070707" pitchFamily="18" charset="2"/>
              <a:buNone/>
            </a:pPr>
            <a:endParaRPr lang="en-ZA" altLang="zh-CN" dirty="0">
              <a:ea typeface="SimSun" pitchFamily="2" charset="-122"/>
            </a:endParaRPr>
          </a:p>
          <a:p>
            <a:pPr marL="457200" lvl="1" indent="0" algn="just" eaLnBrk="1" hangingPunct="1">
              <a:lnSpc>
                <a:spcPct val="100000"/>
              </a:lnSpc>
              <a:buFont typeface="Wingdings 2" panose="05020102010507070707" pitchFamily="18" charset="2"/>
              <a:buNone/>
            </a:pPr>
            <a:r>
              <a:rPr lang="en-ZA" altLang="zh-CN" dirty="0">
                <a:ea typeface="SimSun" pitchFamily="2" charset="-122"/>
                <a:sym typeface="+mn-ea"/>
              </a:rPr>
              <a:t>And a change in an industrial process may require planning permission as well as approval under the environmental protection legislation.</a:t>
            </a:r>
            <a:r>
              <a:rPr lang="en-ZA" altLang="zh-CN" dirty="0">
                <a:solidFill>
                  <a:srgbClr val="00B050"/>
                </a:solidFill>
                <a:ea typeface="SimSun" pitchFamily="2" charset="-122"/>
                <a:sym typeface="+mn-ea"/>
              </a:rPr>
              <a:t>”</a:t>
            </a:r>
            <a:endParaRPr lang="en-US" altLang="zh-CN" dirty="0">
              <a:solidFill>
                <a:srgbClr val="00B050"/>
              </a:solidFill>
              <a:ea typeface="SimSun" pitchFamily="2" charset="-122"/>
            </a:endParaRPr>
          </a:p>
          <a:p>
            <a:pPr algn="just" eaLnBrk="1" hangingPunct="1">
              <a:lnSpc>
                <a:spcPct val="100000"/>
              </a:lnSpc>
            </a:pPr>
            <a:endParaRPr lang="en-US" altLang="zh-CN" sz="2400" dirty="0">
              <a:ea typeface="SimSun" pitchFamily="2" charset="-122"/>
            </a:endParaRPr>
          </a:p>
          <a:p>
            <a:pPr algn="just">
              <a:lnSpc>
                <a:spcPct val="100000"/>
              </a:lnSpc>
            </a:pPr>
            <a:endParaRPr lang="en-US" altLang="zh-CN" sz="2400" dirty="0">
              <a:ea typeface="SimSun" pitchFamily="2"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fontScale="90000"/>
          </a:bodyPr>
          <a:p>
            <a:r>
              <a:rPr lang="en-US" kern="0" noProof="0" dirty="0">
                <a:ln>
                  <a:noFill/>
                </a:ln>
                <a:solidFill>
                  <a:srgbClr val="FFC000"/>
                </a:solidFill>
                <a:effectLst>
                  <a:outerShdw blurRad="38100" dist="38100" dir="2700000" algn="tl">
                    <a:srgbClr val="000000"/>
                  </a:outerShdw>
                </a:effectLst>
                <a:uLnTx/>
                <a:uFillTx/>
                <a:latin typeface="+mn-lt"/>
                <a:cs typeface="Arabic Typesetting" pitchFamily="66" charset="-78"/>
                <a:sym typeface="+mn-ea"/>
              </a:rPr>
              <a:t>Similarities between Planning Law and Environmental Law</a:t>
            </a:r>
            <a:br>
              <a:rPr kumimoji="0" lang="en-US" b="0" i="0" u="none" strike="noStrike" kern="0" cap="none" spc="0" normalizeH="0" baseline="0" noProof="0" dirty="0">
                <a:ln>
                  <a:noFill/>
                </a:ln>
                <a:solidFill>
                  <a:srgbClr val="FFC000"/>
                </a:solidFill>
                <a:effectLst>
                  <a:outerShdw blurRad="38100" dist="38100" dir="2700000" algn="tl">
                    <a:srgbClr val="000000"/>
                  </a:outerShdw>
                </a:effectLst>
                <a:uLnTx/>
                <a:uFillTx/>
                <a:latin typeface="+mn-lt"/>
                <a:ea typeface="+mj-ea"/>
                <a:cs typeface="Arabic Typesetting" pitchFamily="66" charset="-78"/>
              </a:rPr>
            </a:br>
            <a:endParaRPr lang="en-US"/>
          </a:p>
        </p:txBody>
      </p:sp>
      <p:sp>
        <p:nvSpPr>
          <p:cNvPr id="3" name="Content Placeholder 2"/>
          <p:cNvSpPr>
            <a:spLocks noGrp="1"/>
          </p:cNvSpPr>
          <p:nvPr>
            <p:ph idx="1"/>
          </p:nvPr>
        </p:nvSpPr>
        <p:spPr/>
        <p:txBody>
          <a:bodyPr/>
          <a:p>
            <a:pPr algn="just" eaLnBrk="1" hangingPunct="1">
              <a:lnSpc>
                <a:spcPct val="100000"/>
              </a:lnSpc>
            </a:pPr>
            <a:r>
              <a:rPr lang="en-US" altLang="zh-CN" dirty="0">
                <a:ea typeface="SimSun" pitchFamily="2" charset="-122"/>
                <a:sym typeface="+mn-ea"/>
              </a:rPr>
              <a:t>There are both regulated by legislation</a:t>
            </a:r>
            <a:endParaRPr lang="en-US" altLang="zh-CN" dirty="0">
              <a:ea typeface="SimSun" pitchFamily="2" charset="-122"/>
            </a:endParaRPr>
          </a:p>
          <a:p>
            <a:pPr algn="just" eaLnBrk="1" hangingPunct="1">
              <a:lnSpc>
                <a:spcPct val="100000"/>
              </a:lnSpc>
            </a:pPr>
            <a:r>
              <a:rPr lang="en-US" altLang="zh-CN" dirty="0">
                <a:ea typeface="SimSun" pitchFamily="2" charset="-122"/>
                <a:sym typeface="+mn-ea"/>
              </a:rPr>
              <a:t>They are both aimed at controlling what happens in the environment</a:t>
            </a:r>
            <a:endParaRPr lang="en-US" altLang="zh-CN" dirty="0">
              <a:ea typeface="SimSun" pitchFamily="2" charset="-122"/>
            </a:endParaRPr>
          </a:p>
          <a:p>
            <a:pPr algn="just" eaLnBrk="1" hangingPunct="1">
              <a:lnSpc>
                <a:spcPct val="100000"/>
              </a:lnSpc>
            </a:pPr>
            <a:r>
              <a:rPr lang="en-US" altLang="zh-CN" dirty="0">
                <a:ea typeface="SimSun" pitchFamily="2" charset="-122"/>
                <a:sym typeface="+mn-ea"/>
              </a:rPr>
              <a:t>Both use the principle of public participation before a decision is made</a:t>
            </a:r>
            <a:endParaRPr lang="en-US" altLang="zh-CN" dirty="0">
              <a:ea typeface="SimSun" pitchFamily="2" charset="-122"/>
            </a:endParaRPr>
          </a:p>
          <a:p>
            <a:pPr algn="just" eaLnBrk="1" hangingPunct="1">
              <a:lnSpc>
                <a:spcPct val="100000"/>
              </a:lnSpc>
            </a:pPr>
            <a:r>
              <a:rPr lang="en-US" altLang="zh-CN" dirty="0">
                <a:ea typeface="SimSun" pitchFamily="2" charset="-122"/>
                <a:sym typeface="+mn-ea"/>
              </a:rPr>
              <a:t>They both enhance sustainable development</a:t>
            </a:r>
            <a:endParaRPr lang="en-US" altLang="zh-CN" dirty="0">
              <a:ea typeface="SimSun" pitchFamily="2" charset="-122"/>
            </a:endParaRPr>
          </a:p>
          <a:p>
            <a:pPr algn="just" eaLnBrk="1" hangingPunct="1">
              <a:lnSpc>
                <a:spcPct val="100000"/>
              </a:lnSpc>
            </a:pPr>
            <a:r>
              <a:rPr lang="en-US" altLang="zh-CN" dirty="0">
                <a:ea typeface="SimSun" pitchFamily="2" charset="-122"/>
                <a:sym typeface="+mn-ea"/>
              </a:rPr>
              <a:t>They both have a regulatory authority, local authority vs ZEMA</a:t>
            </a:r>
            <a:endParaRPr lang="en-US" altLang="zh-CN" dirty="0">
              <a:ea typeface="SimSun" pitchFamily="2" charset="-122"/>
            </a:endParaRPr>
          </a:p>
          <a:p>
            <a:pPr algn="just">
              <a:lnSpc>
                <a:spcPct val="100000"/>
              </a:lnSpc>
            </a:pPr>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fontScale="90000"/>
          </a:bodyPr>
          <a:p>
            <a:r>
              <a:rPr lang="en-US" kern="0" noProof="0" dirty="0">
                <a:ln>
                  <a:noFill/>
                </a:ln>
                <a:solidFill>
                  <a:srgbClr val="FFC000"/>
                </a:solidFill>
                <a:effectLst>
                  <a:outerShdw blurRad="38100" dist="38100" dir="2700000" algn="tl">
                    <a:srgbClr val="000000"/>
                  </a:outerShdw>
                </a:effectLst>
                <a:uLnTx/>
                <a:uFillTx/>
                <a:latin typeface="+mn-lt"/>
                <a:cs typeface="Arabic Typesetting" pitchFamily="66" charset="-78"/>
                <a:sym typeface="+mn-ea"/>
              </a:rPr>
              <a:t>Key Differences between Planning Law and Environmental Law</a:t>
            </a:r>
            <a:br>
              <a:rPr kumimoji="0" lang="en-US" b="0" i="0" u="none" strike="noStrike" kern="0" cap="none" spc="0" normalizeH="0" baseline="0" noProof="0" dirty="0">
                <a:ln>
                  <a:noFill/>
                </a:ln>
                <a:solidFill>
                  <a:srgbClr val="FFC000"/>
                </a:solidFill>
                <a:effectLst>
                  <a:outerShdw blurRad="38100" dist="38100" dir="2700000" algn="tl">
                    <a:srgbClr val="000000"/>
                  </a:outerShdw>
                </a:effectLst>
                <a:uLnTx/>
                <a:uFillTx/>
                <a:latin typeface="+mn-lt"/>
                <a:ea typeface="+mj-ea"/>
                <a:cs typeface="Arabic Typesetting" pitchFamily="66" charset="-78"/>
              </a:rPr>
            </a:br>
            <a:endParaRPr lang="en-US"/>
          </a:p>
        </p:txBody>
      </p:sp>
      <p:sp>
        <p:nvSpPr>
          <p:cNvPr id="3" name="Content Placeholder 2"/>
          <p:cNvSpPr>
            <a:spLocks noGrp="1"/>
          </p:cNvSpPr>
          <p:nvPr>
            <p:ph idx="1"/>
          </p:nvPr>
        </p:nvSpPr>
        <p:spPr>
          <a:xfrm>
            <a:off x="838200" y="1249680"/>
            <a:ext cx="10515600" cy="4927600"/>
          </a:xfrm>
        </p:spPr>
        <p:txBody>
          <a:bodyPr>
            <a:noAutofit/>
          </a:bodyPr>
          <a:p>
            <a:pPr marL="274320" marR="0" lvl="0" indent="-274320" algn="just" defTabSz="914400" rtl="0" eaLnBrk="1" fontAlgn="auto" latinLnBrk="0" hangingPunct="1">
              <a:lnSpc>
                <a:spcPct val="100000"/>
              </a:lnSpc>
              <a:spcBef>
                <a:spcPct val="20000"/>
              </a:spcBef>
              <a:spcAft>
                <a:spcPts val="0"/>
              </a:spcAft>
              <a:buClr>
                <a:schemeClr val="tx2"/>
              </a:buClr>
              <a:buSzTx/>
              <a:buFont typeface="Wingdings 2" panose="05020102010507070707"/>
              <a:buChar char=""/>
              <a:defRPr/>
            </a:pPr>
            <a:r>
              <a:rPr lang="en-US" sz="2000" kern="0" noProof="0" dirty="0" smtClean="0">
                <a:ln>
                  <a:noFill/>
                </a:ln>
                <a:effectLst/>
                <a:uLnTx/>
                <a:uFillTx/>
                <a:cs typeface="Arabic Typesetting" pitchFamily="66" charset="-78"/>
                <a:sym typeface="+mn-ea"/>
              </a:rPr>
              <a:t>Both use different legislation</a:t>
            </a:r>
            <a:endParaRPr kumimoji="0" lang="en-US" sz="2000" b="0" i="0" u="none" strike="noStrike" kern="0" cap="none" spc="0" normalizeH="0" baseline="0" noProof="0" dirty="0" smtClean="0">
              <a:ln>
                <a:noFill/>
              </a:ln>
              <a:solidFill>
                <a:schemeClr val="tx1"/>
              </a:solidFill>
              <a:effectLst/>
              <a:uLnTx/>
              <a:uFillTx/>
              <a:latin typeface="+mn-lt"/>
              <a:ea typeface="+mn-ea"/>
              <a:cs typeface="Arabic Typesetting" pitchFamily="66" charset="-78"/>
            </a:endParaRPr>
          </a:p>
          <a:p>
            <a:pPr marL="274320" marR="0" lvl="0" indent="-274320" algn="just" defTabSz="914400" rtl="0" eaLnBrk="1" fontAlgn="auto" latinLnBrk="0" hangingPunct="1">
              <a:lnSpc>
                <a:spcPct val="100000"/>
              </a:lnSpc>
              <a:spcBef>
                <a:spcPct val="20000"/>
              </a:spcBef>
              <a:spcAft>
                <a:spcPts val="0"/>
              </a:spcAft>
              <a:buClr>
                <a:schemeClr val="tx2"/>
              </a:buClr>
              <a:buSzTx/>
              <a:buFont typeface="Wingdings 2" panose="05020102010507070707"/>
              <a:buChar char=""/>
              <a:defRPr/>
            </a:pPr>
            <a:endParaRPr kumimoji="0" lang="en-US" sz="2000" b="0" i="0" u="none" strike="noStrike" kern="0" cap="none" spc="0" normalizeH="0" baseline="0" noProof="0" dirty="0" smtClean="0">
              <a:ln>
                <a:noFill/>
              </a:ln>
              <a:solidFill>
                <a:schemeClr val="tx1"/>
              </a:solidFill>
              <a:effectLst/>
              <a:uLnTx/>
              <a:uFillTx/>
              <a:latin typeface="+mn-lt"/>
              <a:ea typeface="+mn-ea"/>
              <a:cs typeface="Arabic Typesetting" pitchFamily="66" charset="-78"/>
            </a:endParaRPr>
          </a:p>
          <a:p>
            <a:pPr marL="274320" marR="0" lvl="0" indent="-274320" algn="just" defTabSz="914400" rtl="0" eaLnBrk="1" fontAlgn="auto" latinLnBrk="0" hangingPunct="1">
              <a:lnSpc>
                <a:spcPct val="100000"/>
              </a:lnSpc>
              <a:spcBef>
                <a:spcPct val="20000"/>
              </a:spcBef>
              <a:spcAft>
                <a:spcPts val="0"/>
              </a:spcAft>
              <a:buClr>
                <a:schemeClr val="tx2"/>
              </a:buClr>
              <a:buSzTx/>
              <a:buFont typeface="Wingdings 2" panose="05020102010507070707"/>
              <a:buChar char=""/>
              <a:defRPr/>
            </a:pPr>
            <a:r>
              <a:rPr lang="en-US" sz="2000" kern="0" noProof="0" dirty="0" smtClean="0">
                <a:ln>
                  <a:noFill/>
                </a:ln>
                <a:effectLst/>
                <a:uLnTx/>
                <a:uFillTx/>
                <a:cs typeface="Arabic Typesetting" pitchFamily="66" charset="-78"/>
                <a:sym typeface="+mn-ea"/>
              </a:rPr>
              <a:t>One is aimed at planning and the other is used for regulating the effects of planning</a:t>
            </a:r>
            <a:endParaRPr kumimoji="0" lang="en-US" sz="2000" b="0" i="0" u="none" strike="noStrike" kern="0" cap="none" spc="0" normalizeH="0" baseline="0" noProof="0" dirty="0" smtClean="0">
              <a:ln>
                <a:noFill/>
              </a:ln>
              <a:solidFill>
                <a:schemeClr val="tx1"/>
              </a:solidFill>
              <a:effectLst/>
              <a:uLnTx/>
              <a:uFillTx/>
              <a:latin typeface="+mn-lt"/>
              <a:ea typeface="+mn-ea"/>
              <a:cs typeface="Arabic Typesetting" pitchFamily="66" charset="-78"/>
            </a:endParaRPr>
          </a:p>
          <a:p>
            <a:pPr marL="274320" marR="0" lvl="0" indent="-274320" algn="just" defTabSz="914400" rtl="0" eaLnBrk="1" fontAlgn="auto" latinLnBrk="0" hangingPunct="1">
              <a:lnSpc>
                <a:spcPct val="100000"/>
              </a:lnSpc>
              <a:spcBef>
                <a:spcPct val="20000"/>
              </a:spcBef>
              <a:spcAft>
                <a:spcPts val="0"/>
              </a:spcAft>
              <a:buClr>
                <a:schemeClr val="tx2"/>
              </a:buClr>
              <a:buSzTx/>
              <a:buFont typeface="Wingdings 2" panose="05020102010507070707"/>
              <a:buChar char=""/>
              <a:defRPr/>
            </a:pPr>
            <a:endParaRPr kumimoji="0" lang="en-US" sz="2000" b="0" i="0" u="none" strike="noStrike" kern="0" cap="none" spc="0" normalizeH="0" baseline="0" noProof="0" dirty="0" smtClean="0">
              <a:ln>
                <a:noFill/>
              </a:ln>
              <a:solidFill>
                <a:schemeClr val="tx1"/>
              </a:solidFill>
              <a:effectLst/>
              <a:uLnTx/>
              <a:uFillTx/>
              <a:latin typeface="+mn-lt"/>
              <a:ea typeface="+mn-ea"/>
              <a:cs typeface="Arabic Typesetting" pitchFamily="66" charset="-78"/>
            </a:endParaRPr>
          </a:p>
          <a:p>
            <a:pPr marL="274320" marR="0" lvl="0" indent="-274320" algn="just" defTabSz="914400" rtl="0" eaLnBrk="1" fontAlgn="auto" latinLnBrk="0" hangingPunct="1">
              <a:lnSpc>
                <a:spcPct val="100000"/>
              </a:lnSpc>
              <a:spcBef>
                <a:spcPct val="20000"/>
              </a:spcBef>
              <a:spcAft>
                <a:spcPts val="0"/>
              </a:spcAft>
              <a:buClr>
                <a:schemeClr val="tx2"/>
              </a:buClr>
              <a:buSzTx/>
              <a:buFont typeface="Wingdings 2" panose="05020102010507070707"/>
              <a:buChar char=""/>
              <a:defRPr/>
            </a:pPr>
            <a:r>
              <a:rPr lang="en-US" sz="2000" kern="0" noProof="0" dirty="0" smtClean="0">
                <a:ln>
                  <a:noFill/>
                </a:ln>
                <a:effectLst/>
                <a:uLnTx/>
                <a:uFillTx/>
                <a:cs typeface="Arabic Typesetting" pitchFamily="66" charset="-78"/>
                <a:sym typeface="+mn-ea"/>
              </a:rPr>
              <a:t>Planning law occurs on a once off basis, meaning that you need not to renew the licence, whereas for environmental law you need to renew the licence </a:t>
            </a:r>
            <a:r>
              <a:rPr lang="en-US" sz="2000" kern="0" noProof="0" dirty="0" err="1" smtClean="0">
                <a:ln>
                  <a:noFill/>
                </a:ln>
                <a:effectLst/>
                <a:uLnTx/>
                <a:uFillTx/>
                <a:cs typeface="Arabic Typesetting" pitchFamily="66" charset="-78"/>
                <a:sym typeface="+mn-ea"/>
              </a:rPr>
              <a:t>e.g</a:t>
            </a:r>
            <a:r>
              <a:rPr lang="en-US" sz="2000" kern="0" noProof="0" dirty="0" smtClean="0">
                <a:ln>
                  <a:noFill/>
                </a:ln>
                <a:effectLst/>
                <a:uLnTx/>
                <a:uFillTx/>
                <a:cs typeface="Arabic Typesetting" pitchFamily="66" charset="-78"/>
                <a:sym typeface="+mn-ea"/>
              </a:rPr>
              <a:t> Section 34 Environmental Management Act- emission licence</a:t>
            </a:r>
            <a:endParaRPr kumimoji="0" lang="en-US" sz="2000" b="0" i="0" u="none" strike="noStrike" kern="0" cap="none" spc="0" normalizeH="0" baseline="0" noProof="0" dirty="0" smtClean="0">
              <a:ln>
                <a:noFill/>
              </a:ln>
              <a:solidFill>
                <a:schemeClr val="tx1"/>
              </a:solidFill>
              <a:effectLst/>
              <a:uLnTx/>
              <a:uFillTx/>
              <a:latin typeface="+mn-lt"/>
              <a:ea typeface="+mn-ea"/>
              <a:cs typeface="Arabic Typesetting" pitchFamily="66" charset="-78"/>
            </a:endParaRPr>
          </a:p>
          <a:p>
            <a:pPr marL="274320" marR="0" lvl="0" indent="-274320" algn="just" defTabSz="914400" rtl="0" eaLnBrk="1" fontAlgn="auto" latinLnBrk="0" hangingPunct="1">
              <a:lnSpc>
                <a:spcPct val="100000"/>
              </a:lnSpc>
              <a:spcBef>
                <a:spcPct val="20000"/>
              </a:spcBef>
              <a:spcAft>
                <a:spcPts val="0"/>
              </a:spcAft>
              <a:buClr>
                <a:schemeClr val="tx2"/>
              </a:buClr>
              <a:buSzTx/>
              <a:buFont typeface="Wingdings 2" panose="05020102010507070707"/>
              <a:buChar char=""/>
              <a:defRPr/>
            </a:pPr>
            <a:endParaRPr kumimoji="0" lang="en-US" sz="2000" b="0" i="0" u="none" strike="noStrike" kern="0" cap="none" spc="0" normalizeH="0" baseline="0" noProof="0" dirty="0" smtClean="0">
              <a:ln>
                <a:noFill/>
              </a:ln>
              <a:solidFill>
                <a:schemeClr val="tx1"/>
              </a:solidFill>
              <a:effectLst/>
              <a:uLnTx/>
              <a:uFillTx/>
              <a:latin typeface="+mn-lt"/>
              <a:ea typeface="+mn-ea"/>
              <a:cs typeface="Arabic Typesetting" pitchFamily="66" charset="-78"/>
            </a:endParaRPr>
          </a:p>
          <a:p>
            <a:pPr marL="274320" marR="0" lvl="0" indent="-274320" algn="just" defTabSz="914400" rtl="0" eaLnBrk="1" fontAlgn="auto" latinLnBrk="0" hangingPunct="1">
              <a:lnSpc>
                <a:spcPct val="100000"/>
              </a:lnSpc>
              <a:spcBef>
                <a:spcPct val="20000"/>
              </a:spcBef>
              <a:spcAft>
                <a:spcPts val="0"/>
              </a:spcAft>
              <a:buClr>
                <a:schemeClr val="tx2"/>
              </a:buClr>
              <a:buSzTx/>
              <a:buFont typeface="Wingdings 2" panose="05020102010507070707"/>
              <a:buChar char=""/>
              <a:defRPr/>
            </a:pPr>
            <a:r>
              <a:rPr lang="en-US" sz="2000" kern="0" noProof="0" dirty="0" smtClean="0">
                <a:ln>
                  <a:noFill/>
                </a:ln>
                <a:effectLst/>
                <a:uLnTx/>
                <a:uFillTx/>
                <a:cs typeface="Arabic Typesetting" pitchFamily="66" charset="-78"/>
                <a:sym typeface="+mn-ea"/>
              </a:rPr>
              <a:t>Environmental licences are often personal (conditional ) ( fit and proper ) whereas planning law there is no need to be fit or proper to be granted a licence, focus is on the land</a:t>
            </a:r>
            <a:endParaRPr kumimoji="0" lang="en-US" sz="2000" b="0" i="0" u="none" strike="noStrike" kern="0" cap="none" spc="0" normalizeH="0" baseline="0" noProof="0" dirty="0" smtClean="0">
              <a:ln>
                <a:noFill/>
              </a:ln>
              <a:solidFill>
                <a:schemeClr val="tx1"/>
              </a:solidFill>
              <a:effectLst/>
              <a:uLnTx/>
              <a:uFillTx/>
              <a:latin typeface="+mn-lt"/>
              <a:ea typeface="+mn-ea"/>
              <a:cs typeface="Arabic Typesetting" pitchFamily="66" charset="-78"/>
            </a:endParaRPr>
          </a:p>
          <a:p>
            <a:pPr marL="274320" marR="0" lvl="0" indent="-274320" algn="just" defTabSz="914400" rtl="0" eaLnBrk="1" fontAlgn="auto" latinLnBrk="0" hangingPunct="1">
              <a:lnSpc>
                <a:spcPct val="100000"/>
              </a:lnSpc>
              <a:spcBef>
                <a:spcPct val="20000"/>
              </a:spcBef>
              <a:spcAft>
                <a:spcPts val="0"/>
              </a:spcAft>
              <a:buClr>
                <a:schemeClr val="tx2"/>
              </a:buClr>
              <a:buSzTx/>
              <a:buFont typeface="Wingdings 2" panose="05020102010507070707"/>
              <a:buChar char=""/>
              <a:defRPr/>
            </a:pPr>
            <a:endParaRPr kumimoji="0" lang="en-US" sz="2000" b="0" i="0" u="none" strike="noStrike" kern="0" cap="none" spc="0" normalizeH="0" baseline="0" noProof="0" dirty="0" smtClean="0">
              <a:ln>
                <a:noFill/>
              </a:ln>
              <a:solidFill>
                <a:schemeClr val="tx1"/>
              </a:solidFill>
              <a:effectLst/>
              <a:uLnTx/>
              <a:uFillTx/>
              <a:latin typeface="+mn-lt"/>
              <a:ea typeface="+mn-ea"/>
              <a:cs typeface="Arabic Typesetting" pitchFamily="66" charset="-78"/>
            </a:endParaRPr>
          </a:p>
          <a:p>
            <a:pPr marL="274320" marR="0" lvl="0" indent="-274320" algn="just" defTabSz="914400" rtl="0" eaLnBrk="1" fontAlgn="auto" latinLnBrk="0" hangingPunct="1">
              <a:lnSpc>
                <a:spcPct val="100000"/>
              </a:lnSpc>
              <a:spcBef>
                <a:spcPct val="20000"/>
              </a:spcBef>
              <a:spcAft>
                <a:spcPts val="0"/>
              </a:spcAft>
              <a:buClr>
                <a:schemeClr val="tx2"/>
              </a:buClr>
              <a:buSzTx/>
              <a:buFont typeface="Wingdings 2" panose="05020102010507070707"/>
              <a:buChar char=""/>
              <a:defRPr/>
            </a:pPr>
            <a:r>
              <a:rPr lang="en-US" sz="2000" kern="0" noProof="0" dirty="0" smtClean="0">
                <a:ln>
                  <a:noFill/>
                </a:ln>
                <a:effectLst/>
                <a:uLnTx/>
                <a:uFillTx/>
                <a:cs typeface="Arabic Typesetting" pitchFamily="66" charset="-78"/>
                <a:sym typeface="+mn-ea"/>
              </a:rPr>
              <a:t>Licence under planning law, once granted is transferable to the next person (conveyancing) whereas environmental law, the person dies with the licence. </a:t>
            </a:r>
            <a:endParaRPr kumimoji="0" lang="en-US" sz="2000" b="0" i="0" u="none" strike="noStrike" kern="0" cap="none" spc="0" normalizeH="0" baseline="0" noProof="0" dirty="0">
              <a:ln>
                <a:noFill/>
              </a:ln>
              <a:solidFill>
                <a:schemeClr val="tx1"/>
              </a:solidFill>
              <a:effectLst/>
              <a:uLnTx/>
              <a:uFillTx/>
              <a:latin typeface="+mn-lt"/>
              <a:ea typeface="+mn-ea"/>
              <a:cs typeface="Arabic Typesetting" pitchFamily="66" charset="-78"/>
            </a:endParaRPr>
          </a:p>
          <a:p>
            <a:pPr algn="just"/>
            <a:endParaRPr kumimoji="0" lang="en-US" sz="2000" b="0" i="0" u="none" strike="noStrike" kern="0" cap="none" spc="0" normalizeH="0" baseline="0" noProof="0" dirty="0">
              <a:ln>
                <a:noFill/>
              </a:ln>
              <a:solidFill>
                <a:schemeClr val="tx1"/>
              </a:solidFill>
              <a:effectLst/>
              <a:uLnTx/>
              <a:uFillTx/>
              <a:latin typeface="+mn-lt"/>
              <a:ea typeface="+mn-ea"/>
              <a:cs typeface="Arabic Typesetting" pitchFamily="66" charset="-7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fontScale="90000"/>
          </a:bodyPr>
          <a:p>
            <a:r>
              <a:rPr lang="en-US" kern="0" noProof="0" dirty="0">
                <a:ln>
                  <a:noFill/>
                </a:ln>
                <a:solidFill>
                  <a:schemeClr val="tx2"/>
                </a:solidFill>
                <a:effectLst>
                  <a:outerShdw blurRad="38100" dist="38100" dir="2700000" algn="tl">
                    <a:srgbClr val="000000"/>
                  </a:outerShdw>
                </a:effectLst>
                <a:uLnTx/>
                <a:uFillTx/>
                <a:latin typeface="+mn-lt"/>
                <a:cs typeface="Arabic Typesetting" pitchFamily="66" charset="-78"/>
                <a:sym typeface="+mn-ea"/>
              </a:rPr>
              <a:t>Regulating Authority</a:t>
            </a:r>
            <a:br>
              <a:rPr kumimoji="0" lang="en-US" b="0" i="0" u="none" strike="noStrike" kern="0" cap="none" spc="0" normalizeH="0" baseline="0" noProof="0" dirty="0">
                <a:ln>
                  <a:noFill/>
                </a:ln>
                <a:solidFill>
                  <a:schemeClr val="tx2"/>
                </a:solidFill>
                <a:effectLst>
                  <a:outerShdw blurRad="38100" dist="38100" dir="2700000" algn="tl">
                    <a:srgbClr val="000000"/>
                  </a:outerShdw>
                </a:effectLst>
                <a:uLnTx/>
                <a:uFillTx/>
                <a:latin typeface="+mn-lt"/>
                <a:ea typeface="+mj-ea"/>
                <a:cs typeface="Arabic Typesetting" pitchFamily="66" charset="-78"/>
              </a:rPr>
            </a:br>
            <a:endParaRPr lang="en-US"/>
          </a:p>
        </p:txBody>
      </p:sp>
      <p:sp>
        <p:nvSpPr>
          <p:cNvPr id="3" name="Content Placeholder 2"/>
          <p:cNvSpPr>
            <a:spLocks noGrp="1"/>
          </p:cNvSpPr>
          <p:nvPr>
            <p:ph idx="1"/>
          </p:nvPr>
        </p:nvSpPr>
        <p:spPr/>
        <p:txBody>
          <a:bodyPr/>
          <a:p>
            <a:pPr eaLnBrk="1" hangingPunct="1"/>
            <a:r>
              <a:rPr lang="en-US" altLang="zh-CN" sz="2800" dirty="0">
                <a:ea typeface="SimSun" pitchFamily="2" charset="-122"/>
                <a:sym typeface="+mn-ea"/>
              </a:rPr>
              <a:t>Section 13 Urban and Regional Planning Act</a:t>
            </a:r>
            <a:endParaRPr lang="en-US" altLang="zh-CN" sz="2800" dirty="0">
              <a:ea typeface="SimSun" pitchFamily="2" charset="-122"/>
            </a:endParaRPr>
          </a:p>
          <a:p>
            <a:pPr lvl="1" eaLnBrk="1" hangingPunct="1"/>
            <a:r>
              <a:rPr lang="en-US" altLang="zh-CN" sz="2800" dirty="0">
                <a:ea typeface="SimSun" pitchFamily="2" charset="-122"/>
                <a:sym typeface="+mn-ea"/>
              </a:rPr>
              <a:t>provides for the establishment of Local Authorities as local planning authorities </a:t>
            </a:r>
            <a:endParaRPr lang="en-US" altLang="zh-CN" sz="2800" dirty="0">
              <a:ea typeface="SimSun" pitchFamily="2" charset="-122"/>
            </a:endParaRPr>
          </a:p>
          <a:p>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fontScale="90000"/>
          </a:bodyPr>
          <a:p>
            <a:r>
              <a:rPr lang="en-US" kern="0" noProof="0" dirty="0">
                <a:ln>
                  <a:noFill/>
                </a:ln>
                <a:solidFill>
                  <a:schemeClr val="tx2"/>
                </a:solidFill>
                <a:effectLst>
                  <a:outerShdw blurRad="38100" dist="38100" dir="2700000" algn="tl">
                    <a:srgbClr val="000000"/>
                  </a:outerShdw>
                </a:effectLst>
                <a:uLnTx/>
                <a:uFillTx/>
                <a:latin typeface="+mn-lt"/>
                <a:cs typeface="Arabic Typesetting" pitchFamily="66" charset="-78"/>
                <a:sym typeface="+mn-ea"/>
              </a:rPr>
              <a:t>Meaning of Development</a:t>
            </a:r>
            <a:br>
              <a:rPr kumimoji="0" lang="en-US" b="0" i="0" u="none" strike="noStrike" kern="0" cap="none" spc="0" normalizeH="0" baseline="0" noProof="0" dirty="0">
                <a:ln>
                  <a:noFill/>
                </a:ln>
                <a:solidFill>
                  <a:schemeClr val="tx2"/>
                </a:solidFill>
                <a:effectLst>
                  <a:outerShdw blurRad="38100" dist="38100" dir="2700000" algn="tl">
                    <a:srgbClr val="000000"/>
                  </a:outerShdw>
                </a:effectLst>
                <a:uLnTx/>
                <a:uFillTx/>
                <a:latin typeface="+mn-lt"/>
                <a:ea typeface="+mj-ea"/>
                <a:cs typeface="Arabic Typesetting" pitchFamily="66" charset="-78"/>
              </a:rPr>
            </a:br>
            <a:endParaRPr lang="en-US"/>
          </a:p>
        </p:txBody>
      </p:sp>
      <p:sp>
        <p:nvSpPr>
          <p:cNvPr id="3" name="Content Placeholder 2"/>
          <p:cNvSpPr>
            <a:spLocks noGrp="1"/>
          </p:cNvSpPr>
          <p:nvPr>
            <p:ph idx="1"/>
          </p:nvPr>
        </p:nvSpPr>
        <p:spPr/>
        <p:txBody>
          <a:bodyPr/>
          <a:p>
            <a:pPr eaLnBrk="1" hangingPunct="1"/>
            <a:r>
              <a:rPr lang="en-US" altLang="zh-CN" sz="2800" dirty="0">
                <a:ea typeface="SimSun" pitchFamily="2" charset="-122"/>
                <a:sym typeface="+mn-ea"/>
              </a:rPr>
              <a:t>Section 2 Urban and Regional Planning Act</a:t>
            </a:r>
            <a:endParaRPr lang="en-US" altLang="zh-CN" sz="2800" dirty="0">
              <a:ea typeface="SimSun" pitchFamily="2" charset="-122"/>
            </a:endParaRPr>
          </a:p>
          <a:p>
            <a:pPr lvl="1" algn="just" eaLnBrk="1" hangingPunct="1"/>
            <a:r>
              <a:rPr lang="en-US" altLang="zh-CN" sz="2800" dirty="0">
                <a:ea typeface="SimSun" pitchFamily="2" charset="-122"/>
                <a:sym typeface="+mn-ea"/>
              </a:rPr>
              <a:t>The carrying out of any building, rebuilding, mining or other works, or operations on or under land including the subdivision of land or change of use</a:t>
            </a:r>
            <a:endParaRPr lang="en-US" altLang="zh-CN" sz="2800" dirty="0">
              <a:ea typeface="SimSun" pitchFamily="2" charset="-122"/>
            </a:endParaRPr>
          </a:p>
          <a:p>
            <a:pPr algn="just"/>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fontScale="90000"/>
          </a:bodyPr>
          <a:p>
            <a:r>
              <a:rPr lang="en-US" kern="0" noProof="0" dirty="0">
                <a:ln>
                  <a:noFill/>
                </a:ln>
                <a:solidFill>
                  <a:schemeClr val="tx2"/>
                </a:solidFill>
                <a:effectLst>
                  <a:outerShdw blurRad="38100" dist="38100" dir="2700000" algn="tl">
                    <a:srgbClr val="000000"/>
                  </a:outerShdw>
                </a:effectLst>
                <a:uLnTx/>
                <a:uFillTx/>
                <a:latin typeface="+mn-lt"/>
                <a:cs typeface="Arabic Typesetting" pitchFamily="66" charset="-78"/>
                <a:sym typeface="+mn-ea"/>
              </a:rPr>
              <a:t>Development Plans</a:t>
            </a:r>
            <a:br>
              <a:rPr kumimoji="0" lang="en-US" b="0" i="0" u="none" strike="noStrike" kern="0" cap="none" spc="0" normalizeH="0" baseline="0" noProof="0" dirty="0">
                <a:ln>
                  <a:noFill/>
                </a:ln>
                <a:solidFill>
                  <a:schemeClr val="tx2"/>
                </a:solidFill>
                <a:effectLst>
                  <a:outerShdw blurRad="38100" dist="38100" dir="2700000" algn="tl">
                    <a:srgbClr val="000000"/>
                  </a:outerShdw>
                </a:effectLst>
                <a:uLnTx/>
                <a:uFillTx/>
                <a:latin typeface="+mn-lt"/>
                <a:ea typeface="+mj-ea"/>
                <a:cs typeface="Arabic Typesetting" pitchFamily="66" charset="-78"/>
              </a:rPr>
            </a:br>
            <a:endParaRPr lang="en-US"/>
          </a:p>
        </p:txBody>
      </p:sp>
      <p:sp>
        <p:nvSpPr>
          <p:cNvPr id="3" name="Content Placeholder 2"/>
          <p:cNvSpPr>
            <a:spLocks noGrp="1"/>
          </p:cNvSpPr>
          <p:nvPr>
            <p:ph idx="1"/>
          </p:nvPr>
        </p:nvSpPr>
        <p:spPr/>
        <p:txBody>
          <a:bodyPr/>
          <a:p>
            <a:pPr eaLnBrk="1" hangingPunct="1"/>
            <a:r>
              <a:rPr lang="en-US" altLang="zh-CN" sz="2800" dirty="0">
                <a:ea typeface="SimSun" pitchFamily="2" charset="-122"/>
                <a:sym typeface="+mn-ea"/>
              </a:rPr>
              <a:t>Section 2 of the Urban and Regional Planning Act</a:t>
            </a:r>
            <a:endParaRPr lang="en-US" altLang="zh-CN" sz="2800" dirty="0">
              <a:ea typeface="SimSun" pitchFamily="2" charset="-122"/>
            </a:endParaRPr>
          </a:p>
          <a:p>
            <a:pPr lvl="1" eaLnBrk="1" hangingPunct="1"/>
            <a:r>
              <a:rPr lang="en-US" altLang="zh-CN" sz="2800" dirty="0">
                <a:ea typeface="SimSun" pitchFamily="2" charset="-122"/>
                <a:sym typeface="+mn-ea"/>
              </a:rPr>
              <a:t>National Planning Framework, Regional development plan, provincial development plan, integrated development plan, local area plan and sectoral plan</a:t>
            </a:r>
            <a:endParaRPr lang="en-US" altLang="zh-CN" sz="2800" dirty="0">
              <a:ea typeface="SimSun" pitchFamily="2" charset="-122"/>
            </a:endParaRPr>
          </a:p>
          <a:p>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fontScale="90000"/>
          </a:bodyPr>
          <a:p>
            <a:r>
              <a:rPr lang="en-US" kern="0" noProof="0" dirty="0">
                <a:ln>
                  <a:noFill/>
                </a:ln>
                <a:solidFill>
                  <a:schemeClr val="tx2"/>
                </a:solidFill>
                <a:effectLst>
                  <a:outerShdw blurRad="38100" dist="38100" dir="2700000" algn="tl">
                    <a:srgbClr val="000000"/>
                  </a:outerShdw>
                </a:effectLst>
                <a:uLnTx/>
                <a:uFillTx/>
                <a:latin typeface="+mn-lt"/>
                <a:cs typeface="Arabic Typesetting" pitchFamily="66" charset="-78"/>
                <a:sym typeface="+mn-ea"/>
              </a:rPr>
              <a:t>Exemptions from the need of planning permission </a:t>
            </a:r>
            <a:br>
              <a:rPr kumimoji="0" lang="en-US" b="0" i="0" u="none" strike="noStrike" kern="0" cap="none" spc="0" normalizeH="0" baseline="0" noProof="0" dirty="0">
                <a:ln>
                  <a:noFill/>
                </a:ln>
                <a:solidFill>
                  <a:schemeClr val="tx2"/>
                </a:solidFill>
                <a:effectLst>
                  <a:outerShdw blurRad="38100" dist="38100" dir="2700000" algn="tl">
                    <a:srgbClr val="000000"/>
                  </a:outerShdw>
                </a:effectLst>
                <a:uLnTx/>
                <a:uFillTx/>
                <a:latin typeface="+mn-lt"/>
                <a:ea typeface="+mj-ea"/>
                <a:cs typeface="Arabic Typesetting" pitchFamily="66" charset="-78"/>
              </a:rPr>
            </a:br>
            <a:endParaRPr lang="en-US"/>
          </a:p>
        </p:txBody>
      </p:sp>
      <p:sp>
        <p:nvSpPr>
          <p:cNvPr id="3" name="Content Placeholder 2"/>
          <p:cNvSpPr>
            <a:spLocks noGrp="1"/>
          </p:cNvSpPr>
          <p:nvPr>
            <p:ph idx="1"/>
          </p:nvPr>
        </p:nvSpPr>
        <p:spPr/>
        <p:txBody>
          <a:bodyPr/>
          <a:p>
            <a:pPr eaLnBrk="1" hangingPunct="1"/>
            <a:r>
              <a:rPr lang="en-ZA" altLang="zh-CN" dirty="0">
                <a:ea typeface="SimSun" pitchFamily="2" charset="-122"/>
                <a:sym typeface="+mn-ea"/>
              </a:rPr>
              <a:t>Do not constitute development</a:t>
            </a:r>
            <a:endParaRPr lang="en-ZA" altLang="zh-CN" dirty="0">
              <a:ea typeface="SimSun" pitchFamily="2" charset="-122"/>
            </a:endParaRPr>
          </a:p>
          <a:p>
            <a:pPr eaLnBrk="1" hangingPunct="1"/>
            <a:endParaRPr lang="en-US" altLang="zh-CN" dirty="0">
              <a:ea typeface="SimSun" pitchFamily="2" charset="-122"/>
            </a:endParaRPr>
          </a:p>
          <a:p>
            <a:pPr eaLnBrk="1" hangingPunct="1"/>
            <a:r>
              <a:rPr lang="en-ZA" altLang="zh-CN" dirty="0">
                <a:ea typeface="SimSun" pitchFamily="2" charset="-122"/>
                <a:sym typeface="+mn-ea"/>
              </a:rPr>
              <a:t>Constitute development, permission is granted for those activities by legislation.</a:t>
            </a:r>
            <a:endParaRPr lang="en-US" altLang="zh-CN" dirty="0">
              <a:ea typeface="SimSun" pitchFamily="2" charset="-122"/>
            </a:endParaRPr>
          </a:p>
          <a:p>
            <a:pPr eaLnBrk="1" hangingPunct="1"/>
            <a:endParaRPr lang="en-US" altLang="zh-CN" dirty="0">
              <a:ea typeface="SimSun" pitchFamily="2" charset="-122"/>
            </a:endParaRPr>
          </a:p>
          <a:p>
            <a:pPr marL="0" marR="0" lvl="0" indent="0" algn="ctr" defTabSz="914400" rtl="0" eaLnBrk="1" fontAlgn="auto" latinLnBrk="0" hangingPunct="1">
              <a:lnSpc>
                <a:spcPct val="100000"/>
              </a:lnSpc>
              <a:spcBef>
                <a:spcPct val="0"/>
              </a:spcBef>
              <a:spcAft>
                <a:spcPts val="0"/>
              </a:spcAft>
              <a:buClrTx/>
              <a:buSzTx/>
              <a:buFontTx/>
              <a:buNone/>
              <a:defRPr/>
            </a:pPr>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fontScale="90000"/>
          </a:bodyPr>
          <a:p>
            <a:r>
              <a:rPr lang="en-US" kern="0" noProof="0" dirty="0">
                <a:ln>
                  <a:noFill/>
                </a:ln>
                <a:solidFill>
                  <a:srgbClr val="FFC000"/>
                </a:solidFill>
                <a:effectLst>
                  <a:outerShdw blurRad="38100" dist="38100" dir="2700000" algn="tl">
                    <a:srgbClr val="000000"/>
                  </a:outerShdw>
                </a:effectLst>
                <a:uLnTx/>
                <a:uFillTx/>
                <a:latin typeface="+mn-lt"/>
                <a:cs typeface="Arabic Typesetting" pitchFamily="66" charset="-78"/>
                <a:sym typeface="+mn-ea"/>
              </a:rPr>
              <a:t>Distinction between Structure Plans and Local Plans</a:t>
            </a:r>
            <a:endParaRPr lang="en-US"/>
          </a:p>
        </p:txBody>
      </p:sp>
      <p:sp>
        <p:nvSpPr>
          <p:cNvPr id="3" name="Content Placeholder 2"/>
          <p:cNvSpPr>
            <a:spLocks noGrp="1"/>
          </p:cNvSpPr>
          <p:nvPr>
            <p:ph idx="1"/>
          </p:nvPr>
        </p:nvSpPr>
        <p:spPr/>
        <p:txBody>
          <a:bodyPr/>
          <a:p>
            <a:pPr algn="just"/>
            <a:r>
              <a:rPr lang="en-ZA" altLang="zh-CN" dirty="0">
                <a:ea typeface="SimSun" pitchFamily="2" charset="-122"/>
                <a:sym typeface="+mn-ea"/>
              </a:rPr>
              <a:t>Structure plans are prepared in relation to a substantial region, such as a whole country whereas local plans Local plans translate the broad strategic issues dealt with in the structure plan into specific detailed policies and proposals.</a:t>
            </a:r>
            <a:endParaRPr lang="en-US" altLang="zh-CN" dirty="0">
              <a:ea typeface="SimSun" pitchFamily="2" charset="-122"/>
            </a:endParaRPr>
          </a:p>
          <a:p>
            <a:pPr algn="just"/>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fontScale="90000"/>
          </a:bodyPr>
          <a:p>
            <a:r>
              <a:rPr lang="en-US" kern="0" noProof="0" dirty="0">
                <a:ln>
                  <a:noFill/>
                </a:ln>
                <a:solidFill>
                  <a:srgbClr val="FFC000"/>
                </a:solidFill>
                <a:effectLst>
                  <a:outerShdw blurRad="38100" dist="38100" dir="2700000" algn="tl">
                    <a:srgbClr val="000000"/>
                  </a:outerShdw>
                </a:effectLst>
                <a:uLnTx/>
                <a:uFillTx/>
                <a:latin typeface="+mn-lt"/>
                <a:cs typeface="Arabic Typesetting" pitchFamily="66" charset="-78"/>
                <a:sym typeface="+mn-ea"/>
              </a:rPr>
              <a:t>Environmental Considerations in Development Plans</a:t>
            </a:r>
            <a:br>
              <a:rPr kumimoji="0" lang="en-US" b="0" i="0" u="none" strike="noStrike" kern="0" cap="none" spc="0" normalizeH="0" baseline="0" noProof="0" dirty="0">
                <a:ln>
                  <a:noFill/>
                </a:ln>
                <a:solidFill>
                  <a:srgbClr val="FFC000"/>
                </a:solidFill>
                <a:effectLst>
                  <a:outerShdw blurRad="38100" dist="38100" dir="2700000" algn="tl">
                    <a:srgbClr val="000000"/>
                  </a:outerShdw>
                </a:effectLst>
                <a:uLnTx/>
                <a:uFillTx/>
                <a:latin typeface="+mn-lt"/>
                <a:ea typeface="+mj-ea"/>
                <a:cs typeface="Arabic Typesetting" pitchFamily="66" charset="-78"/>
              </a:rPr>
            </a:br>
            <a:endParaRPr lang="en-US"/>
          </a:p>
        </p:txBody>
      </p:sp>
      <p:sp>
        <p:nvSpPr>
          <p:cNvPr id="3" name="Content Placeholder 2"/>
          <p:cNvSpPr>
            <a:spLocks noGrp="1"/>
          </p:cNvSpPr>
          <p:nvPr>
            <p:ph idx="1"/>
          </p:nvPr>
        </p:nvSpPr>
        <p:spPr/>
        <p:txBody>
          <a:bodyPr/>
          <a:p>
            <a:pPr algn="just" eaLnBrk="1" hangingPunct="1"/>
            <a:r>
              <a:rPr lang="en-ZA" altLang="zh-CN" sz="2800" dirty="0">
                <a:ea typeface="SimSun" pitchFamily="2" charset="-122"/>
                <a:sym typeface="+mn-ea"/>
              </a:rPr>
              <a:t>Widest sense in plan preparation.</a:t>
            </a:r>
            <a:endParaRPr lang="en-ZA" altLang="zh-CN" sz="2800" dirty="0">
              <a:ea typeface="SimSun" pitchFamily="2" charset="-122"/>
            </a:endParaRPr>
          </a:p>
          <a:p>
            <a:pPr algn="just" eaLnBrk="1" hangingPunct="1"/>
            <a:r>
              <a:rPr lang="en-ZA" altLang="zh-CN" sz="2800" dirty="0">
                <a:ea typeface="SimSun" pitchFamily="2" charset="-122"/>
                <a:sym typeface="+mn-ea"/>
              </a:rPr>
              <a:t>Pollution control planning for healthier cities</a:t>
            </a:r>
            <a:endParaRPr lang="en-ZA" altLang="zh-CN" sz="2800" dirty="0">
              <a:ea typeface="SimSun" pitchFamily="2" charset="-122"/>
            </a:endParaRPr>
          </a:p>
          <a:p>
            <a:pPr algn="just" eaLnBrk="1" hangingPunct="1"/>
            <a:r>
              <a:rPr lang="en-ZA" altLang="zh-CN" sz="2800" dirty="0">
                <a:ea typeface="SimSun" pitchFamily="2" charset="-122"/>
                <a:sym typeface="+mn-ea"/>
              </a:rPr>
              <a:t>Public participation and debate open for the public</a:t>
            </a:r>
            <a:endParaRPr lang="en-ZA" altLang="zh-CN" sz="2800" dirty="0">
              <a:ea typeface="SimSun" pitchFamily="2" charset="-122"/>
            </a:endParaRPr>
          </a:p>
          <a:p>
            <a:pPr lvl="1" algn="just" eaLnBrk="1" hangingPunct="1"/>
            <a:r>
              <a:rPr lang="en-ZA" altLang="zh-CN" sz="2800" b="1" i="1" u="sng" dirty="0">
                <a:ea typeface="SimSun" pitchFamily="2" charset="-122"/>
                <a:sym typeface="+mn-ea"/>
              </a:rPr>
              <a:t>MOTOR TRADERS ASSOCIATION OF AFRICA V MUNICIPLA OF MUFULIRA</a:t>
            </a:r>
            <a:endParaRPr lang="en-ZA" altLang="zh-CN" sz="2800" b="1" i="1" u="sng" dirty="0">
              <a:ea typeface="SimSun" pitchFamily="2" charset="-122"/>
            </a:endParaRPr>
          </a:p>
          <a:p>
            <a:pPr algn="just" eaLnBrk="1" hangingPunct="1"/>
            <a:r>
              <a:rPr lang="en-ZA" altLang="zh-CN" sz="2800" dirty="0">
                <a:ea typeface="SimSun" pitchFamily="2" charset="-122"/>
                <a:sym typeface="+mn-ea"/>
              </a:rPr>
              <a:t>Reconciling conflicts between the need for development and the need to protect the environment.</a:t>
            </a:r>
            <a:endParaRPr lang="en-ZA" altLang="zh-CN" sz="2800" dirty="0">
              <a:ea typeface="SimSun" pitchFamily="2" charset="-122"/>
            </a:endParaRPr>
          </a:p>
          <a:p>
            <a:pPr algn="just" eaLnBrk="1" hangingPunct="1"/>
            <a:r>
              <a:rPr lang="en-ZA" altLang="zh-CN" sz="2800" dirty="0">
                <a:ea typeface="SimSun" pitchFamily="2" charset="-122"/>
                <a:sym typeface="+mn-ea"/>
              </a:rPr>
              <a:t>Consulting Environmental Agency- ZEMA</a:t>
            </a:r>
            <a:endParaRPr lang="en-ZA" altLang="zh-CN" sz="2800" dirty="0">
              <a:ea typeface="SimSun" pitchFamily="2" charset="-122"/>
            </a:endParaRPr>
          </a:p>
          <a:p>
            <a:pPr algn="just" eaLnBrk="1" hangingPunct="1"/>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fontScale="90000"/>
          </a:bodyPr>
          <a:p>
            <a:r>
              <a:rPr lang="en-US" kern="0" noProof="0" dirty="0">
                <a:ln>
                  <a:noFill/>
                </a:ln>
                <a:solidFill>
                  <a:srgbClr val="FFC000"/>
                </a:solidFill>
                <a:effectLst>
                  <a:outerShdw blurRad="38100" dist="38100" dir="2700000" algn="tl">
                    <a:srgbClr val="000000"/>
                  </a:outerShdw>
                </a:effectLst>
                <a:uLnTx/>
                <a:uFillTx/>
                <a:latin typeface="+mn-lt"/>
                <a:cs typeface="Arabic Typesetting" pitchFamily="66" charset="-78"/>
                <a:sym typeface="+mn-ea"/>
              </a:rPr>
              <a:t>Environmental Considerations in Planning Policy</a:t>
            </a:r>
            <a:br>
              <a:rPr kumimoji="0" lang="en-US" b="0" i="0" u="none" strike="noStrike" kern="0" cap="none" spc="0" normalizeH="0" baseline="0" noProof="0" dirty="0">
                <a:ln>
                  <a:noFill/>
                </a:ln>
                <a:solidFill>
                  <a:srgbClr val="FFC000"/>
                </a:solidFill>
                <a:effectLst>
                  <a:outerShdw blurRad="38100" dist="38100" dir="2700000" algn="tl">
                    <a:srgbClr val="000000"/>
                  </a:outerShdw>
                </a:effectLst>
                <a:uLnTx/>
                <a:uFillTx/>
                <a:latin typeface="+mn-lt"/>
                <a:ea typeface="+mj-ea"/>
                <a:cs typeface="Arabic Typesetting" pitchFamily="66" charset="-78"/>
              </a:rPr>
            </a:br>
            <a:endParaRPr lang="en-US"/>
          </a:p>
        </p:txBody>
      </p:sp>
      <p:sp>
        <p:nvSpPr>
          <p:cNvPr id="3" name="Content Placeholder 2"/>
          <p:cNvSpPr>
            <a:spLocks noGrp="1"/>
          </p:cNvSpPr>
          <p:nvPr>
            <p:ph idx="1"/>
          </p:nvPr>
        </p:nvSpPr>
        <p:spPr>
          <a:xfrm>
            <a:off x="838200" y="1528445"/>
            <a:ext cx="10515600" cy="4648835"/>
          </a:xfrm>
        </p:spPr>
        <p:txBody>
          <a:bodyPr/>
          <a:p>
            <a:pPr algn="just" eaLnBrk="1" hangingPunct="1"/>
            <a:r>
              <a:rPr lang="en-US" altLang="zh-CN" sz="2800" dirty="0">
                <a:ea typeface="SimSun" pitchFamily="2" charset="-122"/>
                <a:sym typeface="+mn-ea"/>
              </a:rPr>
              <a:t>Sustainable development -  </a:t>
            </a:r>
            <a:r>
              <a:rPr lang="en-ZA" altLang="zh-CN" sz="2800" dirty="0">
                <a:ea typeface="SimSun" pitchFamily="2" charset="-122"/>
                <a:sym typeface="+mn-ea"/>
              </a:rPr>
              <a:t>specific policies</a:t>
            </a:r>
            <a:endParaRPr lang="en-ZA" altLang="zh-CN" sz="2800" dirty="0">
              <a:ea typeface="SimSun" pitchFamily="2" charset="-122"/>
            </a:endParaRPr>
          </a:p>
          <a:p>
            <a:pPr algn="just" eaLnBrk="1" hangingPunct="1"/>
            <a:r>
              <a:rPr lang="en-US" altLang="zh-CN" sz="2800" dirty="0">
                <a:ea typeface="SimSun" pitchFamily="2" charset="-122"/>
                <a:sym typeface="+mn-ea"/>
              </a:rPr>
              <a:t>Transport - </a:t>
            </a:r>
            <a:r>
              <a:rPr lang="en-ZA" altLang="zh-CN" sz="2800" dirty="0">
                <a:ea typeface="SimSun" pitchFamily="2" charset="-122"/>
                <a:sym typeface="+mn-ea"/>
              </a:rPr>
              <a:t>housing, employment, retail, leisure education – reduce travel</a:t>
            </a:r>
            <a:endParaRPr lang="en-ZA" altLang="zh-CN" sz="2800" dirty="0">
              <a:ea typeface="SimSun" pitchFamily="2" charset="-122"/>
            </a:endParaRPr>
          </a:p>
          <a:p>
            <a:pPr algn="just" eaLnBrk="1" hangingPunct="1"/>
            <a:r>
              <a:rPr lang="en-ZA" altLang="zh-CN" sz="2800" dirty="0">
                <a:ea typeface="SimSun" pitchFamily="2" charset="-122"/>
                <a:sym typeface="+mn-ea"/>
              </a:rPr>
              <a:t>Renewable energy </a:t>
            </a:r>
            <a:endParaRPr lang="en-ZA" altLang="zh-CN" sz="2800" dirty="0">
              <a:ea typeface="SimSun" pitchFamily="2" charset="-122"/>
            </a:endParaRPr>
          </a:p>
          <a:p>
            <a:pPr algn="just" eaLnBrk="1" hangingPunct="1"/>
            <a:r>
              <a:rPr lang="en-ZA" altLang="zh-CN" sz="2800" dirty="0">
                <a:ea typeface="SimSun" pitchFamily="2" charset="-122"/>
                <a:sym typeface="+mn-ea"/>
              </a:rPr>
              <a:t>Nature and Landscape conservation- </a:t>
            </a:r>
            <a:endParaRPr lang="en-ZA" altLang="zh-CN" sz="2800" dirty="0">
              <a:ea typeface="SimSun" pitchFamily="2" charset="-122"/>
            </a:endParaRPr>
          </a:p>
          <a:p>
            <a:pPr lvl="1" algn="just" eaLnBrk="1" hangingPunct="1"/>
            <a:r>
              <a:rPr lang="en-ZA" altLang="zh-CN" sz="2800" dirty="0">
                <a:ea typeface="SimSun" pitchFamily="2" charset="-122"/>
                <a:sym typeface="+mn-ea"/>
              </a:rPr>
              <a:t>can significantly restrict new development. </a:t>
            </a:r>
            <a:endParaRPr lang="en-ZA" altLang="zh-CN" sz="2800" dirty="0">
              <a:ea typeface="SimSun" pitchFamily="2" charset="-122"/>
            </a:endParaRPr>
          </a:p>
          <a:p>
            <a:pPr lvl="1" algn="just" eaLnBrk="1" hangingPunct="1"/>
            <a:r>
              <a:rPr lang="en-ZA" altLang="zh-CN" sz="2800" dirty="0">
                <a:ea typeface="SimSun" pitchFamily="2" charset="-122"/>
                <a:sym typeface="+mn-ea"/>
              </a:rPr>
              <a:t>guiding principle of government policy - development in the countryside should benefit the rural economy, as well as maintaining or enhancing the environment.</a:t>
            </a:r>
            <a:endParaRPr lang="en-ZA" altLang="zh-CN" sz="2800" dirty="0">
              <a:ea typeface="SimSun" pitchFamily="2" charset="-122"/>
            </a:endParaRPr>
          </a:p>
          <a:p>
            <a:pPr eaLnBrk="1" hangingPunct="1"/>
            <a:endParaRPr lang="en-US" altLang="zh-CN" sz="2800" dirty="0">
              <a:ea typeface="SimSun" pitchFamily="2" charset="-122"/>
            </a:endParaRPr>
          </a:p>
          <a:p>
            <a:pPr eaLnBrk="1" hangingPunct="1"/>
            <a:endParaRPr lang="en-US" altLang="zh-CN" sz="2800" dirty="0">
              <a:ea typeface="SimSun" pitchFamily="2" charset="-122"/>
            </a:endParaRPr>
          </a:p>
          <a:p>
            <a:pPr eaLnBrk="1" hangingPunct="1"/>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fontScale="90000"/>
          </a:bodyPr>
          <a:p>
            <a:r>
              <a:rPr lang="en-US" kern="0" noProof="0" dirty="0">
                <a:ln>
                  <a:noFill/>
                </a:ln>
                <a:solidFill>
                  <a:srgbClr val="FFC000"/>
                </a:solidFill>
                <a:effectLst>
                  <a:outerShdw blurRad="38100" dist="38100" dir="2700000" algn="tl">
                    <a:srgbClr val="000000"/>
                  </a:outerShdw>
                </a:effectLst>
                <a:uLnTx/>
                <a:uFillTx/>
                <a:latin typeface="+mn-lt"/>
                <a:cs typeface="Arabic Typesetting" pitchFamily="66" charset="-78"/>
                <a:sym typeface="+mn-ea"/>
              </a:rPr>
              <a:t>Definition of planning control and respective aims </a:t>
            </a:r>
            <a:br>
              <a:rPr kumimoji="0" lang="en-US" b="0" i="0" u="none" strike="noStrike" kern="0" cap="none" spc="0" normalizeH="0" baseline="0" noProof="0" dirty="0">
                <a:ln>
                  <a:noFill/>
                </a:ln>
                <a:solidFill>
                  <a:srgbClr val="FFC000"/>
                </a:solidFill>
                <a:effectLst>
                  <a:outerShdw blurRad="38100" dist="38100" dir="2700000" algn="tl">
                    <a:srgbClr val="000000"/>
                  </a:outerShdw>
                </a:effectLst>
                <a:uLnTx/>
                <a:uFillTx/>
                <a:latin typeface="+mn-lt"/>
                <a:ea typeface="+mj-ea"/>
                <a:cs typeface="Arabic Typesetting" pitchFamily="66" charset="-78"/>
              </a:rPr>
            </a:br>
            <a:endParaRPr lang="en-US"/>
          </a:p>
        </p:txBody>
      </p:sp>
      <p:sp>
        <p:nvSpPr>
          <p:cNvPr id="3" name="Content Placeholder 2"/>
          <p:cNvSpPr>
            <a:spLocks noGrp="1"/>
          </p:cNvSpPr>
          <p:nvPr>
            <p:ph idx="1"/>
          </p:nvPr>
        </p:nvSpPr>
        <p:spPr/>
        <p:txBody>
          <a:bodyPr/>
          <a:p>
            <a:pPr algn="just" eaLnBrk="1" hangingPunct="1"/>
            <a:r>
              <a:rPr lang="en-US" altLang="zh-CN" dirty="0">
                <a:ea typeface="SimSun" pitchFamily="2" charset="-122"/>
                <a:sym typeface="+mn-ea"/>
              </a:rPr>
              <a:t>Control mechanisms are there to prevent breaches of planning control.</a:t>
            </a:r>
            <a:endParaRPr lang="en-US" altLang="zh-CN" dirty="0">
              <a:ea typeface="SimSun" pitchFamily="2" charset="-122"/>
            </a:endParaRPr>
          </a:p>
          <a:p>
            <a:pPr algn="just" eaLnBrk="1" hangingPunct="1"/>
            <a:r>
              <a:rPr lang="en-US" altLang="zh-CN" dirty="0">
                <a:ea typeface="SimSun" pitchFamily="2" charset="-122"/>
                <a:sym typeface="+mn-ea"/>
              </a:rPr>
              <a:t>These are methods used by the planning authorities to remedy breaches done after the issuance of a planning permit</a:t>
            </a:r>
            <a:endParaRPr lang="en-US" altLang="zh-CN" dirty="0">
              <a:ea typeface="SimSun" pitchFamily="2" charset="-122"/>
            </a:endParaRPr>
          </a:p>
          <a:p>
            <a:pPr algn="just" eaLnBrk="1" hangingPunct="1"/>
            <a:r>
              <a:rPr lang="en-US" altLang="zh-CN" dirty="0">
                <a:ea typeface="SimSun" pitchFamily="2" charset="-122"/>
                <a:sym typeface="+mn-ea"/>
              </a:rPr>
              <a:t>The aim of the planning control is to obtain information so as to resolve the matter amicably.</a:t>
            </a:r>
            <a:endParaRPr lang="en-US" altLang="zh-CN" dirty="0">
              <a:ea typeface="SimSun" pitchFamily="2" charset="-122"/>
            </a:endParaRPr>
          </a:p>
          <a:p>
            <a:pPr algn="just" eaLnBrk="1" hangingPunct="1"/>
            <a:r>
              <a:rPr lang="en-US" altLang="zh-CN" dirty="0">
                <a:ea typeface="SimSun" pitchFamily="2" charset="-122"/>
                <a:sym typeface="+mn-ea"/>
              </a:rPr>
              <a:t>Failure to provide information can result in a fine </a:t>
            </a:r>
            <a:endParaRPr lang="en-US" altLang="zh-CN" dirty="0">
              <a:ea typeface="SimSun" pitchFamily="2" charset="-122"/>
            </a:endParaRPr>
          </a:p>
          <a:p>
            <a:pPr algn="just" eaLnBrk="1" hangingPunct="1"/>
            <a:r>
              <a:rPr lang="en-US" altLang="zh-CN" dirty="0">
                <a:ea typeface="SimSun" pitchFamily="2" charset="-122"/>
                <a:sym typeface="+mn-ea"/>
              </a:rPr>
              <a:t>This is done through numerous notices issued by the planning authority </a:t>
            </a:r>
            <a:endParaRPr lang="en-US" altLang="zh-CN" dirty="0">
              <a:ea typeface="SimSun" pitchFamily="2" charset="-122"/>
            </a:endParaRPr>
          </a:p>
          <a:p>
            <a:pPr algn="just"/>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0">
          <a:blip r:embed="rId1">
            <a:alphaModFix amt="87000"/>
          </a:blip>
          <a:stretch>
            <a:fillRect/>
          </a:stretch>
        </a:blipFill>
        <a:effectLst/>
      </p:bgPr>
    </p:bg>
    <p:spTree>
      <p:nvGrpSpPr>
        <p:cNvPr id="1" name=""/>
        <p:cNvGrpSpPr/>
        <p:nvPr/>
      </p:nvGrpSpPr>
      <p:grpSpPr/>
      <p:sp>
        <p:nvSpPr>
          <p:cNvPr id="4" name="Title 3"/>
          <p:cNvSpPr>
            <a:spLocks noGrp="1"/>
          </p:cNvSpPr>
          <p:nvPr>
            <p:ph type="ctrTitle"/>
          </p:nvPr>
        </p:nvSpPr>
        <p:spPr>
          <a:xfrm>
            <a:off x="1765300" y="1940243"/>
            <a:ext cx="9144000" cy="2387600"/>
          </a:xfrm>
        </p:spPr>
        <p:txBody>
          <a:bodyPr/>
          <a:p>
            <a:r>
              <a:rPr lang="en-US">
                <a:latin typeface="Rockwell Regular" panose="02060503020205020403" charset="0"/>
                <a:cs typeface="Rockwell Regular" panose="02060503020205020403" charset="0"/>
              </a:rPr>
              <a:t>END</a:t>
            </a:r>
            <a:endParaRPr lang="en-US">
              <a:latin typeface="Rockwell Regular" panose="02060503020205020403" charset="0"/>
              <a:cs typeface="Rockwell Regular" panose="02060503020205020403"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6771</Words>
  <Application>WPS Presentation</Application>
  <PresentationFormat>Widescreen</PresentationFormat>
  <Paragraphs>144</Paragraphs>
  <Slides>18</Slides>
  <Notes>0</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18</vt:i4>
      </vt:variant>
    </vt:vector>
  </HeadingPairs>
  <TitlesOfParts>
    <vt:vector size="35" baseType="lpstr">
      <vt:lpstr>Arial</vt:lpstr>
      <vt:lpstr>SimSun</vt:lpstr>
      <vt:lpstr>Wingdings</vt:lpstr>
      <vt:lpstr>Arial Unicode MS</vt:lpstr>
      <vt:lpstr>Calibri Light</vt:lpstr>
      <vt:lpstr>Helvetica Neue</vt:lpstr>
      <vt:lpstr>Calibri</vt:lpstr>
      <vt:lpstr>Microsoft YaHei</vt:lpstr>
      <vt:lpstr>汉仪旗黑</vt:lpstr>
      <vt:lpstr>Arabic Typesetting</vt:lpstr>
      <vt:lpstr>Thonburi</vt:lpstr>
      <vt:lpstr>宋体-简</vt:lpstr>
      <vt:lpstr>Wingdings 2</vt:lpstr>
      <vt:lpstr>Wingdings 2</vt:lpstr>
      <vt:lpstr>Chalkduster</vt:lpstr>
      <vt:lpstr>Rockwell Regular</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ROLE OF PLANNING LAW IN ENVIRONMENTAL LAW </dc:title>
  <dc:creator>inongemutemwa</dc:creator>
  <cp:lastModifiedBy>Ino Mutemwa</cp:lastModifiedBy>
  <cp:revision>1</cp:revision>
  <dcterms:created xsi:type="dcterms:W3CDTF">2023-07-28T10:57:00Z</dcterms:created>
  <dcterms:modified xsi:type="dcterms:W3CDTF">2023-07-28T10:57:00Z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1033-5.3.0.7932</vt:lpwstr>
  </property>
</Properties>
</file>