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62" r:id="rId4"/>
    <p:sldId id="261" r:id="rId5"/>
    <p:sldId id="260" r:id="rId6"/>
    <p:sldId id="259" r:id="rId7"/>
    <p:sldId id="258" r:id="rId8"/>
    <p:sldId id="257" r:id="rId9"/>
    <p:sldId id="264" r:id="rId10"/>
    <p:sldId id="265" r:id="rId11"/>
    <p:sldId id="266" r:id="rId12"/>
    <p:sldId id="267" r:id="rId13"/>
    <p:sldId id="263" r:id="rId14"/>
    <p:sldId id="269" r:id="rId15"/>
    <p:sldId id="270" r:id="rId16"/>
    <p:sldId id="271" r:id="rId17"/>
    <p:sldId id="268" r:id="rId18"/>
  </p:sldIdLst>
  <p:sldSz cx="12192000" cy="6858000"/>
  <p:notesSz cx="6858000" cy="9144000"/>
  <p:embeddedFontLst>
    <p:embeddedFont>
      <p:font typeface="Rockwell Regular" panose="02060503020205020403"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font" Target="fonts/font1.fntdata"/><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alphaModFix amt="49000"/>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2" name="Title 1"/>
          <p:cNvSpPr>
            <a:spLocks noGrp="1"/>
          </p:cNvSpPr>
          <p:nvPr>
            <p:ph type="ctrTitle"/>
          </p:nvPr>
        </p:nvSpPr>
        <p:spPr/>
        <p:txBody>
          <a:bodyPr>
            <a:normAutofit fontScale="90000"/>
          </a:bodyPr>
          <a:p>
            <a:pPr>
              <a:lnSpc>
                <a:spcPct val="100000"/>
              </a:lnSpc>
            </a:pPr>
            <a:r>
              <a:rPr lang="en-US">
                <a:latin typeface="Rockwell Regular" panose="02060503020205020403" charset="0"/>
                <a:cs typeface="Rockwell Regular" panose="02060503020205020403" charset="0"/>
              </a:rPr>
              <a:t>Fundamental Principles Of Environmental Law </a:t>
            </a:r>
            <a:endParaRPr lang="en-US">
              <a:latin typeface="Rockwell Regular" panose="02060503020205020403" charset="0"/>
              <a:cs typeface="Rockwell Regular" panose="02060503020205020403" charset="0"/>
            </a:endParaRPr>
          </a:p>
        </p:txBody>
      </p:sp>
      <p:sp>
        <p:nvSpPr>
          <p:cNvPr id="3" name="Subtitle 2"/>
          <p:cNvSpPr>
            <a:spLocks noGrp="1"/>
          </p:cNvSpPr>
          <p:nvPr>
            <p:ph type="subTitle" idx="1"/>
          </p:nvPr>
        </p:nvSpPr>
        <p:spPr/>
        <p:txBody>
          <a:bodyPr/>
          <a:p>
            <a:r>
              <a:rPr lang="en-US" sz="2800"/>
              <a:t>UNIT 3</a:t>
            </a:r>
            <a:endParaRPr lang="en-US" sz="2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467360" y="226695"/>
            <a:ext cx="11425555" cy="6097905"/>
          </a:xfrm>
        </p:spPr>
        <p:txBody>
          <a:bodyPr>
            <a:noAutofit/>
          </a:bodyPr>
          <a:p>
            <a:pPr marL="447675" indent="-382270" eaLnBrk="1" hangingPunct="1">
              <a:lnSpc>
                <a:spcPct val="150000"/>
              </a:lnSpc>
            </a:pPr>
            <a:r>
              <a:rPr lang="en-ZA" altLang="zh-CN" sz="2400" dirty="0">
                <a:ea typeface="SimSun" pitchFamily="2" charset="-122"/>
                <a:sym typeface="+mn-ea"/>
              </a:rPr>
              <a:t>development of environmental law during the past 3 decades has led to the emergence of an increasing number of concept, principles and norms.</a:t>
            </a:r>
            <a:endParaRPr lang="en-ZA" altLang="zh-CN" sz="2400" dirty="0">
              <a:ea typeface="SimSun" pitchFamily="2" charset="-122"/>
            </a:endParaRPr>
          </a:p>
          <a:p>
            <a:pPr marL="447675" indent="-382270" eaLnBrk="1" hangingPunct="1">
              <a:lnSpc>
                <a:spcPct val="150000"/>
              </a:lnSpc>
            </a:pPr>
            <a:r>
              <a:rPr lang="en-ZA" altLang="zh-CN" sz="2400" dirty="0">
                <a:ea typeface="SimSun" pitchFamily="2" charset="-122"/>
                <a:sym typeface="+mn-ea"/>
              </a:rPr>
              <a:t>environmental  law has developed mainly in piecemeal fashion, not in a structured orderly way but as an ad hoc response to environmental threats and challenges</a:t>
            </a:r>
            <a:endParaRPr lang="en-ZA" altLang="zh-CN" sz="2400" dirty="0">
              <a:ea typeface="SimSun" pitchFamily="2" charset="-122"/>
            </a:endParaRPr>
          </a:p>
          <a:p>
            <a:pPr marL="447675" indent="-382270" eaLnBrk="1" hangingPunct="1">
              <a:lnSpc>
                <a:spcPct val="150000"/>
              </a:lnSpc>
            </a:pPr>
            <a:r>
              <a:rPr lang="en-ZA" altLang="zh-CN" sz="2400" dirty="0">
                <a:ea typeface="SimSun" pitchFamily="2" charset="-122"/>
                <a:sym typeface="+mn-ea"/>
              </a:rPr>
              <a:t>frequent inclusion of their principles and concepts in international legal instruments reinforces them and together with state practice will contribute to the creation of a global framework.</a:t>
            </a:r>
            <a:endParaRPr lang="en-ZA" altLang="zh-CN" sz="2400" dirty="0">
              <a:ea typeface="SimSun" pitchFamily="2" charset="-122"/>
            </a:endParaRPr>
          </a:p>
          <a:p>
            <a:endParaRPr lang="en-ZA" altLang="zh-CN" sz="2400" dirty="0">
              <a:ea typeface="SimSun"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165100"/>
            <a:ext cx="10515600" cy="1325563"/>
          </a:xfrm>
        </p:spPr>
        <p:txBody>
          <a:bodyPr/>
          <a:p>
            <a:r>
              <a:rPr lang="en-US">
                <a:latin typeface="Rockwell Regular" panose="02060503020205020403" charset="0"/>
                <a:cs typeface="Rockwell Regular" panose="02060503020205020403" charset="0"/>
              </a:rPr>
              <a:t>What is the Importance?</a:t>
            </a:r>
            <a:endParaRPr lang="en-US">
              <a:latin typeface="Rockwell Regular" panose="02060503020205020403" charset="0"/>
              <a:cs typeface="Rockwell Regular" panose="02060503020205020403" charset="0"/>
            </a:endParaRPr>
          </a:p>
        </p:txBody>
      </p:sp>
      <p:sp>
        <p:nvSpPr>
          <p:cNvPr id="3" name="Content Placeholder 2"/>
          <p:cNvSpPr>
            <a:spLocks noGrp="1"/>
          </p:cNvSpPr>
          <p:nvPr>
            <p:ph idx="1"/>
          </p:nvPr>
        </p:nvSpPr>
        <p:spPr>
          <a:xfrm>
            <a:off x="838200" y="1490980"/>
            <a:ext cx="10515600" cy="4351338"/>
          </a:xfrm>
        </p:spPr>
        <p:txBody>
          <a:bodyPr>
            <a:noAutofit/>
          </a:bodyPr>
          <a:p>
            <a:pPr marL="447675" indent="-382270" eaLnBrk="1" hangingPunct="1">
              <a:lnSpc>
                <a:spcPct val="150000"/>
              </a:lnSpc>
            </a:pPr>
            <a:r>
              <a:rPr lang="en-ZA" altLang="zh-CN" dirty="0">
                <a:ea typeface="SimSun" pitchFamily="2" charset="-122"/>
                <a:sym typeface="+mn-ea"/>
              </a:rPr>
              <a:t>They </a:t>
            </a:r>
            <a:r>
              <a:rPr lang="en-ZA" altLang="zh-CN" u="sng" dirty="0">
                <a:ea typeface="SimSun" pitchFamily="2" charset="-122"/>
                <a:sym typeface="+mn-ea"/>
              </a:rPr>
              <a:t>embody a common ground </a:t>
            </a:r>
            <a:r>
              <a:rPr lang="en-ZA" altLang="zh-CN" dirty="0">
                <a:ea typeface="SimSun" pitchFamily="2" charset="-122"/>
                <a:sym typeface="+mn-ea"/>
              </a:rPr>
              <a:t>in environmental law as they reflect its past and future growth.</a:t>
            </a:r>
            <a:endParaRPr lang="en-ZA" altLang="zh-CN" dirty="0">
              <a:ea typeface="SimSun" pitchFamily="2" charset="-122"/>
            </a:endParaRPr>
          </a:p>
          <a:p>
            <a:pPr marL="447675" indent="-382270" eaLnBrk="1" hangingPunct="1">
              <a:lnSpc>
                <a:spcPct val="150000"/>
              </a:lnSpc>
            </a:pPr>
            <a:r>
              <a:rPr lang="en-ZA" altLang="zh-CN" dirty="0">
                <a:ea typeface="SimSun" pitchFamily="2" charset="-122"/>
                <a:sym typeface="+mn-ea"/>
              </a:rPr>
              <a:t>They </a:t>
            </a:r>
            <a:r>
              <a:rPr lang="en-ZA" altLang="zh-CN" u="sng" dirty="0">
                <a:ea typeface="SimSun" pitchFamily="2" charset="-122"/>
                <a:sym typeface="+mn-ea"/>
              </a:rPr>
              <a:t>indicate the essential characteristics </a:t>
            </a:r>
            <a:r>
              <a:rPr lang="en-ZA" altLang="zh-CN" dirty="0">
                <a:ea typeface="SimSun" pitchFamily="2" charset="-122"/>
                <a:sym typeface="+mn-ea"/>
              </a:rPr>
              <a:t>of internal laws and its institutions.</a:t>
            </a:r>
            <a:endParaRPr lang="en-ZA" altLang="zh-CN" dirty="0">
              <a:ea typeface="SimSun" pitchFamily="2" charset="-122"/>
            </a:endParaRPr>
          </a:p>
          <a:p>
            <a:pPr marL="447675" indent="-382270" eaLnBrk="1" hangingPunct="1">
              <a:lnSpc>
                <a:spcPct val="150000"/>
              </a:lnSpc>
            </a:pPr>
            <a:r>
              <a:rPr lang="en-ZA" altLang="zh-CN" dirty="0">
                <a:ea typeface="SimSun" pitchFamily="2" charset="-122"/>
                <a:sym typeface="+mn-ea"/>
              </a:rPr>
              <a:t>They </a:t>
            </a:r>
            <a:r>
              <a:rPr lang="en-ZA" altLang="zh-CN" u="sng" dirty="0">
                <a:ea typeface="SimSun" pitchFamily="2" charset="-122"/>
                <a:sym typeface="+mn-ea"/>
              </a:rPr>
              <a:t>provide guidance in interpreting </a:t>
            </a:r>
            <a:r>
              <a:rPr lang="en-ZA" altLang="zh-CN" dirty="0">
                <a:ea typeface="SimSun" pitchFamily="2" charset="-122"/>
                <a:sym typeface="+mn-ea"/>
              </a:rPr>
              <a:t>legal norms</a:t>
            </a:r>
            <a:endParaRPr lang="en-ZA" altLang="zh-CN" dirty="0">
              <a:ea typeface="SimSun" pitchFamily="2" charset="-122"/>
            </a:endParaRPr>
          </a:p>
          <a:p>
            <a:pPr marL="447675" indent="-382270" eaLnBrk="1" hangingPunct="1">
              <a:lnSpc>
                <a:spcPct val="150000"/>
              </a:lnSpc>
            </a:pPr>
            <a:r>
              <a:rPr lang="en-ZA" altLang="zh-CN" dirty="0">
                <a:ea typeface="SimSun" pitchFamily="2" charset="-122"/>
                <a:sym typeface="+mn-ea"/>
              </a:rPr>
              <a:t>They </a:t>
            </a:r>
            <a:r>
              <a:rPr lang="en-ZA" altLang="zh-CN" u="sng" dirty="0">
                <a:ea typeface="SimSun" pitchFamily="2" charset="-122"/>
                <a:sym typeface="+mn-ea"/>
              </a:rPr>
              <a:t>fill in the gap </a:t>
            </a:r>
            <a:r>
              <a:rPr lang="en-ZA" altLang="zh-CN" dirty="0">
                <a:ea typeface="SimSun" pitchFamily="2" charset="-122"/>
                <a:sym typeface="+mn-ea"/>
              </a:rPr>
              <a:t>where the law presents </a:t>
            </a:r>
            <a:r>
              <a:rPr lang="en-US" altLang="en-ZA" dirty="0">
                <a:ea typeface="SimSun" pitchFamily="2" charset="-122"/>
                <a:sym typeface="+mn-ea"/>
              </a:rPr>
              <a:t>a </a:t>
            </a:r>
            <a:r>
              <a:rPr lang="en-ZA" altLang="zh-CN" dirty="0">
                <a:ea typeface="SimSun" pitchFamily="2" charset="-122"/>
                <a:sym typeface="+mn-ea"/>
              </a:rPr>
              <a:t>lacunae</a:t>
            </a:r>
            <a:endParaRPr lang="en-ZA" altLang="zh-CN" dirty="0">
              <a:ea typeface="SimSun" pitchFamily="2" charset="-122"/>
            </a:endParaRPr>
          </a:p>
          <a:p>
            <a:pPr marL="447675" indent="-382270" eaLnBrk="1" hangingPunct="1">
              <a:lnSpc>
                <a:spcPct val="150000"/>
              </a:lnSpc>
            </a:pPr>
            <a:r>
              <a:rPr lang="en-ZA" altLang="zh-CN" dirty="0">
                <a:ea typeface="SimSun" pitchFamily="2" charset="-122"/>
                <a:sym typeface="+mn-ea"/>
              </a:rPr>
              <a:t>They </a:t>
            </a:r>
            <a:r>
              <a:rPr lang="en-ZA" altLang="zh-CN" u="sng" dirty="0">
                <a:ea typeface="SimSun" pitchFamily="2" charset="-122"/>
                <a:sym typeface="+mn-ea"/>
              </a:rPr>
              <a:t>influence </a:t>
            </a:r>
            <a:r>
              <a:rPr lang="en-ZA" altLang="zh-CN" dirty="0">
                <a:ea typeface="SimSun" pitchFamily="2" charset="-122"/>
                <a:sym typeface="+mn-ea"/>
              </a:rPr>
              <a:t>international and national Jurisprudence</a:t>
            </a:r>
            <a:endParaRPr lang="en-ZA" altLang="zh-CN" dirty="0">
              <a:ea typeface="SimSun" pitchFamily="2" charset="-122"/>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ZA" altLang="zh-CN" dirty="0">
                <a:latin typeface="Rockwell Regular" panose="02060503020205020403" charset="0"/>
                <a:ea typeface="SimSun" pitchFamily="2" charset="-122"/>
                <a:cs typeface="Rockwell Regular" panose="02060503020205020403" charset="0"/>
                <a:sym typeface="+mn-ea"/>
              </a:rPr>
              <a:t>Sustainable Development</a:t>
            </a:r>
            <a:endParaRPr lang="en-US">
              <a:latin typeface="Rockwell Regular" panose="02060503020205020403" charset="0"/>
              <a:cs typeface="Rockwell Regular" panose="02060503020205020403" charset="0"/>
            </a:endParaRPr>
          </a:p>
        </p:txBody>
      </p:sp>
      <p:sp>
        <p:nvSpPr>
          <p:cNvPr id="3" name="Content Placeholder 2"/>
          <p:cNvSpPr>
            <a:spLocks noGrp="1"/>
          </p:cNvSpPr>
          <p:nvPr>
            <p:ph idx="1"/>
          </p:nvPr>
        </p:nvSpPr>
        <p:spPr>
          <a:xfrm>
            <a:off x="838200" y="1343025"/>
            <a:ext cx="10979785" cy="5223510"/>
          </a:xfrm>
        </p:spPr>
        <p:txBody>
          <a:bodyPr>
            <a:normAutofit fontScale="80000"/>
          </a:bodyPr>
          <a:p>
            <a:pPr eaLnBrk="1" hangingPunct="1"/>
            <a:endParaRPr lang="en-ZA" altLang="zh-CN" b="1" dirty="0">
              <a:ea typeface="SimSun" pitchFamily="2" charset="-122"/>
            </a:endParaRPr>
          </a:p>
          <a:p>
            <a:pPr eaLnBrk="1" hangingPunct="1">
              <a:lnSpc>
                <a:spcPct val="150000"/>
              </a:lnSpc>
            </a:pPr>
            <a:r>
              <a:rPr lang="en-ZA" altLang="zh-CN" dirty="0">
                <a:ea typeface="SimSun" pitchFamily="2" charset="-122"/>
                <a:sym typeface="+mn-ea"/>
              </a:rPr>
              <a:t>Brundtland Commission on Environment and Development which states in </a:t>
            </a:r>
            <a:r>
              <a:rPr lang="en-ZA" altLang="zh-CN" b="1" dirty="0">
                <a:ea typeface="SimSun" pitchFamily="2" charset="-122"/>
                <a:sym typeface="+mn-ea"/>
              </a:rPr>
              <a:t>the 1987 Report, our common future</a:t>
            </a:r>
            <a:r>
              <a:rPr lang="en-ZA" altLang="zh-CN" dirty="0">
                <a:ea typeface="SimSun" pitchFamily="2" charset="-122"/>
                <a:sym typeface="+mn-ea"/>
              </a:rPr>
              <a:t>, that sustainable development is </a:t>
            </a:r>
            <a:r>
              <a:rPr lang="en-ZA" altLang="zh-CN" b="1" i="1" dirty="0">
                <a:ea typeface="SimSun" pitchFamily="2" charset="-122"/>
                <a:sym typeface="+mn-ea"/>
              </a:rPr>
              <a:t>“development that meets the needs of the present without compromising the ability of the future generations to meet their own needs.”</a:t>
            </a:r>
            <a:endParaRPr lang="en-ZA" altLang="zh-CN" b="1" i="1" dirty="0">
              <a:ea typeface="SimSun" pitchFamily="2" charset="-122"/>
            </a:endParaRPr>
          </a:p>
          <a:p>
            <a:pPr eaLnBrk="1" hangingPunct="1"/>
            <a:endParaRPr lang="en-ZA" altLang="zh-CN" b="1" i="1" dirty="0">
              <a:ea typeface="SimSun" pitchFamily="2" charset="-122"/>
            </a:endParaRPr>
          </a:p>
          <a:p>
            <a:pPr eaLnBrk="1" hangingPunct="1"/>
            <a:r>
              <a:rPr lang="en-ZA" altLang="zh-CN" b="1" i="1" dirty="0">
                <a:ea typeface="SimSun" pitchFamily="2" charset="-122"/>
                <a:sym typeface="+mn-ea"/>
              </a:rPr>
              <a:t>Art 255</a:t>
            </a:r>
            <a:endParaRPr lang="en-ZA" altLang="zh-CN" b="1" i="1" dirty="0">
              <a:ea typeface="SimSun" pitchFamily="2" charset="-122"/>
            </a:endParaRPr>
          </a:p>
          <a:p>
            <a:pPr eaLnBrk="1" hangingPunct="1"/>
            <a:endParaRPr lang="en-ZA" altLang="zh-CN" b="1" i="1" dirty="0">
              <a:ea typeface="SimSun" pitchFamily="2" charset="-122"/>
            </a:endParaRPr>
          </a:p>
          <a:p>
            <a:pPr eaLnBrk="1" hangingPunct="1"/>
            <a:r>
              <a:rPr lang="en-ZA" altLang="zh-CN" b="1" dirty="0">
                <a:ea typeface="SimSun" pitchFamily="2" charset="-122"/>
                <a:sym typeface="+mn-ea"/>
              </a:rPr>
              <a:t>In the Case concerning The Garcikovo – Nagymaros Project the I.C.J </a:t>
            </a:r>
            <a:endParaRPr lang="en-ZA" altLang="zh-CN" dirty="0">
              <a:ea typeface="SimSun" pitchFamily="2" charset="-122"/>
            </a:endParaRPr>
          </a:p>
          <a:p>
            <a:pPr eaLnBrk="1" hangingPunct="1"/>
            <a:endParaRPr lang="en-ZA" altLang="zh-CN" dirty="0">
              <a:ea typeface="SimSun" pitchFamily="2" charset="-122"/>
            </a:endParaRPr>
          </a:p>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bodyPr>
          <a:p>
            <a:r>
              <a:rPr lang="en-ZA" altLang="zh-CN" dirty="0">
                <a:latin typeface="Rockwell Regular" panose="02060503020205020403" charset="0"/>
                <a:ea typeface="SimSun" pitchFamily="2" charset="-122"/>
                <a:cs typeface="Rockwell Regular" panose="02060503020205020403" charset="0"/>
                <a:sym typeface="+mn-ea"/>
              </a:rPr>
              <a:t>Precautionary Principle</a:t>
            </a:r>
            <a:endParaRPr lang="en-US">
              <a:latin typeface="Rockwell Regular" panose="02060503020205020403" charset="0"/>
              <a:cs typeface="Rockwell Regular" panose="02060503020205020403" charset="0"/>
            </a:endParaRPr>
          </a:p>
        </p:txBody>
      </p:sp>
      <p:sp>
        <p:nvSpPr>
          <p:cNvPr id="3" name="Content Placeholder 2"/>
          <p:cNvSpPr>
            <a:spLocks noGrp="1"/>
          </p:cNvSpPr>
          <p:nvPr>
            <p:ph idx="1"/>
          </p:nvPr>
        </p:nvSpPr>
        <p:spPr>
          <a:xfrm>
            <a:off x="838200" y="1691640"/>
            <a:ext cx="10515600" cy="4485640"/>
          </a:xfrm>
        </p:spPr>
        <p:txBody>
          <a:bodyPr/>
          <a:p>
            <a:pPr eaLnBrk="1" hangingPunct="1"/>
            <a:r>
              <a:rPr lang="en-US" altLang="en-ZA" dirty="0">
                <a:ea typeface="SimSun" pitchFamily="2" charset="-122"/>
                <a:sym typeface="+mn-ea"/>
              </a:rPr>
              <a:t>A</a:t>
            </a:r>
            <a:r>
              <a:rPr lang="en-ZA" altLang="zh-CN" dirty="0">
                <a:ea typeface="SimSun" pitchFamily="2" charset="-122"/>
                <a:sym typeface="+mn-ea"/>
              </a:rPr>
              <a:t>nticipating and avoiding environmental damage before it occurs</a:t>
            </a:r>
            <a:endParaRPr lang="en-ZA" altLang="zh-CN" dirty="0">
              <a:ea typeface="SimSun" pitchFamily="2" charset="-122"/>
            </a:endParaRPr>
          </a:p>
          <a:p>
            <a:pPr eaLnBrk="1" hangingPunct="1"/>
            <a:endParaRPr lang="en-ZA" altLang="zh-CN" dirty="0">
              <a:ea typeface="SimSun" pitchFamily="2" charset="-122"/>
            </a:endParaRPr>
          </a:p>
          <a:p>
            <a:pPr eaLnBrk="1" hangingPunct="1"/>
            <a:r>
              <a:rPr lang="en-ZA" altLang="zh-CN" dirty="0">
                <a:ea typeface="SimSun" pitchFamily="2" charset="-122"/>
                <a:sym typeface="+mn-ea"/>
              </a:rPr>
              <a:t>one of the most frequently encountered principles in environmental law as it is essential to protecting the environment (including human health)</a:t>
            </a:r>
            <a:endParaRPr lang="en-ZA" altLang="zh-CN" dirty="0">
              <a:ea typeface="SimSun" pitchFamily="2" charset="-122"/>
            </a:endParaRPr>
          </a:p>
          <a:p>
            <a:pPr eaLnBrk="1" hangingPunct="1"/>
            <a:endParaRPr lang="en-ZA" altLang="zh-CN" dirty="0">
              <a:ea typeface="SimSun" pitchFamily="2" charset="-122"/>
            </a:endParaRPr>
          </a:p>
          <a:p>
            <a:pPr eaLnBrk="1" hangingPunct="1"/>
            <a:r>
              <a:rPr lang="en-ZA" altLang="zh-CN" b="1" dirty="0">
                <a:ea typeface="SimSun" pitchFamily="2" charset="-122"/>
                <a:sym typeface="+mn-ea"/>
              </a:rPr>
              <a:t>Article 15 of the Rio Declaration elaborates the principle</a:t>
            </a:r>
            <a:endParaRPr lang="en-ZA" altLang="zh-CN" dirty="0">
              <a:ea typeface="SimSun" pitchFamily="2" charset="-122"/>
            </a:endParaRPr>
          </a:p>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34365" y="525145"/>
            <a:ext cx="11054080" cy="6022975"/>
          </a:xfrm>
        </p:spPr>
        <p:txBody>
          <a:bodyPr>
            <a:normAutofit lnSpcReduction="20000"/>
          </a:bodyPr>
          <a:p>
            <a:pPr marL="447675" indent="-382270" algn="just" eaLnBrk="1" hangingPunct="1">
              <a:lnSpc>
                <a:spcPct val="100000"/>
              </a:lnSpc>
            </a:pPr>
            <a:r>
              <a:rPr lang="en-ZA" altLang="zh-CN" b="1" dirty="0">
                <a:ea typeface="SimSun" pitchFamily="2" charset="-122"/>
                <a:sym typeface="+mn-ea"/>
              </a:rPr>
              <a:t>R v. Secretary of State for Trade and Industry, Ex p. Duddridge.[1995] </a:t>
            </a:r>
            <a:r>
              <a:rPr lang="en-ZA" altLang="zh-CN" i="1" dirty="0">
                <a:ea typeface="SimSun" pitchFamily="2" charset="-122"/>
                <a:sym typeface="+mn-ea"/>
              </a:rPr>
              <a:t>intended to avoid long tern harm to the environment itself rather than damage to human health from transitory environmental conditions.”</a:t>
            </a:r>
            <a:endParaRPr lang="en-ZA" altLang="zh-CN" i="1" dirty="0">
              <a:ea typeface="SimSun" pitchFamily="2" charset="-122"/>
            </a:endParaRPr>
          </a:p>
          <a:p>
            <a:pPr marL="447675" indent="-382270" algn="just" eaLnBrk="1" hangingPunct="1">
              <a:lnSpc>
                <a:spcPct val="100000"/>
              </a:lnSpc>
            </a:pPr>
            <a:endParaRPr lang="en-ZA" altLang="zh-CN" i="1" dirty="0">
              <a:ea typeface="SimSun" pitchFamily="2" charset="-122"/>
            </a:endParaRPr>
          </a:p>
          <a:p>
            <a:pPr marL="447675" indent="-382270" algn="just" eaLnBrk="1" hangingPunct="1">
              <a:lnSpc>
                <a:spcPct val="100000"/>
              </a:lnSpc>
            </a:pPr>
            <a:r>
              <a:rPr lang="en-ZA" altLang="zh-CN" b="1" dirty="0">
                <a:ea typeface="SimSun" pitchFamily="2" charset="-122"/>
                <a:sym typeface="+mn-ea"/>
              </a:rPr>
              <a:t>Leatch Vs National Parks and Wildlife Service and Shaolhaven City Council : </a:t>
            </a:r>
            <a:r>
              <a:rPr lang="en-ZA" altLang="zh-CN" dirty="0">
                <a:ea typeface="SimSun" pitchFamily="2" charset="-122"/>
                <a:sym typeface="+mn-ea"/>
              </a:rPr>
              <a:t> In its judgement, the court observed that where there is a threat of significant reduction or loss of biological diversity, lack of full scientific certainty should not be used as a reason for postponing measures to avoid or minimise such a threat. </a:t>
            </a:r>
            <a:r>
              <a:rPr lang="en-ZA" altLang="zh-CN" dirty="0">
                <a:solidFill>
                  <a:srgbClr val="FF0000"/>
                </a:solidFill>
                <a:ea typeface="SimSun" pitchFamily="2" charset="-122"/>
                <a:sym typeface="+mn-ea"/>
              </a:rPr>
              <a:t>The court noted that the precautionary principle is directed towards the prevention of serious or irreversible harm to the environment in situations of scientific uncertainty. </a:t>
            </a:r>
            <a:r>
              <a:rPr lang="en-ZA" altLang="zh-CN" dirty="0">
                <a:ea typeface="SimSun" pitchFamily="2" charset="-122"/>
                <a:sym typeface="+mn-ea"/>
              </a:rPr>
              <a:t>It</a:t>
            </a:r>
            <a:r>
              <a:rPr lang="en-US" altLang="en-ZA" dirty="0">
                <a:ea typeface="SimSun" pitchFamily="2" charset="-122"/>
                <a:sym typeface="+mn-ea"/>
              </a:rPr>
              <a:t>’</a:t>
            </a:r>
            <a:r>
              <a:rPr lang="en-ZA" altLang="zh-CN" dirty="0">
                <a:ea typeface="SimSun" pitchFamily="2" charset="-122"/>
                <a:sym typeface="+mn-ea"/>
              </a:rPr>
              <a:t>s premise is that where uncertainty or ignorance exists concerning the nature of scope of environmental harm, decision makers should be cautious.</a:t>
            </a:r>
            <a:endParaRPr lang="en-ZA" altLang="zh-CN" dirty="0">
              <a:ea typeface="SimSun" pitchFamily="2" charset="-122"/>
            </a:endParaRPr>
          </a:p>
          <a:p>
            <a:pPr marL="447675" indent="-382270" algn="just" eaLnBrk="1" hangingPunct="1">
              <a:lnSpc>
                <a:spcPct val="100000"/>
              </a:lnSpc>
            </a:pPr>
            <a:endParaRPr lang="en-ZA" altLang="zh-CN" sz="2400" dirty="0">
              <a:ea typeface="SimSun" pitchFamily="2" charset="-122"/>
            </a:endParaRPr>
          </a:p>
          <a:p>
            <a:pPr marL="447675" indent="-382270" algn="just" eaLnBrk="1" hangingPunct="1">
              <a:lnSpc>
                <a:spcPct val="100000"/>
              </a:lnSpc>
            </a:pPr>
            <a:endParaRPr lang="en-ZA" altLang="zh-CN" sz="2400" i="1" dirty="0">
              <a:ea typeface="SimSun" pitchFamily="2" charset="-122"/>
            </a:endParaRPr>
          </a:p>
          <a:p>
            <a:pPr algn="just">
              <a:lnSpc>
                <a:spcPct val="100000"/>
              </a:lnSpc>
            </a:pPr>
            <a:endParaRPr lang="en-ZA" altLang="zh-CN" sz="2400" i="1" dirty="0">
              <a:ea typeface="SimSun"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bodyPr>
          <a:p>
            <a:r>
              <a:rPr lang="en-ZA" altLang="zh-CN" dirty="0">
                <a:latin typeface="Rockwell Regular" panose="02060503020205020403" charset="0"/>
                <a:ea typeface="SimSun" pitchFamily="2" charset="-122"/>
                <a:cs typeface="Rockwell Regular" panose="02060503020205020403" charset="0"/>
                <a:sym typeface="+mn-ea"/>
              </a:rPr>
              <a:t>Prevention</a:t>
            </a:r>
            <a:r>
              <a:rPr lang="en-US" altLang="en-ZA" dirty="0">
                <a:latin typeface="Rockwell Regular" panose="02060503020205020403" charset="0"/>
                <a:ea typeface="SimSun" pitchFamily="2" charset="-122"/>
                <a:cs typeface="Rockwell Regular" panose="02060503020205020403" charset="0"/>
                <a:sym typeface="+mn-ea"/>
              </a:rPr>
              <a:t> Principle</a:t>
            </a:r>
            <a:endParaRPr lang="en-US" altLang="en-ZA" dirty="0">
              <a:latin typeface="Rockwell Regular" panose="02060503020205020403" charset="0"/>
              <a:ea typeface="SimSun" pitchFamily="2" charset="-122"/>
              <a:cs typeface="Rockwell Regular" panose="02060503020205020403" charset="0"/>
              <a:sym typeface="+mn-ea"/>
            </a:endParaRPr>
          </a:p>
        </p:txBody>
      </p:sp>
      <p:sp>
        <p:nvSpPr>
          <p:cNvPr id="3" name="Content Placeholder 2"/>
          <p:cNvSpPr>
            <a:spLocks noGrp="1"/>
          </p:cNvSpPr>
          <p:nvPr>
            <p:ph idx="1"/>
          </p:nvPr>
        </p:nvSpPr>
        <p:spPr>
          <a:xfrm>
            <a:off x="560070" y="1348740"/>
            <a:ext cx="10793730" cy="6111875"/>
          </a:xfrm>
        </p:spPr>
        <p:txBody>
          <a:bodyPr>
            <a:noAutofit/>
          </a:bodyPr>
          <a:p>
            <a:pPr marL="447675" indent="-382270" eaLnBrk="1" hangingPunct="1">
              <a:lnSpc>
                <a:spcPct val="80000"/>
              </a:lnSpc>
            </a:pPr>
            <a:endParaRPr lang="en-ZA" altLang="zh-CN" sz="1600" dirty="0">
              <a:ea typeface="SimSun" pitchFamily="2" charset="-122"/>
            </a:endParaRPr>
          </a:p>
          <a:p>
            <a:pPr marL="447675" indent="-382270" algn="just" eaLnBrk="1" hangingPunct="1">
              <a:lnSpc>
                <a:spcPct val="100000"/>
              </a:lnSpc>
            </a:pPr>
            <a:r>
              <a:rPr lang="en-ZA" altLang="zh-CN" sz="2400" dirty="0">
                <a:ea typeface="SimSun" pitchFamily="2" charset="-122"/>
                <a:sym typeface="+mn-ea"/>
              </a:rPr>
              <a:t>The precautionary principle is closely related to the principle of prevention because both are concerned with taking ancillary actions to avoid environmental harm before it occurs. </a:t>
            </a:r>
            <a:endParaRPr lang="en-ZA" altLang="zh-CN" sz="2400" dirty="0">
              <a:ea typeface="SimSun" pitchFamily="2" charset="-122"/>
            </a:endParaRPr>
          </a:p>
          <a:p>
            <a:pPr marL="447675" indent="-382270" algn="just" eaLnBrk="1" hangingPunct="1">
              <a:lnSpc>
                <a:spcPct val="100000"/>
              </a:lnSpc>
            </a:pPr>
            <a:r>
              <a:rPr lang="en-ZA" altLang="zh-CN" sz="2400" dirty="0">
                <a:ea typeface="SimSun" pitchFamily="2" charset="-122"/>
                <a:sym typeface="+mn-ea"/>
              </a:rPr>
              <a:t>Therefore, this approach seeks to avoid harm irrespective of whether or not there is trans-boundary impact or international responsibility.</a:t>
            </a:r>
            <a:endParaRPr lang="en-ZA" altLang="zh-CN" sz="2400" dirty="0">
              <a:ea typeface="SimSun" pitchFamily="2" charset="-122"/>
            </a:endParaRPr>
          </a:p>
          <a:p>
            <a:pPr marL="447675" indent="-382270" algn="just" eaLnBrk="1" hangingPunct="1">
              <a:lnSpc>
                <a:spcPct val="100000"/>
              </a:lnSpc>
            </a:pPr>
            <a:r>
              <a:rPr lang="en-ZA" altLang="zh-CN" sz="2400" dirty="0">
                <a:ea typeface="SimSun" pitchFamily="2" charset="-122"/>
                <a:sym typeface="+mn-ea"/>
              </a:rPr>
              <a:t>One obligation is the need for prior assessment of potentially harmful activities. Therefore, a properly conducted </a:t>
            </a:r>
            <a:r>
              <a:rPr lang="en-ZA" altLang="zh-CN" sz="2400" b="1" dirty="0">
                <a:ea typeface="SimSun" pitchFamily="2" charset="-122"/>
                <a:sym typeface="+mn-ea"/>
              </a:rPr>
              <a:t>Environmental Impact Assessment (EIA)</a:t>
            </a:r>
            <a:r>
              <a:rPr lang="en-ZA" altLang="zh-CN" sz="2400" dirty="0">
                <a:ea typeface="SimSun" pitchFamily="2" charset="-122"/>
                <a:sym typeface="+mn-ea"/>
              </a:rPr>
              <a:t> might serve as a standard for determining whether or not due diligence was exercised.</a:t>
            </a:r>
            <a:endParaRPr lang="en-ZA" altLang="zh-CN" sz="2400" dirty="0">
              <a:ea typeface="SimSun" pitchFamily="2" charset="-122"/>
            </a:endParaRPr>
          </a:p>
          <a:p>
            <a:pPr marL="447675" indent="-382270" algn="just" eaLnBrk="1" hangingPunct="1">
              <a:lnSpc>
                <a:spcPct val="100000"/>
              </a:lnSpc>
            </a:pPr>
            <a:endParaRPr lang="en-ZA" altLang="zh-CN" sz="2400" dirty="0">
              <a:ea typeface="SimSun" pitchFamily="2" charset="-122"/>
            </a:endParaRPr>
          </a:p>
          <a:p>
            <a:pPr algn="just">
              <a:lnSpc>
                <a:spcPct val="100000"/>
              </a:lnSpc>
            </a:pPr>
            <a:endParaRPr lang="en-ZA" altLang="zh-CN" sz="2400" dirty="0">
              <a:ea typeface="SimSun"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52780" y="617855"/>
            <a:ext cx="10701020" cy="5559425"/>
          </a:xfrm>
        </p:spPr>
        <p:txBody>
          <a:bodyPr>
            <a:normAutofit lnSpcReduction="20000"/>
          </a:bodyPr>
          <a:p>
            <a:pPr marL="447675" indent="-382270" algn="just" eaLnBrk="1" hangingPunct="1">
              <a:lnSpc>
                <a:spcPct val="100000"/>
              </a:lnSpc>
            </a:pPr>
            <a:r>
              <a:rPr lang="en-ZA" altLang="zh-CN" dirty="0">
                <a:ea typeface="SimSun" pitchFamily="2" charset="-122"/>
                <a:sym typeface="+mn-ea"/>
              </a:rPr>
              <a:t>The principle of prevention is most developed at international level with respect to pollution. </a:t>
            </a:r>
            <a:r>
              <a:rPr lang="en-ZA" altLang="zh-CN" b="1" dirty="0">
                <a:ea typeface="SimSun" pitchFamily="2" charset="-122"/>
                <a:sym typeface="+mn-ea"/>
              </a:rPr>
              <a:t>Principle 6 of the Stockholm Declaration sets out the principle in sweeping terms:</a:t>
            </a:r>
            <a:endParaRPr lang="en-ZA" altLang="zh-CN" dirty="0">
              <a:ea typeface="SimSun" pitchFamily="2" charset="-122"/>
            </a:endParaRPr>
          </a:p>
          <a:p>
            <a:pPr marL="447675" indent="-382270" algn="just" eaLnBrk="1" hangingPunct="1">
              <a:lnSpc>
                <a:spcPct val="100000"/>
              </a:lnSpc>
            </a:pPr>
            <a:endParaRPr lang="en-ZA" altLang="zh-CN" dirty="0">
              <a:ea typeface="SimSun" pitchFamily="2" charset="-122"/>
            </a:endParaRPr>
          </a:p>
          <a:p>
            <a:pPr marL="447675" indent="-382270" algn="just" eaLnBrk="1" hangingPunct="1">
              <a:lnSpc>
                <a:spcPct val="100000"/>
              </a:lnSpc>
            </a:pPr>
            <a:r>
              <a:rPr lang="en-ZA" altLang="zh-CN" dirty="0">
                <a:ea typeface="SimSun" pitchFamily="2" charset="-122"/>
                <a:sym typeface="+mn-ea"/>
              </a:rPr>
              <a:t>Preventive mechanisms also include: </a:t>
            </a:r>
            <a:endParaRPr lang="en-ZA" altLang="zh-CN" dirty="0">
              <a:ea typeface="SimSun" pitchFamily="2" charset="-122"/>
            </a:endParaRPr>
          </a:p>
          <a:p>
            <a:pPr marL="447675" indent="-382270" algn="just" eaLnBrk="1" hangingPunct="1">
              <a:lnSpc>
                <a:spcPct val="100000"/>
              </a:lnSpc>
            </a:pPr>
            <a:r>
              <a:rPr lang="en-ZA" altLang="zh-CN" dirty="0">
                <a:ea typeface="SimSun" pitchFamily="2" charset="-122"/>
                <a:sym typeface="+mn-ea"/>
              </a:rPr>
              <a:t>monitoring, notification, and exchange of information concerning environmental risk.</a:t>
            </a:r>
            <a:endParaRPr lang="en-ZA" altLang="zh-CN" dirty="0">
              <a:ea typeface="SimSun" pitchFamily="2" charset="-122"/>
            </a:endParaRPr>
          </a:p>
          <a:p>
            <a:pPr marL="447675" indent="-382270" algn="just" eaLnBrk="1" hangingPunct="1">
              <a:lnSpc>
                <a:spcPct val="100000"/>
              </a:lnSpc>
            </a:pPr>
            <a:endParaRPr lang="en-ZA" altLang="zh-CN" dirty="0">
              <a:ea typeface="SimSun" pitchFamily="2" charset="-122"/>
            </a:endParaRPr>
          </a:p>
          <a:p>
            <a:pPr marL="447675" indent="-382270" algn="just" eaLnBrk="1" hangingPunct="1">
              <a:lnSpc>
                <a:spcPct val="100000"/>
              </a:lnSpc>
            </a:pPr>
            <a:r>
              <a:rPr lang="en-ZA" altLang="zh-CN" dirty="0">
                <a:ea typeface="SimSun" pitchFamily="2" charset="-122"/>
                <a:sym typeface="+mn-ea"/>
              </a:rPr>
              <a:t>The objective of most international environmental instruments is to prevent environmental harm, whether they concern pollution of the sea, inland waters, the atmosphere, soil or the protection of human life or living resources.</a:t>
            </a:r>
            <a:endParaRPr lang="en-ZA" altLang="zh-CN" dirty="0">
              <a:ea typeface="SimSun" pitchFamily="2" charset="-122"/>
            </a:endParaRPr>
          </a:p>
          <a:p>
            <a:pPr marL="447675" indent="-382270" algn="just" eaLnBrk="1" hangingPunct="1">
              <a:lnSpc>
                <a:spcPct val="100000"/>
              </a:lnSpc>
            </a:pP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bodyPr>
          <a:p>
            <a:r>
              <a:rPr lang="en-ZA" altLang="zh-CN" dirty="0">
                <a:latin typeface="Rockwell Regular" panose="02060503020205020403" charset="0"/>
                <a:ea typeface="SimSun" pitchFamily="2" charset="-122"/>
                <a:cs typeface="Rockwell Regular" panose="02060503020205020403" charset="0"/>
                <a:sym typeface="+mn-ea"/>
              </a:rPr>
              <a:t>Polluter Pays Principle (PPP)</a:t>
            </a:r>
            <a:endParaRPr lang="en-US">
              <a:latin typeface="Rockwell Regular" panose="02060503020205020403" charset="0"/>
              <a:cs typeface="Rockwell Regular" panose="02060503020205020403" charset="0"/>
            </a:endParaRPr>
          </a:p>
        </p:txBody>
      </p:sp>
      <p:sp>
        <p:nvSpPr>
          <p:cNvPr id="3" name="Content Placeholder 2"/>
          <p:cNvSpPr>
            <a:spLocks noGrp="1"/>
          </p:cNvSpPr>
          <p:nvPr>
            <p:ph idx="1"/>
          </p:nvPr>
        </p:nvSpPr>
        <p:spPr>
          <a:xfrm>
            <a:off x="652145" y="1510030"/>
            <a:ext cx="10998835" cy="4946015"/>
          </a:xfrm>
        </p:spPr>
        <p:txBody>
          <a:bodyPr>
            <a:normAutofit fontScale="40000"/>
          </a:bodyPr>
          <a:p>
            <a:pPr marL="447675" indent="-382270" eaLnBrk="1" hangingPunct="1">
              <a:lnSpc>
                <a:spcPct val="70000"/>
              </a:lnSpc>
            </a:pPr>
            <a:endParaRPr lang="en-ZA" altLang="zh-CN" dirty="0">
              <a:ea typeface="SimSun" pitchFamily="2" charset="-122"/>
            </a:endParaRPr>
          </a:p>
          <a:p>
            <a:pPr marL="447675" indent="-382270" algn="just" eaLnBrk="1" hangingPunct="1">
              <a:lnSpc>
                <a:spcPct val="100000"/>
              </a:lnSpc>
            </a:pPr>
            <a:r>
              <a:rPr lang="en-ZA" altLang="zh-CN" sz="6700" dirty="0">
                <a:ea typeface="SimSun" pitchFamily="2" charset="-122"/>
                <a:sym typeface="+mn-ea"/>
              </a:rPr>
              <a:t>The PPP was originally enunciated or developed by the Organisation for Economic Co-operation and Development (as an economic principle) to restrain national public authorities from subsidizing the pollution control costs of private firms. </a:t>
            </a:r>
            <a:endParaRPr lang="en-ZA" altLang="zh-CN" sz="6700" dirty="0">
              <a:ea typeface="SimSun" pitchFamily="2" charset="-122"/>
            </a:endParaRPr>
          </a:p>
          <a:p>
            <a:pPr marL="447675" indent="-382270" algn="just" eaLnBrk="1" hangingPunct="1">
              <a:lnSpc>
                <a:spcPct val="100000"/>
              </a:lnSpc>
            </a:pPr>
            <a:r>
              <a:rPr lang="en-ZA" altLang="zh-CN" sz="6700" dirty="0">
                <a:ea typeface="SimSun" pitchFamily="2" charset="-122"/>
                <a:sym typeface="+mn-ea"/>
              </a:rPr>
              <a:t>This principle has been a declared policy of the European Community since its first Environmental Action programme in 1972. </a:t>
            </a:r>
            <a:endParaRPr lang="en-ZA" altLang="zh-CN" sz="6700" dirty="0">
              <a:ea typeface="SimSun" pitchFamily="2" charset="-122"/>
            </a:endParaRPr>
          </a:p>
          <a:p>
            <a:pPr marL="447675" indent="-382270" algn="just" eaLnBrk="1" hangingPunct="1">
              <a:lnSpc>
                <a:spcPct val="100000"/>
              </a:lnSpc>
            </a:pPr>
            <a:r>
              <a:rPr lang="en-ZA" altLang="zh-CN" sz="6700" dirty="0">
                <a:solidFill>
                  <a:srgbClr val="FF0000"/>
                </a:solidFill>
                <a:ea typeface="SimSun" pitchFamily="2" charset="-122"/>
                <a:sym typeface="+mn-ea"/>
              </a:rPr>
              <a:t>This principle entails that the pollute</a:t>
            </a:r>
            <a:r>
              <a:rPr lang="en-US" altLang="en-ZA" sz="6700" dirty="0">
                <a:solidFill>
                  <a:srgbClr val="FF0000"/>
                </a:solidFill>
                <a:ea typeface="SimSun" pitchFamily="2" charset="-122"/>
                <a:sym typeface="+mn-ea"/>
              </a:rPr>
              <a:t>rs</a:t>
            </a:r>
            <a:r>
              <a:rPr lang="en-ZA" altLang="zh-CN" sz="6700" dirty="0">
                <a:solidFill>
                  <a:srgbClr val="FF0000"/>
                </a:solidFill>
                <a:ea typeface="SimSun" pitchFamily="2" charset="-122"/>
                <a:sym typeface="+mn-ea"/>
              </a:rPr>
              <a:t>, rather than society at large, must pay the cost of environmental clean-up required as a result of his polluting activities.</a:t>
            </a:r>
            <a:endParaRPr lang="en-ZA" altLang="zh-CN" sz="6700" dirty="0">
              <a:solidFill>
                <a:srgbClr val="FF0000"/>
              </a:solidFill>
              <a:ea typeface="SimSun" pitchFamily="2" charset="-122"/>
            </a:endParaRPr>
          </a:p>
          <a:p>
            <a:pPr marL="447675" indent="-382270" eaLnBrk="1" hangingPunct="1">
              <a:lnSpc>
                <a:spcPct val="70000"/>
              </a:lnSpc>
            </a:pPr>
            <a:endParaRPr lang="en-ZA" altLang="zh-CN" dirty="0">
              <a:ea typeface="SimSun" pitchFamily="2" charset="-122"/>
            </a:endParaRPr>
          </a:p>
          <a:p>
            <a:pPr marL="447675" indent="-382270" eaLnBrk="1" hangingPunct="1">
              <a:lnSpc>
                <a:spcPct val="70000"/>
              </a:lnSpc>
            </a:pPr>
            <a:r>
              <a:rPr lang="en-ZA" altLang="zh-CN" dirty="0">
                <a:ea typeface="SimSun" pitchFamily="2" charset="-122"/>
                <a:sym typeface="+mn-ea"/>
              </a:rPr>
              <a:t> </a:t>
            </a:r>
            <a:endParaRPr lang="en-ZA" altLang="zh-CN" dirty="0">
              <a:ea typeface="SimSun" pitchFamily="2" charset="-122"/>
            </a:endParaRPr>
          </a:p>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822325"/>
            <a:ext cx="10515600" cy="5354955"/>
          </a:xfrm>
        </p:spPr>
        <p:txBody>
          <a:bodyPr/>
          <a:p>
            <a:pPr marL="447675" indent="-382270" algn="just" eaLnBrk="1" hangingPunct="1">
              <a:lnSpc>
                <a:spcPct val="100000"/>
              </a:lnSpc>
              <a:buFont typeface="Wingdings" panose="05000000000000000000" pitchFamily="2" charset="2"/>
              <a:buChar char=""/>
            </a:pPr>
            <a:r>
              <a:rPr lang="en-ZA" altLang="zh-CN" b="1" dirty="0">
                <a:ea typeface="SimSun" pitchFamily="2" charset="-122"/>
                <a:sym typeface="+mn-ea"/>
              </a:rPr>
              <a:t>principle 16 of the Rio Declaration </a:t>
            </a:r>
            <a:r>
              <a:rPr lang="en-ZA" altLang="zh-CN" dirty="0">
                <a:ea typeface="SimSun" pitchFamily="2" charset="-122"/>
                <a:sym typeface="+mn-ea"/>
              </a:rPr>
              <a:t>provides:</a:t>
            </a:r>
            <a:endParaRPr lang="en-ZA" altLang="zh-CN" dirty="0">
              <a:ea typeface="SimSun" pitchFamily="2" charset="-122"/>
            </a:endParaRPr>
          </a:p>
          <a:p>
            <a:pPr marL="447675" indent="-382270" algn="just" eaLnBrk="1" hangingPunct="1">
              <a:lnSpc>
                <a:spcPct val="100000"/>
              </a:lnSpc>
              <a:buFont typeface="Wingdings" panose="05000000000000000000" pitchFamily="2" charset="2"/>
              <a:buChar char=""/>
            </a:pPr>
            <a:endParaRPr lang="en-ZA" altLang="zh-CN" dirty="0">
              <a:ea typeface="SimSun" pitchFamily="2" charset="-122"/>
            </a:endParaRPr>
          </a:p>
          <a:p>
            <a:pPr marL="447675" indent="-382270" algn="just" eaLnBrk="1" hangingPunct="1">
              <a:lnSpc>
                <a:spcPct val="100000"/>
              </a:lnSpc>
              <a:buFont typeface="Wingdings" panose="05000000000000000000" pitchFamily="2" charset="2"/>
              <a:buChar char=""/>
            </a:pPr>
            <a:r>
              <a:rPr lang="en-ZA" altLang="zh-CN" dirty="0">
                <a:ea typeface="SimSun" pitchFamily="2" charset="-122"/>
                <a:sym typeface="+mn-ea"/>
              </a:rPr>
              <a:t>“National authorities should endeavour to promote the internalisation of environmental cost and the use of economic instruments, taking into account the approach that the polluter should, in principle, bear the cost of pollution, with due regard to the public interest and without distorting international trade and investment.”</a:t>
            </a:r>
            <a:endParaRPr lang="en-ZA" altLang="zh-CN" dirty="0">
              <a:ea typeface="SimSun" pitchFamily="2" charset="-122"/>
            </a:endParaRPr>
          </a:p>
          <a:p>
            <a:pPr marL="447675" indent="-382270" eaLnBrk="1" hangingPunct="1">
              <a:lnSpc>
                <a:spcPct val="90000"/>
              </a:lnSpc>
              <a:buFont typeface="Wingdings" panose="05000000000000000000" pitchFamily="2" charset="2"/>
              <a:buChar char=""/>
            </a:pPr>
            <a:endParaRPr lang="en-ZA" altLang="zh-CN" dirty="0">
              <a:ea typeface="SimSun" pitchFamily="2" charset="-122"/>
            </a:endParaRPr>
          </a:p>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bodyPr>
          <a:p>
            <a:r>
              <a:rPr lang="en-ZA" altLang="zh-CN" dirty="0">
                <a:latin typeface="Rockwell Regular" panose="02060503020205020403" charset="0"/>
                <a:ea typeface="SimSun" pitchFamily="2" charset="-122"/>
                <a:cs typeface="Rockwell Regular" panose="02060503020205020403" charset="0"/>
                <a:sym typeface="+mn-ea"/>
              </a:rPr>
              <a:t>The “No Harm” Rule</a:t>
            </a:r>
            <a:endParaRPr lang="en-US"/>
          </a:p>
        </p:txBody>
      </p:sp>
      <p:sp>
        <p:nvSpPr>
          <p:cNvPr id="3" name="Content Placeholder 2"/>
          <p:cNvSpPr>
            <a:spLocks noGrp="1"/>
          </p:cNvSpPr>
          <p:nvPr>
            <p:ph idx="1"/>
          </p:nvPr>
        </p:nvSpPr>
        <p:spPr>
          <a:xfrm>
            <a:off x="522605" y="1416685"/>
            <a:ext cx="11127740" cy="5001260"/>
          </a:xfrm>
        </p:spPr>
        <p:txBody>
          <a:bodyPr>
            <a:normAutofit fontScale="80000"/>
          </a:bodyPr>
          <a:p>
            <a:pPr marL="447675" indent="-382270" eaLnBrk="1" hangingPunct="1">
              <a:lnSpc>
                <a:spcPct val="80000"/>
              </a:lnSpc>
            </a:pPr>
            <a:endParaRPr lang="en-ZA" altLang="zh-CN" dirty="0">
              <a:ea typeface="SimSun" pitchFamily="2" charset="-122"/>
            </a:endParaRPr>
          </a:p>
          <a:p>
            <a:pPr marL="447675" indent="-382270" algn="just" eaLnBrk="1" hangingPunct="1">
              <a:lnSpc>
                <a:spcPct val="100000"/>
              </a:lnSpc>
            </a:pPr>
            <a:r>
              <a:rPr lang="en-ZA" altLang="zh-CN" sz="3100" dirty="0">
                <a:ea typeface="SimSun" pitchFamily="2" charset="-122"/>
                <a:sym typeface="+mn-ea"/>
              </a:rPr>
              <a:t>This rule regulates state behaviour in respect of transboundary pollution. </a:t>
            </a:r>
            <a:endParaRPr lang="en-ZA" altLang="zh-CN" sz="3100" dirty="0">
              <a:ea typeface="SimSun" pitchFamily="2" charset="-122"/>
            </a:endParaRPr>
          </a:p>
          <a:p>
            <a:pPr marL="447675" indent="-382270" algn="just" eaLnBrk="1" hangingPunct="1">
              <a:lnSpc>
                <a:spcPct val="100000"/>
              </a:lnSpc>
            </a:pPr>
            <a:endParaRPr lang="en-ZA" altLang="zh-CN" sz="3100" dirty="0">
              <a:ea typeface="SimSun" pitchFamily="2" charset="-122"/>
            </a:endParaRPr>
          </a:p>
          <a:p>
            <a:pPr marL="447675" indent="-382270" algn="just" eaLnBrk="1" hangingPunct="1">
              <a:lnSpc>
                <a:spcPct val="100000"/>
              </a:lnSpc>
            </a:pPr>
            <a:r>
              <a:rPr lang="en-ZA" altLang="zh-CN" sz="3100" dirty="0">
                <a:ea typeface="SimSun" pitchFamily="2" charset="-122"/>
                <a:sym typeface="+mn-ea"/>
              </a:rPr>
              <a:t> </a:t>
            </a:r>
            <a:r>
              <a:rPr lang="en-ZA" altLang="zh-CN" sz="3100" b="1" dirty="0">
                <a:ea typeface="SimSun" pitchFamily="2" charset="-122"/>
                <a:sym typeface="+mn-ea"/>
              </a:rPr>
              <a:t>Principle 21 of the Stockholm declaration and Principle 2 of the Rio Declaration</a:t>
            </a:r>
            <a:r>
              <a:rPr lang="en-ZA" altLang="zh-CN" sz="3100" dirty="0">
                <a:ea typeface="SimSun" pitchFamily="2" charset="-122"/>
                <a:sym typeface="+mn-ea"/>
              </a:rPr>
              <a:t> which provides as follows:</a:t>
            </a:r>
            <a:endParaRPr lang="en-ZA" altLang="zh-CN" sz="3100" dirty="0">
              <a:ea typeface="SimSun" pitchFamily="2" charset="-122"/>
            </a:endParaRPr>
          </a:p>
          <a:p>
            <a:pPr marL="447675" indent="-382270" algn="just" eaLnBrk="1" hangingPunct="1">
              <a:lnSpc>
                <a:spcPct val="100000"/>
              </a:lnSpc>
            </a:pPr>
            <a:r>
              <a:rPr lang="en-ZA" altLang="zh-CN" sz="3100" i="1" dirty="0">
                <a:ea typeface="SimSun" pitchFamily="2" charset="-122"/>
                <a:sym typeface="+mn-ea"/>
              </a:rPr>
              <a:t>“States have…the responsibility to ensure that activities within their jurisdiction or control do not cause damage to the environment or other states or of areas beyond the limits of national Jurisdiction.”</a:t>
            </a:r>
            <a:endParaRPr lang="en-ZA" altLang="zh-CN" sz="3100" i="1" dirty="0">
              <a:ea typeface="SimSun" pitchFamily="2" charset="-122"/>
            </a:endParaRPr>
          </a:p>
          <a:p>
            <a:pPr marL="447675" indent="-382270" algn="just" eaLnBrk="1" hangingPunct="1">
              <a:lnSpc>
                <a:spcPct val="100000"/>
              </a:lnSpc>
            </a:pPr>
            <a:endParaRPr lang="en-ZA" altLang="zh-CN" sz="3100" dirty="0">
              <a:ea typeface="SimSun" pitchFamily="2" charset="-122"/>
            </a:endParaRPr>
          </a:p>
          <a:p>
            <a:pPr marL="447675" indent="-382270" algn="just" eaLnBrk="1" hangingPunct="1">
              <a:lnSpc>
                <a:spcPct val="100000"/>
              </a:lnSpc>
            </a:pPr>
            <a:r>
              <a:rPr lang="en-ZA" altLang="zh-CN" sz="3100" dirty="0">
                <a:ea typeface="SimSun" pitchFamily="2" charset="-122"/>
                <a:sym typeface="+mn-ea"/>
              </a:rPr>
              <a:t>See </a:t>
            </a:r>
            <a:r>
              <a:rPr lang="en-ZA" altLang="zh-CN" sz="3100" b="1" dirty="0">
                <a:ea typeface="SimSun" pitchFamily="2" charset="-122"/>
                <a:sym typeface="+mn-ea"/>
              </a:rPr>
              <a:t>Corfu Channel (UK v. Albania) 1949</a:t>
            </a:r>
            <a:endParaRPr lang="en-ZA" altLang="zh-CN" sz="3100" dirty="0">
              <a:ea typeface="SimSun" pitchFamily="2" charset="-122"/>
            </a:endParaRPr>
          </a:p>
          <a:p>
            <a:pPr marL="447675" indent="-382270" eaLnBrk="1" hangingPunct="1">
              <a:lnSpc>
                <a:spcPct val="80000"/>
              </a:lnSpc>
            </a:pPr>
            <a:endParaRPr lang="en-ZA" altLang="zh-CN" dirty="0">
              <a:ea typeface="SimSun" pitchFamily="2" charset="-122"/>
            </a:endParaRPr>
          </a:p>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bodyPr>
          <a:p>
            <a:r>
              <a:rPr lang="en-ZA" altLang="zh-CN" dirty="0">
                <a:latin typeface="Rockwell Regular" panose="02060503020205020403" charset="0"/>
                <a:ea typeface="SimSun" pitchFamily="2" charset="-122"/>
                <a:cs typeface="Rockwell Regular" panose="02060503020205020403" charset="0"/>
                <a:sym typeface="+mn-ea"/>
              </a:rPr>
              <a:t>The Principle of State Co-operation</a:t>
            </a:r>
            <a:endParaRPr lang="en-US">
              <a:latin typeface="Rockwell Regular" panose="02060503020205020403" charset="0"/>
              <a:cs typeface="Rockwell Regular" panose="02060503020205020403" charset="0"/>
            </a:endParaRPr>
          </a:p>
        </p:txBody>
      </p:sp>
      <p:sp>
        <p:nvSpPr>
          <p:cNvPr id="3" name="Content Placeholder 2"/>
          <p:cNvSpPr>
            <a:spLocks noGrp="1"/>
          </p:cNvSpPr>
          <p:nvPr>
            <p:ph idx="1"/>
          </p:nvPr>
        </p:nvSpPr>
        <p:spPr/>
        <p:txBody>
          <a:bodyPr>
            <a:normAutofit lnSpcReduction="20000"/>
          </a:bodyPr>
          <a:p>
            <a:pPr marL="447675" indent="-382270" eaLnBrk="1" hangingPunct="1"/>
            <a:endParaRPr lang="en-ZA" altLang="zh-CN" dirty="0">
              <a:ea typeface="SimSun" pitchFamily="2" charset="-122"/>
            </a:endParaRPr>
          </a:p>
          <a:p>
            <a:pPr marL="447675" indent="-382270" algn="just" eaLnBrk="1" hangingPunct="1">
              <a:lnSpc>
                <a:spcPct val="100000"/>
              </a:lnSpc>
            </a:pPr>
            <a:r>
              <a:rPr lang="en-ZA" altLang="zh-CN" sz="3200" dirty="0">
                <a:ea typeface="SimSun" pitchFamily="2" charset="-122"/>
                <a:sym typeface="+mn-ea"/>
              </a:rPr>
              <a:t>The Rio Declaration provides the following:</a:t>
            </a:r>
            <a:endParaRPr lang="en-ZA" altLang="zh-CN" sz="3200" dirty="0">
              <a:ea typeface="SimSun" pitchFamily="2" charset="-122"/>
            </a:endParaRPr>
          </a:p>
          <a:p>
            <a:pPr marL="447675" indent="-382270" algn="just" eaLnBrk="1" hangingPunct="1">
              <a:lnSpc>
                <a:spcPct val="100000"/>
              </a:lnSpc>
            </a:pPr>
            <a:endParaRPr lang="en-ZA" altLang="zh-CN" sz="3200" dirty="0">
              <a:ea typeface="SimSun" pitchFamily="2" charset="-122"/>
            </a:endParaRPr>
          </a:p>
          <a:p>
            <a:pPr marL="447675" indent="-382270" algn="just" eaLnBrk="1" hangingPunct="1">
              <a:lnSpc>
                <a:spcPct val="100000"/>
              </a:lnSpc>
            </a:pPr>
            <a:r>
              <a:rPr lang="en-ZA" altLang="zh-CN" sz="3200" i="1" dirty="0">
                <a:ea typeface="SimSun" pitchFamily="2" charset="-122"/>
                <a:sym typeface="+mn-ea"/>
              </a:rPr>
              <a:t>“States and people should co-operate in good faith and in a spirit of partnership in the fulfilment of the principles embodied in the declaration and in the further development of international law in the field of sustainable development.”</a:t>
            </a:r>
            <a:endParaRPr lang="en-ZA" altLang="zh-CN" sz="3200" i="1" dirty="0">
              <a:ea typeface="SimSun" pitchFamily="2" charset="-122"/>
            </a:endParaRPr>
          </a:p>
          <a:p>
            <a:pPr marL="447675" indent="-382270" algn="just" eaLnBrk="1" hangingPunct="1">
              <a:lnSpc>
                <a:spcPct val="100000"/>
              </a:lnSpc>
            </a:pPr>
            <a:r>
              <a:rPr lang="en-ZA" altLang="zh-CN" sz="3200" b="1" i="1" dirty="0">
                <a:ea typeface="SimSun" pitchFamily="2" charset="-122"/>
                <a:sym typeface="+mn-ea"/>
              </a:rPr>
              <a:t> </a:t>
            </a:r>
            <a:endParaRPr lang="en-ZA" altLang="zh-CN" sz="3200" i="1" dirty="0">
              <a:ea typeface="SimSun" pitchFamily="2" charset="-122"/>
            </a:endParaRPr>
          </a:p>
          <a:p>
            <a:pPr marL="447675" indent="-382270" eaLnBrk="1" hangingPunct="1"/>
            <a:endParaRPr lang="en-ZA" altLang="zh-CN" dirty="0">
              <a:ea typeface="SimSun" pitchFamily="2" charset="-122"/>
            </a:endParaRPr>
          </a:p>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281305" y="365125"/>
            <a:ext cx="12298680" cy="1048385"/>
          </a:xfrm>
        </p:spPr>
        <p:txBody>
          <a:bodyPr>
            <a:normAutofit fontScale="90000"/>
          </a:bodyPr>
          <a:p>
            <a:r>
              <a:rPr lang="en-ZA" altLang="zh-CN" dirty="0">
                <a:latin typeface="Rockwell Regular" panose="02060503020205020403" charset="0"/>
                <a:ea typeface="SimSun" pitchFamily="2" charset="-122"/>
                <a:cs typeface="Rockwell Regular" panose="02060503020205020403" charset="0"/>
                <a:sym typeface="+mn-ea"/>
              </a:rPr>
              <a:t>The Principle of Common but differentiated responsibilities</a:t>
            </a:r>
            <a:endParaRPr lang="en-US">
              <a:latin typeface="Rockwell Regular" panose="02060503020205020403" charset="0"/>
              <a:cs typeface="Rockwell Regular" panose="02060503020205020403" charset="0"/>
            </a:endParaRPr>
          </a:p>
        </p:txBody>
      </p:sp>
      <p:sp>
        <p:nvSpPr>
          <p:cNvPr id="3" name="Content Placeholder 2"/>
          <p:cNvSpPr>
            <a:spLocks noGrp="1"/>
          </p:cNvSpPr>
          <p:nvPr>
            <p:ph idx="1"/>
          </p:nvPr>
        </p:nvSpPr>
        <p:spPr>
          <a:xfrm>
            <a:off x="0" y="1413510"/>
            <a:ext cx="11781155" cy="5266055"/>
          </a:xfrm>
        </p:spPr>
        <p:txBody>
          <a:bodyPr>
            <a:noAutofit/>
          </a:bodyPr>
          <a:p>
            <a:pPr marL="447675" indent="-382270" eaLnBrk="1" hangingPunct="1">
              <a:lnSpc>
                <a:spcPct val="70000"/>
              </a:lnSpc>
            </a:pPr>
            <a:endParaRPr lang="en-ZA" altLang="zh-CN" sz="1600" dirty="0">
              <a:ea typeface="SimSun" pitchFamily="2" charset="-122"/>
            </a:endParaRPr>
          </a:p>
          <a:p>
            <a:pPr marL="447675" indent="-382270" algn="just" eaLnBrk="1" hangingPunct="1">
              <a:lnSpc>
                <a:spcPct val="100000"/>
              </a:lnSpc>
            </a:pPr>
            <a:r>
              <a:rPr lang="en-ZA" altLang="zh-CN" sz="2400" dirty="0">
                <a:ea typeface="SimSun" pitchFamily="2" charset="-122"/>
                <a:sym typeface="+mn-ea"/>
              </a:rPr>
              <a:t> </a:t>
            </a:r>
            <a:r>
              <a:rPr lang="en-ZA" altLang="zh-CN" sz="2400" b="1" dirty="0">
                <a:ea typeface="SimSun" pitchFamily="2" charset="-122"/>
                <a:sym typeface="+mn-ea"/>
              </a:rPr>
              <a:t>Rio Declaration Principle 7 states that:</a:t>
            </a:r>
            <a:endParaRPr lang="en-ZA" altLang="zh-CN" sz="2400" dirty="0">
              <a:ea typeface="SimSun" pitchFamily="2" charset="-122"/>
            </a:endParaRPr>
          </a:p>
          <a:p>
            <a:pPr marL="447675" indent="-382270" algn="just" eaLnBrk="1" hangingPunct="1">
              <a:lnSpc>
                <a:spcPct val="100000"/>
              </a:lnSpc>
            </a:pPr>
            <a:r>
              <a:rPr lang="en-ZA" altLang="zh-CN" sz="2400" b="1" dirty="0">
                <a:ea typeface="SimSun" pitchFamily="2" charset="-122"/>
                <a:sym typeface="+mn-ea"/>
              </a:rPr>
              <a:t>“</a:t>
            </a:r>
            <a:r>
              <a:rPr lang="en-ZA" altLang="zh-CN" sz="2400" dirty="0">
                <a:ea typeface="SimSun" pitchFamily="2" charset="-122"/>
                <a:sym typeface="+mn-ea"/>
              </a:rPr>
              <a:t>In view of their different contributions to global environmental degradation states have common but different responsibilities. The developed countries acknowledge the responsibility that they have in the international pursuit of sustainable development in view of the pressures their societies place on the global environment and of the technologies and financial resources they command</a:t>
            </a:r>
            <a:endParaRPr lang="en-ZA" altLang="zh-CN" sz="2400" dirty="0">
              <a:ea typeface="SimSun" pitchFamily="2" charset="-122"/>
            </a:endParaRPr>
          </a:p>
          <a:p>
            <a:pPr marL="447675" indent="-382270" algn="just" eaLnBrk="1" hangingPunct="1">
              <a:lnSpc>
                <a:spcPct val="100000"/>
              </a:lnSpc>
            </a:pPr>
            <a:r>
              <a:rPr lang="en-ZA" altLang="zh-CN" sz="2400" dirty="0">
                <a:ea typeface="SimSun" pitchFamily="2" charset="-122"/>
                <a:sym typeface="+mn-ea"/>
              </a:rPr>
              <a:t>developing nations and developed nations often have very different priorities in terms of environmental problems.</a:t>
            </a:r>
            <a:endParaRPr lang="en-ZA" altLang="zh-CN" sz="2400" dirty="0">
              <a:ea typeface="SimSun" pitchFamily="2" charset="-122"/>
            </a:endParaRPr>
          </a:p>
          <a:p>
            <a:pPr marL="447675" indent="-382270" algn="just" eaLnBrk="1" hangingPunct="1">
              <a:lnSpc>
                <a:spcPct val="100000"/>
              </a:lnSpc>
            </a:pPr>
            <a:r>
              <a:rPr lang="en-ZA" altLang="zh-CN" sz="2400" dirty="0">
                <a:ea typeface="SimSun" pitchFamily="2" charset="-122"/>
                <a:sym typeface="+mn-ea"/>
              </a:rPr>
              <a:t> environmental problems of developing nations are often directly related to poverty, whilst environmental problems in developed nations are related to excessive industrialisation and high consumption lifestyles.</a:t>
            </a:r>
            <a:endParaRPr lang="en-ZA" altLang="zh-CN" sz="2400" dirty="0">
              <a:ea typeface="SimSun" pitchFamily="2" charset="-122"/>
            </a:endParaRPr>
          </a:p>
          <a:p>
            <a:pPr marL="447675" indent="-382270" algn="just" eaLnBrk="1" hangingPunct="1">
              <a:lnSpc>
                <a:spcPct val="100000"/>
              </a:lnSpc>
            </a:pPr>
            <a:endParaRPr lang="en-ZA" altLang="zh-CN" sz="2400" dirty="0">
              <a:ea typeface="SimSun" pitchFamily="2"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bodyPr>
          <a:p>
            <a:pPr algn="ctr"/>
            <a:r>
              <a:rPr lang="en-ZA" altLang="zh-CN" sz="3600" dirty="0">
                <a:latin typeface="Rockwell Regular" panose="02060503020205020403" charset="0"/>
                <a:ea typeface="SimSun" pitchFamily="2" charset="-122"/>
                <a:cs typeface="Rockwell Regular" panose="02060503020205020403" charset="0"/>
                <a:sym typeface="+mn-ea"/>
              </a:rPr>
              <a:t>Intergenerational equity ( Meeting the needs of Future Generations)</a:t>
            </a:r>
            <a:endParaRPr lang="en-US"/>
          </a:p>
        </p:txBody>
      </p:sp>
      <p:sp>
        <p:nvSpPr>
          <p:cNvPr id="3" name="Content Placeholder 2"/>
          <p:cNvSpPr>
            <a:spLocks noGrp="1"/>
          </p:cNvSpPr>
          <p:nvPr>
            <p:ph idx="1"/>
          </p:nvPr>
        </p:nvSpPr>
        <p:spPr>
          <a:xfrm>
            <a:off x="448310" y="1825625"/>
            <a:ext cx="10905490" cy="4815840"/>
          </a:xfrm>
        </p:spPr>
        <p:txBody>
          <a:bodyPr>
            <a:noAutofit/>
          </a:bodyPr>
          <a:p>
            <a:pPr marL="447675" indent="-382270" algn="just" eaLnBrk="1" hangingPunct="1">
              <a:lnSpc>
                <a:spcPct val="100000"/>
              </a:lnSpc>
            </a:pPr>
            <a:r>
              <a:rPr lang="en-ZA" altLang="zh-CN" sz="2400" dirty="0">
                <a:ea typeface="SimSun" pitchFamily="2" charset="-122"/>
                <a:sym typeface="+mn-ea"/>
              </a:rPr>
              <a:t> states have a duty to protect the environment not only for the current inhabitants of the planet, but for the future generations. </a:t>
            </a:r>
            <a:endParaRPr lang="en-ZA" altLang="zh-CN" sz="2400" dirty="0">
              <a:ea typeface="SimSun" pitchFamily="2" charset="-122"/>
            </a:endParaRPr>
          </a:p>
          <a:p>
            <a:pPr marL="65405" indent="0" algn="just" eaLnBrk="1" hangingPunct="1">
              <a:lnSpc>
                <a:spcPct val="100000"/>
              </a:lnSpc>
              <a:buNone/>
            </a:pPr>
            <a:endParaRPr lang="en-ZA" altLang="zh-CN" sz="2400" dirty="0">
              <a:ea typeface="SimSun" pitchFamily="2" charset="-122"/>
            </a:endParaRPr>
          </a:p>
          <a:p>
            <a:pPr marL="447675" indent="-382270" algn="just" eaLnBrk="1" hangingPunct="1">
              <a:lnSpc>
                <a:spcPct val="100000"/>
              </a:lnSpc>
            </a:pPr>
            <a:r>
              <a:rPr lang="en-ZA" altLang="zh-CN" sz="2400" b="1" dirty="0">
                <a:ea typeface="SimSun" pitchFamily="2" charset="-122"/>
                <a:sym typeface="+mn-ea"/>
              </a:rPr>
              <a:t>Principle 1 of the Stockholm Declaration states:</a:t>
            </a:r>
            <a:endParaRPr lang="en-ZA" altLang="zh-CN" sz="2400" dirty="0">
              <a:ea typeface="SimSun" pitchFamily="2" charset="-122"/>
            </a:endParaRPr>
          </a:p>
          <a:p>
            <a:pPr marL="447675" indent="-382270" algn="just" eaLnBrk="1" hangingPunct="1">
              <a:lnSpc>
                <a:spcPct val="100000"/>
              </a:lnSpc>
            </a:pPr>
            <a:r>
              <a:rPr lang="en-ZA" altLang="zh-CN" sz="2400" dirty="0">
                <a:ea typeface="SimSun" pitchFamily="2" charset="-122"/>
                <a:sym typeface="+mn-ea"/>
              </a:rPr>
              <a:t>“[A man] bears a solemn responsibility to protect and improve the environment for present and future generations.”</a:t>
            </a:r>
            <a:endParaRPr lang="en-ZA" altLang="zh-CN" sz="2400" dirty="0">
              <a:ea typeface="SimSun" pitchFamily="2" charset="-122"/>
            </a:endParaRPr>
          </a:p>
          <a:p>
            <a:pPr marL="447675" indent="-382270" algn="just" eaLnBrk="1" hangingPunct="1">
              <a:lnSpc>
                <a:spcPct val="100000"/>
              </a:lnSpc>
            </a:pPr>
            <a:endParaRPr lang="en-ZA" altLang="zh-CN" sz="2400" b="1" dirty="0">
              <a:ea typeface="SimSun" pitchFamily="2" charset="-122"/>
            </a:endParaRPr>
          </a:p>
          <a:p>
            <a:pPr marL="447675" indent="-382270" algn="just" eaLnBrk="1" hangingPunct="1">
              <a:lnSpc>
                <a:spcPct val="100000"/>
              </a:lnSpc>
            </a:pPr>
            <a:r>
              <a:rPr lang="en-ZA" altLang="zh-CN" sz="2400" b="1" dirty="0">
                <a:ea typeface="SimSun" pitchFamily="2" charset="-122"/>
                <a:sym typeface="+mn-ea"/>
              </a:rPr>
              <a:t>Principle 3 of the Rio Declaration states:</a:t>
            </a:r>
            <a:endParaRPr lang="en-ZA" altLang="zh-CN" sz="2400" dirty="0">
              <a:ea typeface="SimSun" pitchFamily="2" charset="-122"/>
            </a:endParaRPr>
          </a:p>
          <a:p>
            <a:pPr marL="447675" indent="-382270" algn="just" eaLnBrk="1" hangingPunct="1">
              <a:lnSpc>
                <a:spcPct val="100000"/>
              </a:lnSpc>
            </a:pPr>
            <a:r>
              <a:rPr lang="en-ZA" altLang="zh-CN" sz="2400" dirty="0">
                <a:ea typeface="SimSun" pitchFamily="2" charset="-122"/>
                <a:sym typeface="+mn-ea"/>
              </a:rPr>
              <a:t>“The right to develop must be fulfilled so as to equitably meet developmental and environmental needs of present and future generations.”</a:t>
            </a:r>
            <a:endParaRPr lang="en-ZA" altLang="zh-CN" sz="2400" dirty="0">
              <a:ea typeface="SimSun" pitchFamily="2" charset="-122"/>
            </a:endParaRPr>
          </a:p>
          <a:p>
            <a:pPr marL="447675" indent="-382270" algn="just" eaLnBrk="1" hangingPunct="1">
              <a:lnSpc>
                <a:spcPct val="100000"/>
              </a:lnSpc>
            </a:pPr>
            <a:endParaRPr lang="en-ZA" altLang="zh-CN" sz="2400" dirty="0">
              <a:ea typeface="SimSun" pitchFamily="2" charset="-122"/>
            </a:endParaRPr>
          </a:p>
          <a:p>
            <a:pPr marL="447675" indent="-382270" algn="just" eaLnBrk="1" hangingPunct="1">
              <a:lnSpc>
                <a:spcPct val="100000"/>
              </a:lnSpc>
            </a:pPr>
            <a:endParaRPr lang="en-ZA" altLang="zh-CN" sz="2400" dirty="0">
              <a:ea typeface="SimSun" pitchFamily="2" charset="-122"/>
            </a:endParaRPr>
          </a:p>
          <a:p>
            <a:pPr marL="447675" indent="-382270" algn="just" eaLnBrk="1" hangingPunct="1">
              <a:lnSpc>
                <a:spcPct val="100000"/>
              </a:lnSpc>
            </a:pPr>
            <a:endParaRPr lang="en-ZA" altLang="zh-CN" sz="2400" dirty="0">
              <a:ea typeface="SimSun" pitchFamily="2" charset="-122"/>
            </a:endParaRPr>
          </a:p>
          <a:p>
            <a:pPr algn="just">
              <a:lnSpc>
                <a:spcPct val="100000"/>
              </a:lnSpc>
            </a:pPr>
            <a:endParaRPr lang="en-ZA" altLang="zh-CN" sz="2400" dirty="0">
              <a:ea typeface="SimSun"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132080" y="469265"/>
            <a:ext cx="11685270" cy="6172200"/>
          </a:xfrm>
        </p:spPr>
        <p:txBody>
          <a:bodyPr>
            <a:noAutofit/>
          </a:bodyPr>
          <a:p>
            <a:pPr marL="447675" indent="-382270" algn="just" eaLnBrk="1" hangingPunct="1">
              <a:lnSpc>
                <a:spcPct val="100000"/>
              </a:lnSpc>
            </a:pPr>
            <a:r>
              <a:rPr lang="en-ZA" altLang="zh-CN" sz="2600" b="1" dirty="0">
                <a:ea typeface="SimSun" pitchFamily="2" charset="-122"/>
                <a:sym typeface="+mn-ea"/>
              </a:rPr>
              <a:t>The preamble of the constitution provides in part as follows:</a:t>
            </a:r>
            <a:endParaRPr lang="en-ZA" altLang="zh-CN" sz="2600" dirty="0">
              <a:ea typeface="SimSun" pitchFamily="2" charset="-122"/>
            </a:endParaRPr>
          </a:p>
          <a:p>
            <a:pPr marL="447675" indent="-382270" algn="just" eaLnBrk="1" hangingPunct="1">
              <a:lnSpc>
                <a:spcPct val="100000"/>
              </a:lnSpc>
            </a:pPr>
            <a:r>
              <a:rPr lang="en-ZA" altLang="zh-CN" sz="2600" dirty="0">
                <a:ea typeface="SimSun" pitchFamily="2" charset="-122"/>
                <a:sym typeface="+mn-ea"/>
              </a:rPr>
              <a:t>“PLEDGE TO OURSELVES that we shall ensure that the state shall respect the rights and dignity of human family, uphold the laws of the state in such a manner as to preserve, develop and utilise its resources for this and future generations.”</a:t>
            </a:r>
            <a:endParaRPr lang="en-ZA" altLang="zh-CN" sz="2600" dirty="0">
              <a:ea typeface="SimSun" pitchFamily="2" charset="-122"/>
            </a:endParaRPr>
          </a:p>
          <a:p>
            <a:pPr marL="447675" indent="-382270" algn="just" eaLnBrk="1" hangingPunct="1">
              <a:lnSpc>
                <a:spcPct val="100000"/>
              </a:lnSpc>
            </a:pPr>
            <a:endParaRPr lang="en-ZA" altLang="zh-CN" sz="2600" dirty="0">
              <a:ea typeface="SimSun" pitchFamily="2" charset="-122"/>
            </a:endParaRPr>
          </a:p>
          <a:p>
            <a:pPr marL="447675" indent="-382270" algn="just" eaLnBrk="1" hangingPunct="1">
              <a:lnSpc>
                <a:spcPct val="100000"/>
              </a:lnSpc>
            </a:pPr>
            <a:r>
              <a:rPr lang="en-ZA" altLang="zh-CN" sz="2600" b="1" dirty="0">
                <a:ea typeface="SimSun" pitchFamily="2" charset="-122"/>
                <a:sym typeface="+mn-ea"/>
              </a:rPr>
              <a:t>Article 112(i)</a:t>
            </a:r>
            <a:r>
              <a:rPr lang="en-ZA" altLang="zh-CN" sz="2600" dirty="0">
                <a:ea typeface="SimSun" pitchFamily="2" charset="-122"/>
                <a:sym typeface="+mn-ea"/>
              </a:rPr>
              <a:t> the State shall promote sustenance, development and public awareness of the need to manage the land, air and water resources in a balanced and sustainable manner for the present and future generation; </a:t>
            </a:r>
            <a:endParaRPr lang="en-ZA" altLang="zh-CN" sz="2600" dirty="0">
              <a:ea typeface="SimSun" pitchFamily="2" charset="-122"/>
            </a:endParaRPr>
          </a:p>
          <a:p>
            <a:pPr marL="447675" indent="-382270" algn="just" eaLnBrk="1" hangingPunct="1">
              <a:lnSpc>
                <a:spcPct val="100000"/>
              </a:lnSpc>
            </a:pPr>
            <a:r>
              <a:rPr lang="en-ZA" altLang="zh-CN" sz="2600" dirty="0">
                <a:ea typeface="SimSun" pitchFamily="2" charset="-122"/>
                <a:sym typeface="+mn-ea"/>
              </a:rPr>
              <a:t> </a:t>
            </a:r>
            <a:r>
              <a:rPr lang="en-ZA" altLang="zh-CN" sz="2600" b="1" dirty="0">
                <a:ea typeface="SimSun" pitchFamily="2" charset="-122"/>
                <a:sym typeface="+mn-ea"/>
              </a:rPr>
              <a:t>Juan Antonio Opasa and Others Vs The Honourable Fulgencio S. Factoran </a:t>
            </a:r>
            <a:r>
              <a:rPr lang="en-ZA" altLang="zh-CN" sz="2600" i="1" dirty="0">
                <a:ea typeface="SimSun" pitchFamily="2" charset="-122"/>
                <a:sym typeface="+mn-ea"/>
              </a:rPr>
              <a:t>petitioners had a right to sue on behalf of the succeeding generations because every generation has a responsibility to the next to preserve the rhythm and harmony of nature for the full enjoyment of a balanced and healthy ecology.</a:t>
            </a:r>
            <a:endParaRPr lang="en-ZA" altLang="zh-CN" sz="2600" i="1" dirty="0">
              <a:ea typeface="SimSun" pitchFamily="2" charset="-122"/>
            </a:endParaRPr>
          </a:p>
          <a:p>
            <a:pPr marL="447675" indent="-382270" algn="just" eaLnBrk="1" hangingPunct="1">
              <a:lnSpc>
                <a:spcPct val="100000"/>
              </a:lnSpc>
            </a:pPr>
            <a:endParaRPr lang="en-ZA" altLang="zh-CN" sz="2600" dirty="0">
              <a:ea typeface="SimSun" pitchFamily="2" charset="-122"/>
            </a:endParaRPr>
          </a:p>
          <a:p>
            <a:pPr marL="447675" indent="-382270" algn="just" eaLnBrk="1" hangingPunct="1">
              <a:lnSpc>
                <a:spcPct val="100000"/>
              </a:lnSpc>
            </a:pPr>
            <a:endParaRPr lang="en-ZA" altLang="zh-CN" sz="2600" dirty="0">
              <a:ea typeface="SimSun" pitchFamily="2"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0">
          <a:blip r:embed="rId1">
            <a:alphaModFix amt="83000"/>
          </a:blip>
          <a:stretch>
            <a:fillRect/>
          </a:stretch>
        </a:blipFill>
        <a:effectLst/>
      </p:bgPr>
    </p:bg>
    <p:spTree>
      <p:nvGrpSpPr>
        <p:cNvPr id="1" name=""/>
        <p:cNvGrpSpPr/>
        <p:nvPr/>
      </p:nvGrpSpPr>
      <p:grpSpPr/>
      <p:sp>
        <p:nvSpPr>
          <p:cNvPr id="4" name="Title 3"/>
          <p:cNvSpPr>
            <a:spLocks noGrp="1"/>
          </p:cNvSpPr>
          <p:nvPr>
            <p:ph type="ctrTitle"/>
          </p:nvPr>
        </p:nvSpPr>
        <p:spPr>
          <a:xfrm>
            <a:off x="1338580" y="1791653"/>
            <a:ext cx="9144000" cy="2387600"/>
          </a:xfrm>
        </p:spPr>
        <p:txBody>
          <a:bodyPr/>
          <a:p>
            <a:r>
              <a:rPr lang="en-US">
                <a:latin typeface="Rockwell Regular" panose="02060503020205020403" charset="0"/>
                <a:cs typeface="Rockwell Regular" panose="02060503020205020403" charset="0"/>
              </a:rPr>
              <a:t>END</a:t>
            </a:r>
            <a:endParaRPr lang="en-US">
              <a:latin typeface="Rockwell Regular" panose="02060503020205020403" charset="0"/>
              <a:cs typeface="Rockwell Regular" panose="02060503020205020403"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7383</Words>
  <Application>WPS Presentation</Application>
  <PresentationFormat>Widescreen</PresentationFormat>
  <Paragraphs>126</Paragraphs>
  <Slides>16</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16</vt:i4>
      </vt:variant>
    </vt:vector>
  </HeadingPairs>
  <TitlesOfParts>
    <vt:vector size="29" baseType="lpstr">
      <vt:lpstr>Arial</vt:lpstr>
      <vt:lpstr>SimSun</vt:lpstr>
      <vt:lpstr>Wingdings</vt:lpstr>
      <vt:lpstr>Rockwell Regular</vt:lpstr>
      <vt:lpstr>宋体-简</vt:lpstr>
      <vt:lpstr>Calibri</vt:lpstr>
      <vt:lpstr>Helvetica Neue</vt:lpstr>
      <vt:lpstr>Microsoft YaHei</vt:lpstr>
      <vt:lpstr>汉仪旗黑</vt:lpstr>
      <vt:lpstr>Arial Unicode MS</vt:lpstr>
      <vt:lpstr>Calibri Light</vt:lpstr>
      <vt:lpstr>SimSun</vt:lpstr>
      <vt:lpstr>Office Theme</vt:lpstr>
      <vt:lpstr>Fundamental Principles Of Environmental Law </vt:lpstr>
      <vt:lpstr>PowerPoint 演示文稿</vt:lpstr>
      <vt:lpstr>What is the Importance?</vt:lpstr>
      <vt:lpstr>Sustainable Development</vt:lpstr>
      <vt:lpstr>Precautionary Principle</vt:lpstr>
      <vt:lpstr>PowerPoint 演示文稿</vt:lpstr>
      <vt:lpstr>Prevention Principle</vt:lpstr>
      <vt:lpstr>PowerPoint 演示文稿</vt:lpstr>
      <vt:lpstr>Polluter Pays Principle (PPP)</vt:lpstr>
      <vt:lpstr>PowerPoint 演示文稿</vt:lpstr>
      <vt:lpstr>The “No Harm” Rule</vt:lpstr>
      <vt:lpstr>The Principle of State Co-operation</vt:lpstr>
      <vt:lpstr>The Principle of Common but differentiated responsibilities</vt:lpstr>
      <vt:lpstr>Intergenerational equity ( Meeting the needs of Future Generations)</vt:lpstr>
      <vt:lpstr>PowerPoint 演示文稿</vt:lpstr>
      <vt:lpstr>END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Principles Of Environmental Law </dc:title>
  <dc:creator>inongemutemwa</dc:creator>
  <cp:lastModifiedBy>inongemutemwa</cp:lastModifiedBy>
  <cp:revision>3</cp:revision>
  <dcterms:created xsi:type="dcterms:W3CDTF">2023-07-31T10:19:42Z</dcterms:created>
  <dcterms:modified xsi:type="dcterms:W3CDTF">2023-07-31T10:19:42Z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1033-5.4.1.7973</vt:lpwstr>
  </property>
</Properties>
</file>