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0" r:id="rId4"/>
    <p:sldId id="259" r:id="rId5"/>
    <p:sldId id="258" r:id="rId6"/>
    <p:sldId id="257" r:id="rId7"/>
    <p:sldId id="261" r:id="rId8"/>
    <p:sldId id="262" r:id="rId9"/>
    <p:sldId id="263"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53000"/>
          </a:blip>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88000"/>
          </a:blip>
          <a:stretch>
            <a:fillRect/>
          </a:stretch>
        </a:blipFill>
        <a:effectLst/>
      </p:bgPr>
    </p:bg>
    <p:spTree>
      <p:nvGrpSpPr>
        <p:cNvPr id="1" name=""/>
        <p:cNvGrpSpPr/>
        <p:nvPr/>
      </p:nvGrpSpPr>
      <p:grpSpPr/>
      <p:sp>
        <p:nvSpPr>
          <p:cNvPr id="2" name="Title 1"/>
          <p:cNvSpPr>
            <a:spLocks noGrp="1"/>
          </p:cNvSpPr>
          <p:nvPr>
            <p:ph type="ctrTitle"/>
          </p:nvPr>
        </p:nvSpPr>
        <p:spPr>
          <a:xfrm>
            <a:off x="185420" y="1576070"/>
            <a:ext cx="11764645" cy="1655445"/>
          </a:xfrm>
        </p:spPr>
        <p:txBody>
          <a:bodyPr>
            <a:normAutofit fontScale="90000"/>
            <a:scene3d>
              <a:camera prst="orthographicFront"/>
              <a:lightRig rig="threePt" dir="t"/>
            </a:scene3d>
          </a:bodyPr>
          <a:p>
            <a:r>
              <a:rPr lang="en-US" b="1">
                <a:ln w="13462">
                  <a:solidFill>
                    <a:schemeClr val="bg1"/>
                  </a:solidFill>
                  <a:prstDash val="solid"/>
                </a:ln>
                <a:solidFill>
                  <a:schemeClr val="tx1">
                    <a:lumMod val="85000"/>
                    <a:lumOff val="15000"/>
                    <a:lumMod val="85000"/>
                    <a:lumOff val="15000"/>
                  </a:schemeClr>
                </a:solidFill>
                <a:effectLst>
                  <a:outerShdw dist="38100" dir="2700000" algn="bl" rotWithShape="0">
                    <a:schemeClr val="accent5"/>
                  </a:outerShdw>
                </a:effectLst>
              </a:rPr>
              <a:t>SOURCES AND FUNDAMENTAL PRINCIPLES OF ENVIRONMENTAL LAW</a:t>
            </a:r>
            <a:endParaRPr lang="en-US" b="1">
              <a:ln w="13462">
                <a:solidFill>
                  <a:schemeClr val="bg1"/>
                </a:solidFill>
                <a:prstDash val="solid"/>
              </a:ln>
              <a:solidFill>
                <a:schemeClr val="tx1">
                  <a:lumMod val="85000"/>
                  <a:lumOff val="15000"/>
                  <a:lumMod val="85000"/>
                  <a:lumOff val="15000"/>
                </a:schemeClr>
              </a:solidFill>
              <a:effectLst>
                <a:outerShdw dist="38100" dir="2700000" algn="bl" rotWithShape="0">
                  <a:schemeClr val="accent5"/>
                </a:outerShdw>
              </a:effectLst>
            </a:endParaRPr>
          </a:p>
        </p:txBody>
      </p:sp>
      <p:sp>
        <p:nvSpPr>
          <p:cNvPr id="3" name="Subtitle 2"/>
          <p:cNvSpPr>
            <a:spLocks noGrp="1"/>
          </p:cNvSpPr>
          <p:nvPr>
            <p:ph type="subTitle" idx="1"/>
          </p:nvPr>
        </p:nvSpPr>
        <p:spPr/>
        <p:txBody>
          <a:bodyPr/>
          <a:p>
            <a:r>
              <a:rPr lang="en-US" b="1"/>
              <a:t>UNIT TWO </a:t>
            </a:r>
            <a:endParaRPr lang="en-US"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a:ln w="9525">
                  <a:solidFill>
                    <a:schemeClr val="bg1"/>
                  </a:solidFill>
                  <a:prstDash val="solid"/>
                </a:ln>
                <a:solidFill>
                  <a:schemeClr val="tx1"/>
                </a:solidFill>
                <a:effectLst>
                  <a:outerShdw blurRad="12700" dist="38100" dir="2700000" algn="tl" rotWithShape="0">
                    <a:schemeClr val="bg1">
                      <a:lumMod val="50000"/>
                      <a:lumMod val="50000"/>
                    </a:schemeClr>
                  </a:outerShdw>
                </a:effectLst>
                <a:latin typeface="Rockwell Regular" panose="02060503020205020403" charset="0"/>
                <a:cs typeface="Rockwell Regular" panose="02060503020205020403" charset="0"/>
                <a:sym typeface="+mn-ea"/>
              </a:rPr>
              <a:t>National Law</a:t>
            </a:r>
            <a:endParaRPr lang="en-US">
              <a:ln w="9525">
                <a:solidFill>
                  <a:schemeClr val="bg1"/>
                </a:solidFill>
                <a:prstDash val="solid"/>
              </a:ln>
              <a:solidFill>
                <a:schemeClr val="tx1"/>
              </a:solidFill>
              <a:effectLst>
                <a:outerShdw blurRad="12700" dist="38100" dir="2700000" algn="tl" rotWithShape="0">
                  <a:schemeClr val="bg1">
                    <a:lumMod val="50000"/>
                    <a:lumMod val="50000"/>
                  </a:schemeClr>
                </a:outerShdw>
              </a:effectLst>
              <a:latin typeface="Rockwell Regular" panose="02060503020205020403" charset="0"/>
              <a:cs typeface="Rockwell Regular" panose="02060503020205020403" charset="0"/>
              <a:sym typeface="+mn-ea"/>
            </a:endParaRPr>
          </a:p>
        </p:txBody>
      </p:sp>
      <p:sp>
        <p:nvSpPr>
          <p:cNvPr id="3" name="Content Placeholder 2"/>
          <p:cNvSpPr>
            <a:spLocks noGrp="1"/>
          </p:cNvSpPr>
          <p:nvPr>
            <p:ph idx="1"/>
          </p:nvPr>
        </p:nvSpPr>
        <p:spPr>
          <a:xfrm>
            <a:off x="410845" y="1253490"/>
            <a:ext cx="10515600" cy="4351338"/>
          </a:xfrm>
        </p:spPr>
        <p:txBody>
          <a:bodyPr>
            <a:normAutofit fontScale="90000"/>
          </a:bodyPr>
          <a:p>
            <a:pPr>
              <a:lnSpc>
                <a:spcPct val="150000"/>
              </a:lnSpc>
            </a:pPr>
            <a:r>
              <a:rPr lang="en-US" sz="3200">
                <a:latin typeface="Arial Regular" panose="020B0604020202020204" charset="0"/>
                <a:cs typeface="Arial Regular" panose="020B0604020202020204" charset="0"/>
              </a:rPr>
              <a:t>The sources of Environmental law in Zambia are found in:</a:t>
            </a:r>
            <a:endParaRPr lang="en-US" sz="3200">
              <a:latin typeface="Arial Regular" panose="020B0604020202020204" charset="0"/>
              <a:cs typeface="Arial Regular" panose="020B0604020202020204" charset="0"/>
            </a:endParaRPr>
          </a:p>
          <a:p>
            <a:pPr>
              <a:lnSpc>
                <a:spcPct val="150000"/>
              </a:lnSpc>
            </a:pPr>
            <a:r>
              <a:rPr lang="en-US" sz="3200">
                <a:latin typeface="Arial Regular" panose="020B0604020202020204" charset="0"/>
                <a:cs typeface="Arial Regular" panose="020B0604020202020204" charset="0"/>
              </a:rPr>
              <a:t>i)The Constitution</a:t>
            </a:r>
            <a:endParaRPr lang="en-US" sz="3200">
              <a:latin typeface="Arial Regular" panose="020B0604020202020204" charset="0"/>
              <a:cs typeface="Arial Regular" panose="020B0604020202020204" charset="0"/>
            </a:endParaRPr>
          </a:p>
          <a:p>
            <a:pPr>
              <a:lnSpc>
                <a:spcPct val="150000"/>
              </a:lnSpc>
            </a:pPr>
            <a:r>
              <a:rPr lang="en-US" sz="3200">
                <a:latin typeface="Arial Regular" panose="020B0604020202020204" charset="0"/>
                <a:cs typeface="Arial Regular" panose="020B0604020202020204" charset="0"/>
              </a:rPr>
              <a:t>ii)Environmental Laws and Legislation</a:t>
            </a:r>
            <a:endParaRPr lang="en-US" sz="3200">
              <a:latin typeface="Arial Regular" panose="020B0604020202020204" charset="0"/>
              <a:cs typeface="Arial Regular" panose="020B0604020202020204" charset="0"/>
            </a:endParaRPr>
          </a:p>
          <a:p>
            <a:pPr>
              <a:lnSpc>
                <a:spcPct val="150000"/>
              </a:lnSpc>
            </a:pPr>
            <a:r>
              <a:rPr lang="en-US" sz="3200">
                <a:latin typeface="Arial Regular" panose="020B0604020202020204" charset="0"/>
                <a:cs typeface="Arial Regular" panose="020B0604020202020204" charset="0"/>
              </a:rPr>
              <a:t>iii)Common Law principles</a:t>
            </a:r>
            <a:endParaRPr lang="en-US" sz="3200">
              <a:latin typeface="Arial Regular" panose="020B0604020202020204" charset="0"/>
              <a:cs typeface="Arial Regular" panose="020B0604020202020204" charset="0"/>
            </a:endParaRPr>
          </a:p>
          <a:p>
            <a:pPr>
              <a:lnSpc>
                <a:spcPct val="150000"/>
              </a:lnSpc>
            </a:pPr>
            <a:r>
              <a:rPr lang="en-US" sz="3200">
                <a:latin typeface="Arial Regular" panose="020B0604020202020204" charset="0"/>
                <a:cs typeface="Arial Regular" panose="020B0604020202020204" charset="0"/>
              </a:rPr>
              <a:t>iv)Judicial Precedents</a:t>
            </a:r>
            <a:endParaRPr lang="en-US" sz="3200">
              <a:latin typeface="Arial Regular" panose="020B0604020202020204" charset="0"/>
              <a:cs typeface="Arial Regular" panose="020B060402020202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956310"/>
            <a:ext cx="10515600" cy="5038725"/>
          </a:xfrm>
        </p:spPr>
        <p:txBody>
          <a:bodyPr/>
          <a:p>
            <a:r>
              <a:rPr lang="en-US" b="1">
                <a:gradFill>
                  <a:gsLst>
                    <a:gs pos="21000">
                      <a:srgbClr val="53575C"/>
                    </a:gs>
                    <a:gs pos="88000">
                      <a:srgbClr val="C5C7CA"/>
                    </a:gs>
                  </a:gsLst>
                  <a:lin ang="5400000"/>
                </a:gradFill>
                <a:effectLst/>
              </a:rPr>
              <a:t></a:t>
            </a:r>
            <a:r>
              <a:rPr lang="en-US" b="1">
                <a:solidFill>
                  <a:schemeClr val="tx1"/>
                </a:solidFill>
                <a:effectLst>
                  <a:outerShdw blurRad="38100" dist="19050" dir="2700000" algn="tl" rotWithShape="0">
                    <a:schemeClr val="dk1">
                      <a:alpha val="40000"/>
                      <a:alpha val="40000"/>
                    </a:schemeClr>
                  </a:outerShdw>
                </a:effectLst>
              </a:rPr>
              <a:t>Constitution :</a:t>
            </a:r>
            <a:r>
              <a:rPr lang="en-US">
                <a:solidFill>
                  <a:schemeClr val="tx1"/>
                </a:solidFill>
                <a:effectLst>
                  <a:outerShdw blurRad="38100" dist="19050" dir="2700000" algn="tl" rotWithShape="0">
                    <a:schemeClr val="dk1">
                      <a:alpha val="40000"/>
                      <a:alpha val="40000"/>
                    </a:schemeClr>
                  </a:outerShdw>
                </a:effectLst>
              </a:rPr>
              <a:t> </a:t>
            </a:r>
            <a:endParaRPr lang="en-US"/>
          </a:p>
          <a:p>
            <a:pPr algn="just">
              <a:lnSpc>
                <a:spcPct val="150000"/>
              </a:lnSpc>
            </a:pPr>
            <a:r>
              <a:rPr lang="en-US"/>
              <a:t>Article 43(1)(c)(d) of constitution Act no 2 of 2016</a:t>
            </a:r>
            <a:endParaRPr lang="en-US"/>
          </a:p>
          <a:p>
            <a:pPr algn="just">
              <a:lnSpc>
                <a:spcPct val="150000"/>
              </a:lnSpc>
            </a:pPr>
            <a:r>
              <a:rPr lang="en-US"/>
              <a:t>Article 151(2)(f) of constitution Act no 2 of 2016</a:t>
            </a:r>
            <a:endParaRPr lang="en-US"/>
          </a:p>
          <a:p>
            <a:pPr algn="just">
              <a:lnSpc>
                <a:spcPct val="150000"/>
              </a:lnSpc>
            </a:pPr>
            <a:r>
              <a:rPr lang="en-US"/>
              <a:t>Article 255 to 257 of constitution Act no 2 of 2016</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18490"/>
            <a:ext cx="10515600" cy="5800090"/>
          </a:xfrm>
        </p:spPr>
        <p:txBody>
          <a:bodyPr>
            <a:normAutofit lnSpcReduction="20000"/>
          </a:bodyPr>
          <a:p>
            <a:r>
              <a:rPr lang="en-US" sz="3200" b="1">
                <a:solidFill>
                  <a:schemeClr val="tx1"/>
                </a:solidFill>
                <a:effectLst>
                  <a:outerShdw blurRad="38100" dist="19050" dir="2700000" algn="tl" rotWithShape="0">
                    <a:schemeClr val="dk1">
                      <a:alpha val="40000"/>
                      <a:alpha val="40000"/>
                    </a:schemeClr>
                  </a:outerShdw>
                </a:effectLst>
              </a:rPr>
              <a:t>Environmental Laws or Legislation:</a:t>
            </a:r>
            <a:r>
              <a:rPr lang="en-US" sz="3200"/>
              <a:t> </a:t>
            </a:r>
            <a:endParaRPr lang="en-US" sz="3200"/>
          </a:p>
          <a:p>
            <a:pPr algn="just">
              <a:lnSpc>
                <a:spcPct val="150000"/>
              </a:lnSpc>
            </a:pPr>
            <a:r>
              <a:rPr lang="en-US" sz="3200"/>
              <a:t>This is the principle source of Environmental law in Zambia as provided by section 3. </a:t>
            </a:r>
            <a:endParaRPr lang="en-US" sz="3200"/>
          </a:p>
          <a:p>
            <a:pPr algn="just">
              <a:lnSpc>
                <a:spcPct val="150000"/>
              </a:lnSpc>
            </a:pPr>
            <a:r>
              <a:rPr lang="en-US" sz="3200"/>
              <a:t>The main piece of Environmental Legislation is the Environmental Management Act No. 12 of 2011 which according to section 76 of the said Act is administered in conjunction with other Acts.</a:t>
            </a:r>
            <a:endParaRPr lang="en-US" sz="3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29260" y="561975"/>
            <a:ext cx="11296015" cy="6061075"/>
          </a:xfrm>
        </p:spPr>
        <p:txBody>
          <a:bodyPr>
            <a:normAutofit lnSpcReduction="10000"/>
          </a:bodyPr>
          <a:p>
            <a:r>
              <a:rPr lang="en-US"/>
              <a:t></a:t>
            </a:r>
            <a:r>
              <a:rPr lang="en-US" sz="3200" b="1">
                <a:solidFill>
                  <a:schemeClr val="tx1"/>
                </a:solidFill>
                <a:effectLst>
                  <a:outerShdw blurRad="38100" dist="19050" dir="2700000" algn="tl" rotWithShape="0">
                    <a:schemeClr val="dk1">
                      <a:alpha val="40000"/>
                      <a:alpha val="40000"/>
                    </a:schemeClr>
                  </a:outerShdw>
                </a:effectLst>
              </a:rPr>
              <a:t>Judicial Decisions: </a:t>
            </a:r>
            <a:endParaRPr lang="en-US" sz="3200" b="1">
              <a:solidFill>
                <a:schemeClr val="tx1"/>
              </a:solidFill>
              <a:effectLst>
                <a:outerShdw blurRad="38100" dist="19050" dir="2700000" algn="tl" rotWithShape="0">
                  <a:schemeClr val="dk1">
                    <a:alpha val="40000"/>
                    <a:alpha val="40000"/>
                  </a:schemeClr>
                </a:outerShdw>
              </a:effectLst>
            </a:endParaRPr>
          </a:p>
          <a:p>
            <a:pPr algn="just">
              <a:lnSpc>
                <a:spcPct val="150000"/>
              </a:lnSpc>
            </a:pPr>
            <a:r>
              <a:rPr lang="en-US"/>
              <a:t>The decisions of the Supreme Court and High Court in Zambia provide a source of Environmental law by the creation of legal precedents that are binding. Therefore, where the Court is faced with a dispute relating to environmental issues, they will be guided by legal precedents as such, any decision passed by the court will become a source of environmental law.</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23240" y="542925"/>
            <a:ext cx="10830560" cy="5634355"/>
          </a:xfrm>
        </p:spPr>
        <p:txBody>
          <a:bodyPr>
            <a:normAutofit/>
          </a:bodyPr>
          <a:p>
            <a:r>
              <a:rPr lang="en-US"/>
              <a:t></a:t>
            </a:r>
            <a:r>
              <a:rPr lang="en-US" sz="3200" b="1">
                <a:solidFill>
                  <a:schemeClr val="tx1"/>
                </a:solidFill>
                <a:effectLst>
                  <a:outerShdw blurRad="38100" dist="19050" dir="2700000" algn="tl" rotWithShape="0">
                    <a:schemeClr val="dk1">
                      <a:alpha val="40000"/>
                      <a:alpha val="40000"/>
                    </a:schemeClr>
                  </a:outerShdw>
                </a:effectLst>
              </a:rPr>
              <a:t>Common Law Principles and Traditional Customs: </a:t>
            </a:r>
            <a:endParaRPr lang="en-US" sz="3200" b="1">
              <a:solidFill>
                <a:schemeClr val="tx1"/>
              </a:solidFill>
              <a:effectLst>
                <a:outerShdw blurRad="38100" dist="19050" dir="2700000" algn="tl" rotWithShape="0">
                  <a:schemeClr val="dk1">
                    <a:alpha val="40000"/>
                    <a:alpha val="40000"/>
                  </a:schemeClr>
                </a:outerShdw>
              </a:effectLst>
            </a:endParaRPr>
          </a:p>
          <a:p>
            <a:pPr algn="just">
              <a:lnSpc>
                <a:spcPct val="150000"/>
              </a:lnSpc>
            </a:pPr>
            <a:r>
              <a:rPr lang="en-US" sz="3200"/>
              <a:t>Common law principles are those that have been used by courts of chancery and have achieved common usage over time. In the same vein, a custom that has been widely accepted and used to deal with environmental matters will qualify as a source of Environmental law.</a:t>
            </a:r>
            <a:endParaRPr lang="en-US" sz="3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708025" y="450215"/>
            <a:ext cx="10775315" cy="5596255"/>
          </a:xfrm>
        </p:spPr>
        <p:txBody>
          <a:bodyPr>
            <a:normAutofit lnSpcReduction="20000"/>
          </a:bodyPr>
          <a:p>
            <a:r>
              <a:rPr lang="en-US" sz="3100" b="1">
                <a:solidFill>
                  <a:schemeClr val="tx1"/>
                </a:solidFill>
                <a:effectLst>
                  <a:outerShdw blurRad="38100" dist="19050" dir="2700000" algn="tl" rotWithShape="0">
                    <a:schemeClr val="dk1">
                      <a:alpha val="40000"/>
                      <a:alpha val="40000"/>
                    </a:schemeClr>
                  </a:outerShdw>
                </a:effectLst>
              </a:rPr>
              <a:t>Regulations: </a:t>
            </a:r>
            <a:endParaRPr lang="en-US" sz="3100" b="1">
              <a:solidFill>
                <a:schemeClr val="tx1"/>
              </a:solidFill>
              <a:effectLst>
                <a:outerShdw blurRad="38100" dist="19050" dir="2700000" algn="tl" rotWithShape="0">
                  <a:schemeClr val="dk1">
                    <a:alpha val="40000"/>
                    <a:alpha val="40000"/>
                  </a:schemeClr>
                </a:outerShdw>
              </a:effectLst>
            </a:endParaRPr>
          </a:p>
          <a:p>
            <a:pPr algn="just">
              <a:lnSpc>
                <a:spcPct val="150000"/>
              </a:lnSpc>
            </a:pPr>
            <a:r>
              <a:rPr lang="en-US"/>
              <a:t>Much of the detail of environmental obligations is set out in statutory instruments. </a:t>
            </a:r>
            <a:endParaRPr lang="en-US"/>
          </a:p>
          <a:p>
            <a:pPr algn="just">
              <a:lnSpc>
                <a:spcPct val="150000"/>
              </a:lnSpc>
            </a:pPr>
            <a:r>
              <a:rPr lang="en-US"/>
              <a:t> The Zambia Environmental Management Agency (ZEMA) provides as follows:</a:t>
            </a:r>
            <a:endParaRPr lang="en-US"/>
          </a:p>
          <a:p>
            <a:pPr algn="just">
              <a:lnSpc>
                <a:spcPct val="150000"/>
              </a:lnSpc>
            </a:pPr>
            <a:r>
              <a:rPr lang="en-US"/>
              <a:t>s30 (1) “the minister may by statutory instrument, on the advice of the Agency, make regulations for the effective administration of strategic environmental assessments and environmental impact assessments.”</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33730" y="1454785"/>
            <a:ext cx="10720070" cy="4722495"/>
          </a:xfrm>
        </p:spPr>
        <p:txBody>
          <a:bodyPr>
            <a:normAutofit/>
          </a:bodyPr>
          <a:p>
            <a:pPr>
              <a:lnSpc>
                <a:spcPct val="100000"/>
              </a:lnSpc>
            </a:pPr>
            <a:r>
              <a:rPr lang="en-US"/>
              <a:t>The sources on international Environmental Law are generally the same as those of international law, because it is a branch of international law. The Sources of international Law are listed under Article 138 of the Statute of the international Court of Justice and includes the following:</a:t>
            </a:r>
            <a:endParaRPr lang="en-US"/>
          </a:p>
          <a:p>
            <a:pPr>
              <a:lnSpc>
                <a:spcPct val="100000"/>
              </a:lnSpc>
            </a:pPr>
            <a:r>
              <a:rPr lang="en-US"/>
              <a:t>i)International Conventions or treaties</a:t>
            </a:r>
            <a:endParaRPr lang="en-US"/>
          </a:p>
          <a:p>
            <a:pPr>
              <a:lnSpc>
                <a:spcPct val="100000"/>
              </a:lnSpc>
            </a:pPr>
            <a:r>
              <a:rPr lang="en-US"/>
              <a:t>ii)International Customs ( Customary international law)</a:t>
            </a:r>
            <a:endParaRPr lang="en-US"/>
          </a:p>
          <a:p>
            <a:pPr>
              <a:lnSpc>
                <a:spcPct val="100000"/>
              </a:lnSpc>
            </a:pPr>
            <a:r>
              <a:rPr lang="en-US"/>
              <a:t>iii)General Principles of Law recognised by civilized nations</a:t>
            </a:r>
            <a:endParaRPr lang="en-US"/>
          </a:p>
          <a:p>
            <a:pPr>
              <a:lnSpc>
                <a:spcPct val="100000"/>
              </a:lnSpc>
            </a:pPr>
            <a:r>
              <a:rPr lang="en-US"/>
              <a:t>iv)Judicial Decisions and Qualified Teachings</a:t>
            </a:r>
            <a:endParaRPr lang="en-US"/>
          </a:p>
        </p:txBody>
      </p:sp>
      <p:sp>
        <p:nvSpPr>
          <p:cNvPr id="4" name="Title 3"/>
          <p:cNvSpPr/>
          <p:nvPr>
            <p:ph type="title"/>
          </p:nvPr>
        </p:nvSpPr>
        <p:spPr/>
        <p:txBody>
          <a:bodyPr/>
          <a:p>
            <a:r>
              <a:rPr lang="en-US" b="1">
                <a:ln w="9525">
                  <a:solidFill>
                    <a:schemeClr val="bg1"/>
                  </a:solidFill>
                  <a:prstDash val="solid"/>
                </a:ln>
                <a:solidFill>
                  <a:schemeClr val="tx1"/>
                </a:solidFill>
                <a:effectLst>
                  <a:outerShdw blurRad="12700" dist="38100" dir="2700000" algn="tl" rotWithShape="0">
                    <a:schemeClr val="bg1">
                      <a:lumMod val="50000"/>
                      <a:lumMod val="50000"/>
                    </a:schemeClr>
                  </a:outerShdw>
                </a:effectLst>
              </a:rPr>
              <a:t>INTERNATIONAL LAW</a:t>
            </a:r>
            <a:endParaRPr lang="en-US" b="1">
              <a:ln w="9525">
                <a:solidFill>
                  <a:schemeClr val="bg1"/>
                </a:solidFill>
                <a:prstDash val="solid"/>
              </a:ln>
              <a:solidFill>
                <a:schemeClr val="tx1"/>
              </a:solidFill>
              <a:effectLst>
                <a:outerShdw blurRad="12700" dist="38100" dir="2700000" algn="tl" rotWithShape="0">
                  <a:schemeClr val="bg1">
                    <a:lumMod val="50000"/>
                    <a:lumMod val="50000"/>
                  </a:schemeClr>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36270"/>
            <a:ext cx="10515600" cy="5541010"/>
          </a:xfrm>
        </p:spPr>
        <p:txBody>
          <a:bodyPr/>
          <a:p>
            <a:r>
              <a:rPr lang="en-US" sz="3200" b="1">
                <a:solidFill>
                  <a:schemeClr val="tx1"/>
                </a:solidFill>
                <a:effectLst>
                  <a:outerShdw blurRad="38100" dist="19050" dir="2700000" algn="tl" rotWithShape="0">
                    <a:schemeClr val="dk1">
                      <a:alpha val="40000"/>
                      <a:alpha val="40000"/>
                    </a:schemeClr>
                  </a:outerShdw>
                </a:effectLst>
              </a:rPr>
              <a:t>International Conventions: </a:t>
            </a:r>
            <a:endParaRPr lang="en-US" sz="3200" b="1">
              <a:solidFill>
                <a:schemeClr val="tx1"/>
              </a:solidFill>
              <a:effectLst>
                <a:outerShdw blurRad="38100" dist="19050" dir="2700000" algn="tl" rotWithShape="0">
                  <a:schemeClr val="dk1">
                    <a:alpha val="40000"/>
                    <a:alpha val="40000"/>
                  </a:schemeClr>
                </a:outerShdw>
              </a:effectLst>
            </a:endParaRPr>
          </a:p>
          <a:p>
            <a:endParaRPr lang="en-US"/>
          </a:p>
          <a:p>
            <a:pPr algn="just">
              <a:lnSpc>
                <a:spcPct val="150000"/>
              </a:lnSpc>
            </a:pPr>
            <a:r>
              <a:rPr lang="en-US"/>
              <a:t>Most international Environmental Law is to be found in conventions (also known as treaties) aimed at resolving particular environmental problem. Conventions create obligations and norms of behaviour for the states which are party to them. In essence, they are binding only on the signatory states.</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91515"/>
            <a:ext cx="10793730" cy="5485765"/>
          </a:xfrm>
        </p:spPr>
        <p:txBody>
          <a:bodyPr>
            <a:normAutofit/>
          </a:bodyPr>
          <a:p>
            <a:r>
              <a:rPr lang="en-US" sz="3100" b="1">
                <a:solidFill>
                  <a:schemeClr val="tx1"/>
                </a:solidFill>
                <a:effectLst>
                  <a:outerShdw blurRad="38100" dist="19050" dir="2700000" algn="tl" rotWithShape="0">
                    <a:schemeClr val="dk1">
                      <a:alpha val="40000"/>
                      <a:alpha val="40000"/>
                    </a:schemeClr>
                  </a:outerShdw>
                </a:effectLst>
              </a:rPr>
              <a:t>Customary international law:</a:t>
            </a:r>
            <a:r>
              <a:rPr lang="en-US"/>
              <a:t> </a:t>
            </a:r>
            <a:endParaRPr lang="en-US"/>
          </a:p>
          <a:p>
            <a:pPr algn="just">
              <a:lnSpc>
                <a:spcPct val="150000"/>
              </a:lnSpc>
            </a:pPr>
            <a:r>
              <a:rPr lang="en-US"/>
              <a:t>Rules of customary international law arise where there is a general recognition among states that certain practices and norms of behaviour are obligatory. In order to show that a rule of customary law is in existence, there must be:</a:t>
            </a:r>
            <a:endParaRPr lang="en-US"/>
          </a:p>
          <a:p>
            <a:pPr algn="just">
              <a:lnSpc>
                <a:spcPct val="150000"/>
              </a:lnSpc>
            </a:pPr>
            <a:r>
              <a:rPr lang="en-US"/>
              <a:t>The uniformity and consistency of usage</a:t>
            </a:r>
            <a:endParaRPr lang="en-US"/>
          </a:p>
          <a:p>
            <a:pPr algn="just">
              <a:lnSpc>
                <a:spcPct val="150000"/>
              </a:lnSpc>
            </a:pPr>
            <a:r>
              <a:rPr lang="en-US"/>
              <a:t>The length of time during which that practices has been adhered to.</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36270"/>
            <a:ext cx="10515600" cy="5541010"/>
          </a:xfrm>
        </p:spPr>
        <p:txBody>
          <a:bodyPr/>
          <a:p>
            <a:r>
              <a:rPr lang="en-US" sz="3200" b="1">
                <a:solidFill>
                  <a:schemeClr val="tx1"/>
                </a:solidFill>
                <a:effectLst>
                  <a:outerShdw blurRad="38100" dist="19050" dir="2700000" algn="tl" rotWithShape="0">
                    <a:schemeClr val="dk1">
                      <a:alpha val="40000"/>
                      <a:alpha val="40000"/>
                    </a:schemeClr>
                  </a:outerShdw>
                </a:effectLst>
              </a:rPr>
              <a:t>General Principles of Law: </a:t>
            </a:r>
            <a:endParaRPr lang="en-US" sz="3200" b="1">
              <a:solidFill>
                <a:schemeClr val="tx1"/>
              </a:solidFill>
              <a:effectLst>
                <a:outerShdw blurRad="38100" dist="19050" dir="2700000" algn="tl" rotWithShape="0">
                  <a:schemeClr val="dk1">
                    <a:alpha val="40000"/>
                    <a:alpha val="40000"/>
                  </a:schemeClr>
                </a:outerShdw>
              </a:effectLst>
            </a:endParaRPr>
          </a:p>
          <a:p>
            <a:pPr algn="just">
              <a:lnSpc>
                <a:spcPct val="150000"/>
              </a:lnSpc>
            </a:pPr>
            <a:r>
              <a:rPr lang="en-US"/>
              <a:t>There is no universally agreed upon set of general principles and concepts. However, these include both principles of international legal system as well as those common to the major national legal systems of the world.</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727710" y="375920"/>
            <a:ext cx="11090910" cy="6482715"/>
          </a:xfrm>
        </p:spPr>
        <p:txBody>
          <a:bodyPr/>
          <a:p>
            <a:r>
              <a:rPr lang="en-US"/>
              <a:t></a:t>
            </a:r>
            <a:r>
              <a:rPr lang="en-US" sz="3200" b="1">
                <a:solidFill>
                  <a:schemeClr val="tx1"/>
                </a:solidFill>
                <a:effectLst>
                  <a:outerShdw blurRad="38100" dist="19050" dir="2700000" algn="tl" rotWithShape="0">
                    <a:schemeClr val="dk1">
                      <a:alpha val="40000"/>
                      <a:alpha val="40000"/>
                    </a:schemeClr>
                  </a:outerShdw>
                </a:effectLst>
              </a:rPr>
              <a:t>Judicial Decisions and Qualified Teachings: </a:t>
            </a:r>
            <a:endParaRPr lang="en-US" sz="3200" b="1">
              <a:solidFill>
                <a:schemeClr val="tx1"/>
              </a:solidFill>
              <a:effectLst>
                <a:outerShdw blurRad="38100" dist="19050" dir="2700000" algn="tl" rotWithShape="0">
                  <a:schemeClr val="dk1">
                    <a:alpha val="40000"/>
                    <a:alpha val="40000"/>
                  </a:schemeClr>
                </a:outerShdw>
              </a:effectLst>
            </a:endParaRPr>
          </a:p>
          <a:p>
            <a:pPr algn="just">
              <a:lnSpc>
                <a:spcPct val="150000"/>
              </a:lnSpc>
            </a:pPr>
            <a:r>
              <a:rPr lang="en-US"/>
              <a:t>Decisions of the ICJ and academic commentary play a much greater role in international environmental law than it does in most  domestic legal systems. Decisions of the ICJ itself or of other international tribunals, and writings of publicists are considered if :</a:t>
            </a:r>
            <a:endParaRPr lang="en-US"/>
          </a:p>
          <a:p>
            <a:pPr algn="just">
              <a:lnSpc>
                <a:spcPct val="150000"/>
              </a:lnSpc>
            </a:pPr>
            <a:r>
              <a:rPr lang="en-US"/>
              <a:t>There is no treaty on a particular contentious issue</a:t>
            </a:r>
            <a:endParaRPr lang="en-US"/>
          </a:p>
          <a:p>
            <a:pPr algn="just">
              <a:lnSpc>
                <a:spcPct val="150000"/>
              </a:lnSpc>
            </a:pPr>
            <a:r>
              <a:rPr lang="en-US"/>
              <a:t>There is no customary rule of international law</a:t>
            </a:r>
            <a:endParaRPr lang="en-US"/>
          </a:p>
          <a:p>
            <a:pPr algn="just">
              <a:lnSpc>
                <a:spcPct val="150000"/>
              </a:lnSpc>
            </a:pPr>
            <a:r>
              <a:rPr lang="en-US"/>
              <a:t>There are no applicable general principles of international law.</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544195"/>
            <a:ext cx="10515600" cy="5187315"/>
          </a:xfrm>
        </p:spPr>
        <p:txBody>
          <a:bodyPr>
            <a:noAutofit/>
          </a:bodyPr>
          <a:p>
            <a:pPr algn="just">
              <a:lnSpc>
                <a:spcPct val="150000"/>
              </a:lnSpc>
            </a:pPr>
            <a:r>
              <a:rPr lang="en-US"/>
              <a:t>Non binding international instruments and declarations [soft law instruments] such as the Stockholm and Rio Declarations, including United Nations General Assembly Resolutions are also sources of international environmental law. Though these principles and declarations strictly speaking are legally non binding, they are not devoid of normative content and help the expectations of the international community.</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4111</Words>
  <Application>WPS Writer</Application>
  <PresentationFormat>Widescreen</PresentationFormat>
  <Paragraphs>60</Paragraphs>
  <Slides>13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13</vt:i4>
      </vt:variant>
    </vt:vector>
  </HeadingPairs>
  <TitlesOfParts>
    <vt:vector size="26" baseType="lpstr">
      <vt:lpstr>Arial</vt:lpstr>
      <vt:lpstr>SimSun</vt:lpstr>
      <vt:lpstr>Wingdings</vt:lpstr>
      <vt:lpstr>Rockwell Regular</vt:lpstr>
      <vt:lpstr>Arial Regular</vt:lpstr>
      <vt:lpstr>Calibri Light</vt:lpstr>
      <vt:lpstr>Helvetica Neue</vt:lpstr>
      <vt:lpstr>Calibri</vt:lpstr>
      <vt:lpstr>Microsoft YaHei</vt:lpstr>
      <vt:lpstr>汉仪旗黑</vt:lpstr>
      <vt:lpstr>宋体-简</vt:lpstr>
      <vt:lpstr>Arial Unicode MS</vt:lpstr>
      <vt:lpstr>Office Theme</vt:lpstr>
      <vt:lpstr>SOURCES OF ENVIRONMENTAL LAW</vt:lpstr>
      <vt:lpstr>National Law</vt:lpstr>
      <vt:lpstr>PowerPoint 演示文稿</vt:lpstr>
      <vt:lpstr>PowerPoint 演示文稿</vt:lpstr>
      <vt:lpstr>PowerPoint 演示文稿</vt:lpstr>
      <vt:lpstr>PowerPoint 演示文稿</vt:lpstr>
      <vt:lpstr>PowerPoint 演示文稿</vt:lpstr>
      <vt:lpstr>INTERNATIONAL LAW</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SOURCES OF ENVIRONMENTAL LAW</dc:title>
  <dc:creator>inongemutemwa</dc:creator>
  <cp:lastModifiedBy>Ino Mutemwa</cp:lastModifiedBy>
  <cp:revision>2</cp:revision>
  <dcterms:created xsi:type="dcterms:W3CDTF">2023-07-27T21:25:57Z</dcterms:created>
  <dcterms:modified xsi:type="dcterms:W3CDTF">2023-07-27T21:25:57Z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