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3" r:id="rId5"/>
    <p:sldId id="259" r:id="rId6"/>
    <p:sldId id="260" r:id="rId7"/>
    <p:sldId id="261" r:id="rId8"/>
    <p:sldId id="262"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9" autoAdjust="0"/>
    <p:restoredTop sz="94660"/>
  </p:normalViewPr>
  <p:slideViewPr>
    <p:cSldViewPr snapToGrid="0" showGuides="1">
      <p:cViewPr varScale="1">
        <p:scale>
          <a:sx n="104" d="100"/>
          <a:sy n="104" d="100"/>
        </p:scale>
        <p:origin x="680" y="2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2/19/24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2/19/24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2/19/24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2/19/24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2/19/24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2/19/24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2/19/24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2/19/24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2/19/24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2/19/24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2/19/24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2/19/24</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eeas.europa.eu/delegations/un-new-york/112006/eu-intervention-un-general-assembly-11th-emergency-special-session-ukraine_e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en.wikipedia.org/wiki/Sweden" TargetMode="External"/><Relationship Id="rId3" Type="http://schemas.openxmlformats.org/officeDocument/2006/relationships/hyperlink" Target="https://en.wikipedia.org/wiki/List_of_military_aid_to_Ukraine_during_the_Russo-Ukrainian_War#Sovereign_countries" TargetMode="External"/><Relationship Id="rId7" Type="http://schemas.openxmlformats.org/officeDocument/2006/relationships/hyperlink" Target="https://en.wikipedia.org/wiki/Germany" TargetMode="External"/><Relationship Id="rId2" Type="http://schemas.openxmlformats.org/officeDocument/2006/relationships/hyperlink" Target="https://en.wikipedia.org/wiki/List_of_military_aid_to_Ukraine_during_the_Russo-Ukrainian_War#European_Union" TargetMode="External"/><Relationship Id="rId1" Type="http://schemas.openxmlformats.org/officeDocument/2006/relationships/slideLayout" Target="../slideLayouts/slideLayout2.xml"/><Relationship Id="rId6" Type="http://schemas.openxmlformats.org/officeDocument/2006/relationships/hyperlink" Target="https://en.wikipedia.org/wiki/NATO" TargetMode="External"/><Relationship Id="rId5" Type="http://schemas.openxmlformats.org/officeDocument/2006/relationships/hyperlink" Target="https://en.wikipedia.org/wiki/List_of_military_aid_to_Ukraine_during_the_Russo-Ukrainian_War#Other_parties" TargetMode="External"/><Relationship Id="rId10" Type="http://schemas.openxmlformats.org/officeDocument/2006/relationships/hyperlink" Target="https://en.wikipedia.org/wiki/European_Union" TargetMode="External"/><Relationship Id="rId4" Type="http://schemas.openxmlformats.org/officeDocument/2006/relationships/hyperlink" Target="https://en.wikipedia.org/wiki/List_of_military_aid_to_Ukraine_during_the_Russo-Ukrainian_War#Companies" TargetMode="External"/><Relationship Id="rId9" Type="http://schemas.openxmlformats.org/officeDocument/2006/relationships/hyperlink" Target="https://en.wikipedia.org/wiki/Ukrain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19" y="5012387"/>
            <a:ext cx="11116491" cy="1463040"/>
          </a:xfrm>
        </p:spPr>
        <p:txBody>
          <a:bodyPr>
            <a:normAutofit/>
          </a:bodyPr>
          <a:lstStyle/>
          <a:p>
            <a:pPr algn="ctr"/>
            <a:r>
              <a:rPr lang="en-GB" dirty="0"/>
              <a:t>	 The Russia and Ukraine war:</a:t>
            </a:r>
            <a:br>
              <a:rPr lang="en-GB" dirty="0"/>
            </a:br>
            <a:r>
              <a:rPr lang="en-GB" dirty="0"/>
              <a:t>right to self defence  </a:t>
            </a:r>
            <a:endParaRPr lang="en-US" dirty="0"/>
          </a:p>
        </p:txBody>
      </p:sp>
    </p:spTree>
    <p:extLst>
      <p:ext uri="{BB962C8B-B14F-4D97-AF65-F5344CB8AC3E}">
        <p14:creationId xmlns:p14="http://schemas.microsoft.com/office/powerpoint/2010/main" val="1597744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1E8C6-A595-5346-B4EA-5D8F315E457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3291EB6-2D15-C349-A5BB-E5B9530DD7FB}"/>
              </a:ext>
            </a:extLst>
          </p:cNvPr>
          <p:cNvSpPr>
            <a:spLocks noGrp="1"/>
          </p:cNvSpPr>
          <p:nvPr>
            <p:ph idx="1"/>
          </p:nvPr>
        </p:nvSpPr>
        <p:spPr/>
        <p:txBody>
          <a:bodyPr/>
          <a:lstStyle/>
          <a:p>
            <a:r>
              <a:rPr lang="en-US" dirty="0"/>
              <a:t>This was highly felt by </a:t>
            </a:r>
            <a:r>
              <a:rPr lang="en-US" dirty="0" err="1"/>
              <a:t>deleviping</a:t>
            </a:r>
            <a:r>
              <a:rPr lang="en-US" dirty="0"/>
              <a:t> Nation such as Zambia, Tanzania  and etc.</a:t>
            </a:r>
          </a:p>
          <a:p>
            <a:endParaRPr lang="en-US" dirty="0"/>
          </a:p>
          <a:p>
            <a:r>
              <a:rPr lang="en-US" dirty="0"/>
              <a:t>HIGH  GLOBAL PRICE OF ENERGY – sanctions on </a:t>
            </a:r>
            <a:r>
              <a:rPr lang="en-US" dirty="0" err="1"/>
              <a:t>russia</a:t>
            </a:r>
            <a:r>
              <a:rPr lang="en-US" dirty="0"/>
              <a:t>  further increases in energy price in international market.</a:t>
            </a:r>
          </a:p>
        </p:txBody>
      </p:sp>
    </p:spTree>
    <p:extLst>
      <p:ext uri="{BB962C8B-B14F-4D97-AF65-F5344CB8AC3E}">
        <p14:creationId xmlns:p14="http://schemas.microsoft.com/office/powerpoint/2010/main" val="3574512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00802-5924-6B4F-BAB0-928210B721A2}"/>
              </a:ext>
            </a:extLst>
          </p:cNvPr>
          <p:cNvSpPr>
            <a:spLocks noGrp="1"/>
          </p:cNvSpPr>
          <p:nvPr>
            <p:ph type="title"/>
          </p:nvPr>
        </p:nvSpPr>
        <p:spPr/>
        <p:txBody>
          <a:bodyPr/>
          <a:lstStyle/>
          <a:p>
            <a:r>
              <a:rPr lang="en-US" dirty="0"/>
              <a:t>INTERNATIONAL  ORGANISATION  AND GOVERNMENT’S RESPONSE TO </a:t>
            </a:r>
          </a:p>
        </p:txBody>
      </p:sp>
      <p:sp>
        <p:nvSpPr>
          <p:cNvPr id="3" name="Content Placeholder 2">
            <a:extLst>
              <a:ext uri="{FF2B5EF4-FFF2-40B4-BE49-F238E27FC236}">
                <a16:creationId xmlns:a16="http://schemas.microsoft.com/office/drawing/2014/main" id="{674AE90E-3A68-2A4B-B0A6-D469BBE298B1}"/>
              </a:ext>
            </a:extLst>
          </p:cNvPr>
          <p:cNvSpPr>
            <a:spLocks noGrp="1"/>
          </p:cNvSpPr>
          <p:nvPr>
            <p:ph idx="1"/>
          </p:nvPr>
        </p:nvSpPr>
        <p:spPr/>
        <p:txBody>
          <a:bodyPr>
            <a:normAutofit fontScale="85000" lnSpcReduction="10000"/>
          </a:bodyPr>
          <a:lstStyle/>
          <a:p>
            <a:r>
              <a:rPr lang="en-US" b="1" dirty="0"/>
              <a:t> On 2 March, the UN General Assembly adopted — by an overwhelming majority of 141 against 5 — a resolution rejecting the Russian Federation's brutal invasion of Ukraine and demanding that Russia immediately withdraw its forces and abide by international law. </a:t>
            </a:r>
          </a:p>
          <a:p>
            <a:r>
              <a:rPr lang="en-US" dirty="0"/>
              <a:t>Upon the successful adoption of the resolution, EU Ambassador to the UN in New York Olof Skoog </a:t>
            </a:r>
            <a:r>
              <a:rPr lang="en-US" dirty="0">
                <a:hlinkClick r:id="rId2"/>
              </a:rPr>
              <a:t>stressed </a:t>
            </a:r>
            <a:r>
              <a:rPr lang="en-US" dirty="0"/>
              <a:t>the historic nature of this vote:</a:t>
            </a:r>
          </a:p>
          <a:p>
            <a:r>
              <a:rPr lang="en-US" i="1" dirty="0"/>
              <a:t>“The world has spoken. The Russian government must immediately stop the aggression, withdraw its troops, and abide by the rules of the UN Charter that apply to all, equally.”</a:t>
            </a:r>
            <a:endParaRPr lang="en-US" dirty="0"/>
          </a:p>
          <a:p>
            <a:r>
              <a:rPr lang="en-US" i="1" dirty="0"/>
              <a:t>”This is not just about Ukraine, he continued. This is not just about Europe. This is about defending an international order based on rules we all have signed up to, and the sovereign equality of all states, large and small. This is about whether we choose tanks and missiles, or dialogue and diplomacy.”</a:t>
            </a:r>
            <a:endParaRPr lang="en-US" dirty="0"/>
          </a:p>
          <a:p>
            <a:endParaRPr lang="en-US" dirty="0"/>
          </a:p>
          <a:p>
            <a:br>
              <a:rPr lang="en-US" dirty="0"/>
            </a:br>
            <a:endParaRPr lang="en-US" dirty="0"/>
          </a:p>
        </p:txBody>
      </p:sp>
    </p:spTree>
    <p:extLst>
      <p:ext uri="{BB962C8B-B14F-4D97-AF65-F5344CB8AC3E}">
        <p14:creationId xmlns:p14="http://schemas.microsoft.com/office/powerpoint/2010/main" val="3366176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45638-6239-8243-A14F-0D5C4332859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C71C23B-4766-CA47-A630-4FAC12BA5914}"/>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FDAEEBCB-9E62-1A4E-9C9D-0FF99C11158F}"/>
              </a:ext>
            </a:extLst>
          </p:cNvPr>
          <p:cNvPicPr>
            <a:picLocks noChangeAspect="1"/>
          </p:cNvPicPr>
          <p:nvPr/>
        </p:nvPicPr>
        <p:blipFill>
          <a:blip r:embed="rId2"/>
          <a:stretch>
            <a:fillRect/>
          </a:stretch>
        </p:blipFill>
        <p:spPr>
          <a:xfrm>
            <a:off x="226462" y="585216"/>
            <a:ext cx="10877624" cy="5724144"/>
          </a:xfrm>
          <a:prstGeom prst="rect">
            <a:avLst/>
          </a:prstGeom>
        </p:spPr>
      </p:pic>
    </p:spTree>
    <p:extLst>
      <p:ext uri="{BB962C8B-B14F-4D97-AF65-F5344CB8AC3E}">
        <p14:creationId xmlns:p14="http://schemas.microsoft.com/office/powerpoint/2010/main" val="1391395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F210E-B457-4D4C-853A-288365CB5C6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1271B02-97D0-144B-B0AC-12C02F3E4764}"/>
              </a:ext>
            </a:extLst>
          </p:cNvPr>
          <p:cNvSpPr>
            <a:spLocks noGrp="1"/>
          </p:cNvSpPr>
          <p:nvPr>
            <p:ph idx="1"/>
          </p:nvPr>
        </p:nvSpPr>
        <p:spPr/>
        <p:txBody>
          <a:bodyPr/>
          <a:lstStyle/>
          <a:p>
            <a:r>
              <a:rPr lang="en-US" dirty="0"/>
              <a:t>The EU has adopted </a:t>
            </a:r>
            <a:r>
              <a:rPr lang="en-US" b="1" dirty="0"/>
              <a:t>a number of sanctions</a:t>
            </a:r>
            <a:r>
              <a:rPr lang="en-US" dirty="0"/>
              <a:t> in response to Russia’s war of aggression against Ukraine such  as personal;</a:t>
            </a:r>
          </a:p>
          <a:p>
            <a:r>
              <a:rPr lang="en-US" dirty="0"/>
              <a:t>individual sanctions against members of the</a:t>
            </a:r>
            <a:r>
              <a:rPr lang="en-US" b="1" dirty="0"/>
              <a:t> Russian State</a:t>
            </a:r>
          </a:p>
          <a:p>
            <a:r>
              <a:rPr lang="en-US" dirty="0"/>
              <a:t>individual sanctions against </a:t>
            </a:r>
            <a:r>
              <a:rPr lang="en-US" b="1" dirty="0"/>
              <a:t>Vladimir Putin</a:t>
            </a:r>
            <a:r>
              <a:rPr lang="en-US" dirty="0"/>
              <a:t>, </a:t>
            </a:r>
            <a:r>
              <a:rPr lang="en-US" b="1" dirty="0"/>
              <a:t>Sergey Lavrov</a:t>
            </a:r>
          </a:p>
          <a:p>
            <a:r>
              <a:rPr lang="en-US" dirty="0"/>
              <a:t>economic sanctions covering the finance, energy, transport and technology sectors</a:t>
            </a:r>
          </a:p>
          <a:p>
            <a:r>
              <a:rPr lang="en-US" dirty="0"/>
              <a:t>suspension of </a:t>
            </a:r>
            <a:r>
              <a:rPr lang="en-US" b="1" dirty="0"/>
              <a:t>visa facilitation provisions</a:t>
            </a:r>
            <a:r>
              <a:rPr lang="en-US" dirty="0"/>
              <a:t> for Russian diplomats and other Russian officials and businesspeople</a:t>
            </a:r>
          </a:p>
          <a:p>
            <a:r>
              <a:rPr lang="en-US" dirty="0"/>
              <a:t>closure of </a:t>
            </a:r>
            <a:r>
              <a:rPr lang="en-US" b="1" dirty="0"/>
              <a:t>EU airspace</a:t>
            </a:r>
            <a:r>
              <a:rPr lang="en-US" dirty="0"/>
              <a:t> to all Russian aircraft</a:t>
            </a:r>
          </a:p>
          <a:p>
            <a:endParaRPr lang="en-US" dirty="0"/>
          </a:p>
        </p:txBody>
      </p:sp>
    </p:spTree>
    <p:extLst>
      <p:ext uri="{BB962C8B-B14F-4D97-AF65-F5344CB8AC3E}">
        <p14:creationId xmlns:p14="http://schemas.microsoft.com/office/powerpoint/2010/main" val="3330297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F8119-14F2-EA44-8735-7C83F62A2087}"/>
              </a:ext>
            </a:extLst>
          </p:cNvPr>
          <p:cNvSpPr>
            <a:spLocks noGrp="1"/>
          </p:cNvSpPr>
          <p:nvPr>
            <p:ph type="title"/>
          </p:nvPr>
        </p:nvSpPr>
        <p:spPr/>
        <p:txBody>
          <a:bodyPr/>
          <a:lstStyle/>
          <a:p>
            <a:r>
              <a:rPr lang="en-US" dirty="0"/>
              <a:t> governments  offering military support </a:t>
            </a:r>
          </a:p>
        </p:txBody>
      </p:sp>
      <p:sp>
        <p:nvSpPr>
          <p:cNvPr id="3" name="Content Placeholder 2">
            <a:extLst>
              <a:ext uri="{FF2B5EF4-FFF2-40B4-BE49-F238E27FC236}">
                <a16:creationId xmlns:a16="http://schemas.microsoft.com/office/drawing/2014/main" id="{3F6B1135-00A0-324F-ACD7-0B149C0FF901}"/>
              </a:ext>
            </a:extLst>
          </p:cNvPr>
          <p:cNvSpPr>
            <a:spLocks noGrp="1"/>
          </p:cNvSpPr>
          <p:nvPr>
            <p:ph idx="1"/>
          </p:nvPr>
        </p:nvSpPr>
        <p:spPr/>
        <p:txBody>
          <a:bodyPr/>
          <a:lstStyle/>
          <a:p>
            <a:r>
              <a:rPr lang="en-US" dirty="0"/>
              <a:t>As of February 2023, military aid was donated by </a:t>
            </a:r>
            <a:r>
              <a:rPr lang="en-US" dirty="0">
                <a:hlinkClick r:id="rId2">
                  <a:extLst>
                    <a:ext uri="{A12FA001-AC4F-418D-AE19-62706E023703}">
                      <ahyp:hlinkClr xmlns:ahyp="http://schemas.microsoft.com/office/drawing/2018/hyperlinkcolor" val="tx"/>
                    </a:ext>
                  </a:extLst>
                </a:hlinkClick>
              </a:rPr>
              <a:t>EU institutions</a:t>
            </a:r>
            <a:r>
              <a:rPr lang="en-US" dirty="0"/>
              <a:t>, </a:t>
            </a:r>
            <a:r>
              <a:rPr lang="en-US" dirty="0">
                <a:hlinkClick r:id="rId3">
                  <a:extLst>
                    <a:ext uri="{A12FA001-AC4F-418D-AE19-62706E023703}">
                      <ahyp:hlinkClr xmlns:ahyp="http://schemas.microsoft.com/office/drawing/2018/hyperlinkcolor" val="tx"/>
                    </a:ext>
                  </a:extLst>
                </a:hlinkClick>
              </a:rPr>
              <a:t>45 sovereign countries</a:t>
            </a:r>
            <a:r>
              <a:rPr lang="en-US" dirty="0"/>
              <a:t>, </a:t>
            </a:r>
            <a:r>
              <a:rPr lang="en-US" dirty="0">
                <a:hlinkClick r:id="rId4">
                  <a:extLst>
                    <a:ext uri="{A12FA001-AC4F-418D-AE19-62706E023703}">
                      <ahyp:hlinkClr xmlns:ahyp="http://schemas.microsoft.com/office/drawing/2018/hyperlinkcolor" val="tx"/>
                    </a:ext>
                  </a:extLst>
                </a:hlinkClick>
              </a:rPr>
              <a:t>companies</a:t>
            </a:r>
            <a:r>
              <a:rPr lang="en-US" dirty="0"/>
              <a:t>, and </a:t>
            </a:r>
            <a:r>
              <a:rPr lang="en-US" dirty="0">
                <a:hlinkClick r:id="rId5">
                  <a:extLst>
                    <a:ext uri="{A12FA001-AC4F-418D-AE19-62706E023703}">
                      <ahyp:hlinkClr xmlns:ahyp="http://schemas.microsoft.com/office/drawing/2018/hyperlinkcolor" val="tx"/>
                    </a:ext>
                  </a:extLst>
                </a:hlinkClick>
              </a:rPr>
              <a:t>other parties</a:t>
            </a:r>
            <a:r>
              <a:rPr lang="en-US" dirty="0"/>
              <a:t>. The United States alone has pledged about $45 billion in arms and military aid to Ukraine since Russia's massive invasion in February 2022.</a:t>
            </a:r>
          </a:p>
          <a:p>
            <a:r>
              <a:rPr lang="en-US" dirty="0"/>
              <a:t>Some </a:t>
            </a:r>
            <a:r>
              <a:rPr lang="en-US" dirty="0">
                <a:hlinkClick r:id="rId6" tooltip="NATO">
                  <a:extLst>
                    <a:ext uri="{A12FA001-AC4F-418D-AE19-62706E023703}">
                      <ahyp:hlinkClr xmlns:ahyp="http://schemas.microsoft.com/office/drawing/2018/hyperlinkcolor" val="tx"/>
                    </a:ext>
                  </a:extLst>
                </a:hlinkClick>
              </a:rPr>
              <a:t>NATO</a:t>
            </a:r>
            <a:r>
              <a:rPr lang="en-US" dirty="0"/>
              <a:t> countries and allies, such as </a:t>
            </a:r>
            <a:r>
              <a:rPr lang="en-US" dirty="0">
                <a:hlinkClick r:id="rId7" tooltip="Germany">
                  <a:extLst>
                    <a:ext uri="{A12FA001-AC4F-418D-AE19-62706E023703}">
                      <ahyp:hlinkClr xmlns:ahyp="http://schemas.microsoft.com/office/drawing/2018/hyperlinkcolor" val="tx"/>
                    </a:ext>
                  </a:extLst>
                </a:hlinkClick>
              </a:rPr>
              <a:t>Germany</a:t>
            </a:r>
            <a:r>
              <a:rPr lang="en-US" dirty="0"/>
              <a:t> and </a:t>
            </a:r>
            <a:r>
              <a:rPr lang="en-US" dirty="0">
                <a:hlinkClick r:id="rId8" tooltip="Sweden">
                  <a:extLst>
                    <a:ext uri="{A12FA001-AC4F-418D-AE19-62706E023703}">
                      <ahyp:hlinkClr xmlns:ahyp="http://schemas.microsoft.com/office/drawing/2018/hyperlinkcolor" val="tx"/>
                    </a:ext>
                  </a:extLst>
                </a:hlinkClick>
              </a:rPr>
              <a:t>Sweden</a:t>
            </a:r>
            <a:r>
              <a:rPr lang="en-US" dirty="0"/>
              <a:t>, have reversed past policies against providing offensive military aid in order to support </a:t>
            </a:r>
            <a:r>
              <a:rPr lang="en-US" dirty="0">
                <a:hlinkClick r:id="rId9" tooltip="Ukraine">
                  <a:extLst>
                    <a:ext uri="{A12FA001-AC4F-418D-AE19-62706E023703}">
                      <ahyp:hlinkClr xmlns:ahyp="http://schemas.microsoft.com/office/drawing/2018/hyperlinkcolor" val="tx"/>
                    </a:ext>
                  </a:extLst>
                </a:hlinkClick>
              </a:rPr>
              <a:t>Ukraine</a:t>
            </a:r>
            <a:r>
              <a:rPr lang="en-US" dirty="0"/>
              <a:t>, while the </a:t>
            </a:r>
            <a:r>
              <a:rPr lang="en-US" dirty="0">
                <a:hlinkClick r:id="rId10" tooltip="European Union">
                  <a:extLst>
                    <a:ext uri="{A12FA001-AC4F-418D-AE19-62706E023703}">
                      <ahyp:hlinkClr xmlns:ahyp="http://schemas.microsoft.com/office/drawing/2018/hyperlinkcolor" val="tx"/>
                    </a:ext>
                  </a:extLst>
                </a:hlinkClick>
              </a:rPr>
              <a:t>European Union</a:t>
            </a:r>
            <a:r>
              <a:rPr lang="en-US" dirty="0"/>
              <a:t> for the first time in its history supplied lethal arms through its institutions</a:t>
            </a:r>
          </a:p>
        </p:txBody>
      </p:sp>
    </p:spTree>
    <p:extLst>
      <p:ext uri="{BB962C8B-B14F-4D97-AF65-F5344CB8AC3E}">
        <p14:creationId xmlns:p14="http://schemas.microsoft.com/office/powerpoint/2010/main" val="2972768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DDCD2-FAE3-F044-8D44-301C1B41469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02FA21B-2761-4D44-94B6-1CBAE86D1705}"/>
              </a:ext>
            </a:extLst>
          </p:cNvPr>
          <p:cNvSpPr>
            <a:spLocks noGrp="1"/>
          </p:cNvSpPr>
          <p:nvPr>
            <p:ph idx="1"/>
          </p:nvPr>
        </p:nvSpPr>
        <p:spPr/>
        <p:txBody>
          <a:bodyPr/>
          <a:lstStyle/>
          <a:p>
            <a:r>
              <a:rPr lang="en-US" dirty="0"/>
              <a:t>For African  countries, six </a:t>
            </a:r>
            <a:r>
              <a:rPr lang="en-US" dirty="0" err="1"/>
              <a:t>eaders</a:t>
            </a:r>
            <a:r>
              <a:rPr lang="en-US" dirty="0"/>
              <a:t> lead by the president of south African, President  Cyril </a:t>
            </a:r>
            <a:r>
              <a:rPr lang="en-US" dirty="0" err="1"/>
              <a:t>Ramaphosa</a:t>
            </a:r>
            <a:r>
              <a:rPr lang="en-US" dirty="0"/>
              <a:t>   went to Moscow to try and reconcile the Russia and Ukraine. Though some African countries have decide to be neutral in relation to this war. </a:t>
            </a:r>
          </a:p>
          <a:p>
            <a:r>
              <a:rPr lang="en-US" dirty="0"/>
              <a:t>The countries have taken different positions on the war, with South Africa, Uganda and the Republic of Congo abstaining from a United Nations resolution earlier this year condemning Russia’s 2022 full-scale invasion and demanding it withdraw its troops.</a:t>
            </a:r>
          </a:p>
        </p:txBody>
      </p:sp>
    </p:spTree>
    <p:extLst>
      <p:ext uri="{BB962C8B-B14F-4D97-AF65-F5344CB8AC3E}">
        <p14:creationId xmlns:p14="http://schemas.microsoft.com/office/powerpoint/2010/main" val="421638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FBB01-EB66-804A-B434-2A713E8CE1E6}"/>
              </a:ext>
            </a:extLst>
          </p:cNvPr>
          <p:cNvSpPr>
            <a:spLocks noGrp="1"/>
          </p:cNvSpPr>
          <p:nvPr>
            <p:ph type="title"/>
          </p:nvPr>
        </p:nvSpPr>
        <p:spPr/>
        <p:txBody>
          <a:bodyPr/>
          <a:lstStyle/>
          <a:p>
            <a:r>
              <a:rPr lang="en-US" dirty="0"/>
              <a:t>  how effective are these resolution </a:t>
            </a:r>
          </a:p>
        </p:txBody>
      </p:sp>
      <p:sp>
        <p:nvSpPr>
          <p:cNvPr id="3" name="Content Placeholder 2">
            <a:extLst>
              <a:ext uri="{FF2B5EF4-FFF2-40B4-BE49-F238E27FC236}">
                <a16:creationId xmlns:a16="http://schemas.microsoft.com/office/drawing/2014/main" id="{5FC4AB23-2A66-9944-946B-DF9FC9DEB6FC}"/>
              </a:ext>
            </a:extLst>
          </p:cNvPr>
          <p:cNvSpPr>
            <a:spLocks noGrp="1"/>
          </p:cNvSpPr>
          <p:nvPr>
            <p:ph idx="1"/>
          </p:nvPr>
        </p:nvSpPr>
        <p:spPr/>
        <p:txBody>
          <a:bodyPr/>
          <a:lstStyle/>
          <a:p>
            <a:r>
              <a:rPr lang="en-US" dirty="0"/>
              <a:t> Military support to   Ukraine seems to prolong the war </a:t>
            </a:r>
          </a:p>
          <a:p>
            <a:r>
              <a:rPr lang="en-US" dirty="0"/>
              <a:t>Economic sanction on Russia seem to work but have direct effect on </a:t>
            </a:r>
            <a:r>
              <a:rPr lang="en-US"/>
              <a:t>African countries </a:t>
            </a:r>
          </a:p>
        </p:txBody>
      </p:sp>
    </p:spTree>
    <p:extLst>
      <p:ext uri="{BB962C8B-B14F-4D97-AF65-F5344CB8AC3E}">
        <p14:creationId xmlns:p14="http://schemas.microsoft.com/office/powerpoint/2010/main" val="2675448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GENERAL RULE	</a:t>
            </a:r>
            <a:endParaRPr lang="en-US" dirty="0"/>
          </a:p>
        </p:txBody>
      </p:sp>
      <p:sp>
        <p:nvSpPr>
          <p:cNvPr id="3" name="Content Placeholder 2"/>
          <p:cNvSpPr>
            <a:spLocks noGrp="1"/>
          </p:cNvSpPr>
          <p:nvPr>
            <p:ph idx="1"/>
          </p:nvPr>
        </p:nvSpPr>
        <p:spPr/>
        <p:txBody>
          <a:bodyPr>
            <a:normAutofit/>
          </a:bodyPr>
          <a:lstStyle/>
          <a:p>
            <a:r>
              <a:rPr lang="en-US" sz="3200" dirty="0"/>
              <a:t>The prohibition of use of force (Jus ad Bellum) is a fundamental principle of public international law. It is embodied under Article 2 (4) of the United Nations (UN) Charter, which recognizes that a State shall not use or threaten to use force against the territorial integrity of a member State.</a:t>
            </a:r>
          </a:p>
        </p:txBody>
      </p:sp>
    </p:spTree>
    <p:extLst>
      <p:ext uri="{BB962C8B-B14F-4D97-AF65-F5344CB8AC3E}">
        <p14:creationId xmlns:p14="http://schemas.microsoft.com/office/powerpoint/2010/main" val="230041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Exception: the right to self defence </a:t>
            </a:r>
            <a:endParaRPr lang="en-US" dirty="0"/>
          </a:p>
        </p:txBody>
      </p:sp>
      <p:sp>
        <p:nvSpPr>
          <p:cNvPr id="3" name="Content Placeholder 2"/>
          <p:cNvSpPr>
            <a:spLocks noGrp="1"/>
          </p:cNvSpPr>
          <p:nvPr>
            <p:ph idx="1"/>
          </p:nvPr>
        </p:nvSpPr>
        <p:spPr/>
        <p:txBody>
          <a:bodyPr>
            <a:normAutofit/>
          </a:bodyPr>
          <a:lstStyle/>
          <a:p>
            <a:r>
              <a:rPr lang="en-GB" sz="2400" dirty="0"/>
              <a:t>Self defence is right to use force to avert an armed attack. The right to self defence is provided for under Article 51 of the United Nations Charter which states, “nothing in the present charter shall impair the inherent right of individual or collective self defence if an armed attack occurs against a member of the united nations, until the united nations has taken measure to maintain international peace and security. Measures taken by members in the exercise of this right of self defence shall be immediately reported to the security council and shall not in any way affect the authority and responsibility of the security council under the present charter to take any time such action as it deems necessary in order to maintain and restore peace and security.”</a:t>
            </a:r>
            <a:endParaRPr lang="en-US" sz="2400" dirty="0"/>
          </a:p>
        </p:txBody>
      </p:sp>
    </p:spTree>
    <p:extLst>
      <p:ext uri="{BB962C8B-B14F-4D97-AF65-F5344CB8AC3E}">
        <p14:creationId xmlns:p14="http://schemas.microsoft.com/office/powerpoint/2010/main" val="3762640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B1894-F49C-4040-8712-D791746E3EC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202503D-D02D-1A42-9518-F024A3A48444}"/>
              </a:ext>
            </a:extLst>
          </p:cNvPr>
          <p:cNvSpPr>
            <a:spLocks noGrp="1"/>
          </p:cNvSpPr>
          <p:nvPr>
            <p:ph idx="1"/>
          </p:nvPr>
        </p:nvSpPr>
        <p:spPr/>
        <p:txBody>
          <a:bodyPr/>
          <a:lstStyle/>
          <a:p>
            <a:r>
              <a:rPr lang="en-US" dirty="0"/>
              <a:t>In the case of Nicaragua, this court held that ‘the lawfulness of the use of force by a State in response to a wrongful act of which it has not been the victim is not admitted when this wrongful act is not an armed attack.’ 3 Furthermore, this court has affirmed in  Construction of a Wall in the Occupied Palestinian Territory 4 and Armed Activities on the Territory of the Congo 5 that the requirement of an armed attack is indispensable in proving Self-</a:t>
            </a:r>
            <a:r>
              <a:rPr lang="en-US" dirty="0" err="1"/>
              <a:t>defence</a:t>
            </a:r>
            <a:r>
              <a:rPr lang="en-US" dirty="0"/>
              <a:t> under the customary international law and the UN Charter.</a:t>
            </a:r>
          </a:p>
        </p:txBody>
      </p:sp>
    </p:spTree>
    <p:extLst>
      <p:ext uri="{BB962C8B-B14F-4D97-AF65-F5344CB8AC3E}">
        <p14:creationId xmlns:p14="http://schemas.microsoft.com/office/powerpoint/2010/main" val="2981489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7190" y="1018902"/>
            <a:ext cx="9720073" cy="4023360"/>
          </a:xfrm>
        </p:spPr>
        <p:txBody>
          <a:bodyPr/>
          <a:lstStyle/>
          <a:p>
            <a:pPr marL="0" indent="0">
              <a:buNone/>
            </a:pPr>
            <a:r>
              <a:rPr lang="en-GB" dirty="0"/>
              <a:t> </a:t>
            </a:r>
          </a:p>
          <a:p>
            <a:pPr marL="0" indent="0">
              <a:buNone/>
            </a:pPr>
            <a:r>
              <a:rPr lang="en-GB" dirty="0"/>
              <a:t>In order for a state to utilize the right of self defence  it must meet certain  requirement  which according to the Caroline case  must be present;</a:t>
            </a:r>
          </a:p>
          <a:p>
            <a:pPr marL="0" indent="0">
              <a:buNone/>
            </a:pPr>
            <a:r>
              <a:rPr lang="en-GB" dirty="0"/>
              <a:t>1.Force may be used in self defence in relation  to armed attack which is eminent or actual </a:t>
            </a:r>
          </a:p>
          <a:p>
            <a:pPr marL="0" indent="0">
              <a:buNone/>
            </a:pPr>
            <a:r>
              <a:rPr lang="en-GB" dirty="0"/>
              <a:t>2. The right to self  defence can only be used to bring an attack to the end </a:t>
            </a:r>
          </a:p>
        </p:txBody>
      </p:sp>
    </p:spTree>
    <p:extLst>
      <p:ext uri="{BB962C8B-B14F-4D97-AF65-F5344CB8AC3E}">
        <p14:creationId xmlns:p14="http://schemas.microsoft.com/office/powerpoint/2010/main" val="3462144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did Russia have the right to self defence </a:t>
            </a:r>
            <a:endParaRPr lang="en-US" dirty="0"/>
          </a:p>
        </p:txBody>
      </p:sp>
      <p:sp>
        <p:nvSpPr>
          <p:cNvPr id="3" name="Content Placeholder 2"/>
          <p:cNvSpPr>
            <a:spLocks noGrp="1"/>
          </p:cNvSpPr>
          <p:nvPr>
            <p:ph idx="1"/>
          </p:nvPr>
        </p:nvSpPr>
        <p:spPr/>
        <p:txBody>
          <a:bodyPr/>
          <a:lstStyle/>
          <a:p>
            <a:r>
              <a:rPr lang="en-GB" dirty="0"/>
              <a:t>Russia   reason for the war;</a:t>
            </a:r>
          </a:p>
          <a:p>
            <a:r>
              <a:rPr lang="en-GB" dirty="0"/>
              <a:t>Putin  blamed NATO expansion into Eastern Europe for forcing his  hand. One might therefore  interpret Russia’s  claim in this respect  as being that NATO had  expanded to the point  that it now posed  to Russia  the threat of an imminent armed attack,  to which it could respond with an anticipatory use of force  of defensive force </a:t>
            </a:r>
          </a:p>
          <a:p>
            <a:r>
              <a:rPr lang="en-GB" dirty="0"/>
              <a:t>However, even if one accepts the lawfulness of anticipatory self-defence, such a claim was factually baseless in this instance. There was no evidence whatsoever ahead of the invasion of </a:t>
            </a:r>
            <a:r>
              <a:rPr lang="en-GB" dirty="0" err="1"/>
              <a:t>Ukrain</a:t>
            </a:r>
            <a:r>
              <a:rPr lang="en-GB" dirty="0"/>
              <a:t> to support the idea that NATO was about to launch, imminently, an armed attack against Russia. </a:t>
            </a:r>
            <a:endParaRPr lang="en-US" dirty="0"/>
          </a:p>
        </p:txBody>
      </p:sp>
    </p:spTree>
    <p:extLst>
      <p:ext uri="{BB962C8B-B14F-4D97-AF65-F5344CB8AC3E}">
        <p14:creationId xmlns:p14="http://schemas.microsoft.com/office/powerpoint/2010/main" val="2762193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did </a:t>
            </a:r>
            <a:r>
              <a:rPr lang="en-US" dirty="0" err="1"/>
              <a:t>ukrain</a:t>
            </a:r>
            <a:r>
              <a:rPr lang="en-US" dirty="0"/>
              <a:t> pose a threat  to Russia </a:t>
            </a:r>
          </a:p>
        </p:txBody>
      </p:sp>
      <p:sp>
        <p:nvSpPr>
          <p:cNvPr id="3" name="Content Placeholder 2"/>
          <p:cNvSpPr>
            <a:spLocks noGrp="1"/>
          </p:cNvSpPr>
          <p:nvPr>
            <p:ph idx="1"/>
          </p:nvPr>
        </p:nvSpPr>
        <p:spPr/>
        <p:txBody>
          <a:bodyPr/>
          <a:lstStyle/>
          <a:p>
            <a:r>
              <a:rPr lang="en-GB" dirty="0"/>
              <a:t>The term armed attack requires that  the attacker to have the intention  to attack. The question is did </a:t>
            </a:r>
            <a:r>
              <a:rPr lang="en-GB" dirty="0" err="1"/>
              <a:t>Ukurain</a:t>
            </a:r>
            <a:r>
              <a:rPr lang="en-GB" dirty="0"/>
              <a:t> attack  Russia  by joining NATO. The answer was is  no.</a:t>
            </a:r>
          </a:p>
          <a:p>
            <a:pPr marL="0" indent="0">
              <a:buNone/>
            </a:pPr>
            <a:r>
              <a:rPr lang="en-GB" dirty="0"/>
              <a:t> In the oil platform case ICJ  made reference  made to this requirement  when it inquired in the question  of  whether the US that certain of Iran action  were </a:t>
            </a:r>
            <a:r>
              <a:rPr lang="en-GB" dirty="0" err="1"/>
              <a:t>specifiacally</a:t>
            </a:r>
            <a:r>
              <a:rPr lang="en-GB" dirty="0"/>
              <a:t> aimed at the  US  or that Iran had  the specific  intention  of harming US vessels.</a:t>
            </a:r>
          </a:p>
          <a:p>
            <a:r>
              <a:rPr lang="en-GB" dirty="0"/>
              <a:t>This element  failed. As such type of anticipatory  armed attack is not recognised  under international law. Russia  cannot point at any armed attack in they territory by </a:t>
            </a:r>
            <a:r>
              <a:rPr lang="en-GB" dirty="0" err="1"/>
              <a:t>ukurain</a:t>
            </a:r>
            <a:r>
              <a:rPr lang="en-GB" dirty="0"/>
              <a:t> .</a:t>
            </a:r>
            <a:endParaRPr lang="en-US" dirty="0"/>
          </a:p>
        </p:txBody>
      </p:sp>
    </p:spTree>
    <p:extLst>
      <p:ext uri="{BB962C8B-B14F-4D97-AF65-F5344CB8AC3E}">
        <p14:creationId xmlns:p14="http://schemas.microsoft.com/office/powerpoint/2010/main" val="2854850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FF70-71BF-8B4E-A8B3-0C20A2800FD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E5FA70B-EFB7-8E42-84AA-9BE6E67775C5}"/>
              </a:ext>
            </a:extLst>
          </p:cNvPr>
          <p:cNvSpPr>
            <a:spLocks noGrp="1"/>
          </p:cNvSpPr>
          <p:nvPr>
            <p:ph idx="1"/>
          </p:nvPr>
        </p:nvSpPr>
        <p:spPr/>
        <p:txBody>
          <a:bodyPr/>
          <a:lstStyle/>
          <a:p>
            <a:r>
              <a:rPr lang="en-GB" dirty="0"/>
              <a:t>An armed attack is an attack directed from outside territory controlled by the State.  In its </a:t>
            </a:r>
            <a:r>
              <a:rPr lang="en-GB" i="1" dirty="0"/>
              <a:t>Advisory Opinion on the Legal Consequences of the Construction of a Wall in the Occupied Palestinian Territory </a:t>
            </a:r>
            <a:r>
              <a:rPr lang="en-GB" dirty="0"/>
              <a:t>the ICJ’s observations was that  obvious point that unless an attack is directed from outside territory under the control of the defending state the question of self-defence in the sense of Article 51 does not normally arise. </a:t>
            </a:r>
            <a:endParaRPr lang="en-US" dirty="0"/>
          </a:p>
          <a:p>
            <a:r>
              <a:rPr lang="en-GB" dirty="0"/>
              <a:t>Advisory Opinion on the</a:t>
            </a:r>
            <a:r>
              <a:rPr lang="en-GB" i="1" dirty="0"/>
              <a:t> Legal Consequences of the Construction of a Wall in the Occupied Palestinian Territory,</a:t>
            </a:r>
            <a:r>
              <a:rPr lang="en-GB" dirty="0"/>
              <a:t> ICJ, 9 July 2004, at para. 139.</a:t>
            </a:r>
            <a:endParaRPr lang="en-US" dirty="0"/>
          </a:p>
          <a:p>
            <a:endParaRPr lang="en-US" dirty="0"/>
          </a:p>
        </p:txBody>
      </p:sp>
    </p:spTree>
    <p:extLst>
      <p:ext uri="{BB962C8B-B14F-4D97-AF65-F5344CB8AC3E}">
        <p14:creationId xmlns:p14="http://schemas.microsoft.com/office/powerpoint/2010/main" val="2801134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F649C-A79D-124E-A814-17D0B050E4E1}"/>
              </a:ext>
            </a:extLst>
          </p:cNvPr>
          <p:cNvSpPr>
            <a:spLocks noGrp="1"/>
          </p:cNvSpPr>
          <p:nvPr>
            <p:ph type="title"/>
          </p:nvPr>
        </p:nvSpPr>
        <p:spPr/>
        <p:txBody>
          <a:bodyPr/>
          <a:lstStyle/>
          <a:p>
            <a:r>
              <a:rPr lang="en-US" dirty="0"/>
              <a:t> Global implication of  RUSSIA AGRESSION  TOWARDS UKRAINE</a:t>
            </a:r>
          </a:p>
        </p:txBody>
      </p:sp>
      <p:sp>
        <p:nvSpPr>
          <p:cNvPr id="3" name="Content Placeholder 2">
            <a:extLst>
              <a:ext uri="{FF2B5EF4-FFF2-40B4-BE49-F238E27FC236}">
                <a16:creationId xmlns:a16="http://schemas.microsoft.com/office/drawing/2014/main" id="{B1A479E5-78E3-184D-8A17-B855558CBA83}"/>
              </a:ext>
            </a:extLst>
          </p:cNvPr>
          <p:cNvSpPr>
            <a:spLocks noGrp="1"/>
          </p:cNvSpPr>
          <p:nvPr>
            <p:ph idx="1"/>
          </p:nvPr>
        </p:nvSpPr>
        <p:spPr/>
        <p:txBody>
          <a:bodyPr>
            <a:normAutofit lnSpcReduction="10000"/>
          </a:bodyPr>
          <a:lstStyle/>
          <a:p>
            <a:r>
              <a:rPr lang="en-US" dirty="0"/>
              <a:t>1.  The Russia’s brutal  invasion  has driven millions  into poverty and </a:t>
            </a:r>
            <a:r>
              <a:rPr lang="en-US" dirty="0" err="1"/>
              <a:t>debilated</a:t>
            </a:r>
            <a:r>
              <a:rPr lang="en-US" dirty="0"/>
              <a:t> economy.</a:t>
            </a:r>
          </a:p>
          <a:p>
            <a:r>
              <a:rPr lang="en-US" dirty="0"/>
              <a:t>The war has thus pushed 7.1 million more people into poverty, in the first year of the </a:t>
            </a:r>
            <a:r>
              <a:rPr lang="en-US" dirty="0" err="1"/>
              <a:t>conlict</a:t>
            </a:r>
            <a:r>
              <a:rPr lang="en-US" dirty="0"/>
              <a:t>, the country lost 30 to 35 of GDP. this lead to the largest recession in </a:t>
            </a:r>
            <a:r>
              <a:rPr lang="en-US" dirty="0" err="1"/>
              <a:t>ukraine’s</a:t>
            </a:r>
            <a:r>
              <a:rPr lang="en-US" dirty="0"/>
              <a:t> history . The United Nation  World  </a:t>
            </a:r>
            <a:r>
              <a:rPr lang="en-US" dirty="0" err="1"/>
              <a:t>Foof</a:t>
            </a:r>
            <a:r>
              <a:rPr lang="en-US" dirty="0"/>
              <a:t> </a:t>
            </a:r>
            <a:r>
              <a:rPr lang="en-US" dirty="0" err="1"/>
              <a:t>Programme</a:t>
            </a:r>
            <a:r>
              <a:rPr lang="en-US" dirty="0"/>
              <a:t> estimates that one in three </a:t>
            </a:r>
            <a:r>
              <a:rPr lang="en-US" dirty="0" err="1"/>
              <a:t>ukrianian</a:t>
            </a:r>
            <a:r>
              <a:rPr lang="en-US" dirty="0"/>
              <a:t>  households is food in secure . rising to </a:t>
            </a:r>
            <a:r>
              <a:rPr lang="en-US" dirty="0" err="1"/>
              <a:t>onein</a:t>
            </a:r>
            <a:r>
              <a:rPr lang="en-US" dirty="0"/>
              <a:t> two in some areas of the east and south.</a:t>
            </a:r>
          </a:p>
          <a:p>
            <a:r>
              <a:rPr lang="en-US" dirty="0"/>
              <a:t>2. The  war  has forced  over six million  people to flee  Ukraine to date. Representing around 15percent  Ukraine ‘s pre –war  population.</a:t>
            </a:r>
          </a:p>
          <a:p>
            <a:r>
              <a:rPr lang="en-US" dirty="0"/>
              <a:t>3.  Global Food Security – the conflict  has hit the food  security   around the world  before the war Ukraine and Russia  were together the  world’s  largest  exporter of wheat  responsible  for over a 36 percent of wheat export </a:t>
            </a:r>
          </a:p>
          <a:p>
            <a:endParaRPr lang="en-US" dirty="0"/>
          </a:p>
        </p:txBody>
      </p:sp>
    </p:spTree>
    <p:extLst>
      <p:ext uri="{BB962C8B-B14F-4D97-AF65-F5344CB8AC3E}">
        <p14:creationId xmlns:p14="http://schemas.microsoft.com/office/powerpoint/2010/main" val="17019434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512</TotalTime>
  <Words>1405</Words>
  <Application>Microsoft Macintosh PowerPoint</Application>
  <PresentationFormat>Widescreen</PresentationFormat>
  <Paragraphs>49</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Tw Cen MT</vt:lpstr>
      <vt:lpstr>Tw Cen MT Condensed</vt:lpstr>
      <vt:lpstr>Wingdings 3</vt:lpstr>
      <vt:lpstr>Integral</vt:lpstr>
      <vt:lpstr>  The Russia and Ukraine war: right to self defence  </vt:lpstr>
      <vt:lpstr>         GENERAL RULE </vt:lpstr>
      <vt:lpstr>Exception: the right to self defence </vt:lpstr>
      <vt:lpstr>PowerPoint Presentation</vt:lpstr>
      <vt:lpstr>PowerPoint Presentation</vt:lpstr>
      <vt:lpstr> did Russia have the right to self defence </vt:lpstr>
      <vt:lpstr> did ukrain pose a threat  to Russia </vt:lpstr>
      <vt:lpstr>PowerPoint Presentation</vt:lpstr>
      <vt:lpstr> Global implication of  RUSSIA AGRESSION  TOWARDS UKRAINE</vt:lpstr>
      <vt:lpstr>PowerPoint Presentation</vt:lpstr>
      <vt:lpstr>INTERNATIONAL  ORGANISATION  AND GOVERNMENT’S RESPONSE TO </vt:lpstr>
      <vt:lpstr>PowerPoint Presentation</vt:lpstr>
      <vt:lpstr>PowerPoint Presentation</vt:lpstr>
      <vt:lpstr> governments  offering military support </vt:lpstr>
      <vt:lpstr>PowerPoint Presentation</vt:lpstr>
      <vt:lpstr>  how effective are these resolution </vt:lpstr>
    </vt:vector>
  </TitlesOfParts>
  <Company>HP</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Russia and Ukraine war:right to self defence</dc:title>
  <dc:creator>Microsoft account</dc:creator>
  <cp:lastModifiedBy>Microsoft Office User</cp:lastModifiedBy>
  <cp:revision>26</cp:revision>
  <dcterms:created xsi:type="dcterms:W3CDTF">2024-02-19T13:50:09Z</dcterms:created>
  <dcterms:modified xsi:type="dcterms:W3CDTF">2024-02-19T22:32:03Z</dcterms:modified>
</cp:coreProperties>
</file>