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58" r:id="rId5"/>
    <p:sldId id="260" r:id="rId6"/>
    <p:sldId id="261" r:id="rId7"/>
    <p:sldId id="262" r:id="rId8"/>
    <p:sldId id="286" r:id="rId9"/>
    <p:sldId id="287" r:id="rId10"/>
    <p:sldId id="263" r:id="rId11"/>
    <p:sldId id="264" r:id="rId12"/>
    <p:sldId id="265" r:id="rId13"/>
    <p:sldId id="266" r:id="rId14"/>
    <p:sldId id="267" r:id="rId15"/>
    <p:sldId id="268" r:id="rId16"/>
    <p:sldId id="269" r:id="rId17"/>
    <p:sldId id="270" r:id="rId18"/>
    <p:sldId id="272" r:id="rId19"/>
    <p:sldId id="273" r:id="rId20"/>
    <p:sldId id="280" r:id="rId21"/>
    <p:sldId id="278" r:id="rId22"/>
    <p:sldId id="282" r:id="rId23"/>
    <p:sldId id="274" r:id="rId24"/>
    <p:sldId id="275" r:id="rId25"/>
    <p:sldId id="276" r:id="rId26"/>
    <p:sldId id="277" r:id="rId27"/>
    <p:sldId id="283" r:id="rId28"/>
    <p:sldId id="279" r:id="rId29"/>
    <p:sldId id="281" r:id="rId30"/>
    <p:sldId id="284" r:id="rId31"/>
    <p:sldId id="285"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3" d="100"/>
          <a:sy n="83" d="100"/>
        </p:scale>
        <p:origin x="21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80DE2AF-C01A-4313-8197-9EE4186A3056}" type="datetimeFigureOut">
              <a:rPr lang="en-GB" smtClean="0"/>
              <a:t>17/04/2019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1476003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80DE2AF-C01A-4313-8197-9EE4186A3056}" type="datetimeFigureOut">
              <a:rPr lang="en-GB" smtClean="0"/>
              <a:t>17/04/2019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4233792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180DE2AF-C01A-4313-8197-9EE4186A3056}" type="datetimeFigureOut">
              <a:rPr lang="en-GB" smtClean="0"/>
              <a:t>17/04/2019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16381888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180DE2AF-C01A-4313-8197-9EE4186A3056}" type="datetimeFigureOut">
              <a:rPr lang="en-GB" smtClean="0"/>
              <a:t>17/04/2019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964B9-4015-4B61-8E58-A8B11A932C43}"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22870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80DE2AF-C01A-4313-8197-9EE4186A3056}" type="datetimeFigureOut">
              <a:rPr lang="en-GB" smtClean="0"/>
              <a:t>17/04/2019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2230081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80DE2AF-C01A-4313-8197-9EE4186A3056}" type="datetimeFigureOut">
              <a:rPr lang="en-GB" smtClean="0"/>
              <a:t>17/04/2019</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22752694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80DE2AF-C01A-4313-8197-9EE4186A3056}" type="datetimeFigureOut">
              <a:rPr lang="en-GB" smtClean="0"/>
              <a:t>17/04/2019</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18759127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0DE2AF-C01A-4313-8197-9EE4186A3056}" type="datetimeFigureOut">
              <a:rPr lang="en-GB" smtClean="0"/>
              <a:t>17/04/2019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36636313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0DE2AF-C01A-4313-8197-9EE4186A3056}" type="datetimeFigureOut">
              <a:rPr lang="en-GB" smtClean="0"/>
              <a:t>17/04/2019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114570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180DE2AF-C01A-4313-8197-9EE4186A3056}" type="datetimeFigureOut">
              <a:rPr lang="en-GB" smtClean="0"/>
              <a:t>17/04/2019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1519758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80DE2AF-C01A-4313-8197-9EE4186A3056}" type="datetimeFigureOut">
              <a:rPr lang="en-GB" smtClean="0"/>
              <a:t>17/04/2019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156393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80DE2AF-C01A-4313-8197-9EE4186A3056}" type="datetimeFigureOut">
              <a:rPr lang="en-GB" smtClean="0"/>
              <a:t>17/04/2019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4045118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80DE2AF-C01A-4313-8197-9EE4186A3056}" type="datetimeFigureOut">
              <a:rPr lang="en-GB" smtClean="0"/>
              <a:t>17/04/2019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3442717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180DE2AF-C01A-4313-8197-9EE4186A3056}" type="datetimeFigureOut">
              <a:rPr lang="en-GB" smtClean="0"/>
              <a:t>17/04/2019</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2665115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80DE2AF-C01A-4313-8197-9EE4186A3056}" type="datetimeFigureOut">
              <a:rPr lang="en-GB" smtClean="0"/>
              <a:t>17/04/2019</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376282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180DE2AF-C01A-4313-8197-9EE4186A3056}" type="datetimeFigureOut">
              <a:rPr lang="en-GB" smtClean="0"/>
              <a:t>17/04/2019</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1936161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80DE2AF-C01A-4313-8197-9EE4186A3056}" type="datetimeFigureOut">
              <a:rPr lang="en-GB" smtClean="0"/>
              <a:t>17/04/2019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4964B9-4015-4B61-8E58-A8B11A932C43}" type="slidenum">
              <a:rPr lang="en-GB" smtClean="0"/>
              <a:t>‹#›</a:t>
            </a:fld>
            <a:endParaRPr lang="en-GB"/>
          </a:p>
        </p:txBody>
      </p:sp>
    </p:spTree>
    <p:extLst>
      <p:ext uri="{BB962C8B-B14F-4D97-AF65-F5344CB8AC3E}">
        <p14:creationId xmlns:p14="http://schemas.microsoft.com/office/powerpoint/2010/main" val="2013072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80DE2AF-C01A-4313-8197-9EE4186A3056}" type="datetimeFigureOut">
              <a:rPr lang="en-GB" smtClean="0"/>
              <a:t>17/04/2019</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B4964B9-4015-4B61-8E58-A8B11A932C43}" type="slidenum">
              <a:rPr lang="en-GB" smtClean="0"/>
              <a:t>‹#›</a:t>
            </a:fld>
            <a:endParaRPr lang="en-GB"/>
          </a:p>
        </p:txBody>
      </p:sp>
    </p:spTree>
    <p:extLst>
      <p:ext uri="{BB962C8B-B14F-4D97-AF65-F5344CB8AC3E}">
        <p14:creationId xmlns:p14="http://schemas.microsoft.com/office/powerpoint/2010/main" val="2056158398"/>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Personality, Statehood and Recognition</a:t>
            </a:r>
          </a:p>
        </p:txBody>
      </p:sp>
      <p:sp>
        <p:nvSpPr>
          <p:cNvPr id="3" name="Subtitle 2"/>
          <p:cNvSpPr>
            <a:spLocks noGrp="1"/>
          </p:cNvSpPr>
          <p:nvPr>
            <p:ph type="subTitle" idx="1"/>
          </p:nvPr>
        </p:nvSpPr>
        <p:spPr/>
        <p:txBody>
          <a:bodyPr>
            <a:normAutofit/>
          </a:bodyPr>
          <a:lstStyle/>
          <a:p>
            <a:pPr algn="r"/>
            <a:r>
              <a:rPr lang="en-GB" sz="3200" b="1" dirty="0"/>
              <a:t>Lecture 4</a:t>
            </a:r>
          </a:p>
        </p:txBody>
      </p:sp>
    </p:spTree>
    <p:extLst>
      <p:ext uri="{BB962C8B-B14F-4D97-AF65-F5344CB8AC3E}">
        <p14:creationId xmlns:p14="http://schemas.microsoft.com/office/powerpoint/2010/main" val="1157202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Subjects of International Law (6)</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a:t>(d) </a:t>
            </a:r>
            <a:r>
              <a:rPr lang="en-GB" b="1" dirty="0"/>
              <a:t>Independence</a:t>
            </a:r>
            <a:r>
              <a:rPr lang="en-GB" dirty="0"/>
              <a:t> – capacity to enter into relations with other states requires factual as well as legal independence from other states.</a:t>
            </a:r>
          </a:p>
          <a:p>
            <a:pPr marL="0" indent="0">
              <a:buNone/>
            </a:pPr>
            <a:endParaRPr lang="en-GB" dirty="0"/>
          </a:p>
          <a:p>
            <a:pPr marL="0" indent="0">
              <a:buNone/>
            </a:pPr>
            <a:r>
              <a:rPr lang="en-GB" dirty="0"/>
              <a:t>This means puppet states can lose independence- i.e. Manchukuo which came into existence after Japan invaded Manchuria, a province of China in 1931.</a:t>
            </a:r>
          </a:p>
          <a:p>
            <a:pPr marL="0" indent="0">
              <a:buNone/>
            </a:pPr>
            <a:r>
              <a:rPr lang="en-GB" dirty="0"/>
              <a:t>The League of Nations sent a commission which reported and it was decided that sovereignty over Manchuria belonged to China. See;</a:t>
            </a:r>
          </a:p>
          <a:p>
            <a:pPr marL="0" indent="0">
              <a:buNone/>
            </a:pPr>
            <a:r>
              <a:rPr lang="en-GB" b="1" i="1" dirty="0"/>
              <a:t>Austro-German Customs Union Case </a:t>
            </a:r>
            <a:r>
              <a:rPr lang="en-GB" b="1" dirty="0"/>
              <a:t>Advisory Opinion PCIJ Reports, Series A/B, No 41 (1931)</a:t>
            </a:r>
          </a:p>
          <a:p>
            <a:pPr marL="0" indent="0">
              <a:buNone/>
            </a:pPr>
            <a:r>
              <a:rPr lang="en-GB" b="1" i="1" dirty="0"/>
              <a:t>North-Atlantic Coast Fisheries case G.B. v US</a:t>
            </a:r>
            <a:r>
              <a:rPr lang="en-GB" b="1" dirty="0"/>
              <a:t>, Scott (19100 Hague Court Reports 141 at 170</a:t>
            </a:r>
          </a:p>
          <a:p>
            <a:pPr marL="0" indent="0">
              <a:buNone/>
            </a:pPr>
            <a:r>
              <a:rPr lang="en-GB" b="1" dirty="0"/>
              <a:t>The Wimbledon case P.C.I.J. Reps, Series A, No.1 at p25 (1923)</a:t>
            </a:r>
          </a:p>
        </p:txBody>
      </p:sp>
    </p:spTree>
    <p:extLst>
      <p:ext uri="{BB962C8B-B14F-4D97-AF65-F5344CB8AC3E}">
        <p14:creationId xmlns:p14="http://schemas.microsoft.com/office/powerpoint/2010/main" val="3609203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International Organisation as International Legal Persons</a:t>
            </a:r>
          </a:p>
        </p:txBody>
      </p:sp>
      <p:sp>
        <p:nvSpPr>
          <p:cNvPr id="3" name="Content Placeholder 2"/>
          <p:cNvSpPr>
            <a:spLocks noGrp="1"/>
          </p:cNvSpPr>
          <p:nvPr>
            <p:ph idx="1"/>
          </p:nvPr>
        </p:nvSpPr>
        <p:spPr/>
        <p:txBody>
          <a:bodyPr>
            <a:normAutofit/>
          </a:bodyPr>
          <a:lstStyle/>
          <a:p>
            <a:r>
              <a:rPr lang="en-GB" b="1" dirty="0"/>
              <a:t>What are International Organisations?</a:t>
            </a:r>
          </a:p>
          <a:p>
            <a:pPr marL="0" indent="0">
              <a:buNone/>
            </a:pPr>
            <a:r>
              <a:rPr lang="en-GB" dirty="0"/>
              <a:t>Intergovernmental organisations, created by states, usually by means of a treaty, in order to exercise a task or function that states themselves are unable or unwilling to perform. i.e. the UN, WTO or World Bank</a:t>
            </a:r>
          </a:p>
          <a:p>
            <a:pPr marL="0" indent="0">
              <a:buNone/>
            </a:pPr>
            <a:r>
              <a:rPr lang="en-GB" dirty="0"/>
              <a:t>First International Organisation was created in 1815 which was the Rhine Commission – in order to manage problems of communication</a:t>
            </a:r>
          </a:p>
          <a:p>
            <a:pPr marL="0" indent="0">
              <a:buNone/>
            </a:pPr>
            <a:r>
              <a:rPr lang="en-GB" dirty="0"/>
              <a:t>International organisations play an important role in global affairs in international law. See; </a:t>
            </a:r>
          </a:p>
          <a:p>
            <a:pPr marL="0" indent="0">
              <a:buNone/>
            </a:pPr>
            <a:r>
              <a:rPr lang="en-GB" b="1" i="1" dirty="0"/>
              <a:t>Reparation for Injuries Suffered in the Service of the United Nations Case </a:t>
            </a:r>
            <a:r>
              <a:rPr lang="en-GB" b="1" dirty="0"/>
              <a:t>Advisory Opinion, I.C.J. Reports 1949, p. 174 </a:t>
            </a:r>
          </a:p>
          <a:p>
            <a:pPr marL="0" indent="0">
              <a:buNone/>
            </a:pPr>
            <a:endParaRPr lang="en-GB" dirty="0"/>
          </a:p>
        </p:txBody>
      </p:sp>
    </p:spTree>
    <p:extLst>
      <p:ext uri="{BB962C8B-B14F-4D97-AF65-F5344CB8AC3E}">
        <p14:creationId xmlns:p14="http://schemas.microsoft.com/office/powerpoint/2010/main" val="2215862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International Organisation as International Legal Persons (2)</a:t>
            </a:r>
          </a:p>
        </p:txBody>
      </p:sp>
      <p:sp>
        <p:nvSpPr>
          <p:cNvPr id="3" name="Content Placeholder 2"/>
          <p:cNvSpPr>
            <a:spLocks noGrp="1"/>
          </p:cNvSpPr>
          <p:nvPr>
            <p:ph idx="1"/>
          </p:nvPr>
        </p:nvSpPr>
        <p:spPr/>
        <p:txBody>
          <a:bodyPr>
            <a:normAutofit/>
          </a:bodyPr>
          <a:lstStyle/>
          <a:p>
            <a:pPr marL="0" indent="0">
              <a:buNone/>
            </a:pPr>
            <a:r>
              <a:rPr lang="en-GB" dirty="0"/>
              <a:t>Usually these organisations only be in session once a year or even less. Example would be the UN Security council, whose main task is to secure international peace and security.</a:t>
            </a:r>
          </a:p>
          <a:p>
            <a:r>
              <a:rPr lang="en-GB" dirty="0"/>
              <a:t>UNSC – has 15 members of which five are permanent member (USA, Russia, China, France and the UK) </a:t>
            </a:r>
          </a:p>
          <a:p>
            <a:pPr marL="0" indent="0">
              <a:buNone/>
            </a:pPr>
            <a:endParaRPr lang="en-GB" dirty="0"/>
          </a:p>
          <a:p>
            <a:r>
              <a:rPr lang="en-GB" dirty="0"/>
              <a:t>Its been argued that the Security Council has lost quite a bit of its legitimacy.</a:t>
            </a:r>
          </a:p>
        </p:txBody>
      </p:sp>
    </p:spTree>
    <p:extLst>
      <p:ext uri="{BB962C8B-B14F-4D97-AF65-F5344CB8AC3E}">
        <p14:creationId xmlns:p14="http://schemas.microsoft.com/office/powerpoint/2010/main" val="817739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International Organisation as International Legal Persons (3)</a:t>
            </a:r>
            <a:endParaRPr lang="en-GB" dirty="0"/>
          </a:p>
        </p:txBody>
      </p:sp>
      <p:sp>
        <p:nvSpPr>
          <p:cNvPr id="3" name="Content Placeholder 2"/>
          <p:cNvSpPr>
            <a:spLocks noGrp="1"/>
          </p:cNvSpPr>
          <p:nvPr>
            <p:ph idx="1"/>
          </p:nvPr>
        </p:nvSpPr>
        <p:spPr/>
        <p:txBody>
          <a:bodyPr/>
          <a:lstStyle/>
          <a:p>
            <a:r>
              <a:rPr lang="en-GB" dirty="0"/>
              <a:t>Virtually all international organisation, no matter how small, will have an administrative organ, a secretariat, whose task will include the execution of decisions of the policy-making organs.</a:t>
            </a:r>
          </a:p>
          <a:p>
            <a:pPr marL="0" indent="0">
              <a:buNone/>
            </a:pPr>
            <a:endParaRPr lang="en-GB" dirty="0"/>
          </a:p>
        </p:txBody>
      </p:sp>
    </p:spTree>
    <p:extLst>
      <p:ext uri="{BB962C8B-B14F-4D97-AF65-F5344CB8AC3E}">
        <p14:creationId xmlns:p14="http://schemas.microsoft.com/office/powerpoint/2010/main" val="3726932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Individuals as International Legal Persons </a:t>
            </a:r>
          </a:p>
        </p:txBody>
      </p:sp>
      <p:sp>
        <p:nvSpPr>
          <p:cNvPr id="3" name="Content Placeholder 2"/>
          <p:cNvSpPr>
            <a:spLocks noGrp="1"/>
          </p:cNvSpPr>
          <p:nvPr>
            <p:ph idx="1"/>
          </p:nvPr>
        </p:nvSpPr>
        <p:spPr/>
        <p:txBody>
          <a:bodyPr/>
          <a:lstStyle/>
          <a:p>
            <a:r>
              <a:rPr lang="en-GB" dirty="0"/>
              <a:t>For centuries international law did not think of individuals than a highly abstract sense.</a:t>
            </a:r>
          </a:p>
          <a:p>
            <a:r>
              <a:rPr lang="en-GB" dirty="0"/>
              <a:t>Individuals were citizens of states; international was the law between states, and that was it.</a:t>
            </a:r>
          </a:p>
          <a:p>
            <a:r>
              <a:rPr lang="en-GB" dirty="0"/>
              <a:t>Individuals, so the phrase went, were objects of international law, but not subjects; they were not considered to be capable of bearing rights and obligations under international law.</a:t>
            </a:r>
          </a:p>
        </p:txBody>
      </p:sp>
    </p:spTree>
    <p:extLst>
      <p:ext uri="{BB962C8B-B14F-4D97-AF65-F5344CB8AC3E}">
        <p14:creationId xmlns:p14="http://schemas.microsoft.com/office/powerpoint/2010/main" val="435143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Individuals as International Legal Persons  (2)</a:t>
            </a:r>
            <a:endParaRPr lang="en-GB" dirty="0"/>
          </a:p>
        </p:txBody>
      </p:sp>
      <p:sp>
        <p:nvSpPr>
          <p:cNvPr id="3" name="Content Placeholder 2"/>
          <p:cNvSpPr>
            <a:spLocks noGrp="1"/>
          </p:cNvSpPr>
          <p:nvPr>
            <p:ph idx="1"/>
          </p:nvPr>
        </p:nvSpPr>
        <p:spPr/>
        <p:txBody>
          <a:bodyPr/>
          <a:lstStyle/>
          <a:p>
            <a:r>
              <a:rPr lang="en-GB" dirty="0"/>
              <a:t>States could treat their citizens as they pleased. It was only citizens of other states that states had to respect some basic principles.</a:t>
            </a:r>
          </a:p>
          <a:p>
            <a:r>
              <a:rPr lang="en-GB" dirty="0"/>
              <a:t>In the twentieth centuries we then started seeing individuals enjoy rights under international law (Human Rights) see; </a:t>
            </a:r>
          </a:p>
          <a:p>
            <a:r>
              <a:rPr lang="en-GB" dirty="0"/>
              <a:t>Nuremberg Tribunal were it was held that “</a:t>
            </a:r>
            <a:r>
              <a:rPr lang="en-GB" i="1" dirty="0"/>
              <a:t>Crimes against international law are committed by men, not abstract entities, and only by punishing individuals who commit such crimes can the provisions of international law be enforced”.</a:t>
            </a:r>
          </a:p>
        </p:txBody>
      </p:sp>
    </p:spTree>
    <p:extLst>
      <p:ext uri="{BB962C8B-B14F-4D97-AF65-F5344CB8AC3E}">
        <p14:creationId xmlns:p14="http://schemas.microsoft.com/office/powerpoint/2010/main" val="3628560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Individuals as International Legal Persons (3)</a:t>
            </a:r>
            <a:endParaRPr lang="en-GB" dirty="0"/>
          </a:p>
        </p:txBody>
      </p:sp>
      <p:sp>
        <p:nvSpPr>
          <p:cNvPr id="3" name="Content Placeholder 2"/>
          <p:cNvSpPr>
            <a:spLocks noGrp="1"/>
          </p:cNvSpPr>
          <p:nvPr>
            <p:ph idx="1"/>
          </p:nvPr>
        </p:nvSpPr>
        <p:spPr/>
        <p:txBody>
          <a:bodyPr/>
          <a:lstStyle/>
          <a:p>
            <a:r>
              <a:rPr lang="en-GB" dirty="0"/>
              <a:t>International criminal tribunals have now made it clear that individuals can be prosecuted, under international law, for such heinous activities as committing war crimes or committing genocide. See;</a:t>
            </a:r>
          </a:p>
          <a:p>
            <a:pPr marL="0" indent="0">
              <a:buNone/>
            </a:pPr>
            <a:r>
              <a:rPr lang="en-GB" dirty="0"/>
              <a:t>ICTY and ICTR </a:t>
            </a:r>
          </a:p>
        </p:txBody>
      </p:sp>
    </p:spTree>
    <p:extLst>
      <p:ext uri="{BB962C8B-B14F-4D97-AF65-F5344CB8AC3E}">
        <p14:creationId xmlns:p14="http://schemas.microsoft.com/office/powerpoint/2010/main" val="3181971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Other International Legal Persons</a:t>
            </a:r>
          </a:p>
        </p:txBody>
      </p:sp>
      <p:sp>
        <p:nvSpPr>
          <p:cNvPr id="3" name="Content Placeholder 2"/>
          <p:cNvSpPr>
            <a:spLocks noGrp="1"/>
          </p:cNvSpPr>
          <p:nvPr>
            <p:ph idx="1"/>
          </p:nvPr>
        </p:nvSpPr>
        <p:spPr/>
        <p:txBody>
          <a:bodyPr>
            <a:normAutofit/>
          </a:bodyPr>
          <a:lstStyle/>
          <a:p>
            <a:r>
              <a:rPr lang="en-GB" dirty="0"/>
              <a:t>Holy See – can conclude treaties and also has diplomatic missions; the Holy See is often allowed to participate in the negotiation of multilateral conventions.</a:t>
            </a:r>
          </a:p>
          <a:p>
            <a:r>
              <a:rPr lang="en-GB" dirty="0"/>
              <a:t>Enjoys diplomatic relations with many states and is a party to such international law documents as the 1961 Vienna Convention on Diplomatic Relations.</a:t>
            </a:r>
          </a:p>
          <a:p>
            <a:r>
              <a:rPr lang="en-GB" dirty="0"/>
              <a:t>Not a member of the UN, however, and opinions are divided as to whether it would be eligible for membership under the provisions of article 4 UN which not only stipulates that aspiring members must be states. See; </a:t>
            </a:r>
          </a:p>
          <a:p>
            <a:pPr marL="0" indent="0">
              <a:buNone/>
            </a:pPr>
            <a:r>
              <a:rPr lang="en-GB" b="1" i="1" dirty="0" err="1"/>
              <a:t>Nanni</a:t>
            </a:r>
            <a:r>
              <a:rPr lang="en-GB" b="1" i="1" dirty="0"/>
              <a:t> v Pace and The Sovereign Order of Malta </a:t>
            </a:r>
            <a:r>
              <a:rPr lang="en-GB" b="1" dirty="0"/>
              <a:t>(1935-37) 8 A.D.2 Italian Court of Cassation.</a:t>
            </a:r>
          </a:p>
        </p:txBody>
      </p:sp>
    </p:spTree>
    <p:extLst>
      <p:ext uri="{BB962C8B-B14F-4D97-AF65-F5344CB8AC3E}">
        <p14:creationId xmlns:p14="http://schemas.microsoft.com/office/powerpoint/2010/main" val="1635922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Recognition of States and Governments</a:t>
            </a:r>
            <a:endParaRPr lang="en-GB" dirty="0"/>
          </a:p>
        </p:txBody>
      </p:sp>
      <p:sp>
        <p:nvSpPr>
          <p:cNvPr id="3" name="Content Placeholder 2"/>
          <p:cNvSpPr>
            <a:spLocks noGrp="1"/>
          </p:cNvSpPr>
          <p:nvPr>
            <p:ph idx="1"/>
          </p:nvPr>
        </p:nvSpPr>
        <p:spPr/>
        <p:txBody>
          <a:bodyPr/>
          <a:lstStyle/>
          <a:p>
            <a:r>
              <a:rPr lang="en-GB" dirty="0"/>
              <a:t>The Montevideo Convention not only listed the requirements for statehood but also referred to recognition of statehood.</a:t>
            </a:r>
          </a:p>
          <a:p>
            <a:r>
              <a:rPr lang="en-GB" dirty="0"/>
              <a:t>Recognition gives rise to quite a bit of confusion, and does so partly because it is unclear what exactly is recognised; a state or a government?</a:t>
            </a:r>
          </a:p>
          <a:p>
            <a:r>
              <a:rPr lang="en-GB" dirty="0"/>
              <a:t>There is no legal obligation that requires recognition of states. </a:t>
            </a:r>
          </a:p>
          <a:p>
            <a:pPr marL="0" indent="0">
              <a:buNone/>
            </a:pPr>
            <a:endParaRPr lang="en-GB" dirty="0"/>
          </a:p>
        </p:txBody>
      </p:sp>
    </p:spTree>
    <p:extLst>
      <p:ext uri="{BB962C8B-B14F-4D97-AF65-F5344CB8AC3E}">
        <p14:creationId xmlns:p14="http://schemas.microsoft.com/office/powerpoint/2010/main" val="3396551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Recognition of States and Governments (2)</a:t>
            </a:r>
            <a:endParaRPr lang="en-GB" dirty="0"/>
          </a:p>
        </p:txBody>
      </p:sp>
      <p:sp>
        <p:nvSpPr>
          <p:cNvPr id="3" name="Content Placeholder 2"/>
          <p:cNvSpPr>
            <a:spLocks noGrp="1"/>
          </p:cNvSpPr>
          <p:nvPr>
            <p:ph idx="1"/>
          </p:nvPr>
        </p:nvSpPr>
        <p:spPr/>
        <p:txBody>
          <a:bodyPr>
            <a:normAutofit/>
          </a:bodyPr>
          <a:lstStyle/>
          <a:p>
            <a:r>
              <a:rPr lang="en-GB" b="1" dirty="0"/>
              <a:t>What exactly is recognised; a state or a government?</a:t>
            </a:r>
          </a:p>
          <a:p>
            <a:r>
              <a:rPr lang="en-GB" dirty="0"/>
              <a:t>Even if all four requirements are royally met, an entity that is not recognised will have a hard time existing.</a:t>
            </a:r>
          </a:p>
          <a:p>
            <a:r>
              <a:rPr lang="en-GB" dirty="0"/>
              <a:t>recognition of a government only arises if a government comes into power by unconstitutional means. i.e. coup</a:t>
            </a:r>
          </a:p>
          <a:p>
            <a:r>
              <a:rPr lang="en-GB" dirty="0"/>
              <a:t>We are told that the are two traditional doctrine of recognition of a state, the constitutive theory and the declaratory theory.</a:t>
            </a:r>
          </a:p>
        </p:txBody>
      </p:sp>
    </p:spTree>
    <p:extLst>
      <p:ext uri="{BB962C8B-B14F-4D97-AF65-F5344CB8AC3E}">
        <p14:creationId xmlns:p14="http://schemas.microsoft.com/office/powerpoint/2010/main" val="2302032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Concept of Personality in International Law</a:t>
            </a:r>
          </a:p>
        </p:txBody>
      </p:sp>
      <p:sp>
        <p:nvSpPr>
          <p:cNvPr id="3" name="Content Placeholder 2"/>
          <p:cNvSpPr>
            <a:spLocks noGrp="1"/>
          </p:cNvSpPr>
          <p:nvPr>
            <p:ph idx="1"/>
          </p:nvPr>
        </p:nvSpPr>
        <p:spPr/>
        <p:txBody>
          <a:bodyPr/>
          <a:lstStyle/>
          <a:p>
            <a:pPr marL="0" indent="0">
              <a:buNone/>
            </a:pPr>
            <a:r>
              <a:rPr lang="en-GB" dirty="0"/>
              <a:t>What is meant by legal personality?</a:t>
            </a:r>
          </a:p>
          <a:p>
            <a:pPr marL="0" indent="0">
              <a:buNone/>
            </a:pPr>
            <a:endParaRPr lang="en-GB" dirty="0"/>
          </a:p>
          <a:p>
            <a:pPr marL="0" indent="0">
              <a:buNone/>
            </a:pPr>
            <a:r>
              <a:rPr lang="en-GB" b="1" dirty="0"/>
              <a:t>Jennings and Watts - </a:t>
            </a:r>
            <a:r>
              <a:rPr lang="en-GB" dirty="0"/>
              <a:t>introduced the concept of international person as one who possesses legal personality in international law and enjoys rights, duties, or powers as established in international law and has the capacity to act on the international plane either directly or indirectly.</a:t>
            </a:r>
          </a:p>
          <a:p>
            <a:pPr marL="0" indent="0">
              <a:buNone/>
            </a:pPr>
            <a:r>
              <a:rPr lang="en-GB" b="1" dirty="0" err="1"/>
              <a:t>Brownlie</a:t>
            </a:r>
            <a:r>
              <a:rPr lang="en-GB" dirty="0"/>
              <a:t> defines legal personality as an entity of the type recognised by customary law as capable of having these capacities (rights duties and powers to bring a legal claim) is a legal person.</a:t>
            </a: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2569951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Declarative theory</a:t>
            </a:r>
            <a:endParaRPr lang="en-GB" dirty="0"/>
          </a:p>
        </p:txBody>
      </p:sp>
      <p:sp>
        <p:nvSpPr>
          <p:cNvPr id="3" name="Content Placeholder 2"/>
          <p:cNvSpPr>
            <a:spLocks noGrp="1"/>
          </p:cNvSpPr>
          <p:nvPr>
            <p:ph idx="1"/>
          </p:nvPr>
        </p:nvSpPr>
        <p:spPr/>
        <p:txBody>
          <a:bodyPr/>
          <a:lstStyle/>
          <a:p>
            <a:r>
              <a:rPr lang="en-GB" dirty="0"/>
              <a:t>Under this theory, States are subject to rights and duties under international law once they meet the criteria for statehood.</a:t>
            </a:r>
          </a:p>
          <a:p>
            <a:r>
              <a:rPr lang="en-GB" dirty="0"/>
              <a:t>The act of recognition should be used merely to specify that in the opinion of other states.</a:t>
            </a:r>
          </a:p>
          <a:p>
            <a:r>
              <a:rPr lang="en-GB" dirty="0"/>
              <a:t>In general, state practice seems to demonstrate a preference for the declaratory theory.</a:t>
            </a:r>
          </a:p>
          <a:p>
            <a:endParaRPr lang="en-GB" dirty="0"/>
          </a:p>
          <a:p>
            <a:endParaRPr lang="en-GB" dirty="0"/>
          </a:p>
          <a:p>
            <a:endParaRPr lang="en-GB" dirty="0"/>
          </a:p>
        </p:txBody>
      </p:sp>
    </p:spTree>
    <p:extLst>
      <p:ext uri="{BB962C8B-B14F-4D97-AF65-F5344CB8AC3E}">
        <p14:creationId xmlns:p14="http://schemas.microsoft.com/office/powerpoint/2010/main" val="39922854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Constitutive theory</a:t>
            </a:r>
            <a:endParaRPr lang="en-GB" dirty="0"/>
          </a:p>
        </p:txBody>
      </p:sp>
      <p:sp>
        <p:nvSpPr>
          <p:cNvPr id="3" name="Content Placeholder 2"/>
          <p:cNvSpPr>
            <a:spLocks noGrp="1"/>
          </p:cNvSpPr>
          <p:nvPr>
            <p:ph idx="1"/>
          </p:nvPr>
        </p:nvSpPr>
        <p:spPr/>
        <p:txBody>
          <a:bodyPr/>
          <a:lstStyle/>
          <a:p>
            <a:r>
              <a:rPr lang="en-GB" dirty="0"/>
              <a:t>Constitutive theory – this theory, holds that a state is and becomes an international person through recognition only and exclusively. Meaning that states are essentially non-existent and do not possess any legal rights until recognised by other states.</a:t>
            </a:r>
          </a:p>
          <a:p>
            <a:endParaRPr lang="en-GB" dirty="0"/>
          </a:p>
          <a:p>
            <a:r>
              <a:rPr lang="en-GB" dirty="0"/>
              <a:t> For example – Biafra found out its dismay when it proclaimed independence after a bloody war of succession  with Nigeria, only to discover that it did not meet with recognition from more than a handful of states and within three years of proclaiming independence, Biafra became part of Nigeria again.</a:t>
            </a:r>
          </a:p>
          <a:p>
            <a:endParaRPr lang="en-GB" dirty="0"/>
          </a:p>
        </p:txBody>
      </p:sp>
    </p:spTree>
    <p:extLst>
      <p:ext uri="{BB962C8B-B14F-4D97-AF65-F5344CB8AC3E}">
        <p14:creationId xmlns:p14="http://schemas.microsoft.com/office/powerpoint/2010/main" val="3327287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Constitutive theory (2)</a:t>
            </a:r>
            <a:endParaRPr lang="en-GB" dirty="0"/>
          </a:p>
        </p:txBody>
      </p:sp>
      <p:sp>
        <p:nvSpPr>
          <p:cNvPr id="3" name="Content Placeholder 2"/>
          <p:cNvSpPr>
            <a:spLocks noGrp="1"/>
          </p:cNvSpPr>
          <p:nvPr>
            <p:ph idx="1"/>
          </p:nvPr>
        </p:nvSpPr>
        <p:spPr/>
        <p:txBody>
          <a:bodyPr/>
          <a:lstStyle/>
          <a:p>
            <a:r>
              <a:rPr lang="en-GB" dirty="0"/>
              <a:t>See the following cases;</a:t>
            </a:r>
          </a:p>
          <a:p>
            <a:pPr marL="0" indent="0">
              <a:buNone/>
            </a:pPr>
            <a:r>
              <a:rPr lang="en-GB" b="1" i="1" dirty="0"/>
              <a:t>Luther Co v James </a:t>
            </a:r>
            <a:r>
              <a:rPr lang="en-GB" b="1" i="1" dirty="0" err="1"/>
              <a:t>Sagor</a:t>
            </a:r>
            <a:r>
              <a:rPr lang="en-GB" b="1" i="1" dirty="0"/>
              <a:t> &amp;Co </a:t>
            </a:r>
            <a:r>
              <a:rPr lang="en-GB" b="1" dirty="0"/>
              <a:t>(1921) 1 KB</a:t>
            </a:r>
          </a:p>
          <a:p>
            <a:pPr marL="0" indent="0">
              <a:buNone/>
            </a:pPr>
            <a:r>
              <a:rPr lang="en-GB" b="1" i="1" dirty="0"/>
              <a:t>Bank of Ethiopia v National Bank of Egypt</a:t>
            </a:r>
          </a:p>
          <a:p>
            <a:pPr marL="0" indent="0">
              <a:buNone/>
            </a:pPr>
            <a:endParaRPr lang="en-GB" b="1" dirty="0"/>
          </a:p>
        </p:txBody>
      </p:sp>
    </p:spTree>
    <p:extLst>
      <p:ext uri="{BB962C8B-B14F-4D97-AF65-F5344CB8AC3E}">
        <p14:creationId xmlns:p14="http://schemas.microsoft.com/office/powerpoint/2010/main" val="35627179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0894"/>
            <a:ext cx="10515600" cy="1325563"/>
          </a:xfrm>
        </p:spPr>
        <p:txBody>
          <a:bodyPr/>
          <a:lstStyle/>
          <a:p>
            <a:r>
              <a:rPr lang="en-GB" b="1" dirty="0"/>
              <a:t>Recognition of States and Governments (3)</a:t>
            </a:r>
            <a:endParaRPr lang="en-GB" dirty="0"/>
          </a:p>
        </p:txBody>
      </p:sp>
      <p:sp>
        <p:nvSpPr>
          <p:cNvPr id="3" name="Content Placeholder 2"/>
          <p:cNvSpPr>
            <a:spLocks noGrp="1"/>
          </p:cNvSpPr>
          <p:nvPr>
            <p:ph idx="1"/>
          </p:nvPr>
        </p:nvSpPr>
        <p:spPr/>
        <p:txBody>
          <a:bodyPr/>
          <a:lstStyle/>
          <a:p>
            <a:r>
              <a:rPr lang="en-GB" dirty="0"/>
              <a:t>One thing that is clear is that recognition is essentially, a political act; state X decides whether it recognises entity Y as a state, and may do so for a host of reasons. Obviously, it may do so because it thinks that entity Y meets all the requirements of statehood, but it may also do so for different reasons, e.g. because it appreciates the government running entity Y.</a:t>
            </a:r>
          </a:p>
          <a:p>
            <a:endParaRPr lang="en-GB" dirty="0"/>
          </a:p>
          <a:p>
            <a:r>
              <a:rPr lang="en-GB" dirty="0"/>
              <a:t>Decisions on whether to recognise or not are eminently political decisions, predominantly guided by political motivations.</a:t>
            </a:r>
          </a:p>
        </p:txBody>
      </p:sp>
    </p:spTree>
    <p:extLst>
      <p:ext uri="{BB962C8B-B14F-4D97-AF65-F5344CB8AC3E}">
        <p14:creationId xmlns:p14="http://schemas.microsoft.com/office/powerpoint/2010/main" val="38533572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Recognition of States and Governments (4)</a:t>
            </a:r>
            <a:endParaRPr lang="en-GB" dirty="0"/>
          </a:p>
        </p:txBody>
      </p:sp>
      <p:sp>
        <p:nvSpPr>
          <p:cNvPr id="3" name="Content Placeholder 2"/>
          <p:cNvSpPr>
            <a:spLocks noGrp="1"/>
          </p:cNvSpPr>
          <p:nvPr>
            <p:ph idx="1"/>
          </p:nvPr>
        </p:nvSpPr>
        <p:spPr/>
        <p:txBody>
          <a:bodyPr/>
          <a:lstStyle/>
          <a:p>
            <a:r>
              <a:rPr lang="en-GB" dirty="0"/>
              <a:t>Perhaps what really matters is not so much statehood, but rather the sort of government that the new state has.</a:t>
            </a:r>
          </a:p>
          <a:p>
            <a:r>
              <a:rPr lang="en-GB" dirty="0"/>
              <a:t>i.e. Germany was divided in two;  the Federal Republic of Germany (FRG, West Germany and the German Democratic Republic (GDR, East Germany). Communist states were reluctant to recognise the FRG, despite it meeting the requirements of statehood, whereas western states were highly reluctant to recognise the GDR. See;</a:t>
            </a:r>
          </a:p>
          <a:p>
            <a:pPr marL="0" indent="0">
              <a:buNone/>
            </a:pPr>
            <a:r>
              <a:rPr lang="en-GB" b="1" i="1" dirty="0"/>
              <a:t>Carl Zeiss </a:t>
            </a:r>
            <a:r>
              <a:rPr lang="en-GB" b="1" i="1" dirty="0" err="1"/>
              <a:t>Stiftung</a:t>
            </a:r>
            <a:r>
              <a:rPr lang="en-GB" b="1" i="1" dirty="0"/>
              <a:t> v Rayner and Keeler Ltd </a:t>
            </a:r>
            <a:r>
              <a:rPr lang="en-GB" b="1" dirty="0"/>
              <a:t>(no.2) [1967] 1 AC 853, HOL</a:t>
            </a:r>
          </a:p>
          <a:p>
            <a:endParaRPr lang="en-GB" dirty="0"/>
          </a:p>
        </p:txBody>
      </p:sp>
    </p:spTree>
    <p:extLst>
      <p:ext uri="{BB962C8B-B14F-4D97-AF65-F5344CB8AC3E}">
        <p14:creationId xmlns:p14="http://schemas.microsoft.com/office/powerpoint/2010/main" val="6781018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Recognition of States and Governments (5)</a:t>
            </a:r>
            <a:endParaRPr lang="en-GB" dirty="0"/>
          </a:p>
        </p:txBody>
      </p:sp>
      <p:sp>
        <p:nvSpPr>
          <p:cNvPr id="3" name="Content Placeholder 2"/>
          <p:cNvSpPr>
            <a:spLocks noGrp="1"/>
          </p:cNvSpPr>
          <p:nvPr>
            <p:ph idx="1"/>
          </p:nvPr>
        </p:nvSpPr>
        <p:spPr/>
        <p:txBody>
          <a:bodyPr>
            <a:normAutofit fontScale="85000" lnSpcReduction="10000"/>
          </a:bodyPr>
          <a:lstStyle/>
          <a:p>
            <a:r>
              <a:rPr lang="en-GB" dirty="0"/>
              <a:t>Recognition of governments can also take place either </a:t>
            </a:r>
            <a:r>
              <a:rPr lang="en-GB" i="1" dirty="0"/>
              <a:t>de jure </a:t>
            </a:r>
            <a:r>
              <a:rPr lang="en-GB" dirty="0"/>
              <a:t>or </a:t>
            </a:r>
            <a:r>
              <a:rPr lang="en-GB" i="1" dirty="0"/>
              <a:t>de facto.</a:t>
            </a:r>
          </a:p>
          <a:p>
            <a:r>
              <a:rPr lang="en-GB" i="1" dirty="0"/>
              <a:t>De jure </a:t>
            </a:r>
            <a:r>
              <a:rPr lang="en-GB" dirty="0"/>
              <a:t>– recognition signifies that a government has risen to power in a legitimate way.</a:t>
            </a:r>
          </a:p>
          <a:p>
            <a:endParaRPr lang="en-GB" i="1" dirty="0"/>
          </a:p>
          <a:p>
            <a:r>
              <a:rPr lang="en-GB" i="1" dirty="0"/>
              <a:t>De facto – </a:t>
            </a:r>
            <a:r>
              <a:rPr lang="en-GB" dirty="0"/>
              <a:t>recognition on the other hand, signifies that while a government maybe in power and therefore, constitutes a negotiating partner, the recognising state is not very pleased with the way the government came into power. i.e. British recognition of Nazi authority in Czechoslovakia; the British were pragmatic enough to recognise that Nazis were in charge, yet still voiced their dissent at the illegitimate way in which they had assumed power.</a:t>
            </a:r>
          </a:p>
          <a:p>
            <a:r>
              <a:rPr lang="en-GB" dirty="0"/>
              <a:t>States recognised under </a:t>
            </a:r>
            <a:r>
              <a:rPr lang="en-GB" i="1" dirty="0"/>
              <a:t>De facto </a:t>
            </a:r>
            <a:r>
              <a:rPr lang="en-GB" dirty="0"/>
              <a:t>are not entitled to diplomatic privileges and immunities. See; </a:t>
            </a:r>
          </a:p>
          <a:p>
            <a:r>
              <a:rPr lang="en-GB" b="1" i="1" dirty="0"/>
              <a:t>Haile Selassie v Cable wireless Co</a:t>
            </a:r>
            <a:r>
              <a:rPr lang="en-GB" b="1" dirty="0"/>
              <a:t>. (No.2) [1939] Ch. 182 CA</a:t>
            </a:r>
          </a:p>
        </p:txBody>
      </p:sp>
    </p:spTree>
    <p:extLst>
      <p:ext uri="{BB962C8B-B14F-4D97-AF65-F5344CB8AC3E}">
        <p14:creationId xmlns:p14="http://schemas.microsoft.com/office/powerpoint/2010/main" val="22429566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Implied and Express Recognition </a:t>
            </a:r>
            <a:endParaRPr lang="en-GB" dirty="0"/>
          </a:p>
        </p:txBody>
      </p:sp>
      <p:sp>
        <p:nvSpPr>
          <p:cNvPr id="3" name="Content Placeholder 2"/>
          <p:cNvSpPr>
            <a:spLocks noGrp="1"/>
          </p:cNvSpPr>
          <p:nvPr>
            <p:ph idx="1"/>
          </p:nvPr>
        </p:nvSpPr>
        <p:spPr/>
        <p:txBody>
          <a:bodyPr>
            <a:normAutofit/>
          </a:bodyPr>
          <a:lstStyle/>
          <a:p>
            <a:pPr marL="0" indent="0">
              <a:buNone/>
            </a:pPr>
            <a:r>
              <a:rPr lang="en-GB" dirty="0"/>
              <a:t>Recognition may be expressed or implied.</a:t>
            </a:r>
          </a:p>
          <a:p>
            <a:r>
              <a:rPr lang="en-GB" dirty="0"/>
              <a:t>It is probably accurate to state that entering into diplomatic relations will constitute implied recognition as the formulization of diplomatic relations presupposes the sort of political validation that otherwise comes  from recognition.</a:t>
            </a:r>
          </a:p>
          <a:p>
            <a:r>
              <a:rPr lang="en-GB" dirty="0"/>
              <a:t>Collective recognition – states act collectively during the process of receiving information of the situation, evaluating that information and reaching a decision, and communicating that decision.</a:t>
            </a:r>
          </a:p>
          <a:p>
            <a:endParaRPr lang="en-GB" dirty="0"/>
          </a:p>
          <a:p>
            <a:pPr marL="0" indent="0">
              <a:buNone/>
            </a:pPr>
            <a:endParaRPr lang="en-GB" dirty="0"/>
          </a:p>
        </p:txBody>
      </p:sp>
    </p:spTree>
    <p:extLst>
      <p:ext uri="{BB962C8B-B14F-4D97-AF65-F5344CB8AC3E}">
        <p14:creationId xmlns:p14="http://schemas.microsoft.com/office/powerpoint/2010/main" val="39393487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Conditional Recognition </a:t>
            </a:r>
          </a:p>
        </p:txBody>
      </p:sp>
      <p:sp>
        <p:nvSpPr>
          <p:cNvPr id="3" name="Content Placeholder 2"/>
          <p:cNvSpPr>
            <a:spLocks noGrp="1"/>
          </p:cNvSpPr>
          <p:nvPr>
            <p:ph idx="1"/>
          </p:nvPr>
        </p:nvSpPr>
        <p:spPr/>
        <p:txBody>
          <a:bodyPr/>
          <a:lstStyle/>
          <a:p>
            <a:r>
              <a:rPr lang="en-GB" dirty="0"/>
              <a:t>An entity can be recognised as  a state only when it fulfils some conditions. See the Berlin Congress of  1878 were Britain, France, Italy and German marked the recognition of Bulgaria, Serbia, Romania and Montenegro with condition that these countries would not impose any religious disabilities on any of their subjects.</a:t>
            </a:r>
          </a:p>
        </p:txBody>
      </p:sp>
    </p:spTree>
    <p:extLst>
      <p:ext uri="{BB962C8B-B14F-4D97-AF65-F5344CB8AC3E}">
        <p14:creationId xmlns:p14="http://schemas.microsoft.com/office/powerpoint/2010/main" val="5969855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Withdrawal of Recognition</a:t>
            </a:r>
          </a:p>
        </p:txBody>
      </p:sp>
      <p:sp>
        <p:nvSpPr>
          <p:cNvPr id="3" name="Content Placeholder 2"/>
          <p:cNvSpPr>
            <a:spLocks noGrp="1"/>
          </p:cNvSpPr>
          <p:nvPr>
            <p:ph idx="1"/>
          </p:nvPr>
        </p:nvSpPr>
        <p:spPr/>
        <p:txBody>
          <a:bodyPr/>
          <a:lstStyle/>
          <a:p>
            <a:r>
              <a:rPr lang="en-GB" dirty="0"/>
              <a:t>It is possible to withdraw a granted recognition – easier for the </a:t>
            </a:r>
            <a:r>
              <a:rPr lang="en-GB" i="1" dirty="0"/>
              <a:t>de facto</a:t>
            </a:r>
            <a:r>
              <a:rPr lang="en-GB" dirty="0"/>
              <a:t> since the position is different with </a:t>
            </a:r>
            <a:r>
              <a:rPr lang="en-GB" i="1" dirty="0"/>
              <a:t>de facto </a:t>
            </a:r>
            <a:r>
              <a:rPr lang="en-GB" dirty="0"/>
              <a:t>which includes an ambiguity for the future of the entity.</a:t>
            </a:r>
          </a:p>
          <a:p>
            <a:r>
              <a:rPr lang="en-GB" dirty="0"/>
              <a:t>On the other hand </a:t>
            </a:r>
            <a:r>
              <a:rPr lang="en-GB" i="1" dirty="0"/>
              <a:t>de jure </a:t>
            </a:r>
            <a:r>
              <a:rPr lang="en-GB" dirty="0"/>
              <a:t>– more difficult to withdraw as stronger than the de facto.</a:t>
            </a:r>
            <a:endParaRPr lang="en-GB" i="1" dirty="0"/>
          </a:p>
        </p:txBody>
      </p:sp>
    </p:spTree>
    <p:extLst>
      <p:ext uri="{BB962C8B-B14F-4D97-AF65-F5344CB8AC3E}">
        <p14:creationId xmlns:p14="http://schemas.microsoft.com/office/powerpoint/2010/main" val="31155052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Effects of Recognition in National Law </a:t>
            </a:r>
          </a:p>
        </p:txBody>
      </p:sp>
      <p:sp>
        <p:nvSpPr>
          <p:cNvPr id="3" name="Content Placeholder 2"/>
          <p:cNvSpPr>
            <a:spLocks noGrp="1"/>
          </p:cNvSpPr>
          <p:nvPr>
            <p:ph idx="1"/>
          </p:nvPr>
        </p:nvSpPr>
        <p:spPr/>
        <p:txBody>
          <a:bodyPr/>
          <a:lstStyle/>
          <a:p>
            <a:pPr marL="514350" indent="-514350">
              <a:buAutoNum type="arabicPeriod"/>
            </a:pPr>
            <a:r>
              <a:rPr lang="en-GB" dirty="0"/>
              <a:t>Only a recognised state or government has locus standi in the UK (the right to bring an action in court) see; </a:t>
            </a:r>
            <a:r>
              <a:rPr lang="en-GB" b="1" i="1" dirty="0"/>
              <a:t>UK courts Gur Corporation v Trust Bank of Africa Ltd</a:t>
            </a:r>
          </a:p>
          <a:p>
            <a:pPr marL="514350" indent="-514350">
              <a:buAutoNum type="arabicPeriod"/>
            </a:pPr>
            <a:r>
              <a:rPr lang="en-GB" dirty="0"/>
              <a:t>Only a recognised state or government may plead immunity from suit. It cannot be sued without its consent. See </a:t>
            </a:r>
            <a:r>
              <a:rPr lang="en-GB" b="1" i="1" dirty="0"/>
              <a:t>Duff Development Co v Kelantan Government</a:t>
            </a:r>
            <a:endParaRPr lang="en-GB" dirty="0"/>
          </a:p>
          <a:p>
            <a:pPr marL="514350" indent="-514350">
              <a:buAutoNum type="arabicPeriod"/>
            </a:pPr>
            <a:r>
              <a:rPr lang="en-GB" dirty="0"/>
              <a:t>Only the legislative, executive or judicial acts of a recognised state or government will be given legal effect in the UK. See; the </a:t>
            </a:r>
            <a:r>
              <a:rPr lang="en-GB" b="1" i="1" dirty="0"/>
              <a:t>Luther v </a:t>
            </a:r>
            <a:r>
              <a:rPr lang="en-GB" b="1" i="1" dirty="0" err="1"/>
              <a:t>Sagor</a:t>
            </a:r>
            <a:r>
              <a:rPr lang="en-GB" b="1" i="1" dirty="0"/>
              <a:t> case </a:t>
            </a:r>
          </a:p>
          <a:p>
            <a:pPr marL="514350" indent="-514350">
              <a:buAutoNum type="arabicPeriod"/>
            </a:pPr>
            <a:endParaRPr lang="en-GB" b="1" i="1" dirty="0"/>
          </a:p>
        </p:txBody>
      </p:sp>
    </p:spTree>
    <p:extLst>
      <p:ext uri="{BB962C8B-B14F-4D97-AF65-F5344CB8AC3E}">
        <p14:creationId xmlns:p14="http://schemas.microsoft.com/office/powerpoint/2010/main" val="3196251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The Concept of Personality in International Law (2)</a:t>
            </a:r>
            <a:endParaRPr lang="en-GB" dirty="0"/>
          </a:p>
        </p:txBody>
      </p:sp>
      <p:sp>
        <p:nvSpPr>
          <p:cNvPr id="3" name="Content Placeholder 2"/>
          <p:cNvSpPr>
            <a:spLocks noGrp="1"/>
          </p:cNvSpPr>
          <p:nvPr>
            <p:ph idx="1"/>
          </p:nvPr>
        </p:nvSpPr>
        <p:spPr/>
        <p:txBody>
          <a:bodyPr/>
          <a:lstStyle/>
          <a:p>
            <a:r>
              <a:rPr lang="en-GB" b="1" dirty="0" err="1"/>
              <a:t>Warbrick</a:t>
            </a:r>
            <a:r>
              <a:rPr lang="en-GB" dirty="0"/>
              <a:t> – maintains the position that international law is mainly to do the with states as it is states which create or acknowledge the other entities. </a:t>
            </a:r>
          </a:p>
          <a:p>
            <a:endParaRPr lang="en-GB" dirty="0"/>
          </a:p>
          <a:p>
            <a:r>
              <a:rPr lang="en-GB" b="1" dirty="0"/>
              <a:t>Shaw</a:t>
            </a:r>
            <a:r>
              <a:rPr lang="en-GB" dirty="0"/>
              <a:t> takes a different that the Holy See, insurgents and belligerents, international organisations, chartered companies, and various territorial entities such as the League of Cities were at one time or another treated as possessing the capacity to become international persons.</a:t>
            </a:r>
          </a:p>
        </p:txBody>
      </p:sp>
    </p:spTree>
    <p:extLst>
      <p:ext uri="{BB962C8B-B14F-4D97-AF65-F5344CB8AC3E}">
        <p14:creationId xmlns:p14="http://schemas.microsoft.com/office/powerpoint/2010/main" val="680068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Effects of Recognition in National Law </a:t>
            </a:r>
            <a:endParaRPr lang="en-GB" dirty="0"/>
          </a:p>
        </p:txBody>
      </p:sp>
      <p:sp>
        <p:nvSpPr>
          <p:cNvPr id="3" name="Content Placeholder 2"/>
          <p:cNvSpPr>
            <a:spLocks noGrp="1"/>
          </p:cNvSpPr>
          <p:nvPr>
            <p:ph idx="1"/>
          </p:nvPr>
        </p:nvSpPr>
        <p:spPr/>
        <p:txBody>
          <a:bodyPr/>
          <a:lstStyle/>
          <a:p>
            <a:pPr marL="0" indent="0">
              <a:buNone/>
            </a:pPr>
            <a:r>
              <a:rPr lang="en-GB" dirty="0"/>
              <a:t>4. It will be entitled to possession in the recognising state of property belonging to its predecessor.</a:t>
            </a:r>
          </a:p>
          <a:p>
            <a:pPr marL="0" indent="0">
              <a:buNone/>
            </a:pPr>
            <a:r>
              <a:rPr lang="en-GB" dirty="0"/>
              <a:t>5. Recognition once granted is retroactive. It is back dated to the establishment of entity in question it does not relate to the time recognition is accorded. See;  </a:t>
            </a:r>
            <a:r>
              <a:rPr lang="en-GB" b="1" i="1" dirty="0"/>
              <a:t>Luther v </a:t>
            </a:r>
            <a:r>
              <a:rPr lang="en-GB" b="1" i="1" dirty="0" err="1"/>
              <a:t>Sagor</a:t>
            </a:r>
            <a:r>
              <a:rPr lang="en-GB" b="1" i="1" dirty="0"/>
              <a:t> </a:t>
            </a:r>
            <a:r>
              <a:rPr lang="en-GB" dirty="0"/>
              <a:t>case </a:t>
            </a:r>
          </a:p>
          <a:p>
            <a:r>
              <a:rPr lang="en-GB" dirty="0"/>
              <a:t>Comparing with the Anglo-American courts, the courts have established that recognition entitles a recognised entity to;</a:t>
            </a:r>
          </a:p>
          <a:p>
            <a:pPr marL="0" indent="0">
              <a:buNone/>
            </a:pPr>
            <a:r>
              <a:rPr lang="en-GB" dirty="0"/>
              <a:t>1. Sue and be sued in the courts of law of the recognising state and courts will give effect to its past and present.</a:t>
            </a:r>
          </a:p>
        </p:txBody>
      </p:sp>
    </p:spTree>
    <p:extLst>
      <p:ext uri="{BB962C8B-B14F-4D97-AF65-F5344CB8AC3E}">
        <p14:creationId xmlns:p14="http://schemas.microsoft.com/office/powerpoint/2010/main" val="24927708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Effects of Recognition in National Law  (2)</a:t>
            </a:r>
            <a:endParaRPr lang="en-GB" dirty="0"/>
          </a:p>
        </p:txBody>
      </p:sp>
      <p:sp>
        <p:nvSpPr>
          <p:cNvPr id="3" name="Content Placeholder 2"/>
          <p:cNvSpPr>
            <a:spLocks noGrp="1"/>
          </p:cNvSpPr>
          <p:nvPr>
            <p:ph idx="1"/>
          </p:nvPr>
        </p:nvSpPr>
        <p:spPr/>
        <p:txBody>
          <a:bodyPr/>
          <a:lstStyle/>
          <a:p>
            <a:pPr marL="0" indent="0">
              <a:buNone/>
            </a:pPr>
            <a:r>
              <a:rPr lang="en-GB" dirty="0"/>
              <a:t>2. Claim sovereign immunity from legal action for its diplomatic representatives and public property.</a:t>
            </a:r>
          </a:p>
          <a:p>
            <a:pPr marL="0" indent="0">
              <a:buNone/>
            </a:pPr>
            <a:r>
              <a:rPr lang="en-GB" dirty="0"/>
              <a:t>3. Demand and receive possession of public property belonging to the recognised state.</a:t>
            </a:r>
          </a:p>
          <a:p>
            <a:pPr marL="0" indent="0">
              <a:buNone/>
            </a:pPr>
            <a:endParaRPr lang="en-GB" dirty="0"/>
          </a:p>
          <a:p>
            <a:pPr marL="0" indent="0">
              <a:buNone/>
            </a:pPr>
            <a:r>
              <a:rPr lang="en-GB" dirty="0"/>
              <a:t>Effects of non recognition both at international level and national level is that a state cannot enter in legal relations with other states.</a:t>
            </a:r>
          </a:p>
        </p:txBody>
      </p:sp>
    </p:spTree>
    <p:extLst>
      <p:ext uri="{BB962C8B-B14F-4D97-AF65-F5344CB8AC3E}">
        <p14:creationId xmlns:p14="http://schemas.microsoft.com/office/powerpoint/2010/main" val="2655187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Subjects of International Law (1)</a:t>
            </a:r>
          </a:p>
        </p:txBody>
      </p:sp>
      <p:sp>
        <p:nvSpPr>
          <p:cNvPr id="3" name="Content Placeholder 2"/>
          <p:cNvSpPr>
            <a:spLocks noGrp="1"/>
          </p:cNvSpPr>
          <p:nvPr>
            <p:ph idx="1"/>
          </p:nvPr>
        </p:nvSpPr>
        <p:spPr/>
        <p:txBody>
          <a:bodyPr/>
          <a:lstStyle/>
          <a:p>
            <a:pPr marL="0" indent="0">
              <a:buNone/>
            </a:pPr>
            <a:r>
              <a:rPr lang="en-GB" b="1" dirty="0"/>
              <a:t>Statehood </a:t>
            </a:r>
          </a:p>
          <a:p>
            <a:endParaRPr lang="en-GB" dirty="0"/>
          </a:p>
          <a:p>
            <a:r>
              <a:rPr lang="en-GB" b="1" dirty="0"/>
              <a:t>Article 1 Montevideo Convention on the Rights and Duties of States 1933 </a:t>
            </a:r>
            <a:r>
              <a:rPr lang="en-GB" dirty="0"/>
              <a:t>sets out the criteria for statehood;</a:t>
            </a:r>
          </a:p>
          <a:p>
            <a:pPr marL="0" indent="0">
              <a:buNone/>
            </a:pPr>
            <a:r>
              <a:rPr lang="en-GB" dirty="0"/>
              <a:t>“the state as a person of international should possess the following qualifications: (a) a permanent population; (b) a defined territory; (c) government (d) capacity to enter into relations with other states.”</a:t>
            </a:r>
          </a:p>
        </p:txBody>
      </p:sp>
    </p:spTree>
    <p:extLst>
      <p:ext uri="{BB962C8B-B14F-4D97-AF65-F5344CB8AC3E}">
        <p14:creationId xmlns:p14="http://schemas.microsoft.com/office/powerpoint/2010/main" val="1618268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Subjects of International Law (2)</a:t>
            </a:r>
            <a:endParaRPr lang="en-GB" dirty="0"/>
          </a:p>
        </p:txBody>
      </p:sp>
      <p:sp>
        <p:nvSpPr>
          <p:cNvPr id="3" name="Content Placeholder 2"/>
          <p:cNvSpPr>
            <a:spLocks noGrp="1"/>
          </p:cNvSpPr>
          <p:nvPr>
            <p:ph idx="1"/>
          </p:nvPr>
        </p:nvSpPr>
        <p:spPr/>
        <p:txBody>
          <a:bodyPr/>
          <a:lstStyle/>
          <a:p>
            <a:pPr marL="0" indent="0">
              <a:buNone/>
            </a:pPr>
            <a:r>
              <a:rPr lang="en-GB" dirty="0"/>
              <a:t>This set of criteria has now passed into customary international law. There are now 192 members of the UN, and Kosovo has recently declared independence.</a:t>
            </a:r>
          </a:p>
          <a:p>
            <a:pPr marL="0" indent="0">
              <a:buNone/>
            </a:pPr>
            <a:r>
              <a:rPr lang="en-GB" dirty="0"/>
              <a:t>As new states are coming into existence all the time, these criteria are very important.</a:t>
            </a:r>
          </a:p>
          <a:p>
            <a:pPr marL="0" indent="0">
              <a:buNone/>
            </a:pPr>
            <a:r>
              <a:rPr lang="en-GB" dirty="0"/>
              <a:t>(a) </a:t>
            </a:r>
            <a:r>
              <a:rPr lang="en-GB" b="1" dirty="0"/>
              <a:t>Permanent population </a:t>
            </a:r>
            <a:r>
              <a:rPr lang="en-GB" dirty="0"/>
              <a:t>– no minimum number of people is specified. i.e. the state practice are recognition of Nauru and </a:t>
            </a:r>
            <a:r>
              <a:rPr lang="en-GB" dirty="0" err="1"/>
              <a:t>Tavula</a:t>
            </a:r>
            <a:r>
              <a:rPr lang="en-GB" dirty="0"/>
              <a:t> which have 10,000 and 12,000 people respectively.</a:t>
            </a:r>
          </a:p>
        </p:txBody>
      </p:sp>
    </p:spTree>
    <p:extLst>
      <p:ext uri="{BB962C8B-B14F-4D97-AF65-F5344CB8AC3E}">
        <p14:creationId xmlns:p14="http://schemas.microsoft.com/office/powerpoint/2010/main" val="2544822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Subjects of International Law (3)</a:t>
            </a:r>
            <a:endParaRPr lang="en-GB" dirty="0"/>
          </a:p>
        </p:txBody>
      </p:sp>
      <p:sp>
        <p:nvSpPr>
          <p:cNvPr id="3" name="Content Placeholder 2"/>
          <p:cNvSpPr>
            <a:spLocks noGrp="1"/>
          </p:cNvSpPr>
          <p:nvPr>
            <p:ph idx="1"/>
          </p:nvPr>
        </p:nvSpPr>
        <p:spPr/>
        <p:txBody>
          <a:bodyPr>
            <a:normAutofit/>
          </a:bodyPr>
          <a:lstStyle/>
          <a:p>
            <a:pPr marL="0" indent="0">
              <a:buNone/>
            </a:pPr>
            <a:r>
              <a:rPr lang="en-GB" dirty="0"/>
              <a:t>(b) </a:t>
            </a:r>
            <a:r>
              <a:rPr lang="en-GB" b="1" dirty="0"/>
              <a:t>Territory</a:t>
            </a:r>
            <a:r>
              <a:rPr lang="en-GB" dirty="0"/>
              <a:t> – the case of </a:t>
            </a:r>
            <a:r>
              <a:rPr lang="en-GB" b="1" i="1" dirty="0"/>
              <a:t>Deutsche Continental Gas-</a:t>
            </a:r>
            <a:r>
              <a:rPr lang="en-GB" b="1" i="1" dirty="0" err="1"/>
              <a:t>Gesellschaft</a:t>
            </a:r>
            <a:r>
              <a:rPr lang="en-GB" b="1" i="1" dirty="0"/>
              <a:t> v Polish State</a:t>
            </a:r>
            <a:r>
              <a:rPr lang="en-GB" dirty="0"/>
              <a:t> </a:t>
            </a:r>
            <a:r>
              <a:rPr lang="en-GB" b="1" dirty="0"/>
              <a:t>(1929) </a:t>
            </a:r>
            <a:r>
              <a:rPr lang="en-GB" dirty="0"/>
              <a:t>is relevant. The German-Polish mixed arbitration panel held that in order for a state to exist and be recognised as such, it is enough that its territory has a sufficient consistency, even though its boundaries have not been accurately demarcated.</a:t>
            </a:r>
          </a:p>
          <a:p>
            <a:pPr marL="0" indent="0">
              <a:buNone/>
            </a:pPr>
            <a:endParaRPr lang="en-GB" dirty="0"/>
          </a:p>
          <a:p>
            <a:r>
              <a:rPr lang="en-GB" dirty="0"/>
              <a:t>Israel is another example  which to this day still does not have settled borders.</a:t>
            </a:r>
          </a:p>
          <a:p>
            <a:r>
              <a:rPr lang="en-GB" dirty="0"/>
              <a:t>A recent state practice could be Bosnia, which was constituted a state during an armed conflict when its territory and population were not properly defined.</a:t>
            </a:r>
          </a:p>
        </p:txBody>
      </p:sp>
    </p:spTree>
    <p:extLst>
      <p:ext uri="{BB962C8B-B14F-4D97-AF65-F5344CB8AC3E}">
        <p14:creationId xmlns:p14="http://schemas.microsoft.com/office/powerpoint/2010/main" val="3159508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Subjects of International Law (4)</a:t>
            </a:r>
            <a:endParaRPr lang="en-GB" dirty="0"/>
          </a:p>
        </p:txBody>
      </p:sp>
      <p:sp>
        <p:nvSpPr>
          <p:cNvPr id="3" name="Content Placeholder 2"/>
          <p:cNvSpPr>
            <a:spLocks noGrp="1"/>
          </p:cNvSpPr>
          <p:nvPr>
            <p:ph idx="1"/>
          </p:nvPr>
        </p:nvSpPr>
        <p:spPr/>
        <p:txBody>
          <a:bodyPr>
            <a:normAutofit/>
          </a:bodyPr>
          <a:lstStyle/>
          <a:p>
            <a:pPr marL="0" indent="0">
              <a:buNone/>
            </a:pPr>
            <a:r>
              <a:rPr lang="en-GB" dirty="0"/>
              <a:t>(c) Government – there are several examples of state practice concerning the necessity for a stable government.</a:t>
            </a:r>
          </a:p>
          <a:p>
            <a:pPr marL="0" indent="0">
              <a:buNone/>
            </a:pPr>
            <a:r>
              <a:rPr lang="en-GB" dirty="0"/>
              <a:t>A pertinent example of a state practice is the </a:t>
            </a:r>
            <a:r>
              <a:rPr lang="en-GB" b="1" i="1" dirty="0"/>
              <a:t>Aaland Islands </a:t>
            </a:r>
            <a:r>
              <a:rPr lang="en-GB" dirty="0"/>
              <a:t>case.  </a:t>
            </a:r>
          </a:p>
          <a:p>
            <a:r>
              <a:rPr lang="en-GB" dirty="0"/>
              <a:t>An example of a failed state  - an entity that does not have a government–is the case of Somalia which continues to this day in a state of constant civil war after the disastrous UN intervention.</a:t>
            </a:r>
          </a:p>
          <a:p>
            <a:pPr marL="0" indent="0">
              <a:buNone/>
            </a:pPr>
            <a:r>
              <a:rPr lang="en-GB" i="1" dirty="0"/>
              <a:t>failed states</a:t>
            </a:r>
            <a:r>
              <a:rPr lang="en-GB" dirty="0"/>
              <a:t>; these are states in which institutions and law and order have totally or partially collapsed under the pressure and amidst the confusion of erupting violence, yet which submits as a ghostly presence on the world map.</a:t>
            </a:r>
          </a:p>
        </p:txBody>
      </p:sp>
    </p:spTree>
    <p:extLst>
      <p:ext uri="{BB962C8B-B14F-4D97-AF65-F5344CB8AC3E}">
        <p14:creationId xmlns:p14="http://schemas.microsoft.com/office/powerpoint/2010/main" val="3208973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Subjects of International Law (5)</a:t>
            </a:r>
            <a:endParaRPr lang="en-GB" dirty="0"/>
          </a:p>
        </p:txBody>
      </p:sp>
      <p:sp>
        <p:nvSpPr>
          <p:cNvPr id="3" name="Content Placeholder 2"/>
          <p:cNvSpPr>
            <a:spLocks noGrp="1"/>
          </p:cNvSpPr>
          <p:nvPr>
            <p:ph idx="1"/>
          </p:nvPr>
        </p:nvSpPr>
        <p:spPr/>
        <p:txBody>
          <a:bodyPr/>
          <a:lstStyle/>
          <a:p>
            <a:r>
              <a:rPr lang="en-GB" dirty="0" err="1"/>
              <a:t>Warbrick</a:t>
            </a:r>
            <a:r>
              <a:rPr lang="en-GB" dirty="0"/>
              <a:t> argues that Somalia still exist as a state even though there is not an effective formal government.</a:t>
            </a:r>
          </a:p>
          <a:p>
            <a:r>
              <a:rPr lang="en-GB" dirty="0"/>
              <a:t>Other examples of failed states in the last 30 years are; Afghanistan, Bosnia-</a:t>
            </a:r>
            <a:r>
              <a:rPr lang="en-GB" dirty="0" err="1"/>
              <a:t>Herzegovinia</a:t>
            </a:r>
            <a:r>
              <a:rPr lang="en-GB" dirty="0"/>
              <a:t>, Cambodia, Lebanon, Liberia, Sierra Leone and DRC</a:t>
            </a:r>
          </a:p>
          <a:p>
            <a:r>
              <a:rPr lang="en-GB" dirty="0" err="1"/>
              <a:t>Thurer</a:t>
            </a:r>
            <a:r>
              <a:rPr lang="en-GB" dirty="0"/>
              <a:t> writes that the are three elements to a “failed state” from the political and legal point of view.</a:t>
            </a:r>
          </a:p>
          <a:p>
            <a:pPr marL="0" indent="0">
              <a:buNone/>
            </a:pPr>
            <a:r>
              <a:rPr lang="en-GB" dirty="0"/>
              <a:t>Firstly – there is the geographical and territorial aspect, namely the fact that “failed states” are essentially associated with internal and endogenous problems, secondly;</a:t>
            </a:r>
          </a:p>
          <a:p>
            <a:pPr marL="0" indent="0">
              <a:buNone/>
            </a:pPr>
            <a:endParaRPr lang="en-GB" dirty="0"/>
          </a:p>
        </p:txBody>
      </p:sp>
    </p:spTree>
    <p:extLst>
      <p:ext uri="{BB962C8B-B14F-4D97-AF65-F5344CB8AC3E}">
        <p14:creationId xmlns:p14="http://schemas.microsoft.com/office/powerpoint/2010/main" val="246852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Subjects of International Law (6) </a:t>
            </a:r>
            <a:endParaRPr lang="en-GB" dirty="0"/>
          </a:p>
        </p:txBody>
      </p:sp>
      <p:sp>
        <p:nvSpPr>
          <p:cNvPr id="3" name="Content Placeholder 2"/>
          <p:cNvSpPr>
            <a:spLocks noGrp="1"/>
          </p:cNvSpPr>
          <p:nvPr>
            <p:ph idx="1"/>
          </p:nvPr>
        </p:nvSpPr>
        <p:spPr/>
        <p:txBody>
          <a:bodyPr/>
          <a:lstStyle/>
          <a:p>
            <a:r>
              <a:rPr lang="en-GB" dirty="0"/>
              <a:t>There is the political aspect, namely the internal collapse of law and order. And thirdly;</a:t>
            </a:r>
          </a:p>
          <a:p>
            <a:r>
              <a:rPr lang="en-GB" dirty="0"/>
              <a:t>There is the functional aspect, namely the absence of bodies capable, on the one hand, of representing the state at the international level and, on the other, of being influenced by the outside world.</a:t>
            </a:r>
          </a:p>
          <a:p>
            <a:pPr marL="0" indent="0">
              <a:buNone/>
            </a:pPr>
            <a:r>
              <a:rPr lang="en-GB" dirty="0" err="1"/>
              <a:t>Thurer</a:t>
            </a:r>
            <a:r>
              <a:rPr lang="en-GB" dirty="0"/>
              <a:t> concludes from a legal point of view that a “failed state” is one which though retaining legal capacity, has for all practical purpose lost the ability to exercise it.</a:t>
            </a:r>
          </a:p>
        </p:txBody>
      </p:sp>
    </p:spTree>
    <p:extLst>
      <p:ext uri="{BB962C8B-B14F-4D97-AF65-F5344CB8AC3E}">
        <p14:creationId xmlns:p14="http://schemas.microsoft.com/office/powerpoint/2010/main" val="30108968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15448</TotalTime>
  <Words>2602</Words>
  <Application>Microsoft Office PowerPoint</Application>
  <PresentationFormat>Widescreen</PresentationFormat>
  <Paragraphs>137</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Century Gothic</vt:lpstr>
      <vt:lpstr>Wingdings 3</vt:lpstr>
      <vt:lpstr>Ion</vt:lpstr>
      <vt:lpstr>Personality, Statehood and Recognition</vt:lpstr>
      <vt:lpstr>The Concept of Personality in International Law</vt:lpstr>
      <vt:lpstr>The Concept of Personality in International Law (2)</vt:lpstr>
      <vt:lpstr>Subjects of International Law (1)</vt:lpstr>
      <vt:lpstr>Subjects of International Law (2)</vt:lpstr>
      <vt:lpstr>Subjects of International Law (3)</vt:lpstr>
      <vt:lpstr>Subjects of International Law (4)</vt:lpstr>
      <vt:lpstr>Subjects of International Law (5)</vt:lpstr>
      <vt:lpstr>Subjects of International Law (6) </vt:lpstr>
      <vt:lpstr>Subjects of International Law (6)</vt:lpstr>
      <vt:lpstr>International Organisation as International Legal Persons</vt:lpstr>
      <vt:lpstr>International Organisation as International Legal Persons (2)</vt:lpstr>
      <vt:lpstr>International Organisation as International Legal Persons (3)</vt:lpstr>
      <vt:lpstr>Individuals as International Legal Persons </vt:lpstr>
      <vt:lpstr>Individuals as International Legal Persons  (2)</vt:lpstr>
      <vt:lpstr>Individuals as International Legal Persons (3)</vt:lpstr>
      <vt:lpstr>Other International Legal Persons</vt:lpstr>
      <vt:lpstr>Recognition of States and Governments</vt:lpstr>
      <vt:lpstr>Recognition of States and Governments (2)</vt:lpstr>
      <vt:lpstr>Declarative theory</vt:lpstr>
      <vt:lpstr>Constitutive theory</vt:lpstr>
      <vt:lpstr>Constitutive theory (2)</vt:lpstr>
      <vt:lpstr>Recognition of States and Governments (3)</vt:lpstr>
      <vt:lpstr>Recognition of States and Governments (4)</vt:lpstr>
      <vt:lpstr>Recognition of States and Governments (5)</vt:lpstr>
      <vt:lpstr>Implied and Express Recognition </vt:lpstr>
      <vt:lpstr>Conditional Recognition </vt:lpstr>
      <vt:lpstr>Withdrawal of Recognition</vt:lpstr>
      <vt:lpstr>Effects of Recognition in National Law </vt:lpstr>
      <vt:lpstr>Effects of Recognition in National Law </vt:lpstr>
      <vt:lpstr>Effects of Recognition in National Law  (2)</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Personality, Statehood and Recognition</dc:title>
  <dc:creator>pamela kayuma</dc:creator>
  <cp:lastModifiedBy>Makosa Zulu</cp:lastModifiedBy>
  <cp:revision>117</cp:revision>
  <dcterms:created xsi:type="dcterms:W3CDTF">2016-02-17T12:02:40Z</dcterms:created>
  <dcterms:modified xsi:type="dcterms:W3CDTF">2019-04-17T13:23:04Z</dcterms:modified>
</cp:coreProperties>
</file>