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5" r:id="rId1"/>
  </p:sldMasterIdLst>
  <p:sldIdLst>
    <p:sldId id="256" r:id="rId2"/>
    <p:sldId id="264" r:id="rId3"/>
    <p:sldId id="273" r:id="rId4"/>
    <p:sldId id="265" r:id="rId5"/>
    <p:sldId id="267" r:id="rId6"/>
    <p:sldId id="257" r:id="rId7"/>
    <p:sldId id="259" r:id="rId8"/>
    <p:sldId id="268" r:id="rId9"/>
    <p:sldId id="275" r:id="rId10"/>
    <p:sldId id="258" r:id="rId11"/>
    <p:sldId id="269" r:id="rId12"/>
    <p:sldId id="276" r:id="rId13"/>
    <p:sldId id="277" r:id="rId14"/>
    <p:sldId id="278" r:id="rId15"/>
    <p:sldId id="279" r:id="rId16"/>
    <p:sldId id="280" r:id="rId17"/>
    <p:sldId id="281" r:id="rId18"/>
    <p:sldId id="282" r:id="rId19"/>
    <p:sldId id="260" r:id="rId20"/>
    <p:sldId id="270" r:id="rId21"/>
    <p:sldId id="261" r:id="rId22"/>
    <p:sldId id="262" r:id="rId23"/>
    <p:sldId id="263" r:id="rId24"/>
    <p:sldId id="271" r:id="rId25"/>
    <p:sldId id="27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8D3529B-8BE3-4B97-8E2C-94510E3CC59C}" type="datetimeFigureOut">
              <a:rPr lang="en-GB" smtClean="0"/>
              <a:t>06/02/2017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1784529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D3529B-8BE3-4B97-8E2C-94510E3CC59C}" type="datetimeFigureOut">
              <a:rPr lang="en-GB" smtClean="0"/>
              <a:t>06/02/2017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2811138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D3529B-8BE3-4B97-8E2C-94510E3CC59C}" type="datetimeFigureOut">
              <a:rPr lang="en-GB" smtClean="0"/>
              <a:t>06/02/2017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3980361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D3529B-8BE3-4B97-8E2C-94510E3CC59C}" type="datetimeFigureOut">
              <a:rPr lang="en-GB" smtClean="0"/>
              <a:t>06/02/2017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2729792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D3529B-8BE3-4B97-8E2C-94510E3CC59C}" type="datetimeFigureOut">
              <a:rPr lang="en-GB" smtClean="0"/>
              <a:t>06/02/2017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1592322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8D3529B-8BE3-4B97-8E2C-94510E3CC59C}" type="datetimeFigureOut">
              <a:rPr lang="en-GB" smtClean="0"/>
              <a:t>06/02/2017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325509633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8D3529B-8BE3-4B97-8E2C-94510E3CC59C}" type="datetimeFigureOut">
              <a:rPr lang="en-GB" smtClean="0"/>
              <a:t>06/02/2017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427036506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8D3529B-8BE3-4B97-8E2C-94510E3CC59C}" type="datetimeFigureOut">
              <a:rPr lang="en-GB" smtClean="0"/>
              <a:t>06/02/2017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1514400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D3529B-8BE3-4B97-8E2C-94510E3CC59C}" type="datetimeFigureOut">
              <a:rPr lang="en-GB" smtClean="0"/>
              <a:t>06/02/2017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3685410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D3529B-8BE3-4B97-8E2C-94510E3CC59C}" type="datetimeFigureOut">
              <a:rPr lang="en-GB" smtClean="0"/>
              <a:t>06/02/2017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337072750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D3529B-8BE3-4B97-8E2C-94510E3CC59C}" type="datetimeFigureOut">
              <a:rPr lang="en-GB" smtClean="0"/>
              <a:t>06/02/2017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FDBC0A-C8A8-4D55-9BB3-D1D20BCD52F5}" type="slidenum">
              <a:rPr lang="en-GB" smtClean="0"/>
              <a:t>‹#›</a:t>
            </a:fld>
            <a:endParaRPr lang="en-GB"/>
          </a:p>
        </p:txBody>
      </p:sp>
    </p:spTree>
    <p:extLst>
      <p:ext uri="{BB962C8B-B14F-4D97-AF65-F5344CB8AC3E}">
        <p14:creationId xmlns:p14="http://schemas.microsoft.com/office/powerpoint/2010/main" val="2511638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D3529B-8BE3-4B97-8E2C-94510E3CC59C}" type="datetimeFigureOut">
              <a:rPr lang="en-GB" smtClean="0"/>
              <a:t>06/02/2017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DBC0A-C8A8-4D55-9BB3-D1D20BCD52F5}" type="slidenum">
              <a:rPr lang="en-GB" smtClean="0"/>
              <a:t>‹#›</a:t>
            </a:fld>
            <a:endParaRPr lang="en-GB"/>
          </a:p>
        </p:txBody>
      </p:sp>
    </p:spTree>
    <p:extLst>
      <p:ext uri="{BB962C8B-B14F-4D97-AF65-F5344CB8AC3E}">
        <p14:creationId xmlns:p14="http://schemas.microsoft.com/office/powerpoint/2010/main" val="2515963705"/>
      </p:ext>
    </p:extLst>
  </p:cSld>
  <p:clrMap bg1="lt1" tx1="dk1" bg2="lt2" tx2="dk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International Law </a:t>
            </a:r>
          </a:p>
        </p:txBody>
      </p:sp>
      <p:sp>
        <p:nvSpPr>
          <p:cNvPr id="3" name="Subtitle 2"/>
          <p:cNvSpPr>
            <a:spLocks noGrp="1"/>
          </p:cNvSpPr>
          <p:nvPr>
            <p:ph type="subTitle" idx="1"/>
          </p:nvPr>
        </p:nvSpPr>
        <p:spPr/>
        <p:txBody>
          <a:bodyPr>
            <a:normAutofit/>
          </a:bodyPr>
          <a:lstStyle/>
          <a:p>
            <a:pPr algn="r"/>
            <a:r>
              <a:rPr lang="en-GB" dirty="0"/>
              <a:t>Ms Kayuma</a:t>
            </a:r>
          </a:p>
          <a:p>
            <a:pPr algn="r"/>
            <a:r>
              <a:rPr lang="en-GB" dirty="0"/>
              <a:t>Room: Knowledge Base 1</a:t>
            </a:r>
          </a:p>
        </p:txBody>
      </p:sp>
    </p:spTree>
    <p:extLst>
      <p:ext uri="{BB962C8B-B14F-4D97-AF65-F5344CB8AC3E}">
        <p14:creationId xmlns:p14="http://schemas.microsoft.com/office/powerpoint/2010/main" val="3525143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Development of International Law (1)</a:t>
            </a:r>
          </a:p>
        </p:txBody>
      </p:sp>
      <p:sp>
        <p:nvSpPr>
          <p:cNvPr id="3" name="Content Placeholder 2"/>
          <p:cNvSpPr>
            <a:spLocks noGrp="1"/>
          </p:cNvSpPr>
          <p:nvPr>
            <p:ph idx="1"/>
          </p:nvPr>
        </p:nvSpPr>
        <p:spPr/>
        <p:txBody>
          <a:bodyPr>
            <a:normAutofit/>
          </a:bodyPr>
          <a:lstStyle/>
          <a:p>
            <a:pPr marL="0" indent="0">
              <a:buNone/>
            </a:pPr>
            <a:r>
              <a:rPr lang="en-GB" dirty="0"/>
              <a:t>International law has developed historically and philosophically over many centuries, in many cultures and a rudimentary system of international law existed even in ancient societies.</a:t>
            </a:r>
          </a:p>
          <a:p>
            <a:pPr marL="0" indent="0">
              <a:buNone/>
            </a:pPr>
            <a:endParaRPr lang="en-GB" dirty="0"/>
          </a:p>
          <a:p>
            <a:pPr marL="0" indent="0">
              <a:buNone/>
            </a:pPr>
            <a:r>
              <a:rPr lang="en-GB" b="1" dirty="0"/>
              <a:t>Hugo Grotius </a:t>
            </a:r>
            <a:r>
              <a:rPr lang="en-GB" dirty="0"/>
              <a:t>- ‘On the Law of War and Peace’, 1625 stated that;</a:t>
            </a:r>
          </a:p>
          <a:p>
            <a:pPr marL="0" indent="0">
              <a:buNone/>
            </a:pPr>
            <a:endParaRPr lang="en-GB" dirty="0"/>
          </a:p>
          <a:p>
            <a:pPr marL="0" indent="0">
              <a:buNone/>
            </a:pPr>
            <a:r>
              <a:rPr lang="en-GB" i="1" dirty="0"/>
              <a:t>“The law of nations was distinct from the law of nature.  The purpose of the law of nations was to regulate the external conduct of rulers.”</a:t>
            </a:r>
          </a:p>
          <a:p>
            <a:pPr marL="0" indent="0">
              <a:buNone/>
            </a:pPr>
            <a:endParaRPr lang="en-GB" dirty="0"/>
          </a:p>
        </p:txBody>
      </p:sp>
    </p:spTree>
    <p:extLst>
      <p:ext uri="{BB962C8B-B14F-4D97-AF65-F5344CB8AC3E}">
        <p14:creationId xmlns:p14="http://schemas.microsoft.com/office/powerpoint/2010/main" val="912036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l" rtl="0">
              <a:lnSpc>
                <a:spcPct val="90000"/>
              </a:lnSpc>
              <a:spcBef>
                <a:spcPct val="0"/>
              </a:spcBef>
            </a:pPr>
            <a:r>
              <a:rPr lang="en-GB" sz="4400" b="1" dirty="0">
                <a:latin typeface="+mj-lt"/>
              </a:rPr>
              <a:t>Development of International Law (2)</a:t>
            </a:r>
            <a:endParaRPr lang="en-GB" sz="4400" dirty="0">
              <a:latin typeface="+mj-lt"/>
            </a:endParaRPr>
          </a:p>
        </p:txBody>
      </p:sp>
      <p:sp>
        <p:nvSpPr>
          <p:cNvPr id="3" name="Content Placeholder 2"/>
          <p:cNvSpPr>
            <a:spLocks noGrp="1"/>
          </p:cNvSpPr>
          <p:nvPr>
            <p:ph idx="1"/>
          </p:nvPr>
        </p:nvSpPr>
        <p:spPr/>
        <p:txBody>
          <a:bodyPr>
            <a:normAutofit/>
          </a:bodyPr>
          <a:lstStyle/>
          <a:p>
            <a:pPr marL="228600" lvl="2">
              <a:spcBef>
                <a:spcPts val="1000"/>
              </a:spcBef>
            </a:pPr>
            <a:r>
              <a:rPr lang="en-GB" sz="2400" dirty="0"/>
              <a:t>International law seems to work; whether it does so because it is somehow binding, or for some other reason, is practically of little relevant.</a:t>
            </a:r>
          </a:p>
          <a:p>
            <a:pPr marL="228600" lvl="2">
              <a:spcBef>
                <a:spcPts val="1000"/>
              </a:spcBef>
            </a:pPr>
            <a:endParaRPr lang="en-GB" sz="2400" dirty="0"/>
          </a:p>
          <a:p>
            <a:pPr marL="228600" lvl="2">
              <a:spcBef>
                <a:spcPts val="1000"/>
              </a:spcBef>
            </a:pPr>
            <a:r>
              <a:rPr lang="en-GB" sz="2400" dirty="0"/>
              <a:t>Earlier thinkers, before reformation and for quite some time thereafter, tended to think that international law was natural law; it was given by God, and could be recognised by those who adhered to the right religion.</a:t>
            </a:r>
          </a:p>
          <a:p>
            <a:pPr marL="228600" lvl="2">
              <a:spcBef>
                <a:spcPts val="1000"/>
              </a:spcBef>
            </a:pPr>
            <a:endParaRPr lang="en-GB" sz="2400" dirty="0"/>
          </a:p>
          <a:p>
            <a:pPr marL="228600" lvl="2">
              <a:spcBef>
                <a:spcPts val="1000"/>
              </a:spcBef>
            </a:pPr>
            <a:r>
              <a:rPr lang="en-GB" sz="2400" dirty="0"/>
              <a:t>The natural law theorist take the view that international law derives its binding force by mere application to particular circumstances relating to the law of nature. </a:t>
            </a:r>
          </a:p>
          <a:p>
            <a:pPr marL="228600" lvl="2">
              <a:spcBef>
                <a:spcPts val="1000"/>
              </a:spcBef>
            </a:pPr>
            <a:endParaRPr lang="en-GB" sz="2400" b="1" dirty="0">
              <a:latin typeface="+mj-lt"/>
            </a:endParaRPr>
          </a:p>
          <a:p>
            <a:pPr marL="228600" lvl="2">
              <a:spcBef>
                <a:spcPts val="1000"/>
              </a:spcBef>
            </a:pPr>
            <a:endParaRPr lang="en-GB" sz="2400" dirty="0"/>
          </a:p>
          <a:p>
            <a:pPr marL="228600" lvl="2">
              <a:spcBef>
                <a:spcPts val="1000"/>
              </a:spcBef>
            </a:pPr>
            <a:endParaRPr lang="en-GB" sz="2400" b="1" dirty="0">
              <a:latin typeface="+mj-lt"/>
            </a:endParaRPr>
          </a:p>
          <a:p>
            <a:pPr marL="228600" lvl="2">
              <a:spcBef>
                <a:spcPts val="1000"/>
              </a:spcBef>
            </a:pPr>
            <a:endParaRPr lang="en-GB" sz="2400" dirty="0">
              <a:latin typeface="+mj-lt"/>
            </a:endParaRPr>
          </a:p>
          <a:p>
            <a:endParaRPr lang="en-GB" dirty="0"/>
          </a:p>
        </p:txBody>
      </p:sp>
    </p:spTree>
    <p:extLst>
      <p:ext uri="{BB962C8B-B14F-4D97-AF65-F5344CB8AC3E}">
        <p14:creationId xmlns:p14="http://schemas.microsoft.com/office/powerpoint/2010/main" val="1777881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Development of International Law (3)</a:t>
            </a:r>
            <a:endParaRPr lang="en-GB" dirty="0"/>
          </a:p>
        </p:txBody>
      </p:sp>
      <p:sp>
        <p:nvSpPr>
          <p:cNvPr id="3" name="Content Placeholder 2"/>
          <p:cNvSpPr>
            <a:spLocks noGrp="1"/>
          </p:cNvSpPr>
          <p:nvPr>
            <p:ph idx="1"/>
          </p:nvPr>
        </p:nvSpPr>
        <p:spPr/>
        <p:txBody>
          <a:bodyPr/>
          <a:lstStyle/>
          <a:p>
            <a:r>
              <a:rPr lang="en-GB" dirty="0"/>
              <a:t>Positivist theory </a:t>
            </a:r>
            <a:r>
              <a:rPr lang="en-GB" b="1" dirty="0"/>
              <a:t>- </a:t>
            </a:r>
            <a:r>
              <a:rPr lang="en-GB" dirty="0"/>
              <a:t>the 18</a:t>
            </a:r>
            <a:r>
              <a:rPr lang="en-GB" baseline="30000" dirty="0"/>
              <a:t>th</a:t>
            </a:r>
            <a:r>
              <a:rPr lang="en-GB" dirty="0"/>
              <a:t> and 19</a:t>
            </a:r>
            <a:r>
              <a:rPr lang="en-GB" baseline="30000" dirty="0"/>
              <a:t>th</a:t>
            </a:r>
            <a:r>
              <a:rPr lang="en-GB" dirty="0"/>
              <a:t> centuries another philosophical tradition developed in contrast to Grotius’ natural law theory which has also influenced modern international law: ‘positivism.’</a:t>
            </a:r>
          </a:p>
          <a:p>
            <a:r>
              <a:rPr lang="en-GB" dirty="0"/>
              <a:t>Positivism starts from the position that law does not hover about in nature but is, instead, man made. In other words, the contents of law can be discovered by looking at what states actually do.</a:t>
            </a:r>
          </a:p>
          <a:p>
            <a:r>
              <a:rPr lang="en-GB" dirty="0"/>
              <a:t>In </a:t>
            </a:r>
            <a:r>
              <a:rPr lang="en-GB"/>
              <a:t>the 1980s David </a:t>
            </a:r>
            <a:r>
              <a:rPr lang="en-GB" dirty="0"/>
              <a:t>Kennedy and Marti </a:t>
            </a:r>
            <a:r>
              <a:rPr lang="en-GB" dirty="0" err="1"/>
              <a:t>Koskenniemi</a:t>
            </a:r>
            <a:r>
              <a:rPr lang="en-GB" dirty="0"/>
              <a:t> made it clear that international law is in actual fact constantly in search of a comprise between naturalist and the positivist traditions.</a:t>
            </a:r>
          </a:p>
        </p:txBody>
      </p:sp>
    </p:spTree>
    <p:extLst>
      <p:ext uri="{BB962C8B-B14F-4D97-AF65-F5344CB8AC3E}">
        <p14:creationId xmlns:p14="http://schemas.microsoft.com/office/powerpoint/2010/main" val="578508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Development of International Law (4)</a:t>
            </a:r>
            <a:endParaRPr lang="en-GB" dirty="0"/>
          </a:p>
        </p:txBody>
      </p:sp>
      <p:sp>
        <p:nvSpPr>
          <p:cNvPr id="3" name="Content Placeholder 2"/>
          <p:cNvSpPr>
            <a:spLocks noGrp="1"/>
          </p:cNvSpPr>
          <p:nvPr>
            <p:ph idx="1"/>
          </p:nvPr>
        </p:nvSpPr>
        <p:spPr/>
        <p:txBody>
          <a:bodyPr>
            <a:normAutofit lnSpcReduction="10000"/>
          </a:bodyPr>
          <a:lstStyle/>
          <a:p>
            <a:r>
              <a:rPr lang="en-GB" dirty="0" err="1"/>
              <a:t>Koskenniemi</a:t>
            </a:r>
            <a:r>
              <a:rPr lang="en-GB" dirty="0"/>
              <a:t> demonstrated that international law has to be both naturalist (in that it has to serve the common good of mankind, in today’s version – the direct link to God is thought to have little credibility these days) and positivist (reflecting state practice and interests) at the same time.</a:t>
            </a:r>
          </a:p>
          <a:p>
            <a:r>
              <a:rPr lang="en-GB" dirty="0"/>
              <a:t>By way of example – the naturalist may say that nuclear weapons are a terrible invention; the positivist may reply that even so, there is no treaty outlining them. Should the positivist draw the conclusion that their use is therefore perfectly legal, the naturalist may respond that even though there is no treaty prohibiting nuclear weapons, there is no clear rule allowing for their use either – at no point has anyone actually been given permission to develop and use nuclear weapons.</a:t>
            </a:r>
          </a:p>
        </p:txBody>
      </p:sp>
    </p:spTree>
    <p:extLst>
      <p:ext uri="{BB962C8B-B14F-4D97-AF65-F5344CB8AC3E}">
        <p14:creationId xmlns:p14="http://schemas.microsoft.com/office/powerpoint/2010/main" val="2205270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Development of International Law (5)</a:t>
            </a:r>
            <a:endParaRPr lang="en-GB" dirty="0"/>
          </a:p>
        </p:txBody>
      </p:sp>
      <p:sp>
        <p:nvSpPr>
          <p:cNvPr id="3" name="Content Placeholder 2"/>
          <p:cNvSpPr>
            <a:spLocks noGrp="1"/>
          </p:cNvSpPr>
          <p:nvPr>
            <p:ph idx="1"/>
          </p:nvPr>
        </p:nvSpPr>
        <p:spPr/>
        <p:txBody>
          <a:bodyPr>
            <a:normAutofit fontScale="92500"/>
          </a:bodyPr>
          <a:lstStyle/>
          <a:p>
            <a:r>
              <a:rPr lang="en-GB" dirty="0"/>
              <a:t>If we are to ask the ICJ for opinion will prove useless in the absence of any clear political accord: all the Court can do (and did in fact do, when asked in 1996) is to declare either that the use of nuclear weapons is generally illegal, but sometimes legal, or the other way round.  See;</a:t>
            </a:r>
          </a:p>
          <a:p>
            <a:pPr marL="0" indent="0">
              <a:buNone/>
            </a:pPr>
            <a:r>
              <a:rPr lang="en-GB" b="1" i="1" dirty="0"/>
              <a:t>Legality of the Threat or Use of Nuclear Weapons, </a:t>
            </a:r>
            <a:r>
              <a:rPr lang="en-GB" b="1" dirty="0"/>
              <a:t>advisory opinion, [1996] ICJ Reports, 226</a:t>
            </a:r>
          </a:p>
          <a:p>
            <a:pPr marL="0" indent="0">
              <a:buNone/>
            </a:pPr>
            <a:r>
              <a:rPr lang="en-GB" dirty="0" err="1"/>
              <a:t>Koskenniemi’s</a:t>
            </a:r>
            <a:r>
              <a:rPr lang="en-GB" dirty="0"/>
              <a:t> conclusion is international law is eventually the continuation of politics. It offers a framework and a vocabulary for the conduct of politics, but does not, and cannot, offer any solutions, precisely because it has to appeal both to justice and to everyday practice at the same time: </a:t>
            </a:r>
          </a:p>
        </p:txBody>
      </p:sp>
    </p:spTree>
    <p:extLst>
      <p:ext uri="{BB962C8B-B14F-4D97-AF65-F5344CB8AC3E}">
        <p14:creationId xmlns:p14="http://schemas.microsoft.com/office/powerpoint/2010/main" val="3576665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Development of International Law (6)</a:t>
            </a:r>
            <a:endParaRPr lang="en-GB" dirty="0"/>
          </a:p>
        </p:txBody>
      </p:sp>
      <p:sp>
        <p:nvSpPr>
          <p:cNvPr id="3" name="Content Placeholder 2"/>
          <p:cNvSpPr>
            <a:spLocks noGrp="1"/>
          </p:cNvSpPr>
          <p:nvPr>
            <p:ph idx="1"/>
          </p:nvPr>
        </p:nvSpPr>
        <p:spPr/>
        <p:txBody>
          <a:bodyPr>
            <a:normAutofit fontScale="92500" lnSpcReduction="20000"/>
          </a:bodyPr>
          <a:lstStyle/>
          <a:p>
            <a:r>
              <a:rPr lang="en-GB" dirty="0"/>
              <a:t>International law has been related to colonialism, or how it serves the needs of global market economy. </a:t>
            </a:r>
          </a:p>
          <a:p>
            <a:r>
              <a:rPr lang="en-GB" dirty="0"/>
              <a:t>In turn, this has spurred activists to explore and use the emancipatory potential of international law more fully; after all, if international is politics in disguise, then it follows that it can also be utilized for worthy  causes.</a:t>
            </a:r>
          </a:p>
          <a:p>
            <a:r>
              <a:rPr lang="en-GB" dirty="0"/>
              <a:t>Karen Knop, for example, has studied how the right to self-determination has been used by disadvantaged groups in order to upgrade their status; see;</a:t>
            </a:r>
          </a:p>
          <a:p>
            <a:pPr marL="0" indent="0">
              <a:buNone/>
            </a:pPr>
            <a:r>
              <a:rPr lang="en-GB" b="1" i="1" dirty="0"/>
              <a:t>Barcelona Traction Case</a:t>
            </a:r>
          </a:p>
          <a:p>
            <a:pPr marL="0" indent="0">
              <a:buNone/>
            </a:pPr>
            <a:r>
              <a:rPr lang="en-GB" b="1" i="1" dirty="0"/>
              <a:t>East Timor Case</a:t>
            </a:r>
          </a:p>
          <a:p>
            <a:r>
              <a:rPr lang="en-GB" dirty="0"/>
              <a:t>Hilary Charlesworth and Christine </a:t>
            </a:r>
            <a:r>
              <a:rPr lang="en-GB" dirty="0" err="1"/>
              <a:t>Chinkin</a:t>
            </a:r>
            <a:r>
              <a:rPr lang="en-GB" dirty="0"/>
              <a:t> have developed a feminist outlook on international law.</a:t>
            </a:r>
          </a:p>
          <a:p>
            <a:endParaRPr lang="en-GB" dirty="0"/>
          </a:p>
        </p:txBody>
      </p:sp>
    </p:spTree>
    <p:extLst>
      <p:ext uri="{BB962C8B-B14F-4D97-AF65-F5344CB8AC3E}">
        <p14:creationId xmlns:p14="http://schemas.microsoft.com/office/powerpoint/2010/main" val="954025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International Law in International Relations Theory</a:t>
            </a:r>
          </a:p>
        </p:txBody>
      </p:sp>
      <p:sp>
        <p:nvSpPr>
          <p:cNvPr id="3" name="Content Placeholder 2"/>
          <p:cNvSpPr>
            <a:spLocks noGrp="1"/>
          </p:cNvSpPr>
          <p:nvPr>
            <p:ph idx="1"/>
          </p:nvPr>
        </p:nvSpPr>
        <p:spPr/>
        <p:txBody>
          <a:bodyPr/>
          <a:lstStyle/>
          <a:p>
            <a:r>
              <a:rPr lang="en-GB" dirty="0"/>
              <a:t>Whether one thinks international law is useful or not often depends on the view one has of international politics generally.</a:t>
            </a:r>
          </a:p>
          <a:p>
            <a:r>
              <a:rPr lang="en-GB" dirty="0"/>
              <a:t>Self-proclaimed realist tend to view international law as largely irrelevant. For them, International system is characterised by a struggle for power between states, and states will do anything to further their self-interest. </a:t>
            </a:r>
          </a:p>
          <a:p>
            <a:r>
              <a:rPr lang="en-GB" dirty="0"/>
              <a:t>From this perspective states will only respect international law when it is in their self-interest to do so, and will disrespect it when it is not. Either way, international law does not do much work; it either reflects state interests or it is violated.</a:t>
            </a:r>
          </a:p>
          <a:p>
            <a:endParaRPr lang="en-GB" dirty="0"/>
          </a:p>
        </p:txBody>
      </p:sp>
    </p:spTree>
    <p:extLst>
      <p:ext uri="{BB962C8B-B14F-4D97-AF65-F5344CB8AC3E}">
        <p14:creationId xmlns:p14="http://schemas.microsoft.com/office/powerpoint/2010/main" val="2207905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International Law in International Relations Theory (2)</a:t>
            </a:r>
            <a:endParaRPr lang="en-GB" dirty="0"/>
          </a:p>
        </p:txBody>
      </p:sp>
      <p:sp>
        <p:nvSpPr>
          <p:cNvPr id="3" name="Content Placeholder 2"/>
          <p:cNvSpPr>
            <a:spLocks noGrp="1"/>
          </p:cNvSpPr>
          <p:nvPr>
            <p:ph idx="1"/>
          </p:nvPr>
        </p:nvSpPr>
        <p:spPr/>
        <p:txBody>
          <a:bodyPr>
            <a:normAutofit fontScale="92500" lnSpcReduction="10000"/>
          </a:bodyPr>
          <a:lstStyle/>
          <a:p>
            <a:r>
              <a:rPr lang="en-GB" dirty="0"/>
              <a:t>Liberal institutionalism approach – think that international law can be relevance, at least if properly designed to take states’ lust for power into account.</a:t>
            </a:r>
          </a:p>
          <a:p>
            <a:r>
              <a:rPr lang="en-GB" dirty="0"/>
              <a:t>Economics approach – particularly prominent in US academia – this approach takes it cue not so much from political science but, as the label suggests, from economics, in particular micro-economics.</a:t>
            </a:r>
          </a:p>
          <a:p>
            <a:r>
              <a:rPr lang="en-GB" dirty="0"/>
              <a:t>Constructivist approach – this approach in particular takes international law very seriously. Where the realists and, to some extent, the institutionalist tend to think of law as if all law were modelled on criminal law, Constructivists are more inclined to view international law as modelled on a private law conception; to their minds, international law is not just prohibiting things but also facilitating behaviour.</a:t>
            </a:r>
          </a:p>
        </p:txBody>
      </p:sp>
    </p:spTree>
    <p:extLst>
      <p:ext uri="{BB962C8B-B14F-4D97-AF65-F5344CB8AC3E}">
        <p14:creationId xmlns:p14="http://schemas.microsoft.com/office/powerpoint/2010/main" val="615110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International Law in International Relations Theory (3)</a:t>
            </a:r>
            <a:endParaRPr lang="en-GB"/>
          </a:p>
        </p:txBody>
      </p:sp>
      <p:sp>
        <p:nvSpPr>
          <p:cNvPr id="3" name="Content Placeholder 2"/>
          <p:cNvSpPr>
            <a:spLocks noGrp="1"/>
          </p:cNvSpPr>
          <p:nvPr>
            <p:ph idx="1"/>
          </p:nvPr>
        </p:nvSpPr>
        <p:spPr/>
        <p:txBody>
          <a:bodyPr/>
          <a:lstStyle/>
          <a:p>
            <a:r>
              <a:rPr lang="en-GB" dirty="0"/>
              <a:t>It is clear that international law always has to navigate between naturalism and positivism. Therefore, the critical school has presented a useful tool for the explanation of international law – many of the uncertainties of international law can be traced back to the tension between naturalism and positivism, or between the community interest and the individual state interest, in more modern language.</a:t>
            </a:r>
          </a:p>
        </p:txBody>
      </p:sp>
    </p:spTree>
    <p:extLst>
      <p:ext uri="{BB962C8B-B14F-4D97-AF65-F5344CB8AC3E}">
        <p14:creationId xmlns:p14="http://schemas.microsoft.com/office/powerpoint/2010/main" val="379934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International Law (1)</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Article 38 of the ICJ provides the what the sources of international law are.</a:t>
            </a:r>
          </a:p>
          <a:p>
            <a:pPr marL="0" indent="0">
              <a:buNone/>
            </a:pPr>
            <a:r>
              <a:rPr lang="en-GB" b="1" dirty="0"/>
              <a:t>Article 38 (1)</a:t>
            </a:r>
            <a:r>
              <a:rPr lang="en-GB" dirty="0"/>
              <a:t> reads as follows:</a:t>
            </a:r>
          </a:p>
          <a:p>
            <a:pPr marL="0" indent="0">
              <a:buNone/>
            </a:pPr>
            <a:r>
              <a:rPr lang="en-GB" dirty="0"/>
              <a:t>The court, whose function is to decide in accordance with international law such disputes as are submitted to it, shall apply:</a:t>
            </a:r>
          </a:p>
          <a:p>
            <a:pPr marL="0" lvl="0" indent="0">
              <a:buNone/>
            </a:pPr>
            <a:r>
              <a:rPr lang="en-GB" b="1" dirty="0"/>
              <a:t>International conventions</a:t>
            </a:r>
            <a:r>
              <a:rPr lang="en-GB" dirty="0"/>
              <a:t>, whether general or particular, establishing rules expressly recognises by the contesting states;</a:t>
            </a:r>
          </a:p>
          <a:p>
            <a:pPr marL="0" lvl="0" indent="0">
              <a:buNone/>
            </a:pPr>
            <a:r>
              <a:rPr lang="en-GB" b="1" dirty="0"/>
              <a:t>International custom</a:t>
            </a:r>
            <a:r>
              <a:rPr lang="en-GB" dirty="0"/>
              <a:t>, as evidence of general practice accepted as law;</a:t>
            </a:r>
          </a:p>
          <a:p>
            <a:pPr marL="0" lvl="0" indent="0">
              <a:buNone/>
            </a:pPr>
            <a:r>
              <a:rPr lang="en-GB" dirty="0"/>
              <a:t>The </a:t>
            </a:r>
            <a:r>
              <a:rPr lang="en-GB" b="1" dirty="0"/>
              <a:t>general principles of law recognised by civilised nations</a:t>
            </a:r>
            <a:r>
              <a:rPr lang="en-GB" dirty="0"/>
              <a:t>;</a:t>
            </a:r>
          </a:p>
          <a:p>
            <a:pPr marL="0" lvl="0" indent="0">
              <a:buNone/>
            </a:pPr>
            <a:r>
              <a:rPr lang="en-GB" dirty="0"/>
              <a:t>Subject to the provisions of Article 59 </a:t>
            </a:r>
            <a:r>
              <a:rPr lang="en-GB" b="1" dirty="0"/>
              <a:t>judicial decisions and the teachings of the most highly qualified publicists of the various nations</a:t>
            </a:r>
            <a:r>
              <a:rPr lang="en-GB" dirty="0"/>
              <a:t>, as subsidiary means for determination of rules of law.</a:t>
            </a:r>
          </a:p>
          <a:p>
            <a:endParaRPr lang="en-GB" dirty="0"/>
          </a:p>
        </p:txBody>
      </p:sp>
    </p:spTree>
    <p:extLst>
      <p:ext uri="{BB962C8B-B14F-4D97-AF65-F5344CB8AC3E}">
        <p14:creationId xmlns:p14="http://schemas.microsoft.com/office/powerpoint/2010/main" val="3678982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6000" y="1524000"/>
            <a:ext cx="5080000" cy="3810000"/>
          </a:xfrm>
          <a:prstGeom prst="rect">
            <a:avLst/>
          </a:prstGeom>
        </p:spPr>
      </p:pic>
      <p:sp>
        <p:nvSpPr>
          <p:cNvPr id="2" name="TextBox 1"/>
          <p:cNvSpPr txBox="1"/>
          <p:nvPr/>
        </p:nvSpPr>
        <p:spPr>
          <a:xfrm>
            <a:off x="0" y="0"/>
            <a:ext cx="4481848" cy="769441"/>
          </a:xfrm>
          <a:prstGeom prst="rect">
            <a:avLst/>
          </a:prstGeom>
          <a:noFill/>
        </p:spPr>
        <p:txBody>
          <a:bodyPr wrap="square" rtlCol="0">
            <a:spAutoFit/>
          </a:bodyPr>
          <a:lstStyle/>
          <a:p>
            <a:r>
              <a:rPr lang="en-GB" sz="4400" b="1" dirty="0"/>
              <a:t>International Law </a:t>
            </a:r>
          </a:p>
        </p:txBody>
      </p:sp>
    </p:spTree>
    <p:extLst>
      <p:ext uri="{BB962C8B-B14F-4D97-AF65-F5344CB8AC3E}">
        <p14:creationId xmlns:p14="http://schemas.microsoft.com/office/powerpoint/2010/main" val="4431902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International Law (2)</a:t>
            </a:r>
            <a:endParaRPr lang="en-GB" dirty="0"/>
          </a:p>
        </p:txBody>
      </p:sp>
      <p:sp>
        <p:nvSpPr>
          <p:cNvPr id="3" name="Content Placeholder 2"/>
          <p:cNvSpPr>
            <a:spLocks noGrp="1"/>
          </p:cNvSpPr>
          <p:nvPr>
            <p:ph idx="1"/>
          </p:nvPr>
        </p:nvSpPr>
        <p:spPr/>
        <p:txBody>
          <a:bodyPr>
            <a:normAutofit/>
          </a:bodyPr>
          <a:lstStyle/>
          <a:p>
            <a:pPr marL="0" indent="0">
              <a:buNone/>
            </a:pPr>
            <a:r>
              <a:rPr lang="en-GB" b="1" dirty="0"/>
              <a:t>Article 59</a:t>
            </a:r>
            <a:endParaRPr lang="en-GB" dirty="0"/>
          </a:p>
          <a:p>
            <a:pPr marL="0" indent="0">
              <a:buNone/>
            </a:pPr>
            <a:r>
              <a:rPr lang="en-GB" dirty="0"/>
              <a:t>The decision of the court has no binding force expect between the parties and in respect of that particular case.</a:t>
            </a:r>
          </a:p>
          <a:p>
            <a:pPr marL="0" indent="0">
              <a:buNone/>
            </a:pPr>
            <a:endParaRPr lang="en-GB" dirty="0"/>
          </a:p>
          <a:p>
            <a:r>
              <a:rPr lang="en-GB" dirty="0"/>
              <a:t>Modern International Law has seen important development in the hierarchy of norms.  </a:t>
            </a:r>
          </a:p>
          <a:p>
            <a:r>
              <a:rPr lang="en-GB" dirty="0"/>
              <a:t>Whereas in classical International Law, all norms and rules enjoyed equal ranking, today, certain norms, known as peremptory norms (jus </a:t>
            </a:r>
            <a:r>
              <a:rPr lang="en-GB" dirty="0" err="1"/>
              <a:t>cogens</a:t>
            </a:r>
            <a:r>
              <a:rPr lang="en-GB" dirty="0"/>
              <a:t>), enjoy a higher status in the normative hierarchy.</a:t>
            </a:r>
          </a:p>
          <a:p>
            <a:pPr marL="0" indent="0">
              <a:buNone/>
            </a:pPr>
            <a:endParaRPr lang="en-GB" dirty="0"/>
          </a:p>
          <a:p>
            <a:endParaRPr lang="en-GB" dirty="0"/>
          </a:p>
        </p:txBody>
      </p:sp>
    </p:spTree>
    <p:extLst>
      <p:ext uri="{BB962C8B-B14F-4D97-AF65-F5344CB8AC3E}">
        <p14:creationId xmlns:p14="http://schemas.microsoft.com/office/powerpoint/2010/main" val="3805066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International Custom </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Restatement (Third), Foreign Relations Law of the United States, section 102</a:t>
            </a:r>
            <a:r>
              <a:rPr lang="en-GB" dirty="0"/>
              <a:t> states that ‘Customary International Law results from a general and consistent practice of states followed by them from a sense of legal obligation’</a:t>
            </a:r>
          </a:p>
          <a:p>
            <a:pPr marL="0" indent="0">
              <a:buNone/>
            </a:pPr>
            <a:r>
              <a:rPr lang="en-GB" dirty="0"/>
              <a:t>The ICJ said in the </a:t>
            </a:r>
            <a:r>
              <a:rPr lang="en-GB" b="1" dirty="0"/>
              <a:t>Continental Shelf (Libya v Malta) </a:t>
            </a:r>
            <a:r>
              <a:rPr lang="en-GB" dirty="0"/>
              <a:t>case that “the material of customary international law is to be looked for primarily in the actual practice and </a:t>
            </a:r>
            <a:r>
              <a:rPr lang="en-GB" i="1" dirty="0" err="1"/>
              <a:t>opinio</a:t>
            </a:r>
            <a:r>
              <a:rPr lang="en-GB" i="1" dirty="0"/>
              <a:t> </a:t>
            </a:r>
            <a:r>
              <a:rPr lang="en-GB" i="1" dirty="0" err="1"/>
              <a:t>juris</a:t>
            </a:r>
            <a:r>
              <a:rPr lang="en-GB" dirty="0"/>
              <a:t> of states”</a:t>
            </a:r>
          </a:p>
          <a:p>
            <a:pPr marL="0" indent="0">
              <a:buNone/>
            </a:pPr>
            <a:r>
              <a:rPr lang="en-GB" i="1" dirty="0" err="1"/>
              <a:t>Opinio</a:t>
            </a:r>
            <a:r>
              <a:rPr lang="en-GB" i="1" dirty="0"/>
              <a:t> Juris </a:t>
            </a:r>
            <a:r>
              <a:rPr lang="en-GB" i="1" dirty="0" err="1"/>
              <a:t>Sive</a:t>
            </a:r>
            <a:r>
              <a:rPr lang="en-GB" i="1" dirty="0"/>
              <a:t> Necessitates</a:t>
            </a:r>
            <a:r>
              <a:rPr lang="en-GB" dirty="0"/>
              <a:t>, a Latin tag defined by the ICJ in the </a:t>
            </a:r>
            <a:r>
              <a:rPr lang="en-GB" b="1" dirty="0"/>
              <a:t>North Sea Continental Shell case </a:t>
            </a:r>
            <a:r>
              <a:rPr lang="en-GB" dirty="0"/>
              <a:t>as;</a:t>
            </a:r>
            <a:endParaRPr lang="en-GB" b="1" dirty="0"/>
          </a:p>
          <a:p>
            <a:pPr marL="0" indent="0">
              <a:buNone/>
            </a:pPr>
            <a:r>
              <a:rPr lang="en-GB" dirty="0"/>
              <a:t>“Evidence of a belief that this practice is rendered obligatory by existence of a rule of law requiring it”. </a:t>
            </a:r>
          </a:p>
        </p:txBody>
      </p:sp>
    </p:spTree>
    <p:extLst>
      <p:ext uri="{BB962C8B-B14F-4D97-AF65-F5344CB8AC3E}">
        <p14:creationId xmlns:p14="http://schemas.microsoft.com/office/powerpoint/2010/main" val="2974456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International Custom (1)</a:t>
            </a:r>
            <a:endParaRPr lang="en-GB" dirty="0"/>
          </a:p>
        </p:txBody>
      </p:sp>
      <p:sp>
        <p:nvSpPr>
          <p:cNvPr id="3" name="Content Placeholder 2"/>
          <p:cNvSpPr>
            <a:spLocks noGrp="1"/>
          </p:cNvSpPr>
          <p:nvPr>
            <p:ph idx="1"/>
          </p:nvPr>
        </p:nvSpPr>
        <p:spPr/>
        <p:txBody>
          <a:bodyPr>
            <a:normAutofit/>
          </a:bodyPr>
          <a:lstStyle/>
          <a:p>
            <a:pPr marL="0" indent="0">
              <a:buNone/>
            </a:pPr>
            <a:r>
              <a:rPr lang="en-GB" dirty="0"/>
              <a:t>So, in deciding whether a practice amounts to Customary International Law the following factors have to be considered:</a:t>
            </a:r>
          </a:p>
          <a:p>
            <a:r>
              <a:rPr lang="en-GB" b="1" dirty="0"/>
              <a:t>Generality</a:t>
            </a:r>
            <a:r>
              <a:rPr lang="en-GB" dirty="0"/>
              <a:t> – a general but not universal acceptance of the practice is required;</a:t>
            </a:r>
          </a:p>
          <a:p>
            <a:r>
              <a:rPr lang="en-GB" b="1" dirty="0"/>
              <a:t>Consistency</a:t>
            </a:r>
            <a:r>
              <a:rPr lang="en-GB" dirty="0"/>
              <a:t> – A substantial but not complete uniformity of practice is required;</a:t>
            </a:r>
          </a:p>
          <a:p>
            <a:r>
              <a:rPr lang="en-GB" b="1" dirty="0"/>
              <a:t>Duration</a:t>
            </a:r>
            <a:r>
              <a:rPr lang="en-GB" dirty="0"/>
              <a:t> – Proof of the long establishment of a practice is not necessary but establishment of a practice over time will be evidence of its consistency and generality;</a:t>
            </a:r>
          </a:p>
          <a:p>
            <a:pPr marL="0" indent="0">
              <a:buNone/>
            </a:pPr>
            <a:endParaRPr lang="en-GB" dirty="0"/>
          </a:p>
        </p:txBody>
      </p:sp>
    </p:spTree>
    <p:extLst>
      <p:ext uri="{BB962C8B-B14F-4D97-AF65-F5344CB8AC3E}">
        <p14:creationId xmlns:p14="http://schemas.microsoft.com/office/powerpoint/2010/main" val="382295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International Custom (2)</a:t>
            </a:r>
            <a:endParaRPr lang="en-GB" dirty="0"/>
          </a:p>
        </p:txBody>
      </p:sp>
      <p:sp>
        <p:nvSpPr>
          <p:cNvPr id="3" name="Content Placeholder 2"/>
          <p:cNvSpPr>
            <a:spLocks noGrp="1"/>
          </p:cNvSpPr>
          <p:nvPr>
            <p:ph idx="1"/>
          </p:nvPr>
        </p:nvSpPr>
        <p:spPr/>
        <p:txBody>
          <a:bodyPr>
            <a:normAutofit/>
          </a:bodyPr>
          <a:lstStyle/>
          <a:p>
            <a:pPr marL="0" indent="0">
              <a:buNone/>
            </a:pPr>
            <a:r>
              <a:rPr lang="en-GB" b="1" i="1" dirty="0" err="1"/>
              <a:t>Opinio</a:t>
            </a:r>
            <a:r>
              <a:rPr lang="en-GB" b="1" i="1" dirty="0"/>
              <a:t> </a:t>
            </a:r>
            <a:r>
              <a:rPr lang="en-GB" b="1" i="1" dirty="0" err="1"/>
              <a:t>juris</a:t>
            </a:r>
            <a:r>
              <a:rPr lang="en-GB" b="1" i="1" dirty="0"/>
              <a:t> </a:t>
            </a:r>
            <a:r>
              <a:rPr lang="en-GB" b="1" i="1" dirty="0" err="1"/>
              <a:t>sive</a:t>
            </a:r>
            <a:r>
              <a:rPr lang="en-GB" b="1" i="1" dirty="0"/>
              <a:t> necessitate</a:t>
            </a:r>
            <a:r>
              <a:rPr lang="en-GB" dirty="0"/>
              <a:t> (</a:t>
            </a:r>
            <a:r>
              <a:rPr lang="en-GB" i="1" dirty="0" err="1"/>
              <a:t>opino</a:t>
            </a:r>
            <a:r>
              <a:rPr lang="en-GB" i="1" dirty="0"/>
              <a:t> </a:t>
            </a:r>
            <a:r>
              <a:rPr lang="en-GB" i="1" dirty="0" err="1"/>
              <a:t>juris</a:t>
            </a:r>
            <a:r>
              <a:rPr lang="en-GB" dirty="0"/>
              <a:t>) – the practice must be accepted by states as a legal obligation, not just a mere usage.  </a:t>
            </a:r>
          </a:p>
          <a:p>
            <a:pPr marL="0" indent="0">
              <a:buNone/>
            </a:pPr>
            <a:endParaRPr lang="en-GB" dirty="0"/>
          </a:p>
          <a:p>
            <a:pPr marL="0" indent="0">
              <a:buNone/>
            </a:pPr>
            <a:r>
              <a:rPr lang="en-GB" b="1" dirty="0"/>
              <a:t>What makes State Practice?</a:t>
            </a:r>
          </a:p>
          <a:p>
            <a:r>
              <a:rPr lang="en-GB" dirty="0"/>
              <a:t>Once the above elements are present, a custom becomes an International Customary Law.</a:t>
            </a:r>
          </a:p>
          <a:p>
            <a:r>
              <a:rPr lang="en-GB" dirty="0"/>
              <a:t>There is no time limit on how long the customary rule should exist</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670261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International Custom (3)</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North Sea Continental Shelf Case;</a:t>
            </a:r>
            <a:endParaRPr lang="en-GB" dirty="0"/>
          </a:p>
          <a:p>
            <a:pPr marL="0" indent="0">
              <a:buNone/>
            </a:pPr>
            <a:r>
              <a:rPr lang="en-GB" i="1" dirty="0"/>
              <a:t>"Although the passage of only a short period of time is not necessarily, or of itself, a bar to the formation of a new rule of customary international law…an indispensable requirement would be that within the period in question, short though it might be, state practice…should have been both extensive and virtually uniform…"</a:t>
            </a:r>
            <a:endParaRPr lang="en-GB" dirty="0"/>
          </a:p>
          <a:p>
            <a:endParaRPr lang="en-GB" dirty="0"/>
          </a:p>
          <a:p>
            <a:r>
              <a:rPr lang="en-GB" dirty="0"/>
              <a:t>ICJ in the </a:t>
            </a:r>
            <a:r>
              <a:rPr lang="en-GB" b="1" dirty="0"/>
              <a:t>Asylum Case</a:t>
            </a:r>
            <a:r>
              <a:rPr lang="en-GB" dirty="0"/>
              <a:t> held that before state practice could be acknowledged as law, it had to be in accordance with a "constant and uniform usage" practiced by the state in question.</a:t>
            </a:r>
          </a:p>
          <a:p>
            <a:endParaRPr lang="en-GB" dirty="0"/>
          </a:p>
          <a:p>
            <a:r>
              <a:rPr lang="en-GB" b="1" dirty="0"/>
              <a:t>Regional Custom – see The Asylum Case, ICJR 1950</a:t>
            </a:r>
            <a:endParaRPr lang="en-GB" dirty="0"/>
          </a:p>
        </p:txBody>
      </p:sp>
    </p:spTree>
    <p:extLst>
      <p:ext uri="{BB962C8B-B14F-4D97-AF65-F5344CB8AC3E}">
        <p14:creationId xmlns:p14="http://schemas.microsoft.com/office/powerpoint/2010/main" val="4110594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Further Reading </a:t>
            </a:r>
          </a:p>
        </p:txBody>
      </p:sp>
      <p:sp>
        <p:nvSpPr>
          <p:cNvPr id="3" name="Content Placeholder 2"/>
          <p:cNvSpPr>
            <a:spLocks noGrp="1"/>
          </p:cNvSpPr>
          <p:nvPr>
            <p:ph idx="1"/>
          </p:nvPr>
        </p:nvSpPr>
        <p:spPr/>
        <p:txBody>
          <a:bodyPr/>
          <a:lstStyle/>
          <a:p>
            <a:r>
              <a:rPr lang="en-GB" dirty="0"/>
              <a:t>Rebecca MM Wallace and Olga Martin-Ortega, International Law (6</a:t>
            </a:r>
            <a:r>
              <a:rPr lang="en-GB" baseline="30000" dirty="0"/>
              <a:t>th</a:t>
            </a:r>
            <a:r>
              <a:rPr lang="en-GB" dirty="0"/>
              <a:t> </a:t>
            </a:r>
            <a:r>
              <a:rPr lang="en-GB" dirty="0" err="1"/>
              <a:t>edn</a:t>
            </a:r>
            <a:r>
              <a:rPr lang="en-GB" dirty="0"/>
              <a:t>, Sweet &amp; Maxwell, London 2009) 20-30</a:t>
            </a:r>
          </a:p>
          <a:p>
            <a:r>
              <a:rPr lang="en-GB" dirty="0"/>
              <a:t>International Law Study material – Treaties </a:t>
            </a:r>
          </a:p>
          <a:p>
            <a:endParaRPr lang="en-GB" dirty="0"/>
          </a:p>
        </p:txBody>
      </p:sp>
    </p:spTree>
    <p:extLst>
      <p:ext uri="{BB962C8B-B14F-4D97-AF65-F5344CB8AC3E}">
        <p14:creationId xmlns:p14="http://schemas.microsoft.com/office/powerpoint/2010/main" val="715757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023874" cy="1448873"/>
          </a:xfrm>
        </p:spPr>
        <p:txBody>
          <a:bodyPr>
            <a:normAutofit/>
          </a:bodyPr>
          <a:lstStyle/>
          <a:p>
            <a:r>
              <a:rPr lang="en-GB" sz="4000" b="1" dirty="0"/>
              <a:t>Ground Rules </a:t>
            </a:r>
            <a:endParaRPr lang="en-GB" sz="4000" dirty="0"/>
          </a:p>
        </p:txBody>
      </p:sp>
      <p:pic>
        <p:nvPicPr>
          <p:cNvPr id="1028" name="Picture 4" descr="http://static.toondoo.com/public/w/h/a/whatedsaid/toons/cool-cartoon-2033925.pn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326" r="326"/>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3"/>
          <p:cNvSpPr>
            <a:spLocks noGrp="1"/>
          </p:cNvSpPr>
          <p:nvPr>
            <p:ph type="body" sz="half" idx="2"/>
          </p:nvPr>
        </p:nvSpPr>
        <p:spPr>
          <a:xfrm>
            <a:off x="839789" y="2057400"/>
            <a:ext cx="3320088" cy="3811588"/>
          </a:xfrm>
        </p:spPr>
        <p:txBody>
          <a:bodyPr>
            <a:normAutofit fontScale="70000" lnSpcReduction="20000"/>
          </a:bodyPr>
          <a:lstStyle/>
          <a:p>
            <a:r>
              <a:rPr lang="en-GB" sz="1800" b="1" dirty="0"/>
              <a:t>Mutual Respect</a:t>
            </a:r>
          </a:p>
          <a:p>
            <a:r>
              <a:rPr lang="en-GB" sz="1800" dirty="0"/>
              <a:t>Listening – Patience </a:t>
            </a:r>
          </a:p>
          <a:p>
            <a:r>
              <a:rPr lang="en-GB" sz="1800" dirty="0"/>
              <a:t>Active – Interest</a:t>
            </a:r>
          </a:p>
          <a:p>
            <a:r>
              <a:rPr lang="en-GB" sz="1800" dirty="0"/>
              <a:t>Mobile Phones</a:t>
            </a:r>
          </a:p>
          <a:p>
            <a:r>
              <a:rPr lang="en-GB" sz="1800" b="1" dirty="0"/>
              <a:t>Response </a:t>
            </a:r>
          </a:p>
          <a:p>
            <a:r>
              <a:rPr lang="en-GB" sz="1800" dirty="0"/>
              <a:t>Nodding/body language/eye contact</a:t>
            </a:r>
          </a:p>
          <a:p>
            <a:r>
              <a:rPr lang="en-GB" sz="1800" dirty="0"/>
              <a:t>Questioning to clarify</a:t>
            </a:r>
          </a:p>
          <a:p>
            <a:r>
              <a:rPr lang="en-GB" sz="1800" b="1" dirty="0"/>
              <a:t>Contributing/Participating</a:t>
            </a:r>
          </a:p>
          <a:p>
            <a:r>
              <a:rPr lang="en-GB" sz="1800" dirty="0"/>
              <a:t>Not interrupting</a:t>
            </a:r>
          </a:p>
          <a:p>
            <a:r>
              <a:rPr lang="en-GB" sz="1800" dirty="0"/>
              <a:t>Agree/disagree</a:t>
            </a:r>
          </a:p>
          <a:p>
            <a:r>
              <a:rPr lang="en-GB" sz="1800" dirty="0"/>
              <a:t>Not judging the person</a:t>
            </a:r>
          </a:p>
          <a:p>
            <a:r>
              <a:rPr lang="en-GB" sz="1800" b="1" dirty="0"/>
              <a:t>Polite </a:t>
            </a:r>
          </a:p>
          <a:p>
            <a:r>
              <a:rPr lang="en-GB" sz="1800" dirty="0"/>
              <a:t>Tolerance – Acceptance </a:t>
            </a:r>
          </a:p>
          <a:p>
            <a:r>
              <a:rPr lang="en-GB" sz="1800" dirty="0"/>
              <a:t>Preparation </a:t>
            </a:r>
          </a:p>
          <a:p>
            <a:endParaRPr lang="en-GB" dirty="0"/>
          </a:p>
        </p:txBody>
      </p:sp>
    </p:spTree>
    <p:extLst>
      <p:ext uri="{BB962C8B-B14F-4D97-AF65-F5344CB8AC3E}">
        <p14:creationId xmlns:p14="http://schemas.microsoft.com/office/powerpoint/2010/main" val="2708393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Syllabus Overview (1)</a:t>
            </a:r>
            <a:endParaRPr lang="en-GB" dirty="0"/>
          </a:p>
        </p:txBody>
      </p:sp>
      <p:sp>
        <p:nvSpPr>
          <p:cNvPr id="3" name="Content Placeholder 2"/>
          <p:cNvSpPr>
            <a:spLocks noGrp="1"/>
          </p:cNvSpPr>
          <p:nvPr>
            <p:ph idx="1"/>
          </p:nvPr>
        </p:nvSpPr>
        <p:spPr/>
        <p:txBody>
          <a:bodyPr>
            <a:normAutofit/>
          </a:bodyPr>
          <a:lstStyle/>
          <a:p>
            <a:pPr marL="0" indent="0">
              <a:buNone/>
            </a:pPr>
            <a:r>
              <a:rPr lang="en-GB" dirty="0"/>
              <a:t>Topics to be covered include;</a:t>
            </a:r>
          </a:p>
          <a:p>
            <a:r>
              <a:rPr lang="en-GB" dirty="0"/>
              <a:t>Nature of International law</a:t>
            </a:r>
          </a:p>
          <a:p>
            <a:r>
              <a:rPr lang="en-GB" dirty="0"/>
              <a:t>Sources of International Law</a:t>
            </a:r>
          </a:p>
          <a:p>
            <a:r>
              <a:rPr lang="en-GB" dirty="0"/>
              <a:t>The law of Treaties</a:t>
            </a:r>
          </a:p>
          <a:p>
            <a:r>
              <a:rPr lang="en-GB" dirty="0"/>
              <a:t>International Law and National Law</a:t>
            </a:r>
          </a:p>
          <a:p>
            <a:r>
              <a:rPr lang="en-GB" dirty="0"/>
              <a:t>Personality, Statehood and Recognition</a:t>
            </a:r>
          </a:p>
          <a:p>
            <a:r>
              <a:rPr lang="en-GB" dirty="0"/>
              <a:t>Jurisdiction and Sovereignty</a:t>
            </a:r>
          </a:p>
          <a:p>
            <a:pPr marL="0" indent="0">
              <a:buNone/>
            </a:pPr>
            <a:endParaRPr lang="en-GB" dirty="0"/>
          </a:p>
          <a:p>
            <a:endParaRPr lang="en-GB" dirty="0"/>
          </a:p>
        </p:txBody>
      </p:sp>
    </p:spTree>
    <p:extLst>
      <p:ext uri="{BB962C8B-B14F-4D97-AF65-F5344CB8AC3E}">
        <p14:creationId xmlns:p14="http://schemas.microsoft.com/office/powerpoint/2010/main" val="2991697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Syllabus Overview (2)</a:t>
            </a:r>
            <a:endParaRPr lang="en-GB" dirty="0"/>
          </a:p>
        </p:txBody>
      </p:sp>
      <p:sp>
        <p:nvSpPr>
          <p:cNvPr id="3" name="Content Placeholder 2"/>
          <p:cNvSpPr>
            <a:spLocks noGrp="1"/>
          </p:cNvSpPr>
          <p:nvPr>
            <p:ph idx="1"/>
          </p:nvPr>
        </p:nvSpPr>
        <p:spPr/>
        <p:txBody>
          <a:bodyPr/>
          <a:lstStyle/>
          <a:p>
            <a:r>
              <a:rPr lang="en-GB" dirty="0"/>
              <a:t>Immunities from National Jurisdictions</a:t>
            </a:r>
          </a:p>
          <a:p>
            <a:r>
              <a:rPr lang="en-GB" dirty="0"/>
              <a:t>Law and the Sea</a:t>
            </a:r>
          </a:p>
          <a:p>
            <a:r>
              <a:rPr lang="en-GB" dirty="0"/>
              <a:t>State Responsibility</a:t>
            </a:r>
          </a:p>
          <a:p>
            <a:r>
              <a:rPr lang="en-GB" dirty="0"/>
              <a:t>The Use of Force</a:t>
            </a:r>
          </a:p>
          <a:p>
            <a:r>
              <a:rPr lang="en-GB" dirty="0"/>
              <a:t>The Peaceful Settlement of Disputes</a:t>
            </a:r>
          </a:p>
        </p:txBody>
      </p:sp>
    </p:spTree>
    <p:extLst>
      <p:ext uri="{BB962C8B-B14F-4D97-AF65-F5344CB8AC3E}">
        <p14:creationId xmlns:p14="http://schemas.microsoft.com/office/powerpoint/2010/main" val="809080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Nature of International Law (1)</a:t>
            </a:r>
          </a:p>
        </p:txBody>
      </p:sp>
      <p:sp>
        <p:nvSpPr>
          <p:cNvPr id="3" name="Content Placeholder 2"/>
          <p:cNvSpPr>
            <a:spLocks noGrp="1"/>
          </p:cNvSpPr>
          <p:nvPr>
            <p:ph idx="1"/>
          </p:nvPr>
        </p:nvSpPr>
        <p:spPr/>
        <p:txBody>
          <a:bodyPr>
            <a:normAutofit/>
          </a:bodyPr>
          <a:lstStyle/>
          <a:p>
            <a:pPr marL="0" indent="0">
              <a:buNone/>
            </a:pPr>
            <a:r>
              <a:rPr lang="en-GB" dirty="0"/>
              <a:t>Definition </a:t>
            </a:r>
          </a:p>
          <a:p>
            <a:pPr marL="0" indent="0">
              <a:buNone/>
            </a:pPr>
            <a:r>
              <a:rPr lang="en-GB" dirty="0"/>
              <a:t>‘</a:t>
            </a:r>
            <a:r>
              <a:rPr lang="en-GB" i="1" dirty="0"/>
              <a:t>International law may be defined as a body of rules and principles which are binding upon states in their relation with one another’.</a:t>
            </a:r>
          </a:p>
          <a:p>
            <a:pPr marL="0" indent="0">
              <a:buNone/>
            </a:pPr>
            <a:endParaRPr lang="en-GB" dirty="0"/>
          </a:p>
          <a:p>
            <a:pPr marL="0" indent="0">
              <a:buNone/>
            </a:pPr>
            <a:r>
              <a:rPr lang="en-GB" dirty="0"/>
              <a:t>Wallace and Martin-Ortega define international law as;</a:t>
            </a:r>
          </a:p>
          <a:p>
            <a:pPr marL="0" indent="0">
              <a:buNone/>
            </a:pPr>
            <a:endParaRPr lang="en-GB" dirty="0"/>
          </a:p>
          <a:p>
            <a:pPr marL="0" indent="0">
              <a:buNone/>
            </a:pPr>
            <a:r>
              <a:rPr lang="en-GB" dirty="0"/>
              <a:t>‘</a:t>
            </a:r>
            <a:r>
              <a:rPr lang="en-GB" i="1" dirty="0"/>
              <a:t>Rules and norms that regulate the conduct of states and other entities which at any time are recognised as being endowed with international personality’. </a:t>
            </a:r>
          </a:p>
        </p:txBody>
      </p:sp>
    </p:spTree>
    <p:extLst>
      <p:ext uri="{BB962C8B-B14F-4D97-AF65-F5344CB8AC3E}">
        <p14:creationId xmlns:p14="http://schemas.microsoft.com/office/powerpoint/2010/main" val="992548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Nature of International Law  (2)</a:t>
            </a:r>
            <a:endParaRPr lang="en-GB" dirty="0"/>
          </a:p>
        </p:txBody>
      </p:sp>
      <p:sp>
        <p:nvSpPr>
          <p:cNvPr id="3" name="Content Placeholder 2"/>
          <p:cNvSpPr>
            <a:spLocks noGrp="1"/>
          </p:cNvSpPr>
          <p:nvPr>
            <p:ph idx="1"/>
          </p:nvPr>
        </p:nvSpPr>
        <p:spPr/>
        <p:txBody>
          <a:bodyPr>
            <a:normAutofit fontScale="92500" lnSpcReduction="20000"/>
          </a:bodyPr>
          <a:lstStyle/>
          <a:p>
            <a:r>
              <a:rPr lang="en-GB" dirty="0"/>
              <a:t>Is international law, law?</a:t>
            </a:r>
          </a:p>
          <a:p>
            <a:pPr marL="0" indent="0">
              <a:buNone/>
            </a:pPr>
            <a:r>
              <a:rPr lang="en-GB" dirty="0"/>
              <a:t>Some have argued that it is not law – others have said it is law</a:t>
            </a:r>
          </a:p>
          <a:p>
            <a:pPr marL="0" indent="0">
              <a:buNone/>
            </a:pPr>
            <a:r>
              <a:rPr lang="en-GB" i="1" dirty="0"/>
              <a:t>“International law cannot of itself, and by itself, dictate the policies of States.”</a:t>
            </a:r>
          </a:p>
          <a:p>
            <a:pPr marL="0" indent="0">
              <a:buNone/>
            </a:pPr>
            <a:r>
              <a:rPr lang="en-GB" dirty="0"/>
              <a:t>Nineteenth-century positivist thinker </a:t>
            </a:r>
            <a:r>
              <a:rPr lang="en-GB" b="1" dirty="0"/>
              <a:t>John Austin </a:t>
            </a:r>
            <a:r>
              <a:rPr lang="en-GB" dirty="0"/>
              <a:t>said that;</a:t>
            </a:r>
          </a:p>
          <a:p>
            <a:pPr marL="0" indent="0">
              <a:buNone/>
            </a:pPr>
            <a:r>
              <a:rPr lang="en-GB" i="1" dirty="0"/>
              <a:t>“International law can be seen as ‘positive morality’: it is more or less binding on states, but as a matter of morality, not as a matter of law.”</a:t>
            </a:r>
          </a:p>
          <a:p>
            <a:pPr marL="0" indent="0">
              <a:buNone/>
            </a:pPr>
            <a:endParaRPr lang="en-GB" dirty="0"/>
          </a:p>
          <a:p>
            <a:pPr marL="0" indent="0">
              <a:buNone/>
            </a:pPr>
            <a:r>
              <a:rPr lang="en-GB" b="1" dirty="0"/>
              <a:t>Louis </a:t>
            </a:r>
            <a:r>
              <a:rPr lang="en-GB" b="1" dirty="0" err="1"/>
              <a:t>Henkin</a:t>
            </a:r>
            <a:r>
              <a:rPr lang="en-GB" dirty="0"/>
              <a:t> once put it memorably when he wrote that </a:t>
            </a:r>
          </a:p>
          <a:p>
            <a:pPr marL="0" indent="0">
              <a:buNone/>
            </a:pPr>
            <a:r>
              <a:rPr lang="en-GB" dirty="0"/>
              <a:t>‘</a:t>
            </a:r>
            <a:r>
              <a:rPr lang="en-GB" i="1" dirty="0"/>
              <a:t>Almost all nations observe almost all principles of international law and almost all of their obligations almost all of the time.’</a:t>
            </a:r>
          </a:p>
        </p:txBody>
      </p:sp>
    </p:spTree>
    <p:extLst>
      <p:ext uri="{BB962C8B-B14F-4D97-AF65-F5344CB8AC3E}">
        <p14:creationId xmlns:p14="http://schemas.microsoft.com/office/powerpoint/2010/main" val="3377917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Nature of International Law (3)</a:t>
            </a:r>
            <a:endParaRPr lang="en-GB" dirty="0"/>
          </a:p>
        </p:txBody>
      </p:sp>
      <p:sp>
        <p:nvSpPr>
          <p:cNvPr id="3" name="Content Placeholder 2"/>
          <p:cNvSpPr>
            <a:spLocks noGrp="1"/>
          </p:cNvSpPr>
          <p:nvPr>
            <p:ph idx="1"/>
          </p:nvPr>
        </p:nvSpPr>
        <p:spPr/>
        <p:txBody>
          <a:bodyPr>
            <a:normAutofit/>
          </a:bodyPr>
          <a:lstStyle/>
          <a:p>
            <a:pPr marL="0" indent="0">
              <a:buNone/>
            </a:pPr>
            <a:r>
              <a:rPr lang="en-GB" b="1" dirty="0"/>
              <a:t>Characteristics of international law </a:t>
            </a:r>
          </a:p>
          <a:p>
            <a:endParaRPr lang="en-GB" dirty="0"/>
          </a:p>
          <a:p>
            <a:r>
              <a:rPr lang="en-GB" dirty="0"/>
              <a:t>No international legislation </a:t>
            </a:r>
          </a:p>
          <a:p>
            <a:endParaRPr lang="en-GB" dirty="0"/>
          </a:p>
          <a:p>
            <a:r>
              <a:rPr lang="en-GB" dirty="0"/>
              <a:t>Made primarily through the practice of States (Customary international law)</a:t>
            </a:r>
          </a:p>
          <a:p>
            <a:endParaRPr lang="en-GB" dirty="0"/>
          </a:p>
          <a:p>
            <a:r>
              <a:rPr lang="en-GB" dirty="0"/>
              <a:t>Through agreements entered into by states (signing of treaties)</a:t>
            </a:r>
          </a:p>
          <a:p>
            <a:pPr marL="0" indent="0">
              <a:buNone/>
            </a:pPr>
            <a:endParaRPr lang="en-GB" dirty="0"/>
          </a:p>
        </p:txBody>
      </p:sp>
    </p:spTree>
    <p:extLst>
      <p:ext uri="{BB962C8B-B14F-4D97-AF65-F5344CB8AC3E}">
        <p14:creationId xmlns:p14="http://schemas.microsoft.com/office/powerpoint/2010/main" val="142019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Nature of International Law (4)</a:t>
            </a:r>
            <a:endParaRPr lang="en-GB" dirty="0"/>
          </a:p>
        </p:txBody>
      </p:sp>
      <p:sp>
        <p:nvSpPr>
          <p:cNvPr id="3" name="Content Placeholder 2"/>
          <p:cNvSpPr>
            <a:spLocks noGrp="1"/>
          </p:cNvSpPr>
          <p:nvPr>
            <p:ph idx="1"/>
          </p:nvPr>
        </p:nvSpPr>
        <p:spPr/>
        <p:txBody>
          <a:bodyPr/>
          <a:lstStyle/>
          <a:p>
            <a:pPr marL="0" indent="0">
              <a:buNone/>
            </a:pPr>
            <a:r>
              <a:rPr lang="en-GB" dirty="0"/>
              <a:t>What are the consequences of breach of international law?</a:t>
            </a:r>
          </a:p>
          <a:p>
            <a:r>
              <a:rPr lang="en-GB" dirty="0"/>
              <a:t>Sanctions may be imposed on the offending State</a:t>
            </a:r>
          </a:p>
          <a:p>
            <a:r>
              <a:rPr lang="en-GB" dirty="0"/>
              <a:t>The victim State is allowed to ask for suspension or termination of the treaty of that offending State or</a:t>
            </a:r>
          </a:p>
          <a:p>
            <a:r>
              <a:rPr lang="en-GB" dirty="0"/>
              <a:t>Assets maybe frozen or the UNSC may authorise economic sanctions.</a:t>
            </a:r>
          </a:p>
          <a:p>
            <a:endParaRPr lang="en-GB" dirty="0"/>
          </a:p>
          <a:p>
            <a:endParaRPr lang="en-GB" dirty="0"/>
          </a:p>
        </p:txBody>
      </p:sp>
    </p:spTree>
    <p:extLst>
      <p:ext uri="{BB962C8B-B14F-4D97-AF65-F5344CB8AC3E}">
        <p14:creationId xmlns:p14="http://schemas.microsoft.com/office/powerpoint/2010/main" val="1817193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25317</TotalTime>
  <Words>2038</Words>
  <Application>Microsoft Office PowerPoint</Application>
  <PresentationFormat>Widescreen</PresentationFormat>
  <Paragraphs>145</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International Law </vt:lpstr>
      <vt:lpstr>PowerPoint Presentation</vt:lpstr>
      <vt:lpstr>Ground Rules </vt:lpstr>
      <vt:lpstr>Syllabus Overview (1)</vt:lpstr>
      <vt:lpstr>Syllabus Overview (2)</vt:lpstr>
      <vt:lpstr>Nature of International Law (1)</vt:lpstr>
      <vt:lpstr>Nature of International Law  (2)</vt:lpstr>
      <vt:lpstr>Nature of International Law (3)</vt:lpstr>
      <vt:lpstr>Nature of International Law (4)</vt:lpstr>
      <vt:lpstr>Development of International Law (1)</vt:lpstr>
      <vt:lpstr>Development of International Law (2)</vt:lpstr>
      <vt:lpstr>Development of International Law (3)</vt:lpstr>
      <vt:lpstr>Development of International Law (4)</vt:lpstr>
      <vt:lpstr>Development of International Law (5)</vt:lpstr>
      <vt:lpstr>Development of International Law (6)</vt:lpstr>
      <vt:lpstr>International Law in International Relations Theory</vt:lpstr>
      <vt:lpstr>International Law in International Relations Theory (2)</vt:lpstr>
      <vt:lpstr>International Law in International Relations Theory (3)</vt:lpstr>
      <vt:lpstr>Sources of International Law (1)</vt:lpstr>
      <vt:lpstr>Sources of International Law (2)</vt:lpstr>
      <vt:lpstr>International Custom </vt:lpstr>
      <vt:lpstr>Elements of International Custom (1)</vt:lpstr>
      <vt:lpstr>Elements of International Custom (2)</vt:lpstr>
      <vt:lpstr>Elements of International Custom (3)</vt:lpstr>
      <vt:lpstr>Further Reading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Law</dc:title>
  <dc:creator>pamela kayuma</dc:creator>
  <cp:lastModifiedBy>Chiristne Kayuma</cp:lastModifiedBy>
  <cp:revision>106</cp:revision>
  <dcterms:created xsi:type="dcterms:W3CDTF">2016-01-06T06:56:58Z</dcterms:created>
  <dcterms:modified xsi:type="dcterms:W3CDTF">2017-02-08T13:27:14Z</dcterms:modified>
</cp:coreProperties>
</file>