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1" r:id="rId23"/>
    <p:sldId id="282" r:id="rId24"/>
    <p:sldId id="283" r:id="rId25"/>
    <p:sldId id="277" r:id="rId26"/>
    <p:sldId id="278" r:id="rId27"/>
    <p:sldId id="279" r:id="rId28"/>
    <p:sldId id="280"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766" autoAdjust="0"/>
    <p:restoredTop sz="94660"/>
  </p:normalViewPr>
  <p:slideViewPr>
    <p:cSldViewPr snapToGrid="0">
      <p:cViewPr varScale="1">
        <p:scale>
          <a:sx n="73" d="100"/>
          <a:sy n="73" d="100"/>
        </p:scale>
        <p:origin x="-55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3EBB83-96E7-4C4B-90BC-45999185453B}"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3EBB83-96E7-4C4B-90BC-45999185453B}"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3EBB83-96E7-4C4B-90BC-45999185453B}"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3EBB83-96E7-4C4B-90BC-45999185453B}"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3EBB83-96E7-4C4B-90BC-45999185453B}" type="datetimeFigureOut">
              <a:rPr lang="en-US" smtClean="0"/>
              <a:pPr/>
              <a:t>7/8/2019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3EBB83-96E7-4C4B-90BC-45999185453B}"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3EBB83-96E7-4C4B-90BC-45999185453B}" type="datetimeFigureOut">
              <a:rPr lang="en-US" smtClean="0"/>
              <a:pPr/>
              <a:t>7/8/2019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3EBB83-96E7-4C4B-90BC-45999185453B}" type="datetimeFigureOut">
              <a:rPr lang="en-US" smtClean="0"/>
              <a:pPr/>
              <a:t>7/8/2019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3EBB83-96E7-4C4B-90BC-45999185453B}" type="datetimeFigureOut">
              <a:rPr lang="en-US" smtClean="0"/>
              <a:pPr/>
              <a:t>7/8/2019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3EBB83-96E7-4C4B-90BC-45999185453B}"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3EBB83-96E7-4C4B-90BC-45999185453B}" type="datetimeFigureOut">
              <a:rPr lang="en-US" smtClean="0"/>
              <a:pPr/>
              <a:t>7/8/2019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EF427B-BD00-4E31-9AFE-C2E55BEEE90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3EBB83-96E7-4C4B-90BC-45999185453B}" type="datetimeFigureOut">
              <a:rPr lang="en-US" smtClean="0"/>
              <a:pPr/>
              <a:t>7/8/2019</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F427B-BD00-4E31-9AFE-C2E55BEEE90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2111" y="318911"/>
            <a:ext cx="8825658" cy="3329581"/>
          </a:xfrm>
        </p:spPr>
        <p:txBody>
          <a:bodyPr/>
          <a:lstStyle/>
          <a:p>
            <a:r>
              <a:rPr lang="en-GB" dirty="0"/>
              <a:t>The Use of Force</a:t>
            </a:r>
            <a:endParaRPr lang="en-US" dirty="0"/>
          </a:p>
        </p:txBody>
      </p:sp>
    </p:spTree>
    <p:extLst>
      <p:ext uri="{BB962C8B-B14F-4D97-AF65-F5344CB8AC3E}">
        <p14:creationId xmlns:p14="http://schemas.microsoft.com/office/powerpoint/2010/main" xmlns="" val="1112606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 (4)</a:t>
            </a:r>
            <a:endParaRPr lang="en-US" dirty="0"/>
          </a:p>
        </p:txBody>
      </p:sp>
      <p:sp>
        <p:nvSpPr>
          <p:cNvPr id="3" name="Content Placeholder 2"/>
          <p:cNvSpPr>
            <a:spLocks noGrp="1"/>
          </p:cNvSpPr>
          <p:nvPr>
            <p:ph idx="1"/>
          </p:nvPr>
        </p:nvSpPr>
        <p:spPr>
          <a:xfrm>
            <a:off x="538868" y="1601363"/>
            <a:ext cx="11190288" cy="4426904"/>
          </a:xfrm>
        </p:spPr>
        <p:txBody>
          <a:bodyPr>
            <a:normAutofit/>
          </a:bodyPr>
          <a:lstStyle/>
          <a:p>
            <a:r>
              <a:rPr lang="en-GB" sz="2800" dirty="0"/>
              <a:t>The ICJ, has rarely had the opportunity to say much about the use of force and self defence as regulated by the Charter.</a:t>
            </a:r>
          </a:p>
          <a:p>
            <a:r>
              <a:rPr lang="en-GB" sz="2800" dirty="0"/>
              <a:t>Many cases of aggression have been brought before the court, but often the court had to conclude that it lacked the jurisdiction to proceed.</a:t>
            </a:r>
          </a:p>
          <a:p>
            <a:r>
              <a:rPr lang="en-GB" sz="2800" dirty="0"/>
              <a:t>This occurred when Serbia brought charges against a number of individual NATO member states for their participation in the intervention to end the human rights violations in Kosovo. </a:t>
            </a:r>
          </a:p>
          <a:p>
            <a:r>
              <a:rPr lang="en-GB" sz="2800" dirty="0"/>
              <a:t>Parties then decide to either withdraw the complaint or to settle out of court.</a:t>
            </a:r>
            <a:endParaRPr lang="en-US" sz="2800" dirty="0"/>
          </a:p>
        </p:txBody>
      </p:sp>
    </p:spTree>
    <p:extLst>
      <p:ext uri="{BB962C8B-B14F-4D97-AF65-F5344CB8AC3E}">
        <p14:creationId xmlns:p14="http://schemas.microsoft.com/office/powerpoint/2010/main" xmlns="" val="3993169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 (5)</a:t>
            </a:r>
            <a:endParaRPr lang="en-US" dirty="0"/>
          </a:p>
        </p:txBody>
      </p:sp>
      <p:sp>
        <p:nvSpPr>
          <p:cNvPr id="3" name="Content Placeholder 2"/>
          <p:cNvSpPr>
            <a:spLocks noGrp="1"/>
          </p:cNvSpPr>
          <p:nvPr>
            <p:ph idx="1"/>
          </p:nvPr>
        </p:nvSpPr>
        <p:spPr>
          <a:xfrm>
            <a:off x="646111" y="1702962"/>
            <a:ext cx="10575045" cy="4195481"/>
          </a:xfrm>
        </p:spPr>
        <p:txBody>
          <a:bodyPr>
            <a:normAutofit fontScale="92500"/>
          </a:bodyPr>
          <a:lstStyle/>
          <a:p>
            <a:r>
              <a:rPr lang="en-GB" sz="2800" dirty="0"/>
              <a:t>In other cases, the court, while having jurisdiction, was not in a position to apply the UN Charter due to restrictions on its jurisdiction.</a:t>
            </a:r>
          </a:p>
          <a:p>
            <a:r>
              <a:rPr lang="en-GB" sz="2800" dirty="0"/>
              <a:t>In </a:t>
            </a:r>
            <a:r>
              <a:rPr lang="en-GB" sz="2800" b="1" i="1" dirty="0"/>
              <a:t>Nicaragua</a:t>
            </a:r>
            <a:r>
              <a:rPr lang="en-GB" sz="2800" dirty="0"/>
              <a:t>, the courts was forced to decide on the basis of customary international law, and found that customary prohibition on the use of force continued to exist alongside the Charter prohibition. See; </a:t>
            </a:r>
          </a:p>
          <a:p>
            <a:pPr marL="0" indent="0">
              <a:buNone/>
            </a:pPr>
            <a:r>
              <a:rPr lang="en-GB" sz="2800" b="1" i="1" dirty="0"/>
              <a:t>Guyana v Suriname</a:t>
            </a:r>
          </a:p>
          <a:p>
            <a:pPr marL="0" indent="0">
              <a:buNone/>
            </a:pPr>
            <a:r>
              <a:rPr lang="en-GB" sz="2800" b="1" dirty="0"/>
              <a:t>Ethiopia’s </a:t>
            </a:r>
            <a:r>
              <a:rPr lang="en-GB" sz="2800" b="1" i="1" dirty="0"/>
              <a:t>jus ad Bellum </a:t>
            </a:r>
            <a:r>
              <a:rPr lang="en-GB" sz="2800" b="1" dirty="0"/>
              <a:t>Claims </a:t>
            </a:r>
          </a:p>
          <a:p>
            <a:pPr marL="0" indent="0">
              <a:buNone/>
            </a:pPr>
            <a:r>
              <a:rPr lang="en-GB" sz="2800" b="1" dirty="0"/>
              <a:t>The Entebbe Incident 1976</a:t>
            </a:r>
            <a:endParaRPr lang="en-US" sz="2800" b="1" dirty="0"/>
          </a:p>
        </p:txBody>
      </p:sp>
    </p:spTree>
    <p:extLst>
      <p:ext uri="{BB962C8B-B14F-4D97-AF65-F5344CB8AC3E}">
        <p14:creationId xmlns:p14="http://schemas.microsoft.com/office/powerpoint/2010/main" xmlns="" val="3743653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 (6)</a:t>
            </a:r>
            <a:endParaRPr lang="en-US" dirty="0"/>
          </a:p>
        </p:txBody>
      </p:sp>
      <p:sp>
        <p:nvSpPr>
          <p:cNvPr id="3" name="Content Placeholder 2"/>
          <p:cNvSpPr>
            <a:spLocks noGrp="1"/>
          </p:cNvSpPr>
          <p:nvPr>
            <p:ph idx="1"/>
          </p:nvPr>
        </p:nvSpPr>
        <p:spPr>
          <a:xfrm>
            <a:off x="824089" y="1625600"/>
            <a:ext cx="10430933" cy="4622799"/>
          </a:xfrm>
        </p:spPr>
        <p:txBody>
          <a:bodyPr>
            <a:normAutofit/>
          </a:bodyPr>
          <a:lstStyle/>
          <a:p>
            <a:r>
              <a:rPr lang="en-GB" sz="2800" dirty="0"/>
              <a:t>By the time the </a:t>
            </a:r>
            <a:r>
              <a:rPr lang="en-GB" sz="2800" b="1" i="1" dirty="0"/>
              <a:t>Oil Platforms </a:t>
            </a:r>
            <a:r>
              <a:rPr lang="en-GB" sz="2800" dirty="0"/>
              <a:t>case arose, the USA had terminated its acceptance of the court’s compulsory jurisdiction (it did so in the aftermath of </a:t>
            </a:r>
            <a:r>
              <a:rPr lang="en-GB" sz="2800" b="1" i="1" dirty="0"/>
              <a:t>Nicaragua</a:t>
            </a:r>
            <a:r>
              <a:rPr lang="en-GB" sz="2800" dirty="0"/>
              <a:t>).</a:t>
            </a:r>
          </a:p>
          <a:p>
            <a:r>
              <a:rPr lang="en-GB" sz="2800" dirty="0"/>
              <a:t>The first decision of the court involving the use of force involved Albania, at the time not yet a member of the UN and therefore not bound by the Charter’s provisions.</a:t>
            </a:r>
          </a:p>
          <a:p>
            <a:r>
              <a:rPr lang="en-GB" sz="2800" dirty="0"/>
              <a:t>Only one case, really, where the court had the opportunity to pay some attention to the Charter provisions involving the use of force; the 2005 judgment in </a:t>
            </a:r>
            <a:r>
              <a:rPr lang="en-GB" sz="2800" b="1" i="1" dirty="0"/>
              <a:t>Armed Activities </a:t>
            </a:r>
            <a:r>
              <a:rPr lang="en-GB" sz="2800" dirty="0"/>
              <a:t>between Congo and Uganda.</a:t>
            </a:r>
            <a:endParaRPr lang="en-US" sz="2800" dirty="0"/>
          </a:p>
        </p:txBody>
      </p:sp>
    </p:spTree>
    <p:extLst>
      <p:ext uri="{BB962C8B-B14F-4D97-AF65-F5344CB8AC3E}">
        <p14:creationId xmlns:p14="http://schemas.microsoft.com/office/powerpoint/2010/main" xmlns="" val="2465707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 (7)</a:t>
            </a:r>
            <a:endParaRPr lang="en-US" dirty="0"/>
          </a:p>
        </p:txBody>
      </p:sp>
      <p:sp>
        <p:nvSpPr>
          <p:cNvPr id="3" name="Content Placeholder 2"/>
          <p:cNvSpPr>
            <a:spLocks noGrp="1"/>
          </p:cNvSpPr>
          <p:nvPr>
            <p:ph idx="1"/>
          </p:nvPr>
        </p:nvSpPr>
        <p:spPr>
          <a:xfrm>
            <a:off x="530578" y="1591734"/>
            <a:ext cx="10916355" cy="4656666"/>
          </a:xfrm>
        </p:spPr>
        <p:txBody>
          <a:bodyPr>
            <a:normAutofit/>
          </a:bodyPr>
          <a:lstStyle/>
          <a:p>
            <a:r>
              <a:rPr lang="en-GB" sz="2800" dirty="0"/>
              <a:t>In </a:t>
            </a:r>
            <a:r>
              <a:rPr lang="en-GB" sz="2800" b="1" i="1" dirty="0"/>
              <a:t>Armed Activities</a:t>
            </a:r>
            <a:r>
              <a:rPr lang="en-GB" sz="2800" dirty="0"/>
              <a:t>, the court held that article 2, paragraph 4 UN was a ‘cornerstone’ of the Charter, and that the provision on self-defence had to be read narrowly; it did not allow the use of force by a state to protect perceived security interests’ beyond the wording of article 51.</a:t>
            </a:r>
          </a:p>
        </p:txBody>
      </p:sp>
    </p:spTree>
    <p:extLst>
      <p:ext uri="{BB962C8B-B14F-4D97-AF65-F5344CB8AC3E}">
        <p14:creationId xmlns:p14="http://schemas.microsoft.com/office/powerpoint/2010/main" xmlns="" val="494733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a:t>
            </a:r>
            <a:r>
              <a:rPr lang="en-GB" dirty="0"/>
              <a:t> </a:t>
            </a:r>
            <a:endParaRPr lang="en-US" dirty="0"/>
          </a:p>
        </p:txBody>
      </p:sp>
      <p:sp>
        <p:nvSpPr>
          <p:cNvPr id="3" name="Content Placeholder 2"/>
          <p:cNvSpPr>
            <a:spLocks noGrp="1"/>
          </p:cNvSpPr>
          <p:nvPr>
            <p:ph idx="1"/>
          </p:nvPr>
        </p:nvSpPr>
        <p:spPr>
          <a:xfrm>
            <a:off x="530578" y="1636890"/>
            <a:ext cx="10622844" cy="4611510"/>
          </a:xfrm>
        </p:spPr>
        <p:txBody>
          <a:bodyPr/>
          <a:lstStyle/>
          <a:p>
            <a:r>
              <a:rPr lang="en-GB" sz="2800" b="1" dirty="0"/>
              <a:t>Article 51 </a:t>
            </a:r>
            <a:r>
              <a:rPr lang="en-GB" sz="2800" dirty="0"/>
              <a:t>UN Charter, allows states their inherent right of self-defence, but only, it seems, until the Security Council steps in; the article aims to find a balance between collective security and individual self-defence.</a:t>
            </a:r>
          </a:p>
          <a:p>
            <a:r>
              <a:rPr lang="en-GB" sz="2800" dirty="0"/>
              <a:t>The condition under which self-defence may be exercised is rather strict; self-defence may be engaged in ‘if an armed attack occurs’. This suggests a tension with the prohibition laid down in </a:t>
            </a:r>
            <a:r>
              <a:rPr lang="en-GB" sz="2800" b="1" dirty="0"/>
              <a:t>Article </a:t>
            </a:r>
            <a:r>
              <a:rPr lang="en-GB" sz="2800" b="1" dirty="0" smtClean="0"/>
              <a:t>2 </a:t>
            </a:r>
            <a:r>
              <a:rPr lang="en-GB" sz="2800" b="1" dirty="0"/>
              <a:t>paragraph 4 </a:t>
            </a:r>
            <a:r>
              <a:rPr lang="en-GB" sz="2800" dirty="0"/>
              <a:t>which does not outlaw the use of force but also the threat.</a:t>
            </a:r>
          </a:p>
          <a:p>
            <a:endParaRPr lang="en-US" dirty="0"/>
          </a:p>
        </p:txBody>
      </p:sp>
    </p:spTree>
    <p:extLst>
      <p:ext uri="{BB962C8B-B14F-4D97-AF65-F5344CB8AC3E}">
        <p14:creationId xmlns:p14="http://schemas.microsoft.com/office/powerpoint/2010/main" xmlns="" val="2551269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 (2)</a:t>
            </a:r>
            <a:endParaRPr lang="en-US" b="1" dirty="0"/>
          </a:p>
        </p:txBody>
      </p:sp>
      <p:sp>
        <p:nvSpPr>
          <p:cNvPr id="3" name="Content Placeholder 2"/>
          <p:cNvSpPr>
            <a:spLocks noGrp="1"/>
          </p:cNvSpPr>
          <p:nvPr>
            <p:ph idx="1"/>
          </p:nvPr>
        </p:nvSpPr>
        <p:spPr>
          <a:xfrm>
            <a:off x="553156" y="1625600"/>
            <a:ext cx="10634133" cy="4622799"/>
          </a:xfrm>
        </p:spPr>
        <p:txBody>
          <a:bodyPr>
            <a:normAutofit/>
          </a:bodyPr>
          <a:lstStyle/>
          <a:p>
            <a:r>
              <a:rPr lang="en-GB" sz="2800" dirty="0"/>
              <a:t>Tom Franck’s view on </a:t>
            </a:r>
            <a:r>
              <a:rPr lang="en-GB" sz="2800" b="1" dirty="0"/>
              <a:t>Article 51 </a:t>
            </a:r>
            <a:r>
              <a:rPr lang="en-GB" sz="2800" dirty="0"/>
              <a:t>is that an “idiot rule”; it can be applied by ‘idiots’, in that the only determination that needs to be made is whether, in fact, an armed attack has occurred.</a:t>
            </a:r>
          </a:p>
          <a:p>
            <a:r>
              <a:rPr lang="en-GB" sz="2800" dirty="0"/>
              <a:t>Yet one can hardly expect states to wait until an armed attack occurs before defending themselves.; indeed small states (like Belgium or Belize) could be completely wiped out by a single armed attack, especially if nuclear weapons were used; surely the charter cannot have intended to negate any right to self-defence in such a case?</a:t>
            </a:r>
            <a:endParaRPr lang="en-US" sz="2800" dirty="0"/>
          </a:p>
        </p:txBody>
      </p:sp>
    </p:spTree>
    <p:extLst>
      <p:ext uri="{BB962C8B-B14F-4D97-AF65-F5344CB8AC3E}">
        <p14:creationId xmlns:p14="http://schemas.microsoft.com/office/powerpoint/2010/main" xmlns="" val="1500071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 (3)</a:t>
            </a:r>
            <a:endParaRPr lang="en-US" dirty="0"/>
          </a:p>
        </p:txBody>
      </p:sp>
      <p:sp>
        <p:nvSpPr>
          <p:cNvPr id="3" name="Content Placeholder 2"/>
          <p:cNvSpPr>
            <a:spLocks noGrp="1"/>
          </p:cNvSpPr>
          <p:nvPr>
            <p:ph idx="1"/>
          </p:nvPr>
        </p:nvSpPr>
        <p:spPr>
          <a:xfrm>
            <a:off x="459845" y="1601363"/>
            <a:ext cx="10998377" cy="4415615"/>
          </a:xfrm>
        </p:spPr>
        <p:txBody>
          <a:bodyPr>
            <a:normAutofit/>
          </a:bodyPr>
          <a:lstStyle/>
          <a:p>
            <a:r>
              <a:rPr lang="en-GB" sz="2800" dirty="0"/>
              <a:t>Perhaps it may be claimed that </a:t>
            </a:r>
            <a:r>
              <a:rPr lang="en-GB" sz="2800" b="1" dirty="0"/>
              <a:t>Article 51 </a:t>
            </a:r>
            <a:r>
              <a:rPr lang="en-GB" sz="2800" dirty="0"/>
              <a:t>cannot mean what it says, and does not say what it means, and one may point to customary right of self-defence which, so argument goes, would be broader than the right as formulated in </a:t>
            </a:r>
            <a:r>
              <a:rPr lang="en-GB" sz="2800" b="1" dirty="0"/>
              <a:t>Article 51</a:t>
            </a:r>
            <a:r>
              <a:rPr lang="en-GB" sz="2800" dirty="0"/>
              <a:t>. see;</a:t>
            </a:r>
          </a:p>
          <a:p>
            <a:pPr marL="0" indent="0">
              <a:buNone/>
            </a:pPr>
            <a:r>
              <a:rPr lang="en-GB" sz="2800" b="1" i="1" dirty="0"/>
              <a:t>The Caroline </a:t>
            </a:r>
            <a:r>
              <a:rPr lang="en-GB" sz="2800" b="1" dirty="0"/>
              <a:t>(1837)</a:t>
            </a:r>
          </a:p>
          <a:p>
            <a:pPr marL="0" indent="0">
              <a:buNone/>
            </a:pPr>
            <a:r>
              <a:rPr lang="en-GB" sz="2800" dirty="0"/>
              <a:t>Self-defence is most obviously used when one state invades another, but can also be directed against less large-scale events, although the ICJ has suggested it has no relevance.</a:t>
            </a:r>
          </a:p>
          <a:p>
            <a:pPr marL="0" indent="0">
              <a:buNone/>
            </a:pPr>
            <a:endParaRPr lang="en-US" sz="2800" b="1" dirty="0"/>
          </a:p>
        </p:txBody>
      </p:sp>
    </p:spTree>
    <p:extLst>
      <p:ext uri="{BB962C8B-B14F-4D97-AF65-F5344CB8AC3E}">
        <p14:creationId xmlns:p14="http://schemas.microsoft.com/office/powerpoint/2010/main" xmlns="" val="178933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 (4)</a:t>
            </a:r>
            <a:endParaRPr lang="en-US" dirty="0"/>
          </a:p>
        </p:txBody>
      </p:sp>
      <p:sp>
        <p:nvSpPr>
          <p:cNvPr id="3" name="Content Placeholder 2"/>
          <p:cNvSpPr>
            <a:spLocks noGrp="1"/>
          </p:cNvSpPr>
          <p:nvPr>
            <p:ph idx="1"/>
          </p:nvPr>
        </p:nvSpPr>
        <p:spPr>
          <a:xfrm>
            <a:off x="561445" y="1612651"/>
            <a:ext cx="10874199" cy="4551082"/>
          </a:xfrm>
        </p:spPr>
        <p:txBody>
          <a:bodyPr>
            <a:noAutofit/>
          </a:bodyPr>
          <a:lstStyle/>
          <a:p>
            <a:r>
              <a:rPr lang="en-GB" sz="2800" dirty="0"/>
              <a:t>Self-defence can be used against intrusions of air space by military aircraft, as well as against aggressive behaviour from warships, and quite obviously against invasions.</a:t>
            </a:r>
          </a:p>
          <a:p>
            <a:r>
              <a:rPr lang="en-GB" sz="2800" dirty="0"/>
              <a:t>Much more controversial is the situation when attack is not immediately attributable to another state; terrorist attacks may form the clearest example, but so are attacks by irregular bands.</a:t>
            </a:r>
          </a:p>
          <a:p>
            <a:r>
              <a:rPr lang="en-GB" sz="2800" dirty="0"/>
              <a:t>Things are different when attacks can actually be attributed to a state, and here the relevant case-law reveals two lines of thought.</a:t>
            </a:r>
          </a:p>
          <a:p>
            <a:r>
              <a:rPr lang="en-GB" sz="2800" dirty="0"/>
              <a:t>The narrow reading stems from the ICJ in the </a:t>
            </a:r>
            <a:r>
              <a:rPr lang="en-GB" sz="2800" b="1" i="1" dirty="0"/>
              <a:t>Nicaragua</a:t>
            </a:r>
            <a:r>
              <a:rPr lang="en-GB" sz="2800" dirty="0"/>
              <a:t> case.</a:t>
            </a:r>
            <a:endParaRPr lang="en-US" sz="2800" dirty="0"/>
          </a:p>
        </p:txBody>
      </p:sp>
    </p:spTree>
    <p:extLst>
      <p:ext uri="{BB962C8B-B14F-4D97-AF65-F5344CB8AC3E}">
        <p14:creationId xmlns:p14="http://schemas.microsoft.com/office/powerpoint/2010/main" xmlns="" val="2154299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 (5)</a:t>
            </a:r>
            <a:endParaRPr lang="en-US" dirty="0"/>
          </a:p>
        </p:txBody>
      </p:sp>
      <p:sp>
        <p:nvSpPr>
          <p:cNvPr id="3" name="Content Placeholder 2"/>
          <p:cNvSpPr>
            <a:spLocks noGrp="1"/>
          </p:cNvSpPr>
          <p:nvPr>
            <p:ph idx="1"/>
          </p:nvPr>
        </p:nvSpPr>
        <p:spPr>
          <a:xfrm>
            <a:off x="730779" y="1635229"/>
            <a:ext cx="10704865" cy="4195481"/>
          </a:xfrm>
        </p:spPr>
        <p:txBody>
          <a:bodyPr>
            <a:noAutofit/>
          </a:bodyPr>
          <a:lstStyle/>
          <a:p>
            <a:r>
              <a:rPr lang="en-GB" sz="2800" dirty="0"/>
              <a:t>The question was whether the acts of armed groups within </a:t>
            </a:r>
            <a:r>
              <a:rPr lang="en-GB" sz="2800" b="1" dirty="0"/>
              <a:t>Nicaragua </a:t>
            </a:r>
            <a:r>
              <a:rPr lang="en-GB" sz="2800" dirty="0"/>
              <a:t>could be attributed to the USA, the court formulated that the relevant standard was one of ‘effective control’; if it could be proved that the activities of the so-called Contras, a rebel group supported by the USA, were ‘effectively controlled’ by the USA then the USA would incur responsibility and Nicaragua would eventually be justified in directing its self-defence against USA.</a:t>
            </a:r>
          </a:p>
          <a:p>
            <a:r>
              <a:rPr lang="en-GB" sz="2800" dirty="0"/>
              <a:t>The court upheld this rather strict approach in the </a:t>
            </a:r>
            <a:r>
              <a:rPr lang="en-GB" sz="2800" b="1" i="1" dirty="0"/>
              <a:t>Armed Activities </a:t>
            </a:r>
            <a:r>
              <a:rPr lang="en-GB" sz="2800" dirty="0"/>
              <a:t>case. It reached a conclusion that providing training and military support to such a group may violate certain other international obligations, such as the obligation to refrain from organising or instigating civil strife or overthrow of regimes.</a:t>
            </a:r>
            <a:endParaRPr lang="en-US" sz="2800" dirty="0"/>
          </a:p>
        </p:txBody>
      </p:sp>
    </p:spTree>
    <p:extLst>
      <p:ext uri="{BB962C8B-B14F-4D97-AF65-F5344CB8AC3E}">
        <p14:creationId xmlns:p14="http://schemas.microsoft.com/office/powerpoint/2010/main" xmlns="" val="1908308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 (6)</a:t>
            </a:r>
            <a:endParaRPr lang="en-US" dirty="0"/>
          </a:p>
        </p:txBody>
      </p:sp>
      <p:sp>
        <p:nvSpPr>
          <p:cNvPr id="3" name="Content Placeholder 2"/>
          <p:cNvSpPr>
            <a:spLocks noGrp="1"/>
          </p:cNvSpPr>
          <p:nvPr>
            <p:ph idx="1"/>
          </p:nvPr>
        </p:nvSpPr>
        <p:spPr>
          <a:xfrm>
            <a:off x="550157" y="1556207"/>
            <a:ext cx="10670999" cy="4630104"/>
          </a:xfrm>
        </p:spPr>
        <p:txBody>
          <a:bodyPr>
            <a:normAutofit/>
          </a:bodyPr>
          <a:lstStyle/>
          <a:p>
            <a:r>
              <a:rPr lang="en-GB" sz="2800" dirty="0"/>
              <a:t>By contrast in the </a:t>
            </a:r>
            <a:r>
              <a:rPr lang="en-GB" sz="2800" b="1" i="1" dirty="0" err="1" smtClean="0"/>
              <a:t>Tadic</a:t>
            </a:r>
            <a:r>
              <a:rPr lang="en-GB" sz="2800" dirty="0" smtClean="0"/>
              <a:t> </a:t>
            </a:r>
            <a:r>
              <a:rPr lang="en-GB" sz="2800" dirty="0"/>
              <a:t>case, a different tribunal (the ICTY) posted that effective control’ was too strict a test, and that the looser test of overall control would be more appropriate.</a:t>
            </a:r>
          </a:p>
          <a:p>
            <a:r>
              <a:rPr lang="en-GB" sz="2800" dirty="0"/>
              <a:t>What the ICTY aimed to convey is that states should be held responsible for groups acting on behalf of and with the responsibility of a state, even if they are not acting upon </a:t>
            </a:r>
            <a:r>
              <a:rPr lang="en-GB" sz="2800" b="1" dirty="0"/>
              <a:t>direct </a:t>
            </a:r>
            <a:r>
              <a:rPr lang="en-GB" sz="2800" dirty="0"/>
              <a:t>order. </a:t>
            </a:r>
          </a:p>
          <a:p>
            <a:r>
              <a:rPr lang="en-GB" sz="2800" dirty="0"/>
              <a:t>This, so the ICTY held, would be more in line with the law on state responsibility which, after all, holds states responsible even for the ultra vires acts of their officials and organs.</a:t>
            </a:r>
            <a:endParaRPr lang="en-US" sz="2800" dirty="0"/>
          </a:p>
        </p:txBody>
      </p:sp>
    </p:spTree>
    <p:extLst>
      <p:ext uri="{BB962C8B-B14F-4D97-AF65-F5344CB8AC3E}">
        <p14:creationId xmlns:p14="http://schemas.microsoft.com/office/powerpoint/2010/main" xmlns="" val="2065307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600" y="351118"/>
            <a:ext cx="9404723" cy="1400530"/>
          </a:xfrm>
        </p:spPr>
        <p:txBody>
          <a:bodyPr/>
          <a:lstStyle/>
          <a:p>
            <a:r>
              <a:rPr lang="en-GB" b="1" dirty="0"/>
              <a:t>Introduction</a:t>
            </a:r>
            <a:r>
              <a:rPr lang="en-GB" dirty="0"/>
              <a:t> </a:t>
            </a:r>
            <a:endParaRPr lang="en-US" dirty="0"/>
          </a:p>
        </p:txBody>
      </p:sp>
      <p:sp>
        <p:nvSpPr>
          <p:cNvPr id="3" name="Content Placeholder 2"/>
          <p:cNvSpPr>
            <a:spLocks noGrp="1"/>
          </p:cNvSpPr>
          <p:nvPr>
            <p:ph idx="1"/>
          </p:nvPr>
        </p:nvSpPr>
        <p:spPr>
          <a:xfrm>
            <a:off x="835378" y="1853248"/>
            <a:ext cx="10385778" cy="4395151"/>
          </a:xfrm>
        </p:spPr>
        <p:txBody>
          <a:bodyPr>
            <a:normAutofit/>
          </a:bodyPr>
          <a:lstStyle/>
          <a:p>
            <a:r>
              <a:rPr lang="en-GB" sz="2800" dirty="0"/>
              <a:t>Von Clausewitz famously wrote that war was the continuation of policy by other means.</a:t>
            </a:r>
          </a:p>
          <a:p>
            <a:r>
              <a:rPr lang="en-GB" sz="2800" dirty="0"/>
              <a:t>There was strong sentiment that going for war, for whatever reason, was perfectly legal.</a:t>
            </a:r>
          </a:p>
          <a:p>
            <a:r>
              <a:rPr lang="en-GB" sz="2800" dirty="0"/>
              <a:t>There is little doubt nowadays that the warfare is, as a general rule, prohibited. Under the UN Charter, there is a well-nigh total ban on the use of force, with only one recognised exception other than the possibility of engaging in collective security acts; the right to self defence.</a:t>
            </a:r>
            <a:endParaRPr lang="en-US" sz="2800" dirty="0"/>
          </a:p>
        </p:txBody>
      </p:sp>
    </p:spTree>
    <p:extLst>
      <p:ext uri="{BB962C8B-B14F-4D97-AF65-F5344CB8AC3E}">
        <p14:creationId xmlns:p14="http://schemas.microsoft.com/office/powerpoint/2010/main" xmlns="" val="3662222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Self-Defence (7)</a:t>
            </a:r>
            <a:endParaRPr lang="en-US" dirty="0"/>
          </a:p>
        </p:txBody>
      </p:sp>
      <p:sp>
        <p:nvSpPr>
          <p:cNvPr id="3" name="Content Placeholder 2"/>
          <p:cNvSpPr>
            <a:spLocks noGrp="1"/>
          </p:cNvSpPr>
          <p:nvPr>
            <p:ph idx="1"/>
          </p:nvPr>
        </p:nvSpPr>
        <p:spPr>
          <a:xfrm>
            <a:off x="646111" y="1465895"/>
            <a:ext cx="10913711" cy="4195481"/>
          </a:xfrm>
        </p:spPr>
        <p:txBody>
          <a:bodyPr>
            <a:noAutofit/>
          </a:bodyPr>
          <a:lstStyle/>
          <a:p>
            <a:r>
              <a:rPr lang="en-GB" sz="2800" dirty="0"/>
              <a:t>Article 51 envisages both individual and collective self defence, and thereby allows for the creation self-defence alliances.</a:t>
            </a:r>
          </a:p>
          <a:p>
            <a:r>
              <a:rPr lang="en-GB" sz="2800" dirty="0"/>
              <a:t>An example is the North Atlantic Treaty Organisation (NATO), set up in 1949 to defend the West against the perceived Soviet threat.</a:t>
            </a:r>
          </a:p>
          <a:p>
            <a:r>
              <a:rPr lang="en-GB" sz="2800" dirty="0"/>
              <a:t>Article 5 NATO stipulates that an armed attack against one of the members may be seen as an armed attack against all of them, and gives the other members the right (but not the obligation) to come to the defence of the state under attack.</a:t>
            </a:r>
          </a:p>
          <a:p>
            <a:r>
              <a:rPr lang="en-GB" sz="2800" dirty="0"/>
              <a:t>During the Cold War article 5 was never used till after the 9/11 attack when member states agreed that 9/11 constituted an attack on the USA and that therefore they were legally justified in helping the USA to defend itself.</a:t>
            </a:r>
            <a:endParaRPr lang="en-US" sz="2800" dirty="0"/>
          </a:p>
        </p:txBody>
      </p:sp>
    </p:spTree>
    <p:extLst>
      <p:ext uri="{BB962C8B-B14F-4D97-AF65-F5344CB8AC3E}">
        <p14:creationId xmlns:p14="http://schemas.microsoft.com/office/powerpoint/2010/main" xmlns="" val="3548840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a:t>
            </a:r>
            <a:endParaRPr lang="en-US" b="1" dirty="0"/>
          </a:p>
        </p:txBody>
      </p:sp>
      <p:sp>
        <p:nvSpPr>
          <p:cNvPr id="3" name="Content Placeholder 2"/>
          <p:cNvSpPr>
            <a:spLocks noGrp="1"/>
          </p:cNvSpPr>
          <p:nvPr>
            <p:ph idx="1"/>
          </p:nvPr>
        </p:nvSpPr>
        <p:spPr>
          <a:xfrm>
            <a:off x="482423" y="1623940"/>
            <a:ext cx="11020955" cy="4776860"/>
          </a:xfrm>
        </p:spPr>
        <p:txBody>
          <a:bodyPr>
            <a:normAutofit/>
          </a:bodyPr>
          <a:lstStyle/>
          <a:p>
            <a:r>
              <a:rPr lang="en-GB" sz="2800" dirty="0"/>
              <a:t>It is sometimes posited that even though the Charter does not specify it in so many words, states are none the less entitled to use force for humanitarian reasons.</a:t>
            </a:r>
          </a:p>
          <a:p>
            <a:r>
              <a:rPr lang="en-GB" sz="2800" dirty="0"/>
              <a:t>The most recent instance of such a humanitarian intervention was NATO’s intervention in the former Yugoslavia in 1999, to compel Serbia to stop committing atrocities against the population of Kosovo.</a:t>
            </a:r>
          </a:p>
          <a:p>
            <a:r>
              <a:rPr lang="en-GB" sz="2800" dirty="0"/>
              <a:t>The current violence in Afghanistan and Iraq, demonstrate the difficulties, if not impossibility, of armed intervention within a state in the name of international peace and security and democracy.</a:t>
            </a:r>
          </a:p>
        </p:txBody>
      </p:sp>
    </p:spTree>
    <p:extLst>
      <p:ext uri="{BB962C8B-B14F-4D97-AF65-F5344CB8AC3E}">
        <p14:creationId xmlns:p14="http://schemas.microsoft.com/office/powerpoint/2010/main" xmlns="" val="2227049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(2)</a:t>
            </a:r>
            <a:endParaRPr lang="en-US" dirty="0"/>
          </a:p>
        </p:txBody>
      </p:sp>
      <p:sp>
        <p:nvSpPr>
          <p:cNvPr id="3" name="Content Placeholder 2"/>
          <p:cNvSpPr>
            <a:spLocks noGrp="1"/>
          </p:cNvSpPr>
          <p:nvPr>
            <p:ph idx="1"/>
          </p:nvPr>
        </p:nvSpPr>
        <p:spPr>
          <a:xfrm>
            <a:off x="646111" y="1578784"/>
            <a:ext cx="10710511" cy="4438194"/>
          </a:xfrm>
        </p:spPr>
        <p:txBody>
          <a:bodyPr/>
          <a:lstStyle/>
          <a:p>
            <a:r>
              <a:rPr lang="en-GB" sz="2800" dirty="0"/>
              <a:t>Critics of the interventions in Kosovo and Iraq argue they were illegal in international law in the absence of explicit Security Council approval.</a:t>
            </a:r>
          </a:p>
          <a:p>
            <a:r>
              <a:rPr lang="en-GB" sz="2800" dirty="0"/>
              <a:t>They fear a dangerous weakening of the authority of the United Nations and the concept of State Sovereignty that will lead to international insecurity, with a consequent increase in armed conflict and abuse of human rights.</a:t>
            </a:r>
          </a:p>
          <a:p>
            <a:r>
              <a:rPr lang="en-GB" sz="2800" dirty="0"/>
              <a:t>The case of Iraq is the focus of the current debate on Sanctions and armed intervention</a:t>
            </a:r>
            <a:r>
              <a:rPr lang="en-GB" dirty="0"/>
              <a:t>.</a:t>
            </a:r>
            <a:endParaRPr lang="en-US" dirty="0"/>
          </a:p>
        </p:txBody>
      </p:sp>
    </p:spTree>
    <p:extLst>
      <p:ext uri="{BB962C8B-B14F-4D97-AF65-F5344CB8AC3E}">
        <p14:creationId xmlns:p14="http://schemas.microsoft.com/office/powerpoint/2010/main" xmlns="" val="2293762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(3)</a:t>
            </a:r>
            <a:endParaRPr lang="en-US" dirty="0"/>
          </a:p>
        </p:txBody>
      </p:sp>
      <p:sp>
        <p:nvSpPr>
          <p:cNvPr id="3" name="Content Placeholder 2"/>
          <p:cNvSpPr>
            <a:spLocks noGrp="1"/>
          </p:cNvSpPr>
          <p:nvPr>
            <p:ph idx="1"/>
          </p:nvPr>
        </p:nvSpPr>
        <p:spPr>
          <a:xfrm>
            <a:off x="730778" y="1499762"/>
            <a:ext cx="11054822" cy="4551082"/>
          </a:xfrm>
        </p:spPr>
        <p:txBody>
          <a:bodyPr>
            <a:noAutofit/>
          </a:bodyPr>
          <a:lstStyle/>
          <a:p>
            <a:r>
              <a:rPr lang="en-GB" sz="2800" dirty="0"/>
              <a:t>Ten years of massive sanctions on Iraq did not see an end to the regime of Saddam Hussein nor of the apparent threat from weapons of mass destruction. </a:t>
            </a:r>
          </a:p>
          <a:p>
            <a:r>
              <a:rPr lang="en-GB" sz="2800" dirty="0"/>
              <a:t>It is widely perceived that the burden of sanctions fell on the poorest and most vulnerable citizens of Iraq who had no access to democracy or any realistic opportunity for effective opposition by other means in order to put pressure on the regime of Saddam Hussein.</a:t>
            </a:r>
          </a:p>
          <a:p>
            <a:r>
              <a:rPr lang="en-GB" sz="2800" dirty="0"/>
              <a:t>The subsequent invasion of Iraq in the name of the threat to international peace and security posed by its apparent development of weapons of mass destruction has led to continuing violence that has taken the country to the brink of civil war and caused the death of almost 1,000 000 of Iraqi civilians (as of 2016).</a:t>
            </a:r>
            <a:endParaRPr lang="en-US" sz="2800" dirty="0"/>
          </a:p>
        </p:txBody>
      </p:sp>
    </p:spTree>
    <p:extLst>
      <p:ext uri="{BB962C8B-B14F-4D97-AF65-F5344CB8AC3E}">
        <p14:creationId xmlns:p14="http://schemas.microsoft.com/office/powerpoint/2010/main" xmlns="" val="33843255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(4)</a:t>
            </a:r>
            <a:endParaRPr lang="en-US" dirty="0"/>
          </a:p>
        </p:txBody>
      </p:sp>
      <p:sp>
        <p:nvSpPr>
          <p:cNvPr id="3" name="Content Placeholder 2"/>
          <p:cNvSpPr>
            <a:spLocks noGrp="1"/>
          </p:cNvSpPr>
          <p:nvPr>
            <p:ph idx="1"/>
          </p:nvPr>
        </p:nvSpPr>
        <p:spPr>
          <a:xfrm>
            <a:off x="646111" y="1646518"/>
            <a:ext cx="10721800" cy="4195481"/>
          </a:xfrm>
        </p:spPr>
        <p:txBody>
          <a:bodyPr>
            <a:normAutofit/>
          </a:bodyPr>
          <a:lstStyle/>
          <a:p>
            <a:r>
              <a:rPr lang="en-GB" sz="2800" dirty="0"/>
              <a:t>One outcome of the debate is the realisation that ‘smart’ or targeted sanctions are required, sanctions that effect the abusive regime rather than its victims.</a:t>
            </a:r>
          </a:p>
          <a:p>
            <a:r>
              <a:rPr lang="en-GB" sz="2800" dirty="0"/>
              <a:t>Sanctions are likely to affect a regime more where citizens are able to express themselves politically, by whatever means. There are cases where the victims within a country have called for sanctions and boycotts themselves.</a:t>
            </a:r>
          </a:p>
          <a:p>
            <a:r>
              <a:rPr lang="en-GB" sz="2800" dirty="0"/>
              <a:t>The struggle against Apartheid in South Africa is one example and Aung Sang Suu Kyi called for a boycott of tourism in Burma</a:t>
            </a:r>
            <a:endParaRPr lang="en-US" sz="2800" dirty="0"/>
          </a:p>
        </p:txBody>
      </p:sp>
    </p:spTree>
    <p:extLst>
      <p:ext uri="{BB962C8B-B14F-4D97-AF65-F5344CB8AC3E}">
        <p14:creationId xmlns:p14="http://schemas.microsoft.com/office/powerpoint/2010/main" xmlns="" val="891786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(5)</a:t>
            </a:r>
            <a:endParaRPr lang="en-US" dirty="0"/>
          </a:p>
        </p:txBody>
      </p:sp>
      <p:sp>
        <p:nvSpPr>
          <p:cNvPr id="3" name="Content Placeholder 2"/>
          <p:cNvSpPr>
            <a:spLocks noGrp="1"/>
          </p:cNvSpPr>
          <p:nvPr>
            <p:ph idx="1"/>
          </p:nvPr>
        </p:nvSpPr>
        <p:spPr>
          <a:xfrm>
            <a:off x="516290" y="1635229"/>
            <a:ext cx="10693577" cy="4195481"/>
          </a:xfrm>
        </p:spPr>
        <p:txBody>
          <a:bodyPr>
            <a:normAutofit/>
          </a:bodyPr>
          <a:lstStyle/>
          <a:p>
            <a:r>
              <a:rPr lang="en-GB" sz="2800" dirty="0"/>
              <a:t>Humanitarian intervention are highly controversial, for a variety of reasons. </a:t>
            </a:r>
          </a:p>
          <a:p>
            <a:r>
              <a:rPr lang="en-GB" sz="2800" dirty="0"/>
              <a:t>The main reason is no doubt, that humanitarian intervention lends itself to a large-scale abuse. </a:t>
            </a:r>
          </a:p>
          <a:p>
            <a:r>
              <a:rPr lang="en-GB" sz="2800" dirty="0"/>
              <a:t>It is next to impossible to draw up formal guidelines to justify such an intervention; should a hundred or two hundred persons be massacred first? Or should many thousands of individuals be massacred?</a:t>
            </a:r>
          </a:p>
          <a:p>
            <a:r>
              <a:rPr lang="en-GB" sz="2800" dirty="0"/>
              <a:t>The added problem is that a few states have the military capacity to intervene for humanitarian reason.</a:t>
            </a:r>
            <a:endParaRPr lang="en-US" sz="2800" dirty="0"/>
          </a:p>
        </p:txBody>
      </p:sp>
    </p:spTree>
    <p:extLst>
      <p:ext uri="{BB962C8B-B14F-4D97-AF65-F5344CB8AC3E}">
        <p14:creationId xmlns:p14="http://schemas.microsoft.com/office/powerpoint/2010/main" xmlns="" val="41868882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(6)</a:t>
            </a:r>
            <a:endParaRPr lang="en-US" dirty="0"/>
          </a:p>
        </p:txBody>
      </p:sp>
      <p:sp>
        <p:nvSpPr>
          <p:cNvPr id="3" name="Content Placeholder 2"/>
          <p:cNvSpPr>
            <a:spLocks noGrp="1"/>
          </p:cNvSpPr>
          <p:nvPr>
            <p:ph idx="1"/>
          </p:nvPr>
        </p:nvSpPr>
        <p:spPr>
          <a:xfrm>
            <a:off x="646111" y="1623940"/>
            <a:ext cx="10157356" cy="4195481"/>
          </a:xfrm>
        </p:spPr>
        <p:txBody>
          <a:bodyPr>
            <a:normAutofit/>
          </a:bodyPr>
          <a:lstStyle/>
          <a:p>
            <a:r>
              <a:rPr lang="en-GB" sz="2800" dirty="0"/>
              <a:t>Humanitarian intervention can quickly become prerogative of powerful states, providing them with an excuse to exercise domination.</a:t>
            </a:r>
          </a:p>
          <a:p>
            <a:r>
              <a:rPr lang="en-GB" sz="2800" dirty="0"/>
              <a:t>What has remained unresolved is whether humanitarian intervention is a right that states possess, or a right that belongs to oppressed populations, or perhaps even an obligation on states that have the capacity to intervene in other states.</a:t>
            </a:r>
            <a:endParaRPr lang="en-US" sz="2800" dirty="0"/>
          </a:p>
        </p:txBody>
      </p:sp>
    </p:spTree>
    <p:extLst>
      <p:ext uri="{BB962C8B-B14F-4D97-AF65-F5344CB8AC3E}">
        <p14:creationId xmlns:p14="http://schemas.microsoft.com/office/powerpoint/2010/main" xmlns="" val="3211314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Humanitarian Intervention (7)</a:t>
            </a:r>
            <a:endParaRPr lang="en-US" dirty="0"/>
          </a:p>
        </p:txBody>
      </p:sp>
      <p:sp>
        <p:nvSpPr>
          <p:cNvPr id="3" name="Content Placeholder 2"/>
          <p:cNvSpPr>
            <a:spLocks noGrp="1"/>
          </p:cNvSpPr>
          <p:nvPr>
            <p:ph idx="1"/>
          </p:nvPr>
        </p:nvSpPr>
        <p:spPr>
          <a:xfrm>
            <a:off x="544511" y="1262695"/>
            <a:ext cx="11207222" cy="4195481"/>
          </a:xfrm>
        </p:spPr>
        <p:txBody>
          <a:bodyPr>
            <a:noAutofit/>
          </a:bodyPr>
          <a:lstStyle/>
          <a:p>
            <a:r>
              <a:rPr lang="en-GB" sz="2400" dirty="0"/>
              <a:t>Some writers have described it as illegal; in the absence of authorisation by the Security Council, the general position seems to be that humanitarian intervention is prohibited, but that if it occurs and seems morally justified or legitimate, the world community grudgingly accepts it.</a:t>
            </a:r>
          </a:p>
          <a:p>
            <a:pPr marL="0" indent="0">
              <a:buNone/>
            </a:pPr>
            <a:r>
              <a:rPr lang="en-GB" sz="2400" dirty="0"/>
              <a:t>Recent examples of armed interventions include;</a:t>
            </a:r>
          </a:p>
          <a:p>
            <a:r>
              <a:rPr lang="en-GB" sz="2400" dirty="0"/>
              <a:t>India – Bangladesh 1971</a:t>
            </a:r>
          </a:p>
          <a:p>
            <a:r>
              <a:rPr lang="en-GB" sz="2400" dirty="0"/>
              <a:t>Vietnam – Cambodia 1978</a:t>
            </a:r>
          </a:p>
          <a:p>
            <a:r>
              <a:rPr lang="en-GB" sz="2400" dirty="0"/>
              <a:t>Uganda – Tanzania 1978-79</a:t>
            </a:r>
          </a:p>
          <a:p>
            <a:r>
              <a:rPr lang="en-GB" sz="2400" dirty="0"/>
              <a:t>Iraq – UN 1991</a:t>
            </a:r>
          </a:p>
          <a:p>
            <a:r>
              <a:rPr lang="en-GB" sz="2400" dirty="0"/>
              <a:t>Bosnia – UN  1992</a:t>
            </a:r>
          </a:p>
          <a:p>
            <a:r>
              <a:rPr lang="en-GB" sz="2400" dirty="0"/>
              <a:t>Somalia – UN 1992</a:t>
            </a:r>
          </a:p>
          <a:p>
            <a:r>
              <a:rPr lang="en-GB" sz="2400" dirty="0"/>
              <a:t>Kosovo – NATO 1999</a:t>
            </a:r>
          </a:p>
        </p:txBody>
      </p:sp>
    </p:spTree>
    <p:extLst>
      <p:ext uri="{BB962C8B-B14F-4D97-AF65-F5344CB8AC3E}">
        <p14:creationId xmlns:p14="http://schemas.microsoft.com/office/powerpoint/2010/main" xmlns="" val="3084486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Terrorism</a:t>
            </a:r>
            <a:r>
              <a:rPr lang="en-GB" dirty="0"/>
              <a:t> </a:t>
            </a:r>
            <a:endParaRPr lang="en-US" dirty="0"/>
          </a:p>
        </p:txBody>
      </p:sp>
      <p:sp>
        <p:nvSpPr>
          <p:cNvPr id="3" name="Content Placeholder 2"/>
          <p:cNvSpPr>
            <a:spLocks noGrp="1"/>
          </p:cNvSpPr>
          <p:nvPr>
            <p:ph idx="1"/>
          </p:nvPr>
        </p:nvSpPr>
        <p:spPr>
          <a:xfrm>
            <a:off x="646111" y="1544918"/>
            <a:ext cx="11094333" cy="4195481"/>
          </a:xfrm>
        </p:spPr>
        <p:txBody>
          <a:bodyPr>
            <a:noAutofit/>
          </a:bodyPr>
          <a:lstStyle/>
          <a:p>
            <a:r>
              <a:rPr lang="en-GB" sz="2800" dirty="0"/>
              <a:t>As noted earlier, Article 2, paragraph 4 UN prohibits the use of force in international relations, but its wording limits prohibition to the use of force in international relations.</a:t>
            </a:r>
          </a:p>
          <a:p>
            <a:r>
              <a:rPr lang="en-GB" sz="2800" dirty="0"/>
              <a:t>International law has always found it problematic to present a universally accepted definition of terrorism, despite attempts to do so going back to the 1920s, in the aftermath of the World War I.</a:t>
            </a:r>
          </a:p>
          <a:p>
            <a:r>
              <a:rPr lang="en-GB" sz="2800" dirty="0"/>
              <a:t>Part of the problem is, no doubt, that terrorism tends to be politically motivated (however perverse the motives may be), resulting in the circumstance that what some regard as acts of terrorism may be regarded by others as romantic acts of resistance; as the cliché goes, one man’s terrorist is another man’s freedom fighter.</a:t>
            </a:r>
          </a:p>
          <a:p>
            <a:endParaRPr lang="en-US" sz="2800" dirty="0"/>
          </a:p>
        </p:txBody>
      </p:sp>
    </p:spTree>
    <p:extLst>
      <p:ext uri="{BB962C8B-B14F-4D97-AF65-F5344CB8AC3E}">
        <p14:creationId xmlns:p14="http://schemas.microsoft.com/office/powerpoint/2010/main" xmlns="" val="1702848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Terrorism (2)</a:t>
            </a:r>
            <a:endParaRPr lang="en-US" b="1" dirty="0"/>
          </a:p>
        </p:txBody>
      </p:sp>
      <p:sp>
        <p:nvSpPr>
          <p:cNvPr id="3" name="Content Placeholder 2"/>
          <p:cNvSpPr>
            <a:spLocks noGrp="1"/>
          </p:cNvSpPr>
          <p:nvPr>
            <p:ph idx="1"/>
          </p:nvPr>
        </p:nvSpPr>
        <p:spPr>
          <a:xfrm>
            <a:off x="397756" y="1601362"/>
            <a:ext cx="11670067" cy="4195481"/>
          </a:xfrm>
        </p:spPr>
        <p:txBody>
          <a:bodyPr>
            <a:noAutofit/>
          </a:bodyPr>
          <a:lstStyle/>
          <a:p>
            <a:r>
              <a:rPr lang="en-GB" sz="2800" dirty="0"/>
              <a:t>The difficulties could be that for some, terrorism is by definition limited to the acts of non-state actors, whereas others feel that states to can engage in terrorist attacks.</a:t>
            </a:r>
          </a:p>
          <a:p>
            <a:r>
              <a:rPr lang="en-GB" sz="2800" dirty="0"/>
              <a:t>Since a general definition has remained out of reach, the international community has aspired to combat terrorism in two other ways.</a:t>
            </a:r>
          </a:p>
          <a:p>
            <a:r>
              <a:rPr lang="en-GB" sz="2800" dirty="0"/>
              <a:t>Firstly – the conclusion of the Hague Convention for the Suppression of Unlawful Seizure of Aircraft in 1970; and secondly </a:t>
            </a:r>
          </a:p>
          <a:p>
            <a:r>
              <a:rPr lang="en-GB" sz="2800" dirty="0"/>
              <a:t>The Montreal Convention for the Suppression of Unlawful Acts against the safety of Civil Aviation concluded in 1971.</a:t>
            </a:r>
            <a:endParaRPr lang="en-US" sz="2800" dirty="0"/>
          </a:p>
        </p:txBody>
      </p:sp>
    </p:spTree>
    <p:extLst>
      <p:ext uri="{BB962C8B-B14F-4D97-AF65-F5344CB8AC3E}">
        <p14:creationId xmlns:p14="http://schemas.microsoft.com/office/powerpoint/2010/main" xmlns="" val="3480109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Introduction (2)</a:t>
            </a:r>
            <a:endParaRPr lang="en-US" b="1" dirty="0"/>
          </a:p>
        </p:txBody>
      </p:sp>
      <p:sp>
        <p:nvSpPr>
          <p:cNvPr id="3" name="Content Placeholder 2"/>
          <p:cNvSpPr>
            <a:spLocks noGrp="1"/>
          </p:cNvSpPr>
          <p:nvPr>
            <p:ph idx="1"/>
          </p:nvPr>
        </p:nvSpPr>
        <p:spPr>
          <a:xfrm>
            <a:off x="646112" y="1853248"/>
            <a:ext cx="11026600" cy="4395151"/>
          </a:xfrm>
        </p:spPr>
        <p:txBody>
          <a:bodyPr>
            <a:normAutofit/>
          </a:bodyPr>
          <a:lstStyle/>
          <a:p>
            <a:r>
              <a:rPr lang="en-GB" sz="2800" dirty="0"/>
              <a:t>That’s is not to say though that the use of force has become a thing of the past; armed conflicts still occur, as do civil conflict and armed interventions.</a:t>
            </a:r>
          </a:p>
          <a:p>
            <a:r>
              <a:rPr lang="en-GB" sz="2800" dirty="0"/>
              <a:t>Much legal argument goes into debating whether such acts can be justified on the basis of customary international law.</a:t>
            </a:r>
          </a:p>
          <a:p>
            <a:r>
              <a:rPr lang="en-GB" sz="2800" dirty="0"/>
              <a:t>This suggests that the law on the use of force is made up of two different regimes; the Charter regime, and the customary regime which, according to many observers, may be more flexible than the Charter regime.</a:t>
            </a:r>
            <a:endParaRPr lang="en-US" sz="2800" dirty="0"/>
          </a:p>
        </p:txBody>
      </p:sp>
    </p:spTree>
    <p:extLst>
      <p:ext uri="{BB962C8B-B14F-4D97-AF65-F5344CB8AC3E}">
        <p14:creationId xmlns:p14="http://schemas.microsoft.com/office/powerpoint/2010/main" xmlns="" val="31071576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Terrorism (3)</a:t>
            </a:r>
            <a:endParaRPr lang="en-US" b="1" dirty="0"/>
          </a:p>
        </p:txBody>
      </p:sp>
      <p:sp>
        <p:nvSpPr>
          <p:cNvPr id="3" name="Content Placeholder 2"/>
          <p:cNvSpPr>
            <a:spLocks noGrp="1"/>
          </p:cNvSpPr>
          <p:nvPr>
            <p:ph idx="1"/>
          </p:nvPr>
        </p:nvSpPr>
        <p:spPr/>
        <p:txBody>
          <a:bodyPr>
            <a:normAutofit/>
          </a:bodyPr>
          <a:lstStyle/>
          <a:p>
            <a:r>
              <a:rPr lang="en-GB" dirty="0"/>
              <a:t>Under </a:t>
            </a:r>
            <a:r>
              <a:rPr lang="en-GB" b="1" dirty="0"/>
              <a:t>article 3 </a:t>
            </a:r>
            <a:r>
              <a:rPr lang="en-GB" dirty="0"/>
              <a:t>of the latter convention, the states parties undertake to make a number of offences punishable by severe penalties, and in order to prevent the possibilities of offenders fleeing to safe havens, the 1971 Convention also stipulates (in </a:t>
            </a:r>
            <a:r>
              <a:rPr lang="en-GB" b="1" dirty="0"/>
              <a:t>article 7</a:t>
            </a:r>
            <a:r>
              <a:rPr lang="en-GB" dirty="0"/>
              <a:t>) that states are obliged either to prosecute or extradite suspects.</a:t>
            </a:r>
          </a:p>
          <a:p>
            <a:r>
              <a:rPr lang="en-GB" dirty="0"/>
              <a:t>Later conventions would follow similar patterns. In 1979, a Convention against the Taking of Hostages was concluded, and following the; </a:t>
            </a:r>
          </a:p>
          <a:p>
            <a:pPr marL="0" indent="0">
              <a:buNone/>
            </a:pPr>
            <a:r>
              <a:rPr lang="en-GB" dirty="0"/>
              <a:t>Notorious </a:t>
            </a:r>
            <a:r>
              <a:rPr lang="en-GB" i="1" dirty="0" err="1"/>
              <a:t>Achille</a:t>
            </a:r>
            <a:r>
              <a:rPr lang="en-GB" i="1" dirty="0"/>
              <a:t> Laura </a:t>
            </a:r>
            <a:r>
              <a:rPr lang="en-GB" dirty="0"/>
              <a:t>affair in 1985 (the taking of a ship by terrorist), the Convention for the Suppression of Unlawful Acts against Safety of Maritime Navigation was concluded in 1988.</a:t>
            </a:r>
            <a:endParaRPr lang="en-US" dirty="0"/>
          </a:p>
        </p:txBody>
      </p:sp>
    </p:spTree>
    <p:extLst>
      <p:ext uri="{BB962C8B-B14F-4D97-AF65-F5344CB8AC3E}">
        <p14:creationId xmlns:p14="http://schemas.microsoft.com/office/powerpoint/2010/main" xmlns="" val="41597110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Terrorism (4)</a:t>
            </a:r>
            <a:endParaRPr lang="en-US" b="1" dirty="0"/>
          </a:p>
        </p:txBody>
      </p:sp>
      <p:sp>
        <p:nvSpPr>
          <p:cNvPr id="3" name="Content Placeholder 2"/>
          <p:cNvSpPr>
            <a:spLocks noGrp="1"/>
          </p:cNvSpPr>
          <p:nvPr>
            <p:ph idx="1"/>
          </p:nvPr>
        </p:nvSpPr>
        <p:spPr/>
        <p:txBody>
          <a:bodyPr>
            <a:normAutofit/>
          </a:bodyPr>
          <a:lstStyle/>
          <a:p>
            <a:r>
              <a:rPr lang="en-GB" dirty="0"/>
              <a:t>A decade later we saw the conclusion of yet another on International Convention for the Suppression of Terrorist Bombings in 1998.</a:t>
            </a:r>
          </a:p>
          <a:p>
            <a:r>
              <a:rPr lang="en-GB" dirty="0"/>
              <a:t>Despite this flurry of activity, and despite the circumstances that most of the relevant conventions have attracted many ratifications, the attack on New York ‘s World Trade Centre on 11 September 2001 suggested that there were still holes in the network of conventions, allowing terrorist to operate from a handful of states.</a:t>
            </a:r>
          </a:p>
          <a:p>
            <a:r>
              <a:rPr lang="en-GB" dirty="0"/>
              <a:t>In order to counter this, the Security Council controversially adopted its Resolution 1373 on 28 September 2001, a good two weeks after 9/11. </a:t>
            </a:r>
            <a:endParaRPr lang="en-US" dirty="0"/>
          </a:p>
        </p:txBody>
      </p:sp>
    </p:spTree>
    <p:extLst>
      <p:ext uri="{BB962C8B-B14F-4D97-AF65-F5344CB8AC3E}">
        <p14:creationId xmlns:p14="http://schemas.microsoft.com/office/powerpoint/2010/main" xmlns="" val="3925582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Terrorism (5)</a:t>
            </a:r>
            <a:endParaRPr lang="en-US" b="1" dirty="0"/>
          </a:p>
        </p:txBody>
      </p:sp>
      <p:sp>
        <p:nvSpPr>
          <p:cNvPr id="3" name="Content Placeholder 2"/>
          <p:cNvSpPr>
            <a:spLocks noGrp="1"/>
          </p:cNvSpPr>
          <p:nvPr>
            <p:ph idx="1"/>
          </p:nvPr>
        </p:nvSpPr>
        <p:spPr/>
        <p:txBody>
          <a:bodyPr>
            <a:normAutofit/>
          </a:bodyPr>
          <a:lstStyle/>
          <a:p>
            <a:r>
              <a:rPr lang="en-GB" dirty="0"/>
              <a:t>Following resolution 1373, member states of the UN are under an obligation to ‘prevent and suppress the financing of terrorist acts’, criminalize the collection of provision of funds, freeze assets, refrain from all kinds of support to terrorist acts, deny safe haven and prosecute and punish terrorist suspects.</a:t>
            </a:r>
          </a:p>
          <a:p>
            <a:r>
              <a:rPr lang="en-GB" dirty="0"/>
              <a:t>While it could be argued that states gave their consent when the joined the UN and agreed to accept and carry out the decisions of the Security Council, in accordance with article 25 UN, the counter argument would be that in Resolution 1373, the council comes to close to legislating that it acts </a:t>
            </a:r>
            <a:r>
              <a:rPr lang="en-GB" i="1" dirty="0"/>
              <a:t>ultra vires </a:t>
            </a:r>
            <a:r>
              <a:rPr lang="en-GB" dirty="0"/>
              <a:t>– member states cannot be expected to accept and carry out </a:t>
            </a:r>
            <a:r>
              <a:rPr lang="en-GB" i="1" dirty="0"/>
              <a:t>ultra vires </a:t>
            </a:r>
            <a:r>
              <a:rPr lang="en-GB" dirty="0"/>
              <a:t>decisions.</a:t>
            </a:r>
            <a:endParaRPr lang="en-US" dirty="0"/>
          </a:p>
        </p:txBody>
      </p:sp>
    </p:spTree>
    <p:extLst>
      <p:ext uri="{BB962C8B-B14F-4D97-AF65-F5344CB8AC3E}">
        <p14:creationId xmlns:p14="http://schemas.microsoft.com/office/powerpoint/2010/main" xmlns="" val="34158010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Terrorism (6)</a:t>
            </a:r>
            <a:endParaRPr lang="en-US" b="1" dirty="0"/>
          </a:p>
        </p:txBody>
      </p:sp>
      <p:sp>
        <p:nvSpPr>
          <p:cNvPr id="3" name="Content Placeholder 2"/>
          <p:cNvSpPr>
            <a:spLocks noGrp="1"/>
          </p:cNvSpPr>
          <p:nvPr>
            <p:ph idx="1"/>
          </p:nvPr>
        </p:nvSpPr>
        <p:spPr/>
        <p:txBody>
          <a:bodyPr/>
          <a:lstStyle/>
          <a:p>
            <a:r>
              <a:rPr lang="en-GB" dirty="0"/>
              <a:t>A related issue is the question whether a terrorist act gives rise to the right to self-defence. </a:t>
            </a:r>
          </a:p>
          <a:p>
            <a:r>
              <a:rPr lang="en-GB" dirty="0"/>
              <a:t>Example would seem to suggest an affirmative answer; 9/11, the Security Council immediately and unanimously adopted a resolution in which it recognised the rights to self-defence.</a:t>
            </a:r>
          </a:p>
          <a:p>
            <a:r>
              <a:rPr lang="en-GB" dirty="0"/>
              <a:t>NATO – too regarded 9/11 as an armed attack triggering the right of self-defence. </a:t>
            </a:r>
          </a:p>
          <a:p>
            <a:r>
              <a:rPr lang="en-GB" dirty="0"/>
              <a:t>This makes sense; self-defence is an inherent right, as article 51 UN puts it, and it seems clear that the US would have been justified in shooting down the aircraft used at 9/11.</a:t>
            </a:r>
            <a:endParaRPr lang="en-US" dirty="0"/>
          </a:p>
        </p:txBody>
      </p:sp>
    </p:spTree>
    <p:extLst>
      <p:ext uri="{BB962C8B-B14F-4D97-AF65-F5344CB8AC3E}">
        <p14:creationId xmlns:p14="http://schemas.microsoft.com/office/powerpoint/2010/main" xmlns="" val="15365021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err="1"/>
              <a:t>Terroism</a:t>
            </a:r>
            <a:r>
              <a:rPr lang="en-GB" b="1" dirty="0"/>
              <a:t> (7)</a:t>
            </a:r>
            <a:endParaRPr lang="en-US" b="1" dirty="0"/>
          </a:p>
        </p:txBody>
      </p:sp>
      <p:sp>
        <p:nvSpPr>
          <p:cNvPr id="3" name="Content Placeholder 2"/>
          <p:cNvSpPr>
            <a:spLocks noGrp="1"/>
          </p:cNvSpPr>
          <p:nvPr>
            <p:ph idx="1"/>
          </p:nvPr>
        </p:nvSpPr>
        <p:spPr>
          <a:xfrm>
            <a:off x="875201" y="1657807"/>
            <a:ext cx="8946541" cy="4195481"/>
          </a:xfrm>
        </p:spPr>
        <p:txBody>
          <a:bodyPr/>
          <a:lstStyle/>
          <a:p>
            <a:r>
              <a:rPr lang="en-GB" sz="2800" dirty="0"/>
              <a:t>What is unclear though is whether things go much further; it has been argued, with some cogency, that self-defence against a state where terrorists are harboured may only be justifiable if further attacks launched from or planned in that state are imminent. See </a:t>
            </a:r>
          </a:p>
          <a:p>
            <a:r>
              <a:rPr lang="en-GB" sz="2800" dirty="0"/>
              <a:t>Beirut  terrorist attack 1968 (Resolution 262)</a:t>
            </a:r>
          </a:p>
          <a:p>
            <a:r>
              <a:rPr lang="en-GB" sz="2800" dirty="0"/>
              <a:t>Tunis 1985 (Resolution 573)</a:t>
            </a:r>
          </a:p>
          <a:p>
            <a:r>
              <a:rPr lang="en-GB" sz="2800" dirty="0"/>
              <a:t>Iraq 1993</a:t>
            </a:r>
          </a:p>
          <a:p>
            <a:endParaRPr lang="en-US" dirty="0"/>
          </a:p>
        </p:txBody>
      </p:sp>
    </p:spTree>
    <p:extLst>
      <p:ext uri="{BB962C8B-B14F-4D97-AF65-F5344CB8AC3E}">
        <p14:creationId xmlns:p14="http://schemas.microsoft.com/office/powerpoint/2010/main" xmlns="" val="362021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Abolishing War</a:t>
            </a:r>
            <a:endParaRPr lang="en-US" b="1" dirty="0"/>
          </a:p>
        </p:txBody>
      </p:sp>
      <p:sp>
        <p:nvSpPr>
          <p:cNvPr id="3" name="Content Placeholder 2"/>
          <p:cNvSpPr>
            <a:spLocks noGrp="1"/>
          </p:cNvSpPr>
          <p:nvPr>
            <p:ph idx="1"/>
          </p:nvPr>
        </p:nvSpPr>
        <p:spPr>
          <a:xfrm>
            <a:off x="869244" y="1625600"/>
            <a:ext cx="10668000" cy="4622799"/>
          </a:xfrm>
        </p:spPr>
        <p:txBody>
          <a:bodyPr>
            <a:normAutofit/>
          </a:bodyPr>
          <a:lstStyle/>
          <a:p>
            <a:r>
              <a:rPr lang="en-GB" sz="2800" dirty="0"/>
              <a:t>In 1899 the first Hague Peace Conference took place in the Dutch city of Hague. This saw a number of treaties being adopted mostly related to controlling the means of warfare (</a:t>
            </a:r>
            <a:r>
              <a:rPr lang="en-GB" sz="2800" i="1" dirty="0"/>
              <a:t>jus in bello</a:t>
            </a:r>
            <a:r>
              <a:rPr lang="en-GB" sz="2800" dirty="0"/>
              <a:t>) rather than the right to wage war (</a:t>
            </a:r>
            <a:r>
              <a:rPr lang="en-GB" sz="2800" i="1" dirty="0"/>
              <a:t>jus ad bellum</a:t>
            </a:r>
            <a:r>
              <a:rPr lang="en-GB" sz="2800" dirty="0"/>
              <a:t>)</a:t>
            </a:r>
          </a:p>
          <a:p>
            <a:r>
              <a:rPr lang="en-GB" sz="2800" dirty="0"/>
              <a:t>The Permanent Court of Arbitration (PCA) was created to address legal issues between states. One of the most celebrated international law case include the </a:t>
            </a:r>
            <a:r>
              <a:rPr lang="en-GB" sz="2800" b="1" i="1" dirty="0"/>
              <a:t>Island of Palmas </a:t>
            </a:r>
            <a:r>
              <a:rPr lang="en-GB" sz="2800" dirty="0"/>
              <a:t>arbitration.</a:t>
            </a:r>
          </a:p>
          <a:p>
            <a:r>
              <a:rPr lang="en-GB" sz="2800" dirty="0"/>
              <a:t>Second Conference in 1907 went a bit further still, and while it too resulted in a fair number of instruments on controlling the means of warfare.</a:t>
            </a:r>
            <a:endParaRPr lang="en-US" sz="2800" dirty="0"/>
          </a:p>
        </p:txBody>
      </p:sp>
    </p:spTree>
    <p:extLst>
      <p:ext uri="{BB962C8B-B14F-4D97-AF65-F5344CB8AC3E}">
        <p14:creationId xmlns:p14="http://schemas.microsoft.com/office/powerpoint/2010/main" xmlns="" val="3223470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Abolishing War (2)</a:t>
            </a:r>
            <a:endParaRPr lang="en-US" b="1" dirty="0"/>
          </a:p>
        </p:txBody>
      </p:sp>
      <p:sp>
        <p:nvSpPr>
          <p:cNvPr id="3" name="Content Placeholder 2"/>
          <p:cNvSpPr>
            <a:spLocks noGrp="1"/>
          </p:cNvSpPr>
          <p:nvPr>
            <p:ph idx="1"/>
          </p:nvPr>
        </p:nvSpPr>
        <p:spPr>
          <a:xfrm>
            <a:off x="646111" y="1636890"/>
            <a:ext cx="10665357" cy="4611510"/>
          </a:xfrm>
        </p:spPr>
        <p:txBody>
          <a:bodyPr>
            <a:normAutofit/>
          </a:bodyPr>
          <a:lstStyle/>
          <a:p>
            <a:r>
              <a:rPr lang="en-GB" sz="2800" b="1" dirty="0"/>
              <a:t>Drago-Porter Convention</a:t>
            </a:r>
            <a:r>
              <a:rPr lang="en-GB" sz="2800" dirty="0"/>
              <a:t>, in which the parties agreed not to go to war in order to reclaim contractual debts owed to their nationals.</a:t>
            </a:r>
          </a:p>
          <a:p>
            <a:r>
              <a:rPr lang="en-GB" sz="2800" dirty="0"/>
              <a:t>Convention on the Opening of Hostilities – under this convention, war should not be commenced without a reasoned declaration of war, or ultimatum accompanied by conditional declaration of war. </a:t>
            </a:r>
          </a:p>
          <a:p>
            <a:r>
              <a:rPr lang="en-GB" sz="2800" dirty="0"/>
              <a:t>The existence of a state of war should be announced to neutral powers. The idea was obviously, to turn war into a legalized, technical state of being, but its been argued that the convention eventually had the opposite effect.</a:t>
            </a:r>
            <a:endParaRPr lang="en-US" sz="2800" dirty="0"/>
          </a:p>
        </p:txBody>
      </p:sp>
    </p:spTree>
    <p:extLst>
      <p:ext uri="{BB962C8B-B14F-4D97-AF65-F5344CB8AC3E}">
        <p14:creationId xmlns:p14="http://schemas.microsoft.com/office/powerpoint/2010/main" xmlns="" val="3946259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Abolishing War (3)</a:t>
            </a:r>
            <a:endParaRPr lang="en-US" dirty="0"/>
          </a:p>
        </p:txBody>
      </p:sp>
      <p:sp>
        <p:nvSpPr>
          <p:cNvPr id="3" name="Content Placeholder 2"/>
          <p:cNvSpPr>
            <a:spLocks noGrp="1"/>
          </p:cNvSpPr>
          <p:nvPr>
            <p:ph idx="1"/>
          </p:nvPr>
        </p:nvSpPr>
        <p:spPr>
          <a:xfrm>
            <a:off x="1103312" y="2052918"/>
            <a:ext cx="9395355" cy="4195481"/>
          </a:xfrm>
        </p:spPr>
        <p:txBody>
          <a:bodyPr>
            <a:normAutofit/>
          </a:bodyPr>
          <a:lstStyle/>
          <a:p>
            <a:r>
              <a:rPr lang="en-GB" sz="2800" dirty="0"/>
              <a:t>The League of Nations was established after World War I which created obligations on member states to resort to arbitration in case of a dispute.</a:t>
            </a:r>
          </a:p>
          <a:p>
            <a:r>
              <a:rPr lang="en-GB" sz="2800" dirty="0"/>
              <a:t>Under </a:t>
            </a:r>
            <a:r>
              <a:rPr lang="en-GB" sz="2800" b="1" dirty="0"/>
              <a:t>article 12 </a:t>
            </a:r>
            <a:r>
              <a:rPr lang="en-GB" sz="2800" dirty="0"/>
              <a:t>members of the league were not allowed to go to war prior to resorting to arbitration, judicial settlement, or involvement of the League Council</a:t>
            </a:r>
            <a:endParaRPr lang="en-US" sz="2800" dirty="0"/>
          </a:p>
        </p:txBody>
      </p:sp>
    </p:spTree>
    <p:extLst>
      <p:ext uri="{BB962C8B-B14F-4D97-AF65-F5344CB8AC3E}">
        <p14:creationId xmlns:p14="http://schemas.microsoft.com/office/powerpoint/2010/main" xmlns="" val="3924704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a:t>
            </a:r>
            <a:endParaRPr lang="en-US" b="1" dirty="0"/>
          </a:p>
        </p:txBody>
      </p:sp>
      <p:sp>
        <p:nvSpPr>
          <p:cNvPr id="3" name="Content Placeholder 2"/>
          <p:cNvSpPr>
            <a:spLocks noGrp="1"/>
          </p:cNvSpPr>
          <p:nvPr>
            <p:ph idx="1"/>
          </p:nvPr>
        </p:nvSpPr>
        <p:spPr>
          <a:xfrm>
            <a:off x="775934" y="1646518"/>
            <a:ext cx="10242021" cy="4195481"/>
          </a:xfrm>
        </p:spPr>
        <p:txBody>
          <a:bodyPr>
            <a:normAutofit fontScale="92500" lnSpcReduction="10000"/>
          </a:bodyPr>
          <a:lstStyle/>
          <a:p>
            <a:r>
              <a:rPr lang="en-GB" sz="2800" dirty="0"/>
              <a:t>During WW II it was felt that the use of force should be outlawed. Winston Churchill and Franklin Roosevelt pointed out that states should abandon the use of force, for realistic as well as spiritual reasons.</a:t>
            </a:r>
          </a:p>
          <a:p>
            <a:r>
              <a:rPr lang="en-GB" sz="2800" dirty="0"/>
              <a:t>This was followed in the UN Charter, which lays down an almost absolute prohibition of the use of force in </a:t>
            </a:r>
            <a:r>
              <a:rPr lang="en-GB" sz="2800" b="1" dirty="0"/>
              <a:t>Article 2</a:t>
            </a:r>
            <a:r>
              <a:rPr lang="en-GB" sz="2800" dirty="0"/>
              <a:t>, </a:t>
            </a:r>
            <a:r>
              <a:rPr lang="en-GB" sz="2800" b="1" dirty="0"/>
              <a:t>paragraph 4</a:t>
            </a:r>
            <a:r>
              <a:rPr lang="en-GB" sz="2800" dirty="0"/>
              <a:t>, and is important enough to be quoted in full;</a:t>
            </a:r>
          </a:p>
          <a:p>
            <a:pPr marL="0" indent="0">
              <a:buNone/>
            </a:pPr>
            <a:r>
              <a:rPr lang="en-GB" sz="2800" dirty="0"/>
              <a:t>‘All Members shall refrain in their international relations from the threat or use of force against the territorial integrity or political independence of any state, or in any other manner inconsistent with the Purposes of the United Nations.’</a:t>
            </a:r>
            <a:endParaRPr lang="en-US" sz="2800" dirty="0"/>
          </a:p>
        </p:txBody>
      </p:sp>
    </p:spTree>
    <p:extLst>
      <p:ext uri="{BB962C8B-B14F-4D97-AF65-F5344CB8AC3E}">
        <p14:creationId xmlns:p14="http://schemas.microsoft.com/office/powerpoint/2010/main" xmlns="" val="39581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 (2)</a:t>
            </a:r>
            <a:endParaRPr lang="en-US" b="1" dirty="0"/>
          </a:p>
        </p:txBody>
      </p:sp>
      <p:sp>
        <p:nvSpPr>
          <p:cNvPr id="3" name="Content Placeholder 2"/>
          <p:cNvSpPr>
            <a:spLocks noGrp="1"/>
          </p:cNvSpPr>
          <p:nvPr>
            <p:ph idx="1"/>
          </p:nvPr>
        </p:nvSpPr>
        <p:spPr>
          <a:xfrm>
            <a:off x="646111" y="1635229"/>
            <a:ext cx="10100911" cy="4630104"/>
          </a:xfrm>
        </p:spPr>
        <p:txBody>
          <a:bodyPr>
            <a:normAutofit lnSpcReduction="10000"/>
          </a:bodyPr>
          <a:lstStyle/>
          <a:p>
            <a:r>
              <a:rPr lang="en-GB" sz="2800" dirty="0"/>
              <a:t>The purposes of UN are listed in </a:t>
            </a:r>
            <a:r>
              <a:rPr lang="en-GB" sz="2800" b="1" dirty="0"/>
              <a:t>Article 1</a:t>
            </a:r>
            <a:r>
              <a:rPr lang="en-GB" sz="2800" dirty="0"/>
              <a:t>, and are very broad as well; the include the maintenance of international peace and security, they development of friendly relations, and international cooperation.</a:t>
            </a:r>
          </a:p>
          <a:p>
            <a:r>
              <a:rPr lang="en-GB" sz="2800" dirty="0"/>
              <a:t>The broad prohibition found almost immediate support from the ICJ, deciding the</a:t>
            </a:r>
            <a:r>
              <a:rPr lang="en-GB" sz="2800" b="1" i="1" dirty="0"/>
              <a:t> Corfu Channel </a:t>
            </a:r>
            <a:r>
              <a:rPr lang="en-GB" sz="2800" dirty="0"/>
              <a:t>case in 1949.</a:t>
            </a:r>
          </a:p>
          <a:p>
            <a:pPr marL="0" indent="0">
              <a:buNone/>
            </a:pPr>
            <a:r>
              <a:rPr lang="en-GB" sz="2800" dirty="0"/>
              <a:t>The mines in the Corfu Channel, under Albanian jurisdiction, had cost the lives of several British sailors, and the Court held Albania responsible even though Albania claimed it had not itself laid those mines. The court nonetheless confirmed that the prohibition of the use of force was to be taken seriously.</a:t>
            </a:r>
            <a:endParaRPr lang="en-US" sz="2800" dirty="0"/>
          </a:p>
        </p:txBody>
      </p:sp>
    </p:spTree>
    <p:extLst>
      <p:ext uri="{BB962C8B-B14F-4D97-AF65-F5344CB8AC3E}">
        <p14:creationId xmlns:p14="http://schemas.microsoft.com/office/powerpoint/2010/main" xmlns="" val="1150572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UN Charter (3)</a:t>
            </a:r>
            <a:endParaRPr lang="en-US" dirty="0"/>
          </a:p>
        </p:txBody>
      </p:sp>
      <p:sp>
        <p:nvSpPr>
          <p:cNvPr id="3" name="Content Placeholder 2"/>
          <p:cNvSpPr>
            <a:spLocks noGrp="1"/>
          </p:cNvSpPr>
          <p:nvPr>
            <p:ph idx="1"/>
          </p:nvPr>
        </p:nvSpPr>
        <p:spPr>
          <a:xfrm>
            <a:off x="646111" y="1623940"/>
            <a:ext cx="10620200" cy="4438193"/>
          </a:xfrm>
        </p:spPr>
        <p:txBody>
          <a:bodyPr>
            <a:normAutofit/>
          </a:bodyPr>
          <a:lstStyle/>
          <a:p>
            <a:r>
              <a:rPr lang="en-GB" sz="2800" dirty="0"/>
              <a:t>Article 2, paragraph 4 UN prohibits not only the actual use of force but also the threat of force.</a:t>
            </a:r>
          </a:p>
          <a:p>
            <a:r>
              <a:rPr lang="en-GB" sz="2800" dirty="0"/>
              <a:t>Article 2 is not entirely ‘waterproof’. One thing to note is that the prohibition only affects the activities of states ‘in their international relations’. Hence, as a legal matter, the use of force within states is not captured, and this state of affairs can be ascribed to view that whatever happens within a state is not the concern of international law.</a:t>
            </a:r>
            <a:endParaRPr lang="en-US" sz="2800" dirty="0"/>
          </a:p>
        </p:txBody>
      </p:sp>
    </p:spTree>
    <p:extLst>
      <p:ext uri="{BB962C8B-B14F-4D97-AF65-F5344CB8AC3E}">
        <p14:creationId xmlns:p14="http://schemas.microsoft.com/office/powerpoint/2010/main" xmlns="" val="2413690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25625</TotalTime>
  <Words>3355</Words>
  <Application>Microsoft Office PowerPoint</Application>
  <PresentationFormat>Custom</PresentationFormat>
  <Paragraphs>139</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The Use of Force</vt:lpstr>
      <vt:lpstr>Introduction </vt:lpstr>
      <vt:lpstr>Introduction (2)</vt:lpstr>
      <vt:lpstr>Abolishing War</vt:lpstr>
      <vt:lpstr>Abolishing War (2)</vt:lpstr>
      <vt:lpstr>Abolishing War (3)</vt:lpstr>
      <vt:lpstr>The UN Charter</vt:lpstr>
      <vt:lpstr>The UN Charter (2)</vt:lpstr>
      <vt:lpstr>The UN Charter (3)</vt:lpstr>
      <vt:lpstr>The UN Charter (4)</vt:lpstr>
      <vt:lpstr>The UN Charter (5)</vt:lpstr>
      <vt:lpstr>The UN Charter (6)</vt:lpstr>
      <vt:lpstr>The UN Charter (7)</vt:lpstr>
      <vt:lpstr>Self-Defence </vt:lpstr>
      <vt:lpstr>Self-Defence (2)</vt:lpstr>
      <vt:lpstr>Self-Defence (3)</vt:lpstr>
      <vt:lpstr>Self-Defence (4)</vt:lpstr>
      <vt:lpstr>Self-Defence (5)</vt:lpstr>
      <vt:lpstr>Self-Defence (6)</vt:lpstr>
      <vt:lpstr>Self-Defence (7)</vt:lpstr>
      <vt:lpstr>Humanitarian Intervention </vt:lpstr>
      <vt:lpstr>Humanitarian Intervention (2)</vt:lpstr>
      <vt:lpstr>Humanitarian Intervention (3)</vt:lpstr>
      <vt:lpstr>Humanitarian Intervention (4)</vt:lpstr>
      <vt:lpstr>Humanitarian Intervention (5)</vt:lpstr>
      <vt:lpstr>Humanitarian Intervention  (6)</vt:lpstr>
      <vt:lpstr>Humanitarian Intervention (7)</vt:lpstr>
      <vt:lpstr>Terrorism </vt:lpstr>
      <vt:lpstr>Terrorism (2)</vt:lpstr>
      <vt:lpstr>Terrorism (3)</vt:lpstr>
      <vt:lpstr>Terrorism (4)</vt:lpstr>
      <vt:lpstr>Terrorism (5)</vt:lpstr>
      <vt:lpstr>Terrorism (6)</vt:lpstr>
      <vt:lpstr>Terroism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of Force</dc:title>
  <dc:creator>Pam Kayuma</dc:creator>
  <cp:lastModifiedBy>PC</cp:lastModifiedBy>
  <cp:revision>99</cp:revision>
  <dcterms:created xsi:type="dcterms:W3CDTF">2016-03-19T08:49:30Z</dcterms:created>
  <dcterms:modified xsi:type="dcterms:W3CDTF">2019-07-08T14:57:02Z</dcterms:modified>
</cp:coreProperties>
</file>