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F22BD02C-2C43-432F-A0FC-5BA67D5B6C0B}" type="datetimeFigureOut">
              <a:rPr lang="en-GB" smtClean="0"/>
              <a:t>12/05/2017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1CD2A7E-600B-4D8A-9B0C-8498E40259CE}" type="slidenum">
              <a:rPr lang="en-GB" smtClean="0"/>
              <a:t>‹#›</a:t>
            </a:fld>
            <a:endParaRPr lang="en-GB"/>
          </a:p>
        </p:txBody>
      </p:sp>
    </p:spTree>
    <p:extLst>
      <p:ext uri="{BB962C8B-B14F-4D97-AF65-F5344CB8AC3E}">
        <p14:creationId xmlns:p14="http://schemas.microsoft.com/office/powerpoint/2010/main" val="17188058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22BD02C-2C43-432F-A0FC-5BA67D5B6C0B}" type="datetimeFigureOut">
              <a:rPr lang="en-GB" smtClean="0"/>
              <a:t>12/05/2017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1CD2A7E-600B-4D8A-9B0C-8498E40259CE}" type="slidenum">
              <a:rPr lang="en-GB" smtClean="0"/>
              <a:t>‹#›</a:t>
            </a:fld>
            <a:endParaRPr lang="en-GB"/>
          </a:p>
        </p:txBody>
      </p:sp>
    </p:spTree>
    <p:extLst>
      <p:ext uri="{BB962C8B-B14F-4D97-AF65-F5344CB8AC3E}">
        <p14:creationId xmlns:p14="http://schemas.microsoft.com/office/powerpoint/2010/main" val="30326970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22BD02C-2C43-432F-A0FC-5BA67D5B6C0B}" type="datetimeFigureOut">
              <a:rPr lang="en-GB" smtClean="0"/>
              <a:t>12/05/2017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1CD2A7E-600B-4D8A-9B0C-8498E40259CE}" type="slidenum">
              <a:rPr lang="en-GB" smtClean="0"/>
              <a:t>‹#›</a:t>
            </a:fld>
            <a:endParaRPr lang="en-GB"/>
          </a:p>
        </p:txBody>
      </p:sp>
    </p:spTree>
    <p:extLst>
      <p:ext uri="{BB962C8B-B14F-4D97-AF65-F5344CB8AC3E}">
        <p14:creationId xmlns:p14="http://schemas.microsoft.com/office/powerpoint/2010/main" val="15829078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22BD02C-2C43-432F-A0FC-5BA67D5B6C0B}" type="datetimeFigureOut">
              <a:rPr lang="en-GB" smtClean="0"/>
              <a:t>12/05/2017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1CD2A7E-600B-4D8A-9B0C-8498E40259CE}" type="slidenum">
              <a:rPr lang="en-GB" smtClean="0"/>
              <a:t>‹#›</a:t>
            </a:fld>
            <a:endParaRPr lang="en-GB"/>
          </a:p>
        </p:txBody>
      </p:sp>
    </p:spTree>
    <p:extLst>
      <p:ext uri="{BB962C8B-B14F-4D97-AF65-F5344CB8AC3E}">
        <p14:creationId xmlns:p14="http://schemas.microsoft.com/office/powerpoint/2010/main" val="2684301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22BD02C-2C43-432F-A0FC-5BA67D5B6C0B}" type="datetimeFigureOut">
              <a:rPr lang="en-GB" smtClean="0"/>
              <a:t>12/05/2017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1CD2A7E-600B-4D8A-9B0C-8498E40259CE}" type="slidenum">
              <a:rPr lang="en-GB" smtClean="0"/>
              <a:t>‹#›</a:t>
            </a:fld>
            <a:endParaRPr lang="en-GB"/>
          </a:p>
        </p:txBody>
      </p:sp>
    </p:spTree>
    <p:extLst>
      <p:ext uri="{BB962C8B-B14F-4D97-AF65-F5344CB8AC3E}">
        <p14:creationId xmlns:p14="http://schemas.microsoft.com/office/powerpoint/2010/main" val="20421879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F22BD02C-2C43-432F-A0FC-5BA67D5B6C0B}" type="datetimeFigureOut">
              <a:rPr lang="en-GB" smtClean="0"/>
              <a:t>12/05/2017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1CD2A7E-600B-4D8A-9B0C-8498E40259CE}" type="slidenum">
              <a:rPr lang="en-GB" smtClean="0"/>
              <a:t>‹#›</a:t>
            </a:fld>
            <a:endParaRPr lang="en-GB"/>
          </a:p>
        </p:txBody>
      </p:sp>
    </p:spTree>
    <p:extLst>
      <p:ext uri="{BB962C8B-B14F-4D97-AF65-F5344CB8AC3E}">
        <p14:creationId xmlns:p14="http://schemas.microsoft.com/office/powerpoint/2010/main" val="17100264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F22BD02C-2C43-432F-A0FC-5BA67D5B6C0B}" type="datetimeFigureOut">
              <a:rPr lang="en-GB" smtClean="0"/>
              <a:t>12/05/2017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1CD2A7E-600B-4D8A-9B0C-8498E40259CE}" type="slidenum">
              <a:rPr lang="en-GB" smtClean="0"/>
              <a:t>‹#›</a:t>
            </a:fld>
            <a:endParaRPr lang="en-GB"/>
          </a:p>
        </p:txBody>
      </p:sp>
    </p:spTree>
    <p:extLst>
      <p:ext uri="{BB962C8B-B14F-4D97-AF65-F5344CB8AC3E}">
        <p14:creationId xmlns:p14="http://schemas.microsoft.com/office/powerpoint/2010/main" val="31134823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F22BD02C-2C43-432F-A0FC-5BA67D5B6C0B}" type="datetimeFigureOut">
              <a:rPr lang="en-GB" smtClean="0"/>
              <a:t>12/05/2017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1CD2A7E-600B-4D8A-9B0C-8498E40259CE}" type="slidenum">
              <a:rPr lang="en-GB" smtClean="0"/>
              <a:t>‹#›</a:t>
            </a:fld>
            <a:endParaRPr lang="en-GB"/>
          </a:p>
        </p:txBody>
      </p:sp>
    </p:spTree>
    <p:extLst>
      <p:ext uri="{BB962C8B-B14F-4D97-AF65-F5344CB8AC3E}">
        <p14:creationId xmlns:p14="http://schemas.microsoft.com/office/powerpoint/2010/main" val="2481797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2BD02C-2C43-432F-A0FC-5BA67D5B6C0B}" type="datetimeFigureOut">
              <a:rPr lang="en-GB" smtClean="0"/>
              <a:t>12/05/2017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1CD2A7E-600B-4D8A-9B0C-8498E40259CE}" type="slidenum">
              <a:rPr lang="en-GB" smtClean="0"/>
              <a:t>‹#›</a:t>
            </a:fld>
            <a:endParaRPr lang="en-GB"/>
          </a:p>
        </p:txBody>
      </p:sp>
    </p:spTree>
    <p:extLst>
      <p:ext uri="{BB962C8B-B14F-4D97-AF65-F5344CB8AC3E}">
        <p14:creationId xmlns:p14="http://schemas.microsoft.com/office/powerpoint/2010/main" val="9781008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22BD02C-2C43-432F-A0FC-5BA67D5B6C0B}" type="datetimeFigureOut">
              <a:rPr lang="en-GB" smtClean="0"/>
              <a:t>12/05/2017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1CD2A7E-600B-4D8A-9B0C-8498E40259CE}" type="slidenum">
              <a:rPr lang="en-GB" smtClean="0"/>
              <a:t>‹#›</a:t>
            </a:fld>
            <a:endParaRPr lang="en-GB"/>
          </a:p>
        </p:txBody>
      </p:sp>
    </p:spTree>
    <p:extLst>
      <p:ext uri="{BB962C8B-B14F-4D97-AF65-F5344CB8AC3E}">
        <p14:creationId xmlns:p14="http://schemas.microsoft.com/office/powerpoint/2010/main" val="36228493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22BD02C-2C43-432F-A0FC-5BA67D5B6C0B}" type="datetimeFigureOut">
              <a:rPr lang="en-GB" smtClean="0"/>
              <a:t>12/05/2017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1CD2A7E-600B-4D8A-9B0C-8498E40259CE}" type="slidenum">
              <a:rPr lang="en-GB" smtClean="0"/>
              <a:t>‹#›</a:t>
            </a:fld>
            <a:endParaRPr lang="en-GB"/>
          </a:p>
        </p:txBody>
      </p:sp>
    </p:spTree>
    <p:extLst>
      <p:ext uri="{BB962C8B-B14F-4D97-AF65-F5344CB8AC3E}">
        <p14:creationId xmlns:p14="http://schemas.microsoft.com/office/powerpoint/2010/main" val="4869117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2BD02C-2C43-432F-A0FC-5BA67D5B6C0B}" type="datetimeFigureOut">
              <a:rPr lang="en-GB" smtClean="0"/>
              <a:t>12/05/2017</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1CD2A7E-600B-4D8A-9B0C-8498E40259CE}" type="slidenum">
              <a:rPr lang="en-GB" smtClean="0"/>
              <a:t>‹#›</a:t>
            </a:fld>
            <a:endParaRPr lang="en-GB"/>
          </a:p>
        </p:txBody>
      </p:sp>
    </p:spTree>
    <p:extLst>
      <p:ext uri="{BB962C8B-B14F-4D97-AF65-F5344CB8AC3E}">
        <p14:creationId xmlns:p14="http://schemas.microsoft.com/office/powerpoint/2010/main" val="942347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b="1" dirty="0"/>
              <a:t>The Seas, the Air and Outer Space</a:t>
            </a:r>
          </a:p>
        </p:txBody>
      </p:sp>
      <p:sp>
        <p:nvSpPr>
          <p:cNvPr id="3" name="Subtitle 2"/>
          <p:cNvSpPr>
            <a:spLocks noGrp="1"/>
          </p:cNvSpPr>
          <p:nvPr>
            <p:ph type="subTitle" idx="1"/>
          </p:nvPr>
        </p:nvSpPr>
        <p:spPr/>
        <p:txBody>
          <a:bodyPr>
            <a:normAutofit/>
          </a:bodyPr>
          <a:lstStyle/>
          <a:p>
            <a:pPr algn="r"/>
            <a:r>
              <a:rPr lang="en-GB" sz="4800" b="1" dirty="0"/>
              <a:t>Lecture 9</a:t>
            </a:r>
          </a:p>
        </p:txBody>
      </p:sp>
    </p:spTree>
    <p:extLst>
      <p:ext uri="{BB962C8B-B14F-4D97-AF65-F5344CB8AC3E}">
        <p14:creationId xmlns:p14="http://schemas.microsoft.com/office/powerpoint/2010/main" val="23785556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Territorial Sea and Contiguous Zone</a:t>
            </a:r>
            <a:endParaRPr lang="en-US" b="1" dirty="0"/>
          </a:p>
        </p:txBody>
      </p:sp>
      <p:sp>
        <p:nvSpPr>
          <p:cNvPr id="3" name="Content Placeholder 2"/>
          <p:cNvSpPr>
            <a:spLocks noGrp="1"/>
          </p:cNvSpPr>
          <p:nvPr>
            <p:ph idx="1"/>
          </p:nvPr>
        </p:nvSpPr>
        <p:spPr/>
        <p:txBody>
          <a:bodyPr/>
          <a:lstStyle/>
          <a:p>
            <a:r>
              <a:rPr lang="en-GB" dirty="0"/>
              <a:t>When Grotius wrote his </a:t>
            </a:r>
            <a:r>
              <a:rPr lang="en-GB" i="1" dirty="0"/>
              <a:t>Mare </a:t>
            </a:r>
            <a:r>
              <a:rPr lang="en-GB" i="1" dirty="0" err="1"/>
              <a:t>Liberum</a:t>
            </a:r>
            <a:r>
              <a:rPr lang="en-GB" dirty="0"/>
              <a:t>, the main economic interest in the seas resided in navigation and fishing. This is no longer the case. </a:t>
            </a:r>
          </a:p>
          <a:p>
            <a:r>
              <a:rPr lang="en-GB" dirty="0"/>
              <a:t>The sea and its subsoil are rich in resources, ranging from oil and natural gas to all sorts of mineral products that can be found in the deep seabed.</a:t>
            </a:r>
          </a:p>
          <a:p>
            <a:r>
              <a:rPr lang="en-GB" dirty="0"/>
              <a:t>In addition there is a security consideration; states have found out that they may be vulnerable to attacks from the sea, the result being that they may be highly interested in being able to patrol their coast.</a:t>
            </a:r>
            <a:endParaRPr lang="en-US" dirty="0"/>
          </a:p>
        </p:txBody>
      </p:sp>
    </p:spTree>
    <p:extLst>
      <p:ext uri="{BB962C8B-B14F-4D97-AF65-F5344CB8AC3E}">
        <p14:creationId xmlns:p14="http://schemas.microsoft.com/office/powerpoint/2010/main" val="35007692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Territorial Sea and Contiguous Zone (2)</a:t>
            </a:r>
            <a:endParaRPr lang="en-US" dirty="0"/>
          </a:p>
        </p:txBody>
      </p:sp>
      <p:sp>
        <p:nvSpPr>
          <p:cNvPr id="3" name="Content Placeholder 2"/>
          <p:cNvSpPr>
            <a:spLocks noGrp="1"/>
          </p:cNvSpPr>
          <p:nvPr>
            <p:ph idx="1"/>
          </p:nvPr>
        </p:nvSpPr>
        <p:spPr/>
        <p:txBody>
          <a:bodyPr/>
          <a:lstStyle/>
          <a:p>
            <a:r>
              <a:rPr lang="en-GB" dirty="0"/>
              <a:t>Traditionally, the outer limit of the territorial sea was set at three miles, to be measured from the so called baseline.</a:t>
            </a:r>
          </a:p>
          <a:p>
            <a:r>
              <a:rPr lang="en-GB" dirty="0"/>
              <a:t>The baseline is the low water line along the coast, as it is officially depicted in accepted charts. </a:t>
            </a:r>
          </a:p>
          <a:p>
            <a:r>
              <a:rPr lang="en-GB" dirty="0"/>
              <a:t>Article 3 states the baseline of territorial sea at a limit not exceeding 12 nautical miles. This was not followed by many states until it was established as part of customary international. See; </a:t>
            </a:r>
          </a:p>
          <a:p>
            <a:pPr marL="0" indent="0">
              <a:buNone/>
            </a:pPr>
            <a:r>
              <a:rPr lang="en-GB" b="1" i="1" dirty="0"/>
              <a:t>Guinea/Guinea-Bissau Maritime Delimitation </a:t>
            </a:r>
            <a:r>
              <a:rPr lang="en-GB" dirty="0"/>
              <a:t>case.</a:t>
            </a:r>
          </a:p>
          <a:p>
            <a:pPr marL="0" indent="0">
              <a:buNone/>
            </a:pPr>
            <a:r>
              <a:rPr lang="en-GB" b="1" dirty="0"/>
              <a:t>Anglo-Norwegian Fisheries Case ( UK v Norway)</a:t>
            </a:r>
            <a:endParaRPr lang="en-US" b="1" dirty="0"/>
          </a:p>
          <a:p>
            <a:endParaRPr lang="en-US" dirty="0"/>
          </a:p>
        </p:txBody>
      </p:sp>
    </p:spTree>
    <p:extLst>
      <p:ext uri="{BB962C8B-B14F-4D97-AF65-F5344CB8AC3E}">
        <p14:creationId xmlns:p14="http://schemas.microsoft.com/office/powerpoint/2010/main" val="4616763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Territorial Sea and Contiguous Zone (3)</a:t>
            </a:r>
            <a:endParaRPr lang="en-US" dirty="0"/>
          </a:p>
        </p:txBody>
      </p:sp>
      <p:sp>
        <p:nvSpPr>
          <p:cNvPr id="3" name="Content Placeholder 2"/>
          <p:cNvSpPr>
            <a:spLocks noGrp="1"/>
          </p:cNvSpPr>
          <p:nvPr>
            <p:ph idx="1"/>
          </p:nvPr>
        </p:nvSpPr>
        <p:spPr/>
        <p:txBody>
          <a:bodyPr/>
          <a:lstStyle/>
          <a:p>
            <a:r>
              <a:rPr lang="en-GB" dirty="0"/>
              <a:t>While states enjoy exclusive jurisdiction over their territorial waters (as well as the seabed, subsoil and </a:t>
            </a:r>
            <a:r>
              <a:rPr lang="en-GB" dirty="0" err="1"/>
              <a:t>superjacent</a:t>
            </a:r>
            <a:r>
              <a:rPr lang="en-GB" dirty="0"/>
              <a:t> air space), there is one important exception; states have to allow the innocent passage of ships through their territorial waters.</a:t>
            </a:r>
          </a:p>
          <a:p>
            <a:r>
              <a:rPr lang="en-GB" dirty="0"/>
              <a:t>This innocent passage is defined as all passage which is not prejudicial to the peace, good order or security of the coastal state.</a:t>
            </a:r>
          </a:p>
          <a:p>
            <a:r>
              <a:rPr lang="en-GB" b="1" dirty="0"/>
              <a:t>Article 19 </a:t>
            </a:r>
            <a:r>
              <a:rPr lang="en-GB" dirty="0"/>
              <a:t>– certain activities are automatically deemed to be non-innocent; full loading or unloading of commodities, currencies or persons and fishing </a:t>
            </a:r>
            <a:endParaRPr lang="en-US" dirty="0"/>
          </a:p>
        </p:txBody>
      </p:sp>
    </p:spTree>
    <p:extLst>
      <p:ext uri="{BB962C8B-B14F-4D97-AF65-F5344CB8AC3E}">
        <p14:creationId xmlns:p14="http://schemas.microsoft.com/office/powerpoint/2010/main" val="14267397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Territorial Sea and Contiguous Zone (4)</a:t>
            </a:r>
            <a:endParaRPr lang="en-US" dirty="0"/>
          </a:p>
        </p:txBody>
      </p:sp>
      <p:sp>
        <p:nvSpPr>
          <p:cNvPr id="3" name="Content Placeholder 2"/>
          <p:cNvSpPr>
            <a:spLocks noGrp="1"/>
          </p:cNvSpPr>
          <p:nvPr>
            <p:ph idx="1"/>
          </p:nvPr>
        </p:nvSpPr>
        <p:spPr/>
        <p:txBody>
          <a:bodyPr>
            <a:normAutofit lnSpcReduction="10000"/>
          </a:bodyPr>
          <a:lstStyle/>
          <a:p>
            <a:r>
              <a:rPr lang="en-GB" b="1" dirty="0"/>
              <a:t>Article 20 </a:t>
            </a:r>
            <a:r>
              <a:rPr lang="en-GB" dirty="0"/>
              <a:t>- Submarines must navigate on the surface and show their flags.</a:t>
            </a:r>
          </a:p>
          <a:p>
            <a:r>
              <a:rPr lang="en-GB" b="1" dirty="0"/>
              <a:t>Article 23 </a:t>
            </a:r>
            <a:r>
              <a:rPr lang="en-GB" dirty="0"/>
              <a:t>– nuclear powered ships or ships with nuclear cargo must observe special precautionary measures.</a:t>
            </a:r>
          </a:p>
          <a:p>
            <a:r>
              <a:rPr lang="en-GB" dirty="0"/>
              <a:t>In principle, the coastal state must not exercise either criminal or civil jurisdiction over ships availing themselves of the right of innocent passage. See </a:t>
            </a:r>
            <a:r>
              <a:rPr lang="en-GB" b="1" dirty="0"/>
              <a:t>Articles 27-28</a:t>
            </a:r>
            <a:r>
              <a:rPr lang="en-GB" dirty="0"/>
              <a:t>.</a:t>
            </a:r>
          </a:p>
          <a:p>
            <a:r>
              <a:rPr lang="en-GB" dirty="0"/>
              <a:t>Due to geographical configuration, territorial waters also function as international straits. i.e. the Strait of Gibraltar is a prominent example, as is the strait of Hormuz-a vital waterway for transport of oil from the Middle East. See </a:t>
            </a:r>
            <a:r>
              <a:rPr lang="en-GB" b="1" dirty="0"/>
              <a:t>article 37-44</a:t>
            </a:r>
            <a:endParaRPr lang="en-US" b="1" dirty="0"/>
          </a:p>
        </p:txBody>
      </p:sp>
    </p:spTree>
    <p:extLst>
      <p:ext uri="{BB962C8B-B14F-4D97-AF65-F5344CB8AC3E}">
        <p14:creationId xmlns:p14="http://schemas.microsoft.com/office/powerpoint/2010/main" val="17422649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Territorial Sea and Contiguous Zone (5)</a:t>
            </a:r>
            <a:endParaRPr lang="en-US" dirty="0"/>
          </a:p>
        </p:txBody>
      </p:sp>
      <p:sp>
        <p:nvSpPr>
          <p:cNvPr id="3" name="Content Placeholder 2"/>
          <p:cNvSpPr>
            <a:spLocks noGrp="1"/>
          </p:cNvSpPr>
          <p:nvPr>
            <p:ph idx="1"/>
          </p:nvPr>
        </p:nvSpPr>
        <p:spPr/>
        <p:txBody>
          <a:bodyPr>
            <a:normAutofit lnSpcReduction="10000"/>
          </a:bodyPr>
          <a:lstStyle/>
          <a:p>
            <a:r>
              <a:rPr lang="en-GB" dirty="0"/>
              <a:t>Transit passage may not be suspended by coastal state except, perhaps, in self-defence.</a:t>
            </a:r>
          </a:p>
          <a:p>
            <a:r>
              <a:rPr lang="en-GB" dirty="0"/>
              <a:t>States would sometimes get worried about ships dedicated to smuggling lying just outside their territorial waters – as a result, a custom arose to the effect that states could exercise some control over shipping outside their territorial waters.</a:t>
            </a:r>
          </a:p>
          <a:p>
            <a:r>
              <a:rPr lang="en-GB" dirty="0"/>
              <a:t>Nowadays it is generally accepted that states can exercise powers in a so called ‘contiguous zone’ for the enforcement of customs, fiscal , migration and sanitary laws.</a:t>
            </a:r>
          </a:p>
          <a:p>
            <a:r>
              <a:rPr lang="en-GB" dirty="0"/>
              <a:t>Under article 33 UNCLOS, the contiguous zone may not extend more than twenty-four miles off the coast.</a:t>
            </a:r>
            <a:endParaRPr lang="en-US" dirty="0"/>
          </a:p>
        </p:txBody>
      </p:sp>
    </p:spTree>
    <p:extLst>
      <p:ext uri="{BB962C8B-B14F-4D97-AF65-F5344CB8AC3E}">
        <p14:creationId xmlns:p14="http://schemas.microsoft.com/office/powerpoint/2010/main" val="29438271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Territorial Sea and Contiguous Zone (6)</a:t>
            </a:r>
            <a:endParaRPr lang="en-US" dirty="0"/>
          </a:p>
        </p:txBody>
      </p:sp>
      <p:sp>
        <p:nvSpPr>
          <p:cNvPr id="3" name="Content Placeholder 2"/>
          <p:cNvSpPr>
            <a:spLocks noGrp="1"/>
          </p:cNvSpPr>
          <p:nvPr>
            <p:ph idx="1"/>
          </p:nvPr>
        </p:nvSpPr>
        <p:spPr/>
        <p:txBody>
          <a:bodyPr/>
          <a:lstStyle/>
          <a:p>
            <a:r>
              <a:rPr lang="en-GB" dirty="0"/>
              <a:t>If a state’s territorial sea measures twelve miles, it can proclaim an additional twelve miles as contiguous zone.</a:t>
            </a:r>
            <a:endParaRPr lang="en-US" dirty="0"/>
          </a:p>
        </p:txBody>
      </p:sp>
    </p:spTree>
    <p:extLst>
      <p:ext uri="{BB962C8B-B14F-4D97-AF65-F5344CB8AC3E}">
        <p14:creationId xmlns:p14="http://schemas.microsoft.com/office/powerpoint/2010/main" val="37921953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Exclusive Economic Zone (EEZ)</a:t>
            </a:r>
            <a:endParaRPr lang="en-US" b="1" dirty="0"/>
          </a:p>
        </p:txBody>
      </p:sp>
      <p:sp>
        <p:nvSpPr>
          <p:cNvPr id="3" name="Content Placeholder 2"/>
          <p:cNvSpPr>
            <a:spLocks noGrp="1"/>
          </p:cNvSpPr>
          <p:nvPr>
            <p:ph idx="1"/>
          </p:nvPr>
        </p:nvSpPr>
        <p:spPr/>
        <p:txBody>
          <a:bodyPr/>
          <a:lstStyle/>
          <a:p>
            <a:r>
              <a:rPr lang="en-GB" dirty="0"/>
              <a:t>The EEZ is relatively novel phenomenon, and comprises a band of water up to 200 miles off the baseline. </a:t>
            </a:r>
          </a:p>
          <a:p>
            <a:r>
              <a:rPr lang="en-GB" dirty="0"/>
              <a:t>States may exercise economic rights – this arose predominately to safeguard local fishing industries against fishing by distant-water Western states, and the first claims to this effect were made by African states in the early 1970s, while Latin American states made similar claims relating to what was called the ‘patrimonial sea’.</a:t>
            </a:r>
          </a:p>
          <a:p>
            <a:r>
              <a:rPr lang="en-GB" dirty="0"/>
              <a:t>By 1980 the EEZ had become part of customary international law, as confirmed by the ICJ in </a:t>
            </a:r>
            <a:r>
              <a:rPr lang="en-GB" b="1" i="1" dirty="0"/>
              <a:t>Continental Shelf (Libya v Malta) </a:t>
            </a:r>
            <a:r>
              <a:rPr lang="en-GB" b="1" dirty="0"/>
              <a:t>[1985] ICJ Reports 13, para.34</a:t>
            </a:r>
            <a:endParaRPr lang="en-US" b="1" dirty="0"/>
          </a:p>
        </p:txBody>
      </p:sp>
    </p:spTree>
    <p:extLst>
      <p:ext uri="{BB962C8B-B14F-4D97-AF65-F5344CB8AC3E}">
        <p14:creationId xmlns:p14="http://schemas.microsoft.com/office/powerpoint/2010/main" val="13536603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Exclusive Economic Zone (EEZ) (2)</a:t>
            </a:r>
            <a:endParaRPr lang="en-US" dirty="0"/>
          </a:p>
        </p:txBody>
      </p:sp>
      <p:sp>
        <p:nvSpPr>
          <p:cNvPr id="3" name="Content Placeholder 2"/>
          <p:cNvSpPr>
            <a:spLocks noGrp="1"/>
          </p:cNvSpPr>
          <p:nvPr>
            <p:ph idx="1"/>
          </p:nvPr>
        </p:nvSpPr>
        <p:spPr/>
        <p:txBody>
          <a:bodyPr/>
          <a:lstStyle/>
          <a:p>
            <a:r>
              <a:rPr lang="en-GB" dirty="0"/>
              <a:t>In the EEZ the coastal state has sovereign rights related to the natural resources present there, whether living or not. This applies to the seabed and subsoil as well as to the </a:t>
            </a:r>
            <a:r>
              <a:rPr lang="en-GB" dirty="0" err="1"/>
              <a:t>superjacent</a:t>
            </a:r>
            <a:r>
              <a:rPr lang="en-GB" dirty="0"/>
              <a:t> waters and to possible ancillary economic activities, such as the production of energy from water.</a:t>
            </a:r>
          </a:p>
          <a:p>
            <a:r>
              <a:rPr lang="en-GB" b="1" dirty="0"/>
              <a:t>Article 53 </a:t>
            </a:r>
            <a:r>
              <a:rPr lang="en-GB" dirty="0"/>
              <a:t>– coastal state has jurisdiction relating to the establishment and use of artificial islands and installations, as well as marine scientific research and the protection and preservation of marine environment.</a:t>
            </a:r>
            <a:endParaRPr lang="en-US" dirty="0"/>
          </a:p>
        </p:txBody>
      </p:sp>
    </p:spTree>
    <p:extLst>
      <p:ext uri="{BB962C8B-B14F-4D97-AF65-F5344CB8AC3E}">
        <p14:creationId xmlns:p14="http://schemas.microsoft.com/office/powerpoint/2010/main" val="27259472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Exclusive Economic Zone (EEZ) (3)</a:t>
            </a:r>
            <a:endParaRPr lang="en-US" dirty="0"/>
          </a:p>
        </p:txBody>
      </p:sp>
      <p:sp>
        <p:nvSpPr>
          <p:cNvPr id="3" name="Content Placeholder 2"/>
          <p:cNvSpPr>
            <a:spLocks noGrp="1"/>
          </p:cNvSpPr>
          <p:nvPr>
            <p:ph idx="1"/>
          </p:nvPr>
        </p:nvSpPr>
        <p:spPr/>
        <p:txBody>
          <a:bodyPr/>
          <a:lstStyle/>
          <a:p>
            <a:r>
              <a:rPr lang="en-GB" dirty="0"/>
              <a:t>Since the EEZ usurped part of the high sea, landlocked states (</a:t>
            </a:r>
            <a:r>
              <a:rPr lang="en-GB" dirty="0" err="1"/>
              <a:t>i.e</a:t>
            </a:r>
            <a:r>
              <a:rPr lang="en-GB" dirty="0"/>
              <a:t> states surrounded by land, such as Switzerland, Chad or Ethiopia since split with Eritrea) felt that the creation of EEZs has worked to their disadvantage;</a:t>
            </a:r>
          </a:p>
          <a:p>
            <a:r>
              <a:rPr lang="en-GB" dirty="0"/>
              <a:t>Landlocked states have a smaller share of the high seas available for fishing. See </a:t>
            </a:r>
            <a:r>
              <a:rPr lang="en-GB" b="1" dirty="0"/>
              <a:t>Articles 69-71</a:t>
            </a:r>
            <a:r>
              <a:rPr lang="en-GB" dirty="0"/>
              <a:t>.</a:t>
            </a:r>
            <a:endParaRPr lang="en-US" dirty="0"/>
          </a:p>
        </p:txBody>
      </p:sp>
    </p:spTree>
    <p:extLst>
      <p:ext uri="{BB962C8B-B14F-4D97-AF65-F5344CB8AC3E}">
        <p14:creationId xmlns:p14="http://schemas.microsoft.com/office/powerpoint/2010/main" val="15083456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Continental Shelf</a:t>
            </a:r>
            <a:endParaRPr lang="en-US" b="1" dirty="0"/>
          </a:p>
        </p:txBody>
      </p:sp>
      <p:sp>
        <p:nvSpPr>
          <p:cNvPr id="3" name="Content Placeholder 2"/>
          <p:cNvSpPr>
            <a:spLocks noGrp="1"/>
          </p:cNvSpPr>
          <p:nvPr>
            <p:ph idx="1"/>
          </p:nvPr>
        </p:nvSpPr>
        <p:spPr/>
        <p:txBody>
          <a:bodyPr/>
          <a:lstStyle/>
          <a:p>
            <a:r>
              <a:rPr lang="en-GB" dirty="0"/>
              <a:t>The continental shelf came about in the 1940s, when states discovered oil and natural gases deposits and started to develop the technology to explore and exploit these.</a:t>
            </a:r>
          </a:p>
          <a:p>
            <a:r>
              <a:rPr lang="en-GB" dirty="0"/>
              <a:t>Following US President Truman’s proclamation, other states too claimed a continental shelf, and the concept rapidly crystallised into customary international law.</a:t>
            </a:r>
          </a:p>
          <a:p>
            <a:r>
              <a:rPr lang="en-GB" dirty="0"/>
              <a:t>It is now well settled that continental shelf is an extension of the state’s territory</a:t>
            </a:r>
            <a:endParaRPr lang="en-US" dirty="0"/>
          </a:p>
        </p:txBody>
      </p:sp>
    </p:spTree>
    <p:extLst>
      <p:ext uri="{BB962C8B-B14F-4D97-AF65-F5344CB8AC3E}">
        <p14:creationId xmlns:p14="http://schemas.microsoft.com/office/powerpoint/2010/main" val="19681668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Introductory</a:t>
            </a:r>
            <a:r>
              <a:rPr lang="en-GB" dirty="0"/>
              <a:t> </a:t>
            </a:r>
            <a:r>
              <a:rPr lang="en-GB" b="1" dirty="0"/>
              <a:t>(1)</a:t>
            </a:r>
          </a:p>
        </p:txBody>
      </p:sp>
      <p:sp>
        <p:nvSpPr>
          <p:cNvPr id="3" name="Content Placeholder 2"/>
          <p:cNvSpPr>
            <a:spLocks noGrp="1"/>
          </p:cNvSpPr>
          <p:nvPr>
            <p:ph idx="1"/>
          </p:nvPr>
        </p:nvSpPr>
        <p:spPr/>
        <p:txBody>
          <a:bodyPr/>
          <a:lstStyle/>
          <a:p>
            <a:r>
              <a:rPr lang="en-GB" dirty="0"/>
              <a:t>With almost three-quarters of the globe being covered by water, regulation of the seas has always been crucial importance to international law.</a:t>
            </a:r>
          </a:p>
          <a:p>
            <a:endParaRPr lang="en-GB" dirty="0"/>
          </a:p>
          <a:p>
            <a:r>
              <a:rPr lang="en-GB" dirty="0"/>
              <a:t>Grotius’s classic writing </a:t>
            </a:r>
            <a:r>
              <a:rPr lang="en-GB" b="1" i="1" dirty="0"/>
              <a:t>Mare </a:t>
            </a:r>
            <a:r>
              <a:rPr lang="en-GB" b="1" i="1" dirty="0" err="1"/>
              <a:t>Liberum</a:t>
            </a:r>
            <a:r>
              <a:rPr lang="en-GB" b="1" i="1" dirty="0"/>
              <a:t> </a:t>
            </a:r>
            <a:r>
              <a:rPr lang="en-GB" dirty="0"/>
              <a:t>more than four centuries ago, there could be no doubt that the seas should be free.</a:t>
            </a:r>
          </a:p>
          <a:p>
            <a:r>
              <a:rPr lang="en-GB" dirty="0"/>
              <a:t>Clearly this was God’s wish; otherwise he would have made sure animals and spices would exist everywhere, and maritime transport would not be necessary.</a:t>
            </a:r>
          </a:p>
        </p:txBody>
      </p:sp>
    </p:spTree>
    <p:extLst>
      <p:ext uri="{BB962C8B-B14F-4D97-AF65-F5344CB8AC3E}">
        <p14:creationId xmlns:p14="http://schemas.microsoft.com/office/powerpoint/2010/main" val="5825203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Continental Shelf (2)</a:t>
            </a:r>
            <a:endParaRPr lang="en-US" dirty="0"/>
          </a:p>
        </p:txBody>
      </p:sp>
      <p:sp>
        <p:nvSpPr>
          <p:cNvPr id="3" name="Content Placeholder 2"/>
          <p:cNvSpPr>
            <a:spLocks noGrp="1"/>
          </p:cNvSpPr>
          <p:nvPr>
            <p:ph idx="1"/>
          </p:nvPr>
        </p:nvSpPr>
        <p:spPr/>
        <p:txBody>
          <a:bodyPr/>
          <a:lstStyle/>
          <a:p>
            <a:r>
              <a:rPr lang="en-GB" dirty="0"/>
              <a:t>Continental shelf may extend 200 miles off the coast, and like the EEZ, it too covers the seabed and subsoil (but not the </a:t>
            </a:r>
            <a:r>
              <a:rPr lang="en-GB" dirty="0" err="1"/>
              <a:t>superjacent</a:t>
            </a:r>
            <a:r>
              <a:rPr lang="en-GB" dirty="0"/>
              <a:t> waters).</a:t>
            </a:r>
          </a:p>
          <a:p>
            <a:r>
              <a:rPr lang="en-GB" dirty="0"/>
              <a:t>An important difference though is that whereas the EEZ must be claimed, the continental shelf is generally accepted to belong to coastal states as prolongation of their territory, whether the want it or not.</a:t>
            </a:r>
            <a:endParaRPr lang="en-US" dirty="0"/>
          </a:p>
        </p:txBody>
      </p:sp>
    </p:spTree>
    <p:extLst>
      <p:ext uri="{BB962C8B-B14F-4D97-AF65-F5344CB8AC3E}">
        <p14:creationId xmlns:p14="http://schemas.microsoft.com/office/powerpoint/2010/main" val="18780576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High Seas </a:t>
            </a:r>
            <a:endParaRPr lang="en-US" b="1" dirty="0"/>
          </a:p>
        </p:txBody>
      </p:sp>
      <p:sp>
        <p:nvSpPr>
          <p:cNvPr id="3" name="Content Placeholder 2"/>
          <p:cNvSpPr>
            <a:spLocks noGrp="1"/>
          </p:cNvSpPr>
          <p:nvPr>
            <p:ph idx="1"/>
          </p:nvPr>
        </p:nvSpPr>
        <p:spPr/>
        <p:txBody>
          <a:bodyPr/>
          <a:lstStyle/>
          <a:p>
            <a:r>
              <a:rPr lang="en-GB" dirty="0"/>
              <a:t>The high seas are free of all ships of all nations, and traditionally the regime recognises four particular freedoms; </a:t>
            </a:r>
          </a:p>
          <a:p>
            <a:pPr marL="0" indent="0">
              <a:buNone/>
            </a:pPr>
            <a:r>
              <a:rPr lang="en-GB" dirty="0"/>
              <a:t>(</a:t>
            </a:r>
            <a:r>
              <a:rPr lang="en-GB" dirty="0" err="1"/>
              <a:t>i</a:t>
            </a:r>
            <a:r>
              <a:rPr lang="en-GB" dirty="0"/>
              <a:t>) The freedom to navigate</a:t>
            </a:r>
          </a:p>
          <a:p>
            <a:pPr marL="0" indent="0">
              <a:buNone/>
            </a:pPr>
            <a:r>
              <a:rPr lang="en-GB" dirty="0"/>
              <a:t>(ii) Freedom of overflight</a:t>
            </a:r>
          </a:p>
          <a:p>
            <a:pPr marL="0" indent="0">
              <a:buNone/>
            </a:pPr>
            <a:r>
              <a:rPr lang="en-GB" dirty="0"/>
              <a:t>(iii) Freedom to lay submarine pipeline and cables and lastly</a:t>
            </a:r>
          </a:p>
          <a:p>
            <a:pPr marL="0" indent="0">
              <a:buNone/>
            </a:pPr>
            <a:r>
              <a:rPr lang="en-GB" dirty="0"/>
              <a:t>(iv) The freedom of fisheries.</a:t>
            </a:r>
          </a:p>
          <a:p>
            <a:pPr marL="0" indent="0">
              <a:buNone/>
            </a:pPr>
            <a:r>
              <a:rPr lang="en-GB" dirty="0"/>
              <a:t>Article 87 UNCLOS has added two newer freedoms: the freedom to construct artificial islands and other installations, and the freedom of scientific research.</a:t>
            </a:r>
            <a:endParaRPr lang="en-US" dirty="0"/>
          </a:p>
        </p:txBody>
      </p:sp>
    </p:spTree>
    <p:extLst>
      <p:ext uri="{BB962C8B-B14F-4D97-AF65-F5344CB8AC3E}">
        <p14:creationId xmlns:p14="http://schemas.microsoft.com/office/powerpoint/2010/main" val="29115070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High Seas (2)</a:t>
            </a:r>
            <a:endParaRPr lang="en-US" b="1" dirty="0"/>
          </a:p>
        </p:txBody>
      </p:sp>
      <p:sp>
        <p:nvSpPr>
          <p:cNvPr id="3" name="Content Placeholder 2"/>
          <p:cNvSpPr>
            <a:spLocks noGrp="1"/>
          </p:cNvSpPr>
          <p:nvPr>
            <p:ph idx="1"/>
          </p:nvPr>
        </p:nvSpPr>
        <p:spPr/>
        <p:txBody>
          <a:bodyPr/>
          <a:lstStyle/>
          <a:p>
            <a:r>
              <a:rPr lang="en-GB" dirty="0"/>
              <a:t>The high seas are a regulated area, and they key to understanding regulation of the high seas, as Evans puts it, resides in the notion of flag-state jurisdiction .</a:t>
            </a:r>
          </a:p>
          <a:p>
            <a:r>
              <a:rPr lang="en-GB" dirty="0"/>
              <a:t>All vessels must be registered and thereby have a nationality, and on the high seas the flag state has, in principle exclusive jurisdiction over things happening on board.</a:t>
            </a:r>
          </a:p>
          <a:p>
            <a:r>
              <a:rPr lang="en-GB" dirty="0"/>
              <a:t>In cases of collisions (the </a:t>
            </a:r>
            <a:r>
              <a:rPr lang="en-GB" b="1" i="1" dirty="0"/>
              <a:t>Lotus</a:t>
            </a:r>
            <a:r>
              <a:rPr lang="en-GB" dirty="0"/>
              <a:t> case), </a:t>
            </a:r>
            <a:r>
              <a:rPr lang="en-GB" b="1" dirty="0"/>
              <a:t>article 97 </a:t>
            </a:r>
            <a:r>
              <a:rPr lang="en-GB" dirty="0"/>
              <a:t>UNCLOS provides that penal measures may be instituted by the flag state or by the state of nationality of the responsible individual.</a:t>
            </a:r>
            <a:endParaRPr lang="en-US" dirty="0"/>
          </a:p>
        </p:txBody>
      </p:sp>
    </p:spTree>
    <p:extLst>
      <p:ext uri="{BB962C8B-B14F-4D97-AF65-F5344CB8AC3E}">
        <p14:creationId xmlns:p14="http://schemas.microsoft.com/office/powerpoint/2010/main" val="215448560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High Seas (3)</a:t>
            </a:r>
            <a:endParaRPr lang="en-US" b="1" dirty="0"/>
          </a:p>
        </p:txBody>
      </p:sp>
      <p:sp>
        <p:nvSpPr>
          <p:cNvPr id="3" name="Content Placeholder 2"/>
          <p:cNvSpPr>
            <a:spLocks noGrp="1"/>
          </p:cNvSpPr>
          <p:nvPr>
            <p:ph idx="1"/>
          </p:nvPr>
        </p:nvSpPr>
        <p:spPr/>
        <p:txBody>
          <a:bodyPr>
            <a:normAutofit lnSpcReduction="10000"/>
          </a:bodyPr>
          <a:lstStyle/>
          <a:p>
            <a:r>
              <a:rPr lang="en-GB" dirty="0"/>
              <a:t>Certain activities are actively prohibited on the high seas. This applies to the transport of slaves, illicit traffic in narcotics, unauthorised broadcasting and, most prominently, piracy.</a:t>
            </a:r>
          </a:p>
          <a:p>
            <a:r>
              <a:rPr lang="en-GB" dirty="0"/>
              <a:t>International law recognises a right of ‘hot pursuit’, codified in </a:t>
            </a:r>
            <a:r>
              <a:rPr lang="en-GB" b="1" dirty="0"/>
              <a:t>Article</a:t>
            </a:r>
            <a:r>
              <a:rPr lang="en-GB" dirty="0"/>
              <a:t> </a:t>
            </a:r>
            <a:r>
              <a:rPr lang="en-GB" b="1" dirty="0"/>
              <a:t>111</a:t>
            </a:r>
            <a:r>
              <a:rPr lang="en-GB" dirty="0"/>
              <a:t> UNCLOS.</a:t>
            </a:r>
          </a:p>
          <a:p>
            <a:r>
              <a:rPr lang="en-GB" dirty="0"/>
              <a:t>Piracy has become more or less obsolete, till the recent events, in particular off the Somali coast. UNCLOS defines piracy as – illegal acts of violence or detention, or depredation, committed for private ends by the crew of a private ship or aircraft against another private ship or aircraft on the high seas or otherwise outside any state jurisdiction. </a:t>
            </a:r>
            <a:r>
              <a:rPr lang="en-GB" b="1" dirty="0"/>
              <a:t>Article 101</a:t>
            </a:r>
            <a:endParaRPr lang="en-US" b="1" dirty="0"/>
          </a:p>
        </p:txBody>
      </p:sp>
    </p:spTree>
    <p:extLst>
      <p:ext uri="{BB962C8B-B14F-4D97-AF65-F5344CB8AC3E}">
        <p14:creationId xmlns:p14="http://schemas.microsoft.com/office/powerpoint/2010/main" val="32671995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The Deep Seabed</a:t>
            </a:r>
            <a:endParaRPr lang="en-US" b="1" dirty="0"/>
          </a:p>
        </p:txBody>
      </p:sp>
      <p:sp>
        <p:nvSpPr>
          <p:cNvPr id="3" name="Content Placeholder 2"/>
          <p:cNvSpPr>
            <a:spLocks noGrp="1"/>
          </p:cNvSpPr>
          <p:nvPr>
            <p:ph idx="1"/>
          </p:nvPr>
        </p:nvSpPr>
        <p:spPr/>
        <p:txBody>
          <a:bodyPr/>
          <a:lstStyle/>
          <a:p>
            <a:r>
              <a:rPr lang="en-GB" dirty="0"/>
              <a:t>In the late nineteenth century, it was discovered that the deep seabed was rich in certain metallic nodules, comprising valuable metals such as manganese, iron, nickel and cobalt.</a:t>
            </a:r>
          </a:p>
          <a:p>
            <a:r>
              <a:rPr lang="en-GB" dirty="0"/>
              <a:t>See </a:t>
            </a:r>
            <a:r>
              <a:rPr lang="en-GB" b="1" dirty="0"/>
              <a:t>Part XI </a:t>
            </a:r>
            <a:r>
              <a:rPr lang="en-GB" dirty="0"/>
              <a:t>of UNCLOS</a:t>
            </a:r>
          </a:p>
          <a:p>
            <a:r>
              <a:rPr lang="en-GB" dirty="0"/>
              <a:t>The International Seabed Authority – makes sure that activities are to be carried out ‘for the benefit of mankind as whole’.</a:t>
            </a:r>
          </a:p>
          <a:p>
            <a:r>
              <a:rPr lang="en-GB" dirty="0"/>
              <a:t>See </a:t>
            </a:r>
            <a:r>
              <a:rPr lang="en-GB" b="1" dirty="0"/>
              <a:t>Articles 136-140 </a:t>
            </a:r>
            <a:r>
              <a:rPr lang="en-GB" dirty="0"/>
              <a:t>UNCLOS</a:t>
            </a:r>
            <a:endParaRPr lang="en-US" dirty="0"/>
          </a:p>
        </p:txBody>
      </p:sp>
    </p:spTree>
    <p:extLst>
      <p:ext uri="{BB962C8B-B14F-4D97-AF65-F5344CB8AC3E}">
        <p14:creationId xmlns:p14="http://schemas.microsoft.com/office/powerpoint/2010/main" val="172765193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Maritime Delimitation </a:t>
            </a:r>
            <a:endParaRPr lang="en-US" b="1" dirty="0"/>
          </a:p>
        </p:txBody>
      </p:sp>
      <p:sp>
        <p:nvSpPr>
          <p:cNvPr id="3" name="Content Placeholder 2"/>
          <p:cNvSpPr>
            <a:spLocks noGrp="1"/>
          </p:cNvSpPr>
          <p:nvPr>
            <p:ph idx="1"/>
          </p:nvPr>
        </p:nvSpPr>
        <p:spPr/>
        <p:txBody>
          <a:bodyPr>
            <a:normAutofit lnSpcReduction="10000"/>
          </a:bodyPr>
          <a:lstStyle/>
          <a:p>
            <a:r>
              <a:rPr lang="en-GB" dirty="0"/>
              <a:t>With delimitation of territorial waters, the basic rule is the so called ‘equidistance rule’; the boundaries must follow the baseline and be equally distant at every point, unless the states concerned agree otherwise. See </a:t>
            </a:r>
            <a:r>
              <a:rPr lang="en-GB" b="1" dirty="0"/>
              <a:t>Article 15 </a:t>
            </a:r>
            <a:r>
              <a:rPr lang="en-GB" dirty="0"/>
              <a:t>UNCLOS.</a:t>
            </a:r>
          </a:p>
          <a:p>
            <a:r>
              <a:rPr lang="en-GB" b="1" i="1" dirty="0"/>
              <a:t>North Sea Continental Shelf cases</a:t>
            </a:r>
            <a:r>
              <a:rPr lang="en-GB" b="1" dirty="0"/>
              <a:t> (Germany/Denmark; Germany/Netherlands), [1969] ICJ Reports 3, para.101 D</a:t>
            </a:r>
          </a:p>
          <a:p>
            <a:pPr marL="0" indent="0">
              <a:buNone/>
            </a:pPr>
            <a:r>
              <a:rPr lang="en-GB" dirty="0"/>
              <a:t>‘the general configuration of the coasts of the parties, as well as the presence of any special or unusual features….the physical and geographical structure, and natural resources, of the continental shelf areas involved, [and] the element of reasonable degree of proportionality’.</a:t>
            </a:r>
            <a:endParaRPr lang="en-US" dirty="0"/>
          </a:p>
        </p:txBody>
      </p:sp>
    </p:spTree>
    <p:extLst>
      <p:ext uri="{BB962C8B-B14F-4D97-AF65-F5344CB8AC3E}">
        <p14:creationId xmlns:p14="http://schemas.microsoft.com/office/powerpoint/2010/main" val="135882131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Maritime Delimitation (2)</a:t>
            </a:r>
            <a:endParaRPr lang="en-US" dirty="0"/>
          </a:p>
        </p:txBody>
      </p:sp>
      <p:sp>
        <p:nvSpPr>
          <p:cNvPr id="3" name="Content Placeholder 2"/>
          <p:cNvSpPr>
            <a:spLocks noGrp="1"/>
          </p:cNvSpPr>
          <p:nvPr>
            <p:ph idx="1"/>
          </p:nvPr>
        </p:nvSpPr>
        <p:spPr/>
        <p:txBody>
          <a:bodyPr>
            <a:normAutofit fontScale="92500" lnSpcReduction="10000"/>
          </a:bodyPr>
          <a:lstStyle/>
          <a:p>
            <a:r>
              <a:rPr lang="en-GB" dirty="0"/>
              <a:t>See also;</a:t>
            </a:r>
          </a:p>
          <a:p>
            <a:pPr marL="0" indent="0">
              <a:buNone/>
            </a:pPr>
            <a:r>
              <a:rPr lang="en-GB" b="1" i="1" dirty="0"/>
              <a:t>Continental Shelf (Tunisia/Libya</a:t>
            </a:r>
            <a:r>
              <a:rPr lang="en-GB" b="1" dirty="0"/>
              <a:t>), [1982] ICJ Reports 61 </a:t>
            </a:r>
          </a:p>
          <a:p>
            <a:pPr marL="0" indent="0">
              <a:buNone/>
            </a:pPr>
            <a:r>
              <a:rPr lang="en-GB" b="1" dirty="0"/>
              <a:t>Article 62 ICJ Statute</a:t>
            </a:r>
          </a:p>
          <a:p>
            <a:pPr marL="0" indent="0">
              <a:buNone/>
            </a:pPr>
            <a:r>
              <a:rPr lang="en-GB" b="1" i="1" dirty="0"/>
              <a:t>Continental Shelf (Malta/Libya) </a:t>
            </a:r>
            <a:r>
              <a:rPr lang="en-GB" b="1" dirty="0"/>
              <a:t>Case</a:t>
            </a:r>
          </a:p>
          <a:p>
            <a:pPr marL="0" indent="0">
              <a:buNone/>
            </a:pPr>
            <a:r>
              <a:rPr lang="en-GB" b="1" i="1" dirty="0"/>
              <a:t>Land and Maritime Boundary between Cameroon and Nigeria (Cameroon v Nigeria; Equatorial Guinea Intervening), </a:t>
            </a:r>
            <a:r>
              <a:rPr lang="en-GB" b="1" dirty="0"/>
              <a:t>[2002] ICJ Reports 303, para.288</a:t>
            </a:r>
          </a:p>
          <a:p>
            <a:pPr marL="0" indent="0">
              <a:buNone/>
            </a:pPr>
            <a:r>
              <a:rPr lang="en-GB" b="1" i="1" dirty="0"/>
              <a:t>Maritime Delimitation in the Black Sea (Romania v Ukraine</a:t>
            </a:r>
            <a:r>
              <a:rPr lang="en-GB" i="1" dirty="0"/>
              <a:t>), </a:t>
            </a:r>
            <a:r>
              <a:rPr lang="en-GB" b="1" dirty="0"/>
              <a:t>[2009] ICJ Reports 61</a:t>
            </a:r>
          </a:p>
          <a:p>
            <a:pPr marL="0" indent="0">
              <a:buNone/>
            </a:pPr>
            <a:r>
              <a:rPr lang="en-GB" b="1" i="1" dirty="0"/>
              <a:t>Delimitation of the Maritime Boundary in the Gulf of Marine Area (Canada/USA), </a:t>
            </a:r>
            <a:r>
              <a:rPr lang="en-GB" b="1" dirty="0"/>
              <a:t>[1984] ICJ Reports 246</a:t>
            </a:r>
            <a:endParaRPr lang="en-US" b="1" dirty="0"/>
          </a:p>
        </p:txBody>
      </p:sp>
    </p:spTree>
    <p:extLst>
      <p:ext uri="{BB962C8B-B14F-4D97-AF65-F5344CB8AC3E}">
        <p14:creationId xmlns:p14="http://schemas.microsoft.com/office/powerpoint/2010/main" val="235047255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Air Law </a:t>
            </a:r>
            <a:endParaRPr lang="en-US" b="1" dirty="0"/>
          </a:p>
        </p:txBody>
      </p:sp>
      <p:sp>
        <p:nvSpPr>
          <p:cNvPr id="3" name="Content Placeholder 2"/>
          <p:cNvSpPr>
            <a:spLocks noGrp="1"/>
          </p:cNvSpPr>
          <p:nvPr>
            <p:ph idx="1"/>
          </p:nvPr>
        </p:nvSpPr>
        <p:spPr/>
        <p:txBody>
          <a:bodyPr/>
          <a:lstStyle/>
          <a:p>
            <a:r>
              <a:rPr lang="en-GB" dirty="0"/>
              <a:t>When aircrafts were first invented, there were no rules on the use of air space, and the basic assumption was that aircrafts should, like ships in territorial waters, enjoy a right of innocent passage.</a:t>
            </a:r>
          </a:p>
          <a:p>
            <a:r>
              <a:rPr lang="en-GB" dirty="0"/>
              <a:t>World War I however taught a harsh lesson about the potential of aircraft, and a customary rule arose quickly to the effect that states enjoyed exclusive sovereignty over their air space.</a:t>
            </a:r>
          </a:p>
          <a:p>
            <a:r>
              <a:rPr lang="en-GB" dirty="0"/>
              <a:t>The rules are now codified in one main air law treaties, the 1944 Chicago Convention on International Civil Aviation. This only applies to the air above a state’s territory though; above the high seas, there is freedom of overflight.</a:t>
            </a:r>
            <a:endParaRPr lang="en-US" dirty="0"/>
          </a:p>
        </p:txBody>
      </p:sp>
    </p:spTree>
    <p:extLst>
      <p:ext uri="{BB962C8B-B14F-4D97-AF65-F5344CB8AC3E}">
        <p14:creationId xmlns:p14="http://schemas.microsoft.com/office/powerpoint/2010/main" val="121672666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Air Law (2)</a:t>
            </a:r>
            <a:endParaRPr lang="en-US" b="1" dirty="0"/>
          </a:p>
        </p:txBody>
      </p:sp>
      <p:sp>
        <p:nvSpPr>
          <p:cNvPr id="3" name="Content Placeholder 2"/>
          <p:cNvSpPr>
            <a:spLocks noGrp="1"/>
          </p:cNvSpPr>
          <p:nvPr>
            <p:ph idx="1"/>
          </p:nvPr>
        </p:nvSpPr>
        <p:spPr/>
        <p:txBody>
          <a:bodyPr>
            <a:normAutofit/>
          </a:bodyPr>
          <a:lstStyle/>
          <a:p>
            <a:r>
              <a:rPr lang="en-GB" dirty="0"/>
              <a:t>Air law is based on a network of treaties, both bilateral and multilateral, addressing what are sometimes (a little misleadingly) referred to as the five freedoms;</a:t>
            </a:r>
          </a:p>
          <a:p>
            <a:pPr marL="571500" indent="-571500">
              <a:buAutoNum type="romanLcParenBoth"/>
            </a:pPr>
            <a:r>
              <a:rPr lang="en-GB" dirty="0"/>
              <a:t>Freedom of overflight</a:t>
            </a:r>
          </a:p>
          <a:p>
            <a:pPr marL="571500" indent="-571500">
              <a:buAutoNum type="romanLcParenBoth"/>
            </a:pPr>
            <a:r>
              <a:rPr lang="en-GB" dirty="0"/>
              <a:t>Landing for non-traffic purposes such as emergencies</a:t>
            </a:r>
          </a:p>
          <a:p>
            <a:pPr marL="571500" indent="-571500">
              <a:buAutoNum type="romanLcParenBoth"/>
            </a:pPr>
            <a:r>
              <a:rPr lang="en-GB" dirty="0" smtClean="0"/>
              <a:t>Disembarking </a:t>
            </a:r>
            <a:r>
              <a:rPr lang="en-GB" dirty="0"/>
              <a:t>passengers, cargo and mail embarked elsewhere</a:t>
            </a:r>
          </a:p>
          <a:p>
            <a:pPr marL="571500" indent="-571500">
              <a:buAutoNum type="romanLcParenBoth"/>
            </a:pPr>
            <a:r>
              <a:rPr lang="en-GB" dirty="0" smtClean="0"/>
              <a:t>passengers</a:t>
            </a:r>
            <a:r>
              <a:rPr lang="en-GB" dirty="0"/>
              <a:t>, mail and cargo for destination within the state and </a:t>
            </a:r>
          </a:p>
          <a:p>
            <a:pPr marL="571500" indent="-571500">
              <a:buAutoNum type="romanLcParenBoth"/>
            </a:pPr>
            <a:r>
              <a:rPr lang="en-GB" dirty="0"/>
              <a:t>Embarking passengers, mail and cargo coming from, or going to, a third state.</a:t>
            </a:r>
            <a:endParaRPr lang="en-US" dirty="0"/>
          </a:p>
        </p:txBody>
      </p:sp>
    </p:spTree>
    <p:extLst>
      <p:ext uri="{BB962C8B-B14F-4D97-AF65-F5344CB8AC3E}">
        <p14:creationId xmlns:p14="http://schemas.microsoft.com/office/powerpoint/2010/main" val="301287442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Air Law (3)</a:t>
            </a:r>
            <a:endParaRPr lang="en-US" b="1" dirty="0"/>
          </a:p>
        </p:txBody>
      </p:sp>
      <p:sp>
        <p:nvSpPr>
          <p:cNvPr id="3" name="Content Placeholder 2"/>
          <p:cNvSpPr>
            <a:spLocks noGrp="1"/>
          </p:cNvSpPr>
          <p:nvPr>
            <p:ph idx="1"/>
          </p:nvPr>
        </p:nvSpPr>
        <p:spPr/>
        <p:txBody>
          <a:bodyPr/>
          <a:lstStyle/>
          <a:p>
            <a:r>
              <a:rPr lang="en-GB" dirty="0"/>
              <a:t>Aircraft must have nationality (like individuals and ships), and criminal jurisdiction on board rests with the flag state as well as the state subjacent at the moment a crime is committed.</a:t>
            </a:r>
          </a:p>
          <a:p>
            <a:r>
              <a:rPr lang="en-GB" dirty="0"/>
              <a:t>The International Civil Aviation Organisation (ICAO) which is now part of the UN family on international organisation which can adopt so-called recommended standards and practices.</a:t>
            </a:r>
          </a:p>
          <a:p>
            <a:r>
              <a:rPr lang="en-GB" dirty="0"/>
              <a:t>ICAO has genuine legislative power to regulate air traffic over the high seas.</a:t>
            </a:r>
          </a:p>
          <a:p>
            <a:endParaRPr lang="en-US" dirty="0"/>
          </a:p>
        </p:txBody>
      </p:sp>
    </p:spTree>
    <p:extLst>
      <p:ext uri="{BB962C8B-B14F-4D97-AF65-F5344CB8AC3E}">
        <p14:creationId xmlns:p14="http://schemas.microsoft.com/office/powerpoint/2010/main" val="3250547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Introductory (2)</a:t>
            </a:r>
            <a:endParaRPr lang="en-GB" dirty="0"/>
          </a:p>
        </p:txBody>
      </p:sp>
      <p:sp>
        <p:nvSpPr>
          <p:cNvPr id="3" name="Content Placeholder 2"/>
          <p:cNvSpPr>
            <a:spLocks noGrp="1"/>
          </p:cNvSpPr>
          <p:nvPr>
            <p:ph idx="1"/>
          </p:nvPr>
        </p:nvSpPr>
        <p:spPr/>
        <p:txBody>
          <a:bodyPr/>
          <a:lstStyle/>
          <a:p>
            <a:r>
              <a:rPr lang="en-GB" dirty="0"/>
              <a:t>Grotius conceded that even though the seas could not be possessed, coastal states might exercise jurisdiction over them.</a:t>
            </a:r>
          </a:p>
          <a:p>
            <a:endParaRPr lang="en-GB" dirty="0"/>
          </a:p>
          <a:p>
            <a:r>
              <a:rPr lang="en-GB" dirty="0"/>
              <a:t>In his magnum opus, published a decade and a half later, he had come round to the idea that states owned the territorial seas off their coasts.</a:t>
            </a:r>
          </a:p>
          <a:p>
            <a:endParaRPr lang="en-GB" dirty="0"/>
          </a:p>
          <a:p>
            <a:r>
              <a:rPr lang="en-GB" dirty="0"/>
              <a:t>States have managed to appropriate some zones over which they exercise exclusive, or functional, jurisdiction.</a:t>
            </a:r>
          </a:p>
        </p:txBody>
      </p:sp>
    </p:spTree>
    <p:extLst>
      <p:ext uri="{BB962C8B-B14F-4D97-AF65-F5344CB8AC3E}">
        <p14:creationId xmlns:p14="http://schemas.microsoft.com/office/powerpoint/2010/main" val="314409086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Air Law (4) </a:t>
            </a:r>
            <a:endParaRPr lang="en-US" b="1" dirty="0"/>
          </a:p>
        </p:txBody>
      </p:sp>
      <p:sp>
        <p:nvSpPr>
          <p:cNvPr id="3" name="Content Placeholder 2"/>
          <p:cNvSpPr>
            <a:spLocks noGrp="1"/>
          </p:cNvSpPr>
          <p:nvPr>
            <p:ph idx="1"/>
          </p:nvPr>
        </p:nvSpPr>
        <p:spPr/>
        <p:txBody>
          <a:bodyPr/>
          <a:lstStyle/>
          <a:p>
            <a:r>
              <a:rPr lang="en-GB" dirty="0"/>
              <a:t>Liability of air craft carriers is regulated by the 1999 Montreal Convention, the successor to the 1929 Warsaw Convention.</a:t>
            </a:r>
          </a:p>
          <a:p>
            <a:r>
              <a:rPr lang="en-GB" dirty="0"/>
              <a:t>Under the Montreal Convention, air carriers are liable for the death or injury occurring on board or during take off and landing, and are liable for damage to checked baggage. See </a:t>
            </a:r>
            <a:r>
              <a:rPr lang="en-GB" b="1" dirty="0"/>
              <a:t>Article 17</a:t>
            </a:r>
            <a:r>
              <a:rPr lang="en-GB" dirty="0"/>
              <a:t>.</a:t>
            </a:r>
          </a:p>
          <a:p>
            <a:r>
              <a:rPr lang="en-GB" dirty="0"/>
              <a:t>International Air Transport Association (IATA) – which functions as an interest group for the industry. The main activities for IATA are the distribution of three-letter airport codes, and the coordination of the scheduling of air travel.</a:t>
            </a:r>
          </a:p>
          <a:p>
            <a:endParaRPr lang="en-US" dirty="0"/>
          </a:p>
        </p:txBody>
      </p:sp>
    </p:spTree>
    <p:extLst>
      <p:ext uri="{BB962C8B-B14F-4D97-AF65-F5344CB8AC3E}">
        <p14:creationId xmlns:p14="http://schemas.microsoft.com/office/powerpoint/2010/main" val="324128353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Space Law</a:t>
            </a:r>
            <a:endParaRPr lang="en-US" b="1" dirty="0"/>
          </a:p>
        </p:txBody>
      </p:sp>
      <p:sp>
        <p:nvSpPr>
          <p:cNvPr id="3" name="Content Placeholder 2"/>
          <p:cNvSpPr>
            <a:spLocks noGrp="1"/>
          </p:cNvSpPr>
          <p:nvPr>
            <p:ph idx="1"/>
          </p:nvPr>
        </p:nvSpPr>
        <p:spPr/>
        <p:txBody>
          <a:bodyPr>
            <a:normAutofit lnSpcReduction="10000"/>
          </a:bodyPr>
          <a:lstStyle/>
          <a:p>
            <a:r>
              <a:rPr lang="en-GB" dirty="0"/>
              <a:t>There is no agreement yet on the altitude where air space ends and outer space begins but, for the time being, this is not considered to be problematic.</a:t>
            </a:r>
          </a:p>
          <a:p>
            <a:r>
              <a:rPr lang="en-GB" dirty="0"/>
              <a:t>Space is occupied, so to speak, by satellites, </a:t>
            </a:r>
            <a:r>
              <a:rPr lang="en-GB" dirty="0" err="1"/>
              <a:t>spacecrafts</a:t>
            </a:r>
            <a:r>
              <a:rPr lang="en-GB" dirty="0"/>
              <a:t>, planets and celestial bodies. Outer space is not subject to territorial sovereignty.</a:t>
            </a:r>
          </a:p>
          <a:p>
            <a:r>
              <a:rPr lang="en-GB" dirty="0"/>
              <a:t>In 1958 the General Assembly of the UN adopted the first important resolution on outer space. </a:t>
            </a:r>
          </a:p>
          <a:p>
            <a:r>
              <a:rPr lang="en-GB" dirty="0"/>
              <a:t>It suggested that mankind had a common interest in outer space and established the principle that outer space should only be used  for peaceful purposes. See General Assembly Res. 1721 (XVI), 20 December 1961.</a:t>
            </a:r>
            <a:endParaRPr lang="en-US" dirty="0"/>
          </a:p>
        </p:txBody>
      </p:sp>
    </p:spTree>
    <p:extLst>
      <p:ext uri="{BB962C8B-B14F-4D97-AF65-F5344CB8AC3E}">
        <p14:creationId xmlns:p14="http://schemas.microsoft.com/office/powerpoint/2010/main" val="321895026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Space Law (2)</a:t>
            </a:r>
            <a:endParaRPr lang="en-US" b="1" dirty="0"/>
          </a:p>
        </p:txBody>
      </p:sp>
      <p:sp>
        <p:nvSpPr>
          <p:cNvPr id="3" name="Content Placeholder 2"/>
          <p:cNvSpPr>
            <a:spLocks noGrp="1"/>
          </p:cNvSpPr>
          <p:nvPr>
            <p:ph idx="1"/>
          </p:nvPr>
        </p:nvSpPr>
        <p:spPr/>
        <p:txBody>
          <a:bodyPr>
            <a:normAutofit fontScale="92500"/>
          </a:bodyPr>
          <a:lstStyle/>
          <a:p>
            <a:r>
              <a:rPr lang="en-GB" dirty="0"/>
              <a:t>Another resolution was adopted in 1963 under the title Declaration of Legal Principles Governing the Activities of States in the Exploration and Use of Outer Space, see; General Assembly Res. 1962 (XVIII), 13 December 1963.</a:t>
            </a:r>
          </a:p>
          <a:p>
            <a:r>
              <a:rPr lang="en-GB" dirty="0"/>
              <a:t>Liability is covered by the 1972 Liability Convention – </a:t>
            </a:r>
            <a:r>
              <a:rPr lang="en-GB" b="1" dirty="0"/>
              <a:t>Article II </a:t>
            </a:r>
            <a:r>
              <a:rPr lang="en-GB" dirty="0"/>
              <a:t>states that;</a:t>
            </a:r>
          </a:p>
          <a:p>
            <a:pPr marL="0" indent="0">
              <a:buNone/>
            </a:pPr>
            <a:r>
              <a:rPr lang="en-GB" dirty="0"/>
              <a:t>‘A launching state shall be absolutely liable to pay compensation for damage caused by its space object on the surface of the earth or to aircraft in flight’.</a:t>
            </a:r>
          </a:p>
          <a:p>
            <a:pPr marL="0" indent="0">
              <a:buNone/>
            </a:pPr>
            <a:r>
              <a:rPr lang="en-GB" dirty="0"/>
              <a:t>Claims are dealt with through diplomatic channels (so as to avoid litigation). See; </a:t>
            </a:r>
            <a:r>
              <a:rPr lang="en-GB" b="1" dirty="0"/>
              <a:t>1978 Cosmos 954 incident.</a:t>
            </a:r>
          </a:p>
          <a:p>
            <a:pPr marL="0" indent="0">
              <a:buNone/>
            </a:pPr>
            <a:r>
              <a:rPr lang="en-GB" b="1" dirty="0"/>
              <a:t>See also; Committee on the Peaceful Uses of Outer Space (COPUOS)</a:t>
            </a:r>
            <a:endParaRPr lang="en-US" b="1" dirty="0"/>
          </a:p>
        </p:txBody>
      </p:sp>
    </p:spTree>
    <p:extLst>
      <p:ext uri="{BB962C8B-B14F-4D97-AF65-F5344CB8AC3E}">
        <p14:creationId xmlns:p14="http://schemas.microsoft.com/office/powerpoint/2010/main" val="9587347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Outline of the Maritime Regime</a:t>
            </a:r>
          </a:p>
        </p:txBody>
      </p:sp>
      <p:sp>
        <p:nvSpPr>
          <p:cNvPr id="3" name="Content Placeholder 2"/>
          <p:cNvSpPr>
            <a:spLocks noGrp="1"/>
          </p:cNvSpPr>
          <p:nvPr>
            <p:ph idx="1"/>
          </p:nvPr>
        </p:nvSpPr>
        <p:spPr/>
        <p:txBody>
          <a:bodyPr>
            <a:normAutofit lnSpcReduction="10000"/>
          </a:bodyPr>
          <a:lstStyle/>
          <a:p>
            <a:r>
              <a:rPr lang="en-GB" dirty="0"/>
              <a:t>General law of the sea used to be and to some extent is still governed, by customary international law.</a:t>
            </a:r>
          </a:p>
          <a:p>
            <a:endParaRPr lang="en-GB" dirty="0"/>
          </a:p>
          <a:p>
            <a:r>
              <a:rPr lang="en-GB" dirty="0"/>
              <a:t>For practical purpose much of it is now in a treaty which was concluded in 1982, the United Nations Law of the Sea Convention (UNCLOS (III), the product of almost a decade of intense negotiations. Entered into force in 1994. </a:t>
            </a:r>
          </a:p>
          <a:p>
            <a:pPr marL="0" indent="0">
              <a:buNone/>
            </a:pPr>
            <a:endParaRPr lang="en-GB" dirty="0"/>
          </a:p>
          <a:p>
            <a:r>
              <a:rPr lang="en-GB" dirty="0"/>
              <a:t>In line with customary international law, the convention divides the seas into a number of maritime zones. </a:t>
            </a:r>
          </a:p>
        </p:txBody>
      </p:sp>
    </p:spTree>
    <p:extLst>
      <p:ext uri="{BB962C8B-B14F-4D97-AF65-F5344CB8AC3E}">
        <p14:creationId xmlns:p14="http://schemas.microsoft.com/office/powerpoint/2010/main" val="29939085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Outline of the Maritime Regime (2)</a:t>
            </a:r>
            <a:endParaRPr lang="en-GB" dirty="0"/>
          </a:p>
        </p:txBody>
      </p:sp>
      <p:sp>
        <p:nvSpPr>
          <p:cNvPr id="3" name="Content Placeholder 2"/>
          <p:cNvSpPr>
            <a:spLocks noGrp="1"/>
          </p:cNvSpPr>
          <p:nvPr>
            <p:ph idx="1"/>
          </p:nvPr>
        </p:nvSpPr>
        <p:spPr/>
        <p:txBody>
          <a:bodyPr>
            <a:normAutofit lnSpcReduction="10000"/>
          </a:bodyPr>
          <a:lstStyle/>
          <a:p>
            <a:r>
              <a:rPr lang="en-GB" dirty="0"/>
              <a:t>Inside a state’s territory, naturally, are its internal waters: the rivers, lake and canals.  </a:t>
            </a:r>
          </a:p>
          <a:p>
            <a:r>
              <a:rPr lang="en-GB" dirty="0"/>
              <a:t>These are simply considered as part of the national territory, although delimitation issues may arise with boundary rivers or boundary lakes.</a:t>
            </a:r>
          </a:p>
          <a:p>
            <a:r>
              <a:rPr lang="en-GB" dirty="0"/>
              <a:t>Often the middle of the navigable channel (the so-called</a:t>
            </a:r>
            <a:r>
              <a:rPr lang="en-GB" i="1" dirty="0"/>
              <a:t> </a:t>
            </a:r>
            <a:r>
              <a:rPr lang="en-GB" i="1" dirty="0" err="1"/>
              <a:t>thalweg</a:t>
            </a:r>
            <a:r>
              <a:rPr lang="en-GB" dirty="0"/>
              <a:t>) marks the boundary between adjacent states.</a:t>
            </a:r>
          </a:p>
          <a:p>
            <a:r>
              <a:rPr lang="en-GB" dirty="0"/>
              <a:t>State can agree with each other on a different regime, including full sovereignty by one of them in conjunction with specific rights for others. See; </a:t>
            </a:r>
          </a:p>
          <a:p>
            <a:pPr marL="0" indent="0">
              <a:buNone/>
            </a:pPr>
            <a:r>
              <a:rPr lang="en-GB" b="1" i="1" dirty="0"/>
              <a:t>Costa Rico v Nicaragua </a:t>
            </a:r>
            <a:r>
              <a:rPr lang="en-GB" dirty="0"/>
              <a:t>case</a:t>
            </a:r>
          </a:p>
        </p:txBody>
      </p:sp>
    </p:spTree>
    <p:extLst>
      <p:ext uri="{BB962C8B-B14F-4D97-AF65-F5344CB8AC3E}">
        <p14:creationId xmlns:p14="http://schemas.microsoft.com/office/powerpoint/2010/main" val="10076132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22922"/>
            <a:ext cx="10515600" cy="1325563"/>
          </a:xfrm>
        </p:spPr>
        <p:txBody>
          <a:bodyPr/>
          <a:lstStyle/>
          <a:p>
            <a:r>
              <a:rPr lang="en-GB" b="1" dirty="0"/>
              <a:t>Outline of the Maritime Regime (3)</a:t>
            </a:r>
            <a:endParaRPr lang="en-GB" dirty="0"/>
          </a:p>
        </p:txBody>
      </p:sp>
      <p:sp>
        <p:nvSpPr>
          <p:cNvPr id="3" name="Content Placeholder 2"/>
          <p:cNvSpPr>
            <a:spLocks noGrp="1"/>
          </p:cNvSpPr>
          <p:nvPr>
            <p:ph idx="1"/>
          </p:nvPr>
        </p:nvSpPr>
        <p:spPr/>
        <p:txBody>
          <a:bodyPr/>
          <a:lstStyle/>
          <a:p>
            <a:r>
              <a:rPr lang="en-GB" dirty="0"/>
              <a:t>UNCLOS  was not the first attempt to codify the law of the sea. In particular the 1950s saw the conclusion of a number of separate multilateral conventions on the law of the sea, concluded in Geneva.</a:t>
            </a:r>
          </a:p>
          <a:p>
            <a:r>
              <a:rPr lang="en-GB" dirty="0"/>
              <a:t>This meant that states were open to back-scratching deals i.e. you do me a favour on topic X, in return for which I will do you a favour on topic Y or Z.</a:t>
            </a:r>
          </a:p>
          <a:p>
            <a:r>
              <a:rPr lang="en-GB" dirty="0"/>
              <a:t>This ends up bringing existing laws in question, and it is fair to say that there is some </a:t>
            </a:r>
            <a:r>
              <a:rPr lang="en-GB" dirty="0" err="1"/>
              <a:t>unclarity</a:t>
            </a:r>
            <a:r>
              <a:rPr lang="en-GB" dirty="0"/>
              <a:t> at present about which parts of the UNCLOS represent customary international law (and therewith are also binding upon non-members) and which do not.</a:t>
            </a:r>
          </a:p>
        </p:txBody>
      </p:sp>
    </p:spTree>
    <p:extLst>
      <p:ext uri="{BB962C8B-B14F-4D97-AF65-F5344CB8AC3E}">
        <p14:creationId xmlns:p14="http://schemas.microsoft.com/office/powerpoint/2010/main" val="32560964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Outline of the Maritime Regime (4)</a:t>
            </a:r>
            <a:endParaRPr lang="en-GB" dirty="0"/>
          </a:p>
        </p:txBody>
      </p:sp>
      <p:sp>
        <p:nvSpPr>
          <p:cNvPr id="3" name="Content Placeholder 2"/>
          <p:cNvSpPr>
            <a:spLocks noGrp="1"/>
          </p:cNvSpPr>
          <p:nvPr>
            <p:ph idx="1"/>
          </p:nvPr>
        </p:nvSpPr>
        <p:spPr/>
        <p:txBody>
          <a:bodyPr>
            <a:normAutofit lnSpcReduction="10000"/>
          </a:bodyPr>
          <a:lstStyle/>
          <a:p>
            <a:r>
              <a:rPr lang="en-GB" dirty="0"/>
              <a:t>The problem may be seen largely academic in light of the circumstance that 162 states and the EU are parties to the convention; there is a strong practical consideration here; the USA is not a party.</a:t>
            </a:r>
          </a:p>
          <a:p>
            <a:r>
              <a:rPr lang="en-GB" dirty="0"/>
              <a:t>USA is not only an economic, political and military superpower but also has a lengthy coastline and extensive continental shelf, its non-participation is of considerable relevance.</a:t>
            </a:r>
          </a:p>
          <a:p>
            <a:r>
              <a:rPr lang="en-GB" dirty="0"/>
              <a:t>International Maritime Organisation (IMO) has been in existent since 1948. The organisation has its main task the security and safety of shipping and prevention of marine pollution and has 170 member states.</a:t>
            </a:r>
          </a:p>
          <a:p>
            <a:pPr marL="0" indent="0">
              <a:buNone/>
            </a:pPr>
            <a:endParaRPr lang="en-GB" dirty="0"/>
          </a:p>
        </p:txBody>
      </p:sp>
    </p:spTree>
    <p:extLst>
      <p:ext uri="{BB962C8B-B14F-4D97-AF65-F5344CB8AC3E}">
        <p14:creationId xmlns:p14="http://schemas.microsoft.com/office/powerpoint/2010/main" val="4243539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Internal Waters</a:t>
            </a:r>
          </a:p>
        </p:txBody>
      </p:sp>
      <p:sp>
        <p:nvSpPr>
          <p:cNvPr id="3" name="Content Placeholder 2"/>
          <p:cNvSpPr>
            <a:spLocks noGrp="1"/>
          </p:cNvSpPr>
          <p:nvPr>
            <p:ph idx="1"/>
          </p:nvPr>
        </p:nvSpPr>
        <p:spPr/>
        <p:txBody>
          <a:bodyPr/>
          <a:lstStyle/>
          <a:p>
            <a:r>
              <a:rPr lang="en-GB" dirty="0"/>
              <a:t>Waters on the landward side of the baseline are usually referred to as internal waters, and may include rivers, lakes, canals, bays and, importantly, ports.</a:t>
            </a:r>
          </a:p>
          <a:p>
            <a:r>
              <a:rPr lang="en-GB" dirty="0"/>
              <a:t>Territorial states exercise jurisdiction, and this includes, as a matter of principle, criminal jurisdiction.</a:t>
            </a:r>
          </a:p>
          <a:p>
            <a:r>
              <a:rPr lang="en-GB" dirty="0"/>
              <a:t>States usually tend to exercise their jurisdiction only when their interests are at stake; for minor offences taking place on board a vessel lying in port or sailing on a river, they readily defer to the jurisdiction of the flag state.</a:t>
            </a:r>
          </a:p>
        </p:txBody>
      </p:sp>
    </p:spTree>
    <p:extLst>
      <p:ext uri="{BB962C8B-B14F-4D97-AF65-F5344CB8AC3E}">
        <p14:creationId xmlns:p14="http://schemas.microsoft.com/office/powerpoint/2010/main" val="16903854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Internal Waters</a:t>
            </a:r>
            <a:endParaRPr lang="en-US" dirty="0"/>
          </a:p>
        </p:txBody>
      </p:sp>
      <p:sp>
        <p:nvSpPr>
          <p:cNvPr id="3" name="Content Placeholder 2"/>
          <p:cNvSpPr>
            <a:spLocks noGrp="1"/>
          </p:cNvSpPr>
          <p:nvPr>
            <p:ph idx="1"/>
          </p:nvPr>
        </p:nvSpPr>
        <p:spPr/>
        <p:txBody>
          <a:bodyPr>
            <a:normAutofit lnSpcReduction="10000"/>
          </a:bodyPr>
          <a:lstStyle/>
          <a:p>
            <a:r>
              <a:rPr lang="en-GB" dirty="0"/>
              <a:t>Ships have no right to enter another state’s ports or waters in the absence of a treaty provision to that effect, and while it is generally conceded that there is a presumption that ports and waterways are open foreign merchants ships, this presumption has not crystallised into a customary right.</a:t>
            </a:r>
          </a:p>
          <a:p>
            <a:r>
              <a:rPr lang="en-GB" dirty="0"/>
              <a:t>The one exception relates to ships in distress, but even this is limited to situations where human life is at risk – it is not generally accepted for instance that this also extends to saving a ship’s cargo.</a:t>
            </a:r>
          </a:p>
          <a:p>
            <a:r>
              <a:rPr lang="en-GB" dirty="0"/>
              <a:t>Article 1 of the Suez Canal treaty provides that the canal ‘shall always be free and open, in time of war as in time of peace, to every vessel of commerce or of war, without distinction of flag.</a:t>
            </a:r>
          </a:p>
          <a:p>
            <a:endParaRPr lang="en-US" dirty="0"/>
          </a:p>
        </p:txBody>
      </p:sp>
    </p:spTree>
    <p:extLst>
      <p:ext uri="{BB962C8B-B14F-4D97-AF65-F5344CB8AC3E}">
        <p14:creationId xmlns:p14="http://schemas.microsoft.com/office/powerpoint/2010/main" val="9906928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9119</TotalTime>
  <Words>3010</Words>
  <Application>Microsoft Office PowerPoint</Application>
  <PresentationFormat>Widescreen</PresentationFormat>
  <Paragraphs>146</Paragraphs>
  <Slides>32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32</vt:i4>
      </vt:variant>
    </vt:vector>
  </HeadingPairs>
  <TitlesOfParts>
    <vt:vector size="36" baseType="lpstr">
      <vt:lpstr>Arial</vt:lpstr>
      <vt:lpstr>Calibri</vt:lpstr>
      <vt:lpstr>Calibri Light</vt:lpstr>
      <vt:lpstr>Office Theme</vt:lpstr>
      <vt:lpstr>The Seas, the Air and Outer Space</vt:lpstr>
      <vt:lpstr>Introductory (1)</vt:lpstr>
      <vt:lpstr>Introductory (2)</vt:lpstr>
      <vt:lpstr>Outline of the Maritime Regime</vt:lpstr>
      <vt:lpstr>Outline of the Maritime Regime (2)</vt:lpstr>
      <vt:lpstr>Outline of the Maritime Regime (3)</vt:lpstr>
      <vt:lpstr>Outline of the Maritime Regime (4)</vt:lpstr>
      <vt:lpstr>Internal Waters</vt:lpstr>
      <vt:lpstr>Internal Waters</vt:lpstr>
      <vt:lpstr>Territorial Sea and Contiguous Zone</vt:lpstr>
      <vt:lpstr>Territorial Sea and Contiguous Zone (2)</vt:lpstr>
      <vt:lpstr>Territorial Sea and Contiguous Zone (3)</vt:lpstr>
      <vt:lpstr>Territorial Sea and Contiguous Zone (4)</vt:lpstr>
      <vt:lpstr>Territorial Sea and Contiguous Zone (5)</vt:lpstr>
      <vt:lpstr>Territorial Sea and Contiguous Zone (6)</vt:lpstr>
      <vt:lpstr>Exclusive Economic Zone (EEZ)</vt:lpstr>
      <vt:lpstr>Exclusive Economic Zone (EEZ) (2)</vt:lpstr>
      <vt:lpstr>Exclusive Economic Zone (EEZ) (3)</vt:lpstr>
      <vt:lpstr>Continental Shelf</vt:lpstr>
      <vt:lpstr>Continental Shelf (2)</vt:lpstr>
      <vt:lpstr>High Seas </vt:lpstr>
      <vt:lpstr>High Seas (2)</vt:lpstr>
      <vt:lpstr>High Seas (3)</vt:lpstr>
      <vt:lpstr>The Deep Seabed</vt:lpstr>
      <vt:lpstr>Maritime Delimitation </vt:lpstr>
      <vt:lpstr>Maritime Delimitation (2)</vt:lpstr>
      <vt:lpstr>Air Law </vt:lpstr>
      <vt:lpstr>Air Law (2)</vt:lpstr>
      <vt:lpstr>Air Law (3)</vt:lpstr>
      <vt:lpstr>Air Law (4) </vt:lpstr>
      <vt:lpstr>Space Law</vt:lpstr>
      <vt:lpstr>Space Law (2)</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Seas, the Air and Outer Space</dc:title>
  <dc:creator>Chiristne Kayuma</dc:creator>
  <cp:lastModifiedBy>Win7</cp:lastModifiedBy>
  <cp:revision>95</cp:revision>
  <dcterms:created xsi:type="dcterms:W3CDTF">2016-03-07T07:19:19Z</dcterms:created>
  <dcterms:modified xsi:type="dcterms:W3CDTF">2017-05-12T21:17:24Z</dcterms:modified>
</cp:coreProperties>
</file>