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57" r:id="rId5"/>
    <p:sldId id="285" r:id="rId6"/>
    <p:sldId id="261" r:id="rId7"/>
    <p:sldId id="283" r:id="rId8"/>
    <p:sldId id="262" r:id="rId9"/>
    <p:sldId id="263" r:id="rId10"/>
    <p:sldId id="267" r:id="rId11"/>
    <p:sldId id="268" r:id="rId12"/>
    <p:sldId id="269" r:id="rId13"/>
    <p:sldId id="270" r:id="rId14"/>
    <p:sldId id="271" r:id="rId15"/>
    <p:sldId id="272" r:id="rId16"/>
    <p:sldId id="273" r:id="rId17"/>
    <p:sldId id="275" r:id="rId18"/>
    <p:sldId id="259" r:id="rId19"/>
    <p:sldId id="260" r:id="rId20"/>
    <p:sldId id="274" r:id="rId21"/>
    <p:sldId id="276" r:id="rId22"/>
    <p:sldId id="277" r:id="rId23"/>
    <p:sldId id="278" r:id="rId24"/>
    <p:sldId id="279" r:id="rId25"/>
    <p:sldId id="280" r:id="rId26"/>
    <p:sldId id="281" r:id="rId27"/>
    <p:sldId id="282" r:id="rId28"/>
    <p:sldId id="28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5BD0B59-CA76-42AE-B5AB-8A88271E274C}" type="datetimeFigureOut">
              <a:rPr lang="en-GB" smtClean="0"/>
              <a:t>20/08/2016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A08999-F801-4700-BDF6-0D8373312FF6}" type="slidenum">
              <a:rPr lang="en-GB" smtClean="0"/>
              <a:t>‹#›</a:t>
            </a:fld>
            <a:endParaRPr lang="en-GB"/>
          </a:p>
        </p:txBody>
      </p:sp>
    </p:spTree>
    <p:extLst>
      <p:ext uri="{BB962C8B-B14F-4D97-AF65-F5344CB8AC3E}">
        <p14:creationId xmlns:p14="http://schemas.microsoft.com/office/powerpoint/2010/main" val="4018096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5BD0B59-CA76-42AE-B5AB-8A88271E274C}" type="datetimeFigureOut">
              <a:rPr lang="en-GB" smtClean="0"/>
              <a:t>20/08/2016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A08999-F801-4700-BDF6-0D8373312FF6}" type="slidenum">
              <a:rPr lang="en-GB" smtClean="0"/>
              <a:t>‹#›</a:t>
            </a:fld>
            <a:endParaRPr lang="en-GB"/>
          </a:p>
        </p:txBody>
      </p:sp>
    </p:spTree>
    <p:extLst>
      <p:ext uri="{BB962C8B-B14F-4D97-AF65-F5344CB8AC3E}">
        <p14:creationId xmlns:p14="http://schemas.microsoft.com/office/powerpoint/2010/main" val="1352750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5BD0B59-CA76-42AE-B5AB-8A88271E274C}" type="datetimeFigureOut">
              <a:rPr lang="en-GB" smtClean="0"/>
              <a:t>20/08/2016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A08999-F801-4700-BDF6-0D8373312FF6}" type="slidenum">
              <a:rPr lang="en-GB" smtClean="0"/>
              <a:t>‹#›</a:t>
            </a:fld>
            <a:endParaRPr lang="en-GB"/>
          </a:p>
        </p:txBody>
      </p:sp>
    </p:spTree>
    <p:extLst>
      <p:ext uri="{BB962C8B-B14F-4D97-AF65-F5344CB8AC3E}">
        <p14:creationId xmlns:p14="http://schemas.microsoft.com/office/powerpoint/2010/main" val="934790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5BD0B59-CA76-42AE-B5AB-8A88271E274C}" type="datetimeFigureOut">
              <a:rPr lang="en-GB" smtClean="0"/>
              <a:t>20/08/2016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A08999-F801-4700-BDF6-0D8373312FF6}" type="slidenum">
              <a:rPr lang="en-GB" smtClean="0"/>
              <a:t>‹#›</a:t>
            </a:fld>
            <a:endParaRPr lang="en-GB"/>
          </a:p>
        </p:txBody>
      </p:sp>
    </p:spTree>
    <p:extLst>
      <p:ext uri="{BB962C8B-B14F-4D97-AF65-F5344CB8AC3E}">
        <p14:creationId xmlns:p14="http://schemas.microsoft.com/office/powerpoint/2010/main" val="1560496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BD0B59-CA76-42AE-B5AB-8A88271E274C}" type="datetimeFigureOut">
              <a:rPr lang="en-GB" smtClean="0"/>
              <a:t>20/08/2016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A08999-F801-4700-BDF6-0D8373312FF6}" type="slidenum">
              <a:rPr lang="en-GB" smtClean="0"/>
              <a:t>‹#›</a:t>
            </a:fld>
            <a:endParaRPr lang="en-GB"/>
          </a:p>
        </p:txBody>
      </p:sp>
    </p:spTree>
    <p:extLst>
      <p:ext uri="{BB962C8B-B14F-4D97-AF65-F5344CB8AC3E}">
        <p14:creationId xmlns:p14="http://schemas.microsoft.com/office/powerpoint/2010/main" val="3248374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5BD0B59-CA76-42AE-B5AB-8A88271E274C}" type="datetimeFigureOut">
              <a:rPr lang="en-GB" smtClean="0"/>
              <a:t>20/08/2016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A08999-F801-4700-BDF6-0D8373312FF6}" type="slidenum">
              <a:rPr lang="en-GB" smtClean="0"/>
              <a:t>‹#›</a:t>
            </a:fld>
            <a:endParaRPr lang="en-GB"/>
          </a:p>
        </p:txBody>
      </p:sp>
    </p:spTree>
    <p:extLst>
      <p:ext uri="{BB962C8B-B14F-4D97-AF65-F5344CB8AC3E}">
        <p14:creationId xmlns:p14="http://schemas.microsoft.com/office/powerpoint/2010/main" val="416176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5BD0B59-CA76-42AE-B5AB-8A88271E274C}" type="datetimeFigureOut">
              <a:rPr lang="en-GB" smtClean="0"/>
              <a:t>20/08/2016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FA08999-F801-4700-BDF6-0D8373312FF6}" type="slidenum">
              <a:rPr lang="en-GB" smtClean="0"/>
              <a:t>‹#›</a:t>
            </a:fld>
            <a:endParaRPr lang="en-GB"/>
          </a:p>
        </p:txBody>
      </p:sp>
    </p:spTree>
    <p:extLst>
      <p:ext uri="{BB962C8B-B14F-4D97-AF65-F5344CB8AC3E}">
        <p14:creationId xmlns:p14="http://schemas.microsoft.com/office/powerpoint/2010/main" val="3192820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5BD0B59-CA76-42AE-B5AB-8A88271E274C}" type="datetimeFigureOut">
              <a:rPr lang="en-GB" smtClean="0"/>
              <a:t>20/08/2016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FA08999-F801-4700-BDF6-0D8373312FF6}" type="slidenum">
              <a:rPr lang="en-GB" smtClean="0"/>
              <a:t>‹#›</a:t>
            </a:fld>
            <a:endParaRPr lang="en-GB"/>
          </a:p>
        </p:txBody>
      </p:sp>
    </p:spTree>
    <p:extLst>
      <p:ext uri="{BB962C8B-B14F-4D97-AF65-F5344CB8AC3E}">
        <p14:creationId xmlns:p14="http://schemas.microsoft.com/office/powerpoint/2010/main" val="1556574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BD0B59-CA76-42AE-B5AB-8A88271E274C}" type="datetimeFigureOut">
              <a:rPr lang="en-GB" smtClean="0"/>
              <a:t>20/08/2016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FA08999-F801-4700-BDF6-0D8373312FF6}" type="slidenum">
              <a:rPr lang="en-GB" smtClean="0"/>
              <a:t>‹#›</a:t>
            </a:fld>
            <a:endParaRPr lang="en-GB"/>
          </a:p>
        </p:txBody>
      </p:sp>
    </p:spTree>
    <p:extLst>
      <p:ext uri="{BB962C8B-B14F-4D97-AF65-F5344CB8AC3E}">
        <p14:creationId xmlns:p14="http://schemas.microsoft.com/office/powerpoint/2010/main" val="2906530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5BD0B59-CA76-42AE-B5AB-8A88271E274C}" type="datetimeFigureOut">
              <a:rPr lang="en-GB" smtClean="0"/>
              <a:t>20/08/2016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A08999-F801-4700-BDF6-0D8373312FF6}" type="slidenum">
              <a:rPr lang="en-GB" smtClean="0"/>
              <a:t>‹#›</a:t>
            </a:fld>
            <a:endParaRPr lang="en-GB"/>
          </a:p>
        </p:txBody>
      </p:sp>
    </p:spTree>
    <p:extLst>
      <p:ext uri="{BB962C8B-B14F-4D97-AF65-F5344CB8AC3E}">
        <p14:creationId xmlns:p14="http://schemas.microsoft.com/office/powerpoint/2010/main" val="225956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5BD0B59-CA76-42AE-B5AB-8A88271E274C}" type="datetimeFigureOut">
              <a:rPr lang="en-GB" smtClean="0"/>
              <a:t>20/08/2016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A08999-F801-4700-BDF6-0D8373312FF6}" type="slidenum">
              <a:rPr lang="en-GB" smtClean="0"/>
              <a:t>‹#›</a:t>
            </a:fld>
            <a:endParaRPr lang="en-GB"/>
          </a:p>
        </p:txBody>
      </p:sp>
    </p:spTree>
    <p:extLst>
      <p:ext uri="{BB962C8B-B14F-4D97-AF65-F5344CB8AC3E}">
        <p14:creationId xmlns:p14="http://schemas.microsoft.com/office/powerpoint/2010/main" val="1243053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BD0B59-CA76-42AE-B5AB-8A88271E274C}" type="datetimeFigureOut">
              <a:rPr lang="en-GB" smtClean="0"/>
              <a:t>20/08/2016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A08999-F801-4700-BDF6-0D8373312FF6}" type="slidenum">
              <a:rPr lang="en-GB" smtClean="0"/>
              <a:t>‹#›</a:t>
            </a:fld>
            <a:endParaRPr lang="en-GB"/>
          </a:p>
        </p:txBody>
      </p:sp>
    </p:spTree>
    <p:extLst>
      <p:ext uri="{BB962C8B-B14F-4D97-AF65-F5344CB8AC3E}">
        <p14:creationId xmlns:p14="http://schemas.microsoft.com/office/powerpoint/2010/main" val="4091479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The Law of Treaties </a:t>
            </a:r>
          </a:p>
        </p:txBody>
      </p:sp>
      <p:sp>
        <p:nvSpPr>
          <p:cNvPr id="3" name="Subtitle 2"/>
          <p:cNvSpPr>
            <a:spLocks noGrp="1"/>
          </p:cNvSpPr>
          <p:nvPr>
            <p:ph type="subTitle" idx="1"/>
          </p:nvPr>
        </p:nvSpPr>
        <p:spPr/>
        <p:txBody>
          <a:bodyPr>
            <a:normAutofit/>
          </a:bodyPr>
          <a:lstStyle/>
          <a:p>
            <a:pPr algn="r"/>
            <a:r>
              <a:rPr lang="en-GB" sz="4000" b="1" dirty="0"/>
              <a:t>Lecture 2</a:t>
            </a:r>
          </a:p>
        </p:txBody>
      </p:sp>
    </p:spTree>
    <p:extLst>
      <p:ext uri="{BB962C8B-B14F-4D97-AF65-F5344CB8AC3E}">
        <p14:creationId xmlns:p14="http://schemas.microsoft.com/office/powerpoint/2010/main" val="319225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Governed by International Law </a:t>
            </a:r>
          </a:p>
        </p:txBody>
      </p:sp>
      <p:sp>
        <p:nvSpPr>
          <p:cNvPr id="3" name="Content Placeholder 2"/>
          <p:cNvSpPr>
            <a:spLocks noGrp="1"/>
          </p:cNvSpPr>
          <p:nvPr>
            <p:ph idx="1"/>
          </p:nvPr>
        </p:nvSpPr>
        <p:spPr/>
        <p:txBody>
          <a:bodyPr/>
          <a:lstStyle/>
          <a:p>
            <a:r>
              <a:rPr lang="en-GB" dirty="0"/>
              <a:t>There maybe agreements between states (i.e. agreements for the acquisition of premises for a diplomatic mission or for commercial transaction)</a:t>
            </a:r>
          </a:p>
          <a:p>
            <a:endParaRPr lang="en-GB" dirty="0"/>
          </a:p>
          <a:p>
            <a:r>
              <a:rPr lang="en-GB" dirty="0"/>
              <a:t>These are regulated by the local law of one of the parties or by conflict of laws principle. (set of rules of procedural law which determine the legal system and the law of jurisdiction applying to a given legal dispute)</a:t>
            </a:r>
          </a:p>
        </p:txBody>
      </p:sp>
    </p:spTree>
    <p:extLst>
      <p:ext uri="{BB962C8B-B14F-4D97-AF65-F5344CB8AC3E}">
        <p14:creationId xmlns:p14="http://schemas.microsoft.com/office/powerpoint/2010/main" val="4024091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Intention to create Legal Obligations </a:t>
            </a:r>
          </a:p>
        </p:txBody>
      </p:sp>
      <p:sp>
        <p:nvSpPr>
          <p:cNvPr id="3" name="Content Placeholder 2"/>
          <p:cNvSpPr>
            <a:spLocks noGrp="1"/>
          </p:cNvSpPr>
          <p:nvPr>
            <p:ph idx="1"/>
          </p:nvPr>
        </p:nvSpPr>
        <p:spPr/>
        <p:txBody>
          <a:bodyPr>
            <a:normAutofit fontScale="92500" lnSpcReduction="20000"/>
          </a:bodyPr>
          <a:lstStyle/>
          <a:p>
            <a:r>
              <a:rPr lang="en-GB" dirty="0"/>
              <a:t>From practical point of view, the decisive factor is whether the instrument is intended to create international legal rights and obligations between the parties.</a:t>
            </a:r>
          </a:p>
          <a:p>
            <a:endParaRPr lang="en-GB" dirty="0"/>
          </a:p>
          <a:p>
            <a:r>
              <a:rPr lang="en-GB" dirty="0"/>
              <a:t>The element intention to create legal obligations under international law can be found in the traditional definitions of treaty by eminent writers but it is not expressly mentioned in the definition of treaty by the Vienna Convention.</a:t>
            </a:r>
          </a:p>
          <a:p>
            <a:r>
              <a:rPr lang="en-GB" dirty="0"/>
              <a:t>See; </a:t>
            </a:r>
            <a:r>
              <a:rPr lang="en-GB" b="1" dirty="0"/>
              <a:t>Aegean Sea Continental Shelf Case(</a:t>
            </a:r>
            <a:r>
              <a:rPr lang="en-GB" b="1" i="1" dirty="0"/>
              <a:t>Greece v Turkey</a:t>
            </a:r>
            <a:r>
              <a:rPr lang="en-GB" b="1" dirty="0"/>
              <a:t>)</a:t>
            </a:r>
            <a:r>
              <a:rPr lang="en-GB" dirty="0"/>
              <a:t>, the ICJ saw no problem in treating a press communique as a binding treaty possibly conferring jurisdiction on the court. Also See;</a:t>
            </a:r>
          </a:p>
          <a:p>
            <a:r>
              <a:rPr lang="en-GB" b="1" i="1" dirty="0"/>
              <a:t>Qatar v Bahrain </a:t>
            </a:r>
            <a:r>
              <a:rPr lang="en-GB" i="1" dirty="0"/>
              <a:t>(1994)</a:t>
            </a:r>
          </a:p>
          <a:p>
            <a:pPr marL="0" indent="0">
              <a:buNone/>
            </a:pPr>
            <a:endParaRPr lang="en-GB" dirty="0"/>
          </a:p>
        </p:txBody>
      </p:sp>
    </p:spTree>
    <p:extLst>
      <p:ext uri="{BB962C8B-B14F-4D97-AF65-F5344CB8AC3E}">
        <p14:creationId xmlns:p14="http://schemas.microsoft.com/office/powerpoint/2010/main" val="411106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Whether embodied in a single instrument or more </a:t>
            </a:r>
          </a:p>
        </p:txBody>
      </p:sp>
      <p:sp>
        <p:nvSpPr>
          <p:cNvPr id="3" name="Content Placeholder 2"/>
          <p:cNvSpPr>
            <a:spLocks noGrp="1"/>
          </p:cNvSpPr>
          <p:nvPr>
            <p:ph idx="1"/>
          </p:nvPr>
        </p:nvSpPr>
        <p:spPr/>
        <p:txBody>
          <a:bodyPr>
            <a:normAutofit lnSpcReduction="10000"/>
          </a:bodyPr>
          <a:lstStyle/>
          <a:p>
            <a:r>
              <a:rPr lang="en-GB" dirty="0"/>
              <a:t>The classic form for a treaty is a single instrument.</a:t>
            </a:r>
          </a:p>
          <a:p>
            <a:pPr marL="0" indent="0">
              <a:buNone/>
            </a:pPr>
            <a:endParaRPr lang="en-GB" dirty="0"/>
          </a:p>
          <a:p>
            <a:r>
              <a:rPr lang="en-GB" dirty="0"/>
              <a:t>The definition reference to the number of instruments merely means that treaties can come both in the form of a single instrument, and in form of correspondence. (in much the same way as offer and acceptance taken together, can form a contract in most contract law systems) </a:t>
            </a:r>
          </a:p>
          <a:p>
            <a:pPr marL="0" indent="0">
              <a:buNone/>
            </a:pPr>
            <a:r>
              <a:rPr lang="en-GB" b="1" dirty="0"/>
              <a:t>In written form </a:t>
            </a:r>
          </a:p>
          <a:p>
            <a:pPr marL="0" indent="0">
              <a:buNone/>
            </a:pPr>
            <a:r>
              <a:rPr lang="en-GB" dirty="0"/>
              <a:t>Art. 3 - The Vienna Convention does not apply to </a:t>
            </a:r>
            <a:r>
              <a:rPr lang="en-GB" u="sng" dirty="0"/>
              <a:t>oral agreements</a:t>
            </a:r>
            <a:r>
              <a:rPr lang="en-GB" dirty="0"/>
              <a:t>, although such agreements are valid under customary international law.</a:t>
            </a:r>
          </a:p>
          <a:p>
            <a:pPr marL="0" indent="0">
              <a:buNone/>
            </a:pPr>
            <a:endParaRPr lang="en-GB" b="1" dirty="0"/>
          </a:p>
        </p:txBody>
      </p:sp>
    </p:spTree>
    <p:extLst>
      <p:ext uri="{BB962C8B-B14F-4D97-AF65-F5344CB8AC3E}">
        <p14:creationId xmlns:p14="http://schemas.microsoft.com/office/powerpoint/2010/main" val="4214572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Other terms used in treaty Law (1)</a:t>
            </a:r>
          </a:p>
        </p:txBody>
      </p:sp>
      <p:sp>
        <p:nvSpPr>
          <p:cNvPr id="3" name="Content Placeholder 2"/>
          <p:cNvSpPr>
            <a:spLocks noGrp="1"/>
          </p:cNvSpPr>
          <p:nvPr>
            <p:ph idx="1"/>
          </p:nvPr>
        </p:nvSpPr>
        <p:spPr/>
        <p:txBody>
          <a:bodyPr/>
          <a:lstStyle/>
          <a:p>
            <a:r>
              <a:rPr lang="en-GB" dirty="0"/>
              <a:t>Treaty is the generic term to embrace all types of binding international agreements. In practice, a number of terms are used to indicate an international agreement.</a:t>
            </a:r>
          </a:p>
          <a:p>
            <a:endParaRPr lang="en-GB" dirty="0"/>
          </a:p>
          <a:p>
            <a:r>
              <a:rPr lang="en-GB" dirty="0"/>
              <a:t>The term treaty itself is used to indicate formal agreements relating to peace, alliance, or the cession of territory, extradition, or some other fundamental matter.</a:t>
            </a:r>
          </a:p>
        </p:txBody>
      </p:sp>
    </p:spTree>
    <p:extLst>
      <p:ext uri="{BB962C8B-B14F-4D97-AF65-F5344CB8AC3E}">
        <p14:creationId xmlns:p14="http://schemas.microsoft.com/office/powerpoint/2010/main" val="3380185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Other terms used in treaty Law (2)</a:t>
            </a:r>
            <a:endParaRPr lang="en-GB" dirty="0"/>
          </a:p>
        </p:txBody>
      </p:sp>
      <p:sp>
        <p:nvSpPr>
          <p:cNvPr id="3" name="Content Placeholder 2"/>
          <p:cNvSpPr>
            <a:spLocks noGrp="1"/>
          </p:cNvSpPr>
          <p:nvPr>
            <p:ph idx="1"/>
          </p:nvPr>
        </p:nvSpPr>
        <p:spPr/>
        <p:txBody>
          <a:bodyPr/>
          <a:lstStyle/>
          <a:p>
            <a:r>
              <a:rPr lang="en-GB" b="1" dirty="0"/>
              <a:t>Convention</a:t>
            </a:r>
            <a:r>
              <a:rPr lang="en-GB" dirty="0"/>
              <a:t> is the term used for a proper formal instrument of a multilateral character.</a:t>
            </a:r>
          </a:p>
          <a:p>
            <a:r>
              <a:rPr lang="en-GB" dirty="0"/>
              <a:t>A </a:t>
            </a:r>
            <a:r>
              <a:rPr lang="en-GB" b="1" dirty="0"/>
              <a:t>Protocol</a:t>
            </a:r>
            <a:r>
              <a:rPr lang="en-GB" dirty="0"/>
              <a:t> is an instrument which is subsidiary or supplementary treaty</a:t>
            </a:r>
          </a:p>
          <a:p>
            <a:r>
              <a:rPr lang="en-GB" dirty="0"/>
              <a:t>An </a:t>
            </a:r>
            <a:r>
              <a:rPr lang="en-GB" b="1" dirty="0"/>
              <a:t>Exchange of Notes </a:t>
            </a:r>
            <a:r>
              <a:rPr lang="en-GB" dirty="0"/>
              <a:t>(or letters) is an informal method, very frequently adopted in recent years, whereby states reach to certain understanding or recognise certain obligations as binding them.</a:t>
            </a:r>
          </a:p>
          <a:p>
            <a:r>
              <a:rPr lang="en-GB" b="1" dirty="0"/>
              <a:t>Memorandum of Understanding (MOU) </a:t>
            </a:r>
            <a:r>
              <a:rPr lang="en-GB" dirty="0"/>
              <a:t>is not a treaty despite widely used by states. There is no rule under domestic or international that it must be published.</a:t>
            </a:r>
          </a:p>
          <a:p>
            <a:endParaRPr lang="en-GB" dirty="0"/>
          </a:p>
        </p:txBody>
      </p:sp>
    </p:spTree>
    <p:extLst>
      <p:ext uri="{BB962C8B-B14F-4D97-AF65-F5344CB8AC3E}">
        <p14:creationId xmlns:p14="http://schemas.microsoft.com/office/powerpoint/2010/main" val="4139368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 territorial dispute (1)</a:t>
            </a:r>
          </a:p>
        </p:txBody>
      </p:sp>
      <p:sp>
        <p:nvSpPr>
          <p:cNvPr id="3" name="Content Placeholder 2"/>
          <p:cNvSpPr>
            <a:spLocks noGrp="1"/>
          </p:cNvSpPr>
          <p:nvPr>
            <p:ph idx="1"/>
          </p:nvPr>
        </p:nvSpPr>
        <p:spPr/>
        <p:txBody>
          <a:bodyPr>
            <a:normAutofit fontScale="92500"/>
          </a:bodyPr>
          <a:lstStyle/>
          <a:p>
            <a:pPr marL="0" indent="0">
              <a:buNone/>
            </a:pPr>
            <a:r>
              <a:rPr lang="en-GB" b="1" dirty="0"/>
              <a:t>See (Denmark v Norway), (1993) PCIJ Series A?B, No 53</a:t>
            </a:r>
          </a:p>
          <a:p>
            <a:pPr marL="0" indent="0">
              <a:buNone/>
            </a:pPr>
            <a:endParaRPr lang="en-GB" dirty="0"/>
          </a:p>
          <a:p>
            <a:pPr marL="0" indent="0">
              <a:buNone/>
            </a:pPr>
            <a:r>
              <a:rPr lang="en-GB" dirty="0"/>
              <a:t>During the official conversation between M. </a:t>
            </a:r>
            <a:r>
              <a:rPr lang="en-GB" dirty="0" err="1"/>
              <a:t>Ihlen</a:t>
            </a:r>
            <a:r>
              <a:rPr lang="en-GB" dirty="0"/>
              <a:t>, Norwegian Foreign Minister, and the Danish Minister accredited to Norway, the Danish Minister suggested that Denmark would raise no objection to any claim Norway might want to make at the Paris Peace Conference to </a:t>
            </a:r>
            <a:r>
              <a:rPr lang="en-GB" dirty="0" err="1"/>
              <a:t>Spitzbergen</a:t>
            </a:r>
            <a:r>
              <a:rPr lang="en-GB" dirty="0"/>
              <a:t> if Norway would not oppose the Danish claim at the conference to Greenland. </a:t>
            </a:r>
          </a:p>
          <a:p>
            <a:pPr marL="0" indent="0">
              <a:buNone/>
            </a:pPr>
            <a:r>
              <a:rPr lang="en-GB" dirty="0"/>
              <a:t>M. </a:t>
            </a:r>
            <a:r>
              <a:rPr lang="en-GB" dirty="0" err="1"/>
              <a:t>Ihlen</a:t>
            </a:r>
            <a:r>
              <a:rPr lang="en-GB" dirty="0"/>
              <a:t>, in the course of further conversations with the Danish Minister, declared that “the Norwegian Government would not make any difficulty concerning the Danish claim”. [This is known as the </a:t>
            </a:r>
            <a:r>
              <a:rPr lang="en-GB" b="1" dirty="0" err="1"/>
              <a:t>Ihlen</a:t>
            </a:r>
            <a:r>
              <a:rPr lang="en-GB" b="1" dirty="0"/>
              <a:t> declaration</a:t>
            </a:r>
            <a:r>
              <a:rPr lang="en-GB" dirty="0"/>
              <a:t>]</a:t>
            </a:r>
          </a:p>
          <a:p>
            <a:pPr marL="0" indent="0">
              <a:buNone/>
            </a:pPr>
            <a:endParaRPr lang="en-GB" dirty="0"/>
          </a:p>
        </p:txBody>
      </p:sp>
    </p:spTree>
    <p:extLst>
      <p:ext uri="{BB962C8B-B14F-4D97-AF65-F5344CB8AC3E}">
        <p14:creationId xmlns:p14="http://schemas.microsoft.com/office/powerpoint/2010/main" val="322137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 territorial dispute (2)</a:t>
            </a:r>
            <a:endParaRPr lang="en-GB" dirty="0"/>
          </a:p>
        </p:txBody>
      </p:sp>
      <p:sp>
        <p:nvSpPr>
          <p:cNvPr id="3" name="Content Placeholder 2"/>
          <p:cNvSpPr>
            <a:spLocks noGrp="1"/>
          </p:cNvSpPr>
          <p:nvPr>
            <p:ph idx="1"/>
          </p:nvPr>
        </p:nvSpPr>
        <p:spPr/>
        <p:txBody>
          <a:bodyPr/>
          <a:lstStyle/>
          <a:p>
            <a:pPr marL="0" indent="0">
              <a:buNone/>
            </a:pPr>
            <a:r>
              <a:rPr lang="en-GB" dirty="0"/>
              <a:t>Denmark argued before the ICJ that this undertaking was binding upon Norway.</a:t>
            </a:r>
          </a:p>
          <a:p>
            <a:pPr marL="0" indent="0">
              <a:buNone/>
            </a:pPr>
            <a:r>
              <a:rPr lang="en-GB" dirty="0"/>
              <a:t>Held: The court considers it beyond all disputed that ‘a reply of this nature’ given by the Minister of Foreign Affairs on behalf of government ‘in response to request by the diplomatic representative of foreign power’, in regard to a question falling within his province, is binding upon the country to which the minister belongs.</a:t>
            </a:r>
          </a:p>
        </p:txBody>
      </p:sp>
    </p:spTree>
    <p:extLst>
      <p:ext uri="{BB962C8B-B14F-4D97-AF65-F5344CB8AC3E}">
        <p14:creationId xmlns:p14="http://schemas.microsoft.com/office/powerpoint/2010/main" val="3963399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Conclusion of Treaties</a:t>
            </a:r>
          </a:p>
        </p:txBody>
      </p:sp>
      <p:sp>
        <p:nvSpPr>
          <p:cNvPr id="3" name="Content Placeholder 2"/>
          <p:cNvSpPr>
            <a:spLocks noGrp="1"/>
          </p:cNvSpPr>
          <p:nvPr>
            <p:ph idx="1"/>
          </p:nvPr>
        </p:nvSpPr>
        <p:spPr/>
        <p:txBody>
          <a:bodyPr/>
          <a:lstStyle/>
          <a:p>
            <a:r>
              <a:rPr lang="en-GB" dirty="0"/>
              <a:t>Article 7 of the Convention – the following are considered as representing their states;</a:t>
            </a:r>
          </a:p>
          <a:p>
            <a:pPr marL="514350" indent="-514350">
              <a:buAutoNum type="alphaLcParenR"/>
            </a:pPr>
            <a:r>
              <a:rPr lang="en-GB" dirty="0"/>
              <a:t>Heads of States, Heads of Governments and Ministers for Foreign Affairs;</a:t>
            </a:r>
          </a:p>
          <a:p>
            <a:pPr marL="514350" indent="-514350">
              <a:buAutoNum type="alphaLcParenR"/>
            </a:pPr>
            <a:r>
              <a:rPr lang="en-GB" dirty="0"/>
              <a:t>Heads of diplomatic missions, adopting the text of a treaty between the accrediting state and the state to which they are accredited.</a:t>
            </a:r>
          </a:p>
          <a:p>
            <a:pPr marL="514350" indent="-514350">
              <a:buAutoNum type="alphaLcParenR"/>
            </a:pPr>
            <a:endParaRPr lang="en-GB" dirty="0"/>
          </a:p>
        </p:txBody>
      </p:sp>
    </p:spTree>
    <p:extLst>
      <p:ext uri="{BB962C8B-B14F-4D97-AF65-F5344CB8AC3E}">
        <p14:creationId xmlns:p14="http://schemas.microsoft.com/office/powerpoint/2010/main" val="3694689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Practice in the Treaty Making Process (1)</a:t>
            </a:r>
          </a:p>
        </p:txBody>
      </p:sp>
      <p:sp>
        <p:nvSpPr>
          <p:cNvPr id="3" name="Content Placeholder 2"/>
          <p:cNvSpPr>
            <a:spLocks noGrp="1"/>
          </p:cNvSpPr>
          <p:nvPr>
            <p:ph idx="1"/>
          </p:nvPr>
        </p:nvSpPr>
        <p:spPr/>
        <p:txBody>
          <a:bodyPr>
            <a:normAutofit fontScale="92500"/>
          </a:bodyPr>
          <a:lstStyle/>
          <a:p>
            <a:pPr marL="0" indent="0">
              <a:buNone/>
            </a:pPr>
            <a:r>
              <a:rPr lang="en-GB" dirty="0"/>
              <a:t>Every state possesses capacity to conclude treaties.</a:t>
            </a:r>
          </a:p>
          <a:p>
            <a:pPr marL="0" indent="0">
              <a:buNone/>
            </a:pPr>
            <a:endParaRPr lang="en-GB" dirty="0"/>
          </a:p>
          <a:p>
            <a:pPr marL="0" indent="0">
              <a:buNone/>
            </a:pPr>
            <a:r>
              <a:rPr lang="en-GB" dirty="0"/>
              <a:t>The process of the conclusion of treaties consists of several stages including: </a:t>
            </a:r>
          </a:p>
          <a:p>
            <a:pPr marL="514350" indent="-514350">
              <a:buFont typeface="+mj-lt"/>
              <a:buAutoNum type="arabicPeriod"/>
            </a:pPr>
            <a:r>
              <a:rPr lang="en-GB" dirty="0"/>
              <a:t>Negotiation</a:t>
            </a:r>
          </a:p>
          <a:p>
            <a:pPr marL="514350" indent="-514350">
              <a:buFont typeface="+mj-lt"/>
              <a:buAutoNum type="arabicPeriod"/>
            </a:pPr>
            <a:r>
              <a:rPr lang="en-GB" dirty="0"/>
              <a:t>Adoption and authentication of the treaty</a:t>
            </a:r>
          </a:p>
          <a:p>
            <a:pPr marL="514350" indent="-514350">
              <a:buFont typeface="+mj-lt"/>
              <a:buAutoNum type="arabicPeriod"/>
            </a:pPr>
            <a:r>
              <a:rPr lang="en-GB" dirty="0"/>
              <a:t>The expression of consent to b bound by the treaty (Signature, Ratification, Accession, </a:t>
            </a:r>
            <a:r>
              <a:rPr lang="en-GB" dirty="0" err="1"/>
              <a:t>etc</a:t>
            </a:r>
            <a:r>
              <a:rPr lang="en-GB" dirty="0"/>
              <a:t>)</a:t>
            </a:r>
          </a:p>
          <a:p>
            <a:pPr marL="514350" indent="-514350">
              <a:buFont typeface="+mj-lt"/>
              <a:buAutoNum type="arabicPeriod"/>
            </a:pPr>
            <a:r>
              <a:rPr lang="en-GB" dirty="0"/>
              <a:t>Entry into force and </a:t>
            </a:r>
          </a:p>
          <a:p>
            <a:pPr marL="514350" indent="-514350">
              <a:buFont typeface="+mj-lt"/>
              <a:buAutoNum type="arabicPeriod"/>
            </a:pPr>
            <a:r>
              <a:rPr lang="en-GB" dirty="0"/>
              <a:t>Registration and publication.</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6391508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Practice in the Treaty Making Process (2)</a:t>
            </a:r>
            <a:endParaRPr lang="en-GB" dirty="0"/>
          </a:p>
        </p:txBody>
      </p:sp>
      <p:sp>
        <p:nvSpPr>
          <p:cNvPr id="3" name="Content Placeholder 2"/>
          <p:cNvSpPr>
            <a:spLocks noGrp="1"/>
          </p:cNvSpPr>
          <p:nvPr>
            <p:ph idx="1"/>
          </p:nvPr>
        </p:nvSpPr>
        <p:spPr/>
        <p:txBody>
          <a:bodyPr/>
          <a:lstStyle/>
          <a:p>
            <a:r>
              <a:rPr lang="en-GB" dirty="0"/>
              <a:t>The consent of a State to be bound by a treaty may be expressed by:</a:t>
            </a:r>
          </a:p>
          <a:p>
            <a:pPr>
              <a:buFontTx/>
              <a:buChar char="-"/>
            </a:pPr>
            <a:r>
              <a:rPr lang="en-GB" dirty="0"/>
              <a:t>Signature (Article 12)</a:t>
            </a:r>
          </a:p>
          <a:p>
            <a:pPr>
              <a:buFontTx/>
              <a:buChar char="-"/>
            </a:pPr>
            <a:r>
              <a:rPr lang="en-GB" dirty="0"/>
              <a:t>Exchange of instruments constituting a treaty (article 13)</a:t>
            </a:r>
          </a:p>
          <a:p>
            <a:pPr>
              <a:buFontTx/>
              <a:buChar char="-"/>
            </a:pPr>
            <a:r>
              <a:rPr lang="en-GB" dirty="0"/>
              <a:t>Ratification, acceptance or approval (Article 14</a:t>
            </a:r>
          </a:p>
          <a:p>
            <a:pPr>
              <a:buFontTx/>
              <a:buChar char="-"/>
            </a:pPr>
            <a:r>
              <a:rPr lang="en-GB" dirty="0"/>
              <a:t>Accession (Article 15)</a:t>
            </a:r>
          </a:p>
          <a:p>
            <a:pPr marL="0" indent="0">
              <a:buNone/>
            </a:pPr>
            <a:endParaRPr lang="en-GB" dirty="0"/>
          </a:p>
          <a:p>
            <a:pPr marL="0" indent="0">
              <a:buNone/>
            </a:pPr>
            <a:r>
              <a:rPr lang="en-GB" dirty="0"/>
              <a:t>Final stage of the process of conclusion of treaties is entry into force.</a:t>
            </a:r>
          </a:p>
          <a:p>
            <a:pPr marL="0" indent="0">
              <a:buNone/>
            </a:pPr>
            <a:endParaRPr lang="en-GB" dirty="0"/>
          </a:p>
        </p:txBody>
      </p:sp>
    </p:spTree>
    <p:extLst>
      <p:ext uri="{BB962C8B-B14F-4D97-AF65-F5344CB8AC3E}">
        <p14:creationId xmlns:p14="http://schemas.microsoft.com/office/powerpoint/2010/main" val="2494531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Introduction </a:t>
            </a:r>
          </a:p>
        </p:txBody>
      </p:sp>
      <p:sp>
        <p:nvSpPr>
          <p:cNvPr id="3" name="Content Placeholder 2"/>
          <p:cNvSpPr>
            <a:spLocks noGrp="1"/>
          </p:cNvSpPr>
          <p:nvPr>
            <p:ph idx="1"/>
          </p:nvPr>
        </p:nvSpPr>
        <p:spPr/>
        <p:txBody>
          <a:bodyPr/>
          <a:lstStyle/>
          <a:p>
            <a:r>
              <a:rPr lang="en-GB" dirty="0"/>
              <a:t>Treaties are the principle sources of international rights and obligations.</a:t>
            </a:r>
          </a:p>
          <a:p>
            <a:endParaRPr lang="en-GB" dirty="0"/>
          </a:p>
          <a:p>
            <a:r>
              <a:rPr lang="en-GB" dirty="0"/>
              <a:t>Every state is a party to hundreds of treaties, bilateral and multilateral.</a:t>
            </a:r>
          </a:p>
          <a:p>
            <a:endParaRPr lang="en-GB" dirty="0"/>
          </a:p>
          <a:p>
            <a:r>
              <a:rPr lang="en-GB" dirty="0"/>
              <a:t>Treaties regulate practically every aspect of State behaviour in times of peace and in times of war.</a:t>
            </a:r>
          </a:p>
        </p:txBody>
      </p:sp>
    </p:spTree>
    <p:extLst>
      <p:ext uri="{BB962C8B-B14F-4D97-AF65-F5344CB8AC3E}">
        <p14:creationId xmlns:p14="http://schemas.microsoft.com/office/powerpoint/2010/main" val="2190000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How do states consent to be bound by a treaty?</a:t>
            </a:r>
          </a:p>
        </p:txBody>
      </p:sp>
      <p:sp>
        <p:nvSpPr>
          <p:cNvPr id="3" name="Content Placeholder 2"/>
          <p:cNvSpPr>
            <a:spLocks noGrp="1"/>
          </p:cNvSpPr>
          <p:nvPr>
            <p:ph idx="1"/>
          </p:nvPr>
        </p:nvSpPr>
        <p:spPr/>
        <p:txBody>
          <a:bodyPr/>
          <a:lstStyle/>
          <a:p>
            <a:r>
              <a:rPr lang="en-GB" b="1" dirty="0"/>
              <a:t>Article 11 </a:t>
            </a:r>
            <a:r>
              <a:rPr lang="en-GB" dirty="0"/>
              <a:t>of the Convention provides ways in which a State can express its consent;</a:t>
            </a:r>
          </a:p>
          <a:p>
            <a:r>
              <a:rPr lang="en-GB" dirty="0"/>
              <a:t>By signature </a:t>
            </a:r>
          </a:p>
          <a:p>
            <a:r>
              <a:rPr lang="en-GB" dirty="0"/>
              <a:t>By exchange of instruments constituting a treaty</a:t>
            </a:r>
          </a:p>
          <a:p>
            <a:r>
              <a:rPr lang="en-GB" dirty="0"/>
              <a:t>By ratification, acceptance or approval; or </a:t>
            </a:r>
          </a:p>
          <a:p>
            <a:r>
              <a:rPr lang="en-GB" dirty="0"/>
              <a:t>By accession </a:t>
            </a:r>
          </a:p>
        </p:txBody>
      </p:sp>
    </p:spTree>
    <p:extLst>
      <p:ext uri="{BB962C8B-B14F-4D97-AF65-F5344CB8AC3E}">
        <p14:creationId xmlns:p14="http://schemas.microsoft.com/office/powerpoint/2010/main" val="36442523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Signature </a:t>
            </a:r>
          </a:p>
        </p:txBody>
      </p:sp>
      <p:sp>
        <p:nvSpPr>
          <p:cNvPr id="3" name="Content Placeholder 2"/>
          <p:cNvSpPr>
            <a:spLocks noGrp="1"/>
          </p:cNvSpPr>
          <p:nvPr>
            <p:ph idx="1"/>
          </p:nvPr>
        </p:nvSpPr>
        <p:spPr/>
        <p:txBody>
          <a:bodyPr/>
          <a:lstStyle/>
          <a:p>
            <a:r>
              <a:rPr lang="en-GB" dirty="0"/>
              <a:t>The effect of signature of a treaty depends on whether or not the treaty is subject to ratification.</a:t>
            </a:r>
          </a:p>
          <a:p>
            <a:endParaRPr lang="en-GB" dirty="0"/>
          </a:p>
          <a:p>
            <a:r>
              <a:rPr lang="en-GB" dirty="0"/>
              <a:t>If the treaty is subject to ratification, signature means no more than an authentication of its text.</a:t>
            </a:r>
          </a:p>
          <a:p>
            <a:endParaRPr lang="en-GB" dirty="0"/>
          </a:p>
          <a:p>
            <a:r>
              <a:rPr lang="en-GB" dirty="0"/>
              <a:t>If the treaty is not subject to ratification, or is silent on this point, the better opinion is that, in the absence of contrary provision, the instrument is binding on signature.</a:t>
            </a:r>
          </a:p>
        </p:txBody>
      </p:sp>
    </p:spTree>
    <p:extLst>
      <p:ext uri="{BB962C8B-B14F-4D97-AF65-F5344CB8AC3E}">
        <p14:creationId xmlns:p14="http://schemas.microsoft.com/office/powerpoint/2010/main" val="35363219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Ratification</a:t>
            </a:r>
            <a:r>
              <a:rPr lang="en-GB" dirty="0"/>
              <a:t> </a:t>
            </a:r>
          </a:p>
        </p:txBody>
      </p:sp>
      <p:sp>
        <p:nvSpPr>
          <p:cNvPr id="3" name="Content Placeholder 2"/>
          <p:cNvSpPr>
            <a:spLocks noGrp="1"/>
          </p:cNvSpPr>
          <p:nvPr>
            <p:ph idx="1"/>
          </p:nvPr>
        </p:nvSpPr>
        <p:spPr/>
        <p:txBody>
          <a:bodyPr/>
          <a:lstStyle/>
          <a:p>
            <a:r>
              <a:rPr lang="en-GB" dirty="0"/>
              <a:t>Ratification is the final confirmation</a:t>
            </a:r>
          </a:p>
          <a:p>
            <a:pPr marL="0" indent="0">
              <a:buNone/>
            </a:pPr>
            <a:endParaRPr lang="en-GB" dirty="0"/>
          </a:p>
          <a:p>
            <a:pPr marL="0" indent="0">
              <a:buNone/>
            </a:pPr>
            <a:r>
              <a:rPr lang="en-GB" dirty="0"/>
              <a:t>Why is ratification required? Two reasons;</a:t>
            </a:r>
          </a:p>
          <a:p>
            <a:pPr marL="514350" indent="-514350">
              <a:buFont typeface="+mj-lt"/>
              <a:buAutoNum type="arabicPeriod"/>
            </a:pPr>
            <a:r>
              <a:rPr lang="en-GB" dirty="0"/>
              <a:t>A state requires an opportunity of re-examining the whole effect of the treaty upon their interests; may need to prepare public opinion (or some times even a referendum) for the obligation the state is about to undertake,</a:t>
            </a:r>
          </a:p>
          <a:p>
            <a:pPr marL="514350" indent="-514350">
              <a:buFont typeface="+mj-lt"/>
              <a:buAutoNum type="arabicPeriod"/>
            </a:pPr>
            <a:r>
              <a:rPr lang="en-GB" dirty="0"/>
              <a:t>According to the constitutional law of many states, treaties are not valid without some kind of consent on the part of parliaments. </a:t>
            </a:r>
          </a:p>
        </p:txBody>
      </p:sp>
    </p:spTree>
    <p:extLst>
      <p:ext uri="{BB962C8B-B14F-4D97-AF65-F5344CB8AC3E}">
        <p14:creationId xmlns:p14="http://schemas.microsoft.com/office/powerpoint/2010/main" val="16412253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Ratification (2)</a:t>
            </a:r>
          </a:p>
        </p:txBody>
      </p:sp>
      <p:sp>
        <p:nvSpPr>
          <p:cNvPr id="3" name="Content Placeholder 2"/>
          <p:cNvSpPr>
            <a:spLocks noGrp="1"/>
          </p:cNvSpPr>
          <p:nvPr>
            <p:ph idx="1"/>
          </p:nvPr>
        </p:nvSpPr>
        <p:spPr/>
        <p:txBody>
          <a:bodyPr>
            <a:normAutofit fontScale="92500" lnSpcReduction="10000"/>
          </a:bodyPr>
          <a:lstStyle/>
          <a:p>
            <a:pPr marL="0" indent="0">
              <a:buNone/>
            </a:pPr>
            <a:r>
              <a:rPr lang="en-GB" dirty="0"/>
              <a:t>What treaties require ratification?</a:t>
            </a:r>
          </a:p>
          <a:p>
            <a:endParaRPr lang="en-GB" dirty="0"/>
          </a:p>
          <a:p>
            <a:r>
              <a:rPr lang="en-GB" dirty="0"/>
              <a:t>The more formal the type of instrument adopted, the more likely is ratification to be required.</a:t>
            </a:r>
          </a:p>
          <a:p>
            <a:pPr marL="0" indent="0">
              <a:buNone/>
            </a:pPr>
            <a:r>
              <a:rPr lang="en-GB" dirty="0"/>
              <a:t>Procedure for Ratification – two steps first being;</a:t>
            </a:r>
          </a:p>
          <a:p>
            <a:pPr marL="0" indent="0">
              <a:buNone/>
            </a:pPr>
            <a:r>
              <a:rPr lang="en-GB" dirty="0"/>
              <a:t>The signing and sealing of the instrument of ratification; secondly </a:t>
            </a:r>
          </a:p>
          <a:p>
            <a:pPr marL="0" indent="0">
              <a:buNone/>
            </a:pPr>
            <a:r>
              <a:rPr lang="en-GB" dirty="0"/>
              <a:t>If bilateral treaty  - the exchange of the instrument of ratification with the corresponding instrument produced by the other party;</a:t>
            </a:r>
          </a:p>
          <a:p>
            <a:pPr marL="0" indent="0">
              <a:buNone/>
            </a:pPr>
            <a:r>
              <a:rPr lang="en-GB" dirty="0"/>
              <a:t>If multilateral treaty- to deposit all instruments of ratification in a central headquarters such as the foreign Office of the state where the treaty was signed.</a:t>
            </a:r>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36769098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Accession</a:t>
            </a:r>
            <a:r>
              <a:rPr lang="en-GB" dirty="0"/>
              <a:t> </a:t>
            </a:r>
          </a:p>
        </p:txBody>
      </p:sp>
      <p:sp>
        <p:nvSpPr>
          <p:cNvPr id="3" name="Content Placeholder 2"/>
          <p:cNvSpPr>
            <a:spLocks noGrp="1"/>
          </p:cNvSpPr>
          <p:nvPr>
            <p:ph idx="1"/>
          </p:nvPr>
        </p:nvSpPr>
        <p:spPr/>
        <p:txBody>
          <a:bodyPr/>
          <a:lstStyle/>
          <a:p>
            <a:r>
              <a:rPr lang="en-GB" dirty="0"/>
              <a:t>Accession is a traditional method whereby a state which has not signed a treaty subsequently becomes a party to it.</a:t>
            </a:r>
          </a:p>
          <a:p>
            <a:r>
              <a:rPr lang="en-GB" dirty="0"/>
              <a:t>Treaties usually provide that they shall be open for signature for a certain period, and after the expiry of that period they shall become open for accession </a:t>
            </a:r>
          </a:p>
        </p:txBody>
      </p:sp>
    </p:spTree>
    <p:extLst>
      <p:ext uri="{BB962C8B-B14F-4D97-AF65-F5344CB8AC3E}">
        <p14:creationId xmlns:p14="http://schemas.microsoft.com/office/powerpoint/2010/main" val="18550359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Entry into Force </a:t>
            </a:r>
          </a:p>
        </p:txBody>
      </p:sp>
      <p:sp>
        <p:nvSpPr>
          <p:cNvPr id="3" name="Content Placeholder 2"/>
          <p:cNvSpPr>
            <a:spLocks noGrp="1"/>
          </p:cNvSpPr>
          <p:nvPr>
            <p:ph idx="1"/>
          </p:nvPr>
        </p:nvSpPr>
        <p:spPr/>
        <p:txBody>
          <a:bodyPr/>
          <a:lstStyle/>
          <a:p>
            <a:r>
              <a:rPr lang="en-GB" dirty="0"/>
              <a:t>A treaty enters into force by the provisions provided for by the treaty itself or the parties may agree as to when it will enter into force.</a:t>
            </a:r>
          </a:p>
          <a:p>
            <a:endParaRPr lang="en-GB" dirty="0"/>
          </a:p>
          <a:p>
            <a:pPr marL="0" indent="0">
              <a:buNone/>
            </a:pPr>
            <a:r>
              <a:rPr lang="en-GB" b="1" dirty="0"/>
              <a:t>Registration and Publication</a:t>
            </a:r>
          </a:p>
          <a:p>
            <a:pPr marL="0" indent="0">
              <a:buNone/>
            </a:pPr>
            <a:r>
              <a:rPr lang="en-GB" dirty="0"/>
              <a:t>See Art. 102 of the UN Charter</a:t>
            </a:r>
          </a:p>
          <a:p>
            <a:pPr marL="0" indent="0">
              <a:buNone/>
            </a:pPr>
            <a:endParaRPr lang="en-GB" dirty="0"/>
          </a:p>
          <a:p>
            <a:pPr marL="0" indent="0">
              <a:buNone/>
            </a:pPr>
            <a:r>
              <a:rPr lang="en-GB" b="1" dirty="0"/>
              <a:t>Application and Enforcement </a:t>
            </a:r>
          </a:p>
          <a:p>
            <a:pPr marL="0" indent="0">
              <a:buNone/>
            </a:pPr>
            <a:r>
              <a:rPr lang="en-GB" dirty="0"/>
              <a:t>This is the final stage of the treaty making process.</a:t>
            </a:r>
          </a:p>
        </p:txBody>
      </p:sp>
    </p:spTree>
    <p:extLst>
      <p:ext uri="{BB962C8B-B14F-4D97-AF65-F5344CB8AC3E}">
        <p14:creationId xmlns:p14="http://schemas.microsoft.com/office/powerpoint/2010/main" val="7662144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Structure of a treaty </a:t>
            </a:r>
          </a:p>
        </p:txBody>
      </p:sp>
      <p:sp>
        <p:nvSpPr>
          <p:cNvPr id="3" name="Content Placeholder 2"/>
          <p:cNvSpPr>
            <a:spLocks noGrp="1"/>
          </p:cNvSpPr>
          <p:nvPr>
            <p:ph idx="1"/>
          </p:nvPr>
        </p:nvSpPr>
        <p:spPr/>
        <p:txBody>
          <a:bodyPr/>
          <a:lstStyle/>
          <a:p>
            <a:pPr marL="571500" indent="-571500">
              <a:buAutoNum type="romanLcParenBoth"/>
            </a:pPr>
            <a:r>
              <a:rPr lang="en-GB" dirty="0"/>
              <a:t>Preamble – includes names of the Heads of State of the contracting parties and their authorised representative.</a:t>
            </a:r>
          </a:p>
          <a:p>
            <a:pPr marL="571500" indent="-571500">
              <a:buAutoNum type="romanLcParenBoth"/>
            </a:pPr>
            <a:r>
              <a:rPr lang="en-GB" dirty="0"/>
              <a:t>Substantive clauses – principle provisions numbered in articles.</a:t>
            </a:r>
          </a:p>
          <a:p>
            <a:pPr marL="571500" indent="-571500">
              <a:buAutoNum type="romanLcParenBoth"/>
            </a:pPr>
            <a:r>
              <a:rPr lang="en-GB" dirty="0"/>
              <a:t>Formal clauses – contains miscellaneous provisions e.g. duration, ratification </a:t>
            </a:r>
            <a:r>
              <a:rPr lang="en-GB" dirty="0" err="1"/>
              <a:t>etc</a:t>
            </a:r>
            <a:endParaRPr lang="en-GB" dirty="0"/>
          </a:p>
          <a:p>
            <a:pPr marL="571500" indent="-571500">
              <a:buAutoNum type="romanLcParenBoth"/>
            </a:pPr>
            <a:r>
              <a:rPr lang="en-GB" dirty="0"/>
              <a:t>Formal attestation or acknowledgement of signature</a:t>
            </a:r>
          </a:p>
        </p:txBody>
      </p:sp>
    </p:spTree>
    <p:extLst>
      <p:ext uri="{BB962C8B-B14F-4D97-AF65-F5344CB8AC3E}">
        <p14:creationId xmlns:p14="http://schemas.microsoft.com/office/powerpoint/2010/main" val="15009857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Reservation (1) </a:t>
            </a:r>
          </a:p>
        </p:txBody>
      </p:sp>
      <p:sp>
        <p:nvSpPr>
          <p:cNvPr id="3" name="Content Placeholder 2"/>
          <p:cNvSpPr>
            <a:spLocks noGrp="1"/>
          </p:cNvSpPr>
          <p:nvPr>
            <p:ph idx="1"/>
          </p:nvPr>
        </p:nvSpPr>
        <p:spPr/>
        <p:txBody>
          <a:bodyPr/>
          <a:lstStyle/>
          <a:p>
            <a:r>
              <a:rPr lang="en-GB" dirty="0"/>
              <a:t>Arguably the most important provisions of the Vienna Convention are those dealing with reservation to treaties i.e. unilateral acts by which individual states wish to modify or exclude part of a treaty.</a:t>
            </a:r>
          </a:p>
          <a:p>
            <a:r>
              <a:rPr lang="en-GB" dirty="0"/>
              <a:t>Parties decide on how to handle reservations i.e. by agreeing when drafting the treaty that reservations are allowed to some provisions but not to others.</a:t>
            </a:r>
          </a:p>
          <a:p>
            <a:r>
              <a:rPr lang="en-GB" dirty="0"/>
              <a:t>A state can expressly accept a reservation made by another state although this is very rare</a:t>
            </a:r>
          </a:p>
          <a:p>
            <a:pPr marL="0" indent="0">
              <a:buNone/>
            </a:pPr>
            <a:endParaRPr lang="en-GB" dirty="0"/>
          </a:p>
        </p:txBody>
      </p:sp>
    </p:spTree>
    <p:extLst>
      <p:ext uri="{BB962C8B-B14F-4D97-AF65-F5344CB8AC3E}">
        <p14:creationId xmlns:p14="http://schemas.microsoft.com/office/powerpoint/2010/main" val="31724400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Reservation (2) </a:t>
            </a:r>
          </a:p>
        </p:txBody>
      </p:sp>
      <p:sp>
        <p:nvSpPr>
          <p:cNvPr id="3" name="Content Placeholder 2"/>
          <p:cNvSpPr>
            <a:spLocks noGrp="1"/>
          </p:cNvSpPr>
          <p:nvPr>
            <p:ph idx="1"/>
          </p:nvPr>
        </p:nvSpPr>
        <p:spPr/>
        <p:txBody>
          <a:bodyPr/>
          <a:lstStyle/>
          <a:p>
            <a:r>
              <a:rPr lang="en-GB" dirty="0"/>
              <a:t>If a state remains silent with regards to a reservation then article 20 para.5 VCLT ascribes consent to its position;</a:t>
            </a:r>
          </a:p>
          <a:p>
            <a:endParaRPr lang="en-GB" dirty="0"/>
          </a:p>
        </p:txBody>
      </p:sp>
    </p:spTree>
    <p:extLst>
      <p:ext uri="{BB962C8B-B14F-4D97-AF65-F5344CB8AC3E}">
        <p14:creationId xmlns:p14="http://schemas.microsoft.com/office/powerpoint/2010/main" val="3853147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Codification of the Law of Treaties</a:t>
            </a:r>
          </a:p>
        </p:txBody>
      </p:sp>
      <p:sp>
        <p:nvSpPr>
          <p:cNvPr id="3" name="Content Placeholder 2"/>
          <p:cNvSpPr>
            <a:spLocks noGrp="1"/>
          </p:cNvSpPr>
          <p:nvPr>
            <p:ph idx="1"/>
          </p:nvPr>
        </p:nvSpPr>
        <p:spPr/>
        <p:txBody>
          <a:bodyPr/>
          <a:lstStyle/>
          <a:p>
            <a:r>
              <a:rPr lang="en-GB" dirty="0"/>
              <a:t>The law of treaties has been codified. The Vienna Convention on the Law of treaties was signed on 23</a:t>
            </a:r>
            <a:r>
              <a:rPr lang="en-GB" baseline="30000" dirty="0"/>
              <a:t>rd</a:t>
            </a:r>
            <a:r>
              <a:rPr lang="en-GB" dirty="0"/>
              <a:t> May 1969 in Vienna and entered into force on 27</a:t>
            </a:r>
            <a:r>
              <a:rPr lang="en-GB" baseline="30000" dirty="0"/>
              <a:t>th</a:t>
            </a:r>
            <a:r>
              <a:rPr lang="en-GB" dirty="0"/>
              <a:t> January 1980 after being ratified by 35 States.</a:t>
            </a:r>
          </a:p>
          <a:p>
            <a:endParaRPr lang="en-GB" dirty="0"/>
          </a:p>
          <a:p>
            <a:r>
              <a:rPr lang="en-GB" dirty="0"/>
              <a:t>The Preamble to the 1969 Vienna Convention provides. However, that “the rules of customary international law will continue to govern questions not regulated by the provisions of the present Convention”.</a:t>
            </a:r>
          </a:p>
        </p:txBody>
      </p:sp>
    </p:spTree>
    <p:extLst>
      <p:ext uri="{BB962C8B-B14F-4D97-AF65-F5344CB8AC3E}">
        <p14:creationId xmlns:p14="http://schemas.microsoft.com/office/powerpoint/2010/main" val="2308781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Treaties </a:t>
            </a:r>
          </a:p>
        </p:txBody>
      </p:sp>
      <p:sp>
        <p:nvSpPr>
          <p:cNvPr id="3" name="Content Placeholder 2"/>
          <p:cNvSpPr>
            <a:spLocks noGrp="1"/>
          </p:cNvSpPr>
          <p:nvPr>
            <p:ph idx="1"/>
          </p:nvPr>
        </p:nvSpPr>
        <p:spPr/>
        <p:txBody>
          <a:bodyPr>
            <a:normAutofit/>
          </a:bodyPr>
          <a:lstStyle/>
          <a:p>
            <a:r>
              <a:rPr lang="en-GB" b="1" dirty="0"/>
              <a:t>Definition</a:t>
            </a:r>
            <a:r>
              <a:rPr lang="en-GB" dirty="0"/>
              <a:t> </a:t>
            </a:r>
          </a:p>
          <a:p>
            <a:pPr marL="0" indent="0">
              <a:buNone/>
            </a:pPr>
            <a:r>
              <a:rPr lang="en-GB" dirty="0"/>
              <a:t>Article 2 of the Vienna Convention defines treaties as;</a:t>
            </a:r>
          </a:p>
          <a:p>
            <a:pPr marL="0" indent="0">
              <a:buNone/>
            </a:pPr>
            <a:r>
              <a:rPr lang="en-GB" dirty="0"/>
              <a:t>“</a:t>
            </a:r>
            <a:r>
              <a:rPr lang="en-GB" i="1" dirty="0"/>
              <a:t>international</a:t>
            </a:r>
            <a:r>
              <a:rPr lang="en-GB" dirty="0"/>
              <a:t> </a:t>
            </a:r>
            <a:r>
              <a:rPr lang="en-GB" i="1" dirty="0"/>
              <a:t>agreements in written form, concluded between states and governed by International Law, whatever the number of instruments involved and whatever their particular designation.”</a:t>
            </a:r>
          </a:p>
          <a:p>
            <a:pPr marL="0" indent="0">
              <a:buNone/>
            </a:pPr>
            <a:endParaRPr lang="en-GB" i="1" dirty="0"/>
          </a:p>
          <a:p>
            <a:pPr marL="0" indent="0">
              <a:buNone/>
            </a:pPr>
            <a:r>
              <a:rPr lang="en-GB" i="1" dirty="0"/>
              <a:t>“A treaty is an agreement between two or more states.  It is an agreement between equals rather than a rule of law imposed by a higher authority.”</a:t>
            </a:r>
          </a:p>
          <a:p>
            <a:pPr marL="0" indent="0">
              <a:buNone/>
            </a:pPr>
            <a:endParaRPr lang="en-GB" i="1" dirty="0"/>
          </a:p>
          <a:p>
            <a:pPr marL="0" indent="0">
              <a:buNone/>
            </a:pPr>
            <a:endParaRPr lang="en-GB" dirty="0"/>
          </a:p>
        </p:txBody>
      </p:sp>
    </p:spTree>
    <p:extLst>
      <p:ext uri="{BB962C8B-B14F-4D97-AF65-F5344CB8AC3E}">
        <p14:creationId xmlns:p14="http://schemas.microsoft.com/office/powerpoint/2010/main" val="2559139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Treaties </a:t>
            </a:r>
          </a:p>
        </p:txBody>
      </p:sp>
      <p:sp>
        <p:nvSpPr>
          <p:cNvPr id="3" name="Content Placeholder 2"/>
          <p:cNvSpPr>
            <a:spLocks noGrp="1"/>
          </p:cNvSpPr>
          <p:nvPr>
            <p:ph idx="1"/>
          </p:nvPr>
        </p:nvSpPr>
        <p:spPr/>
        <p:txBody>
          <a:bodyPr/>
          <a:lstStyle/>
          <a:p>
            <a:r>
              <a:rPr lang="en-GB" dirty="0"/>
              <a:t>The Vienna Convention has become one of the leading instrument on the law of treaties, even though it limits its scope to treaties concluded between states.</a:t>
            </a:r>
          </a:p>
          <a:p>
            <a:r>
              <a:rPr lang="en-GB" dirty="0"/>
              <a:t>The Vienna Convention almost naturally reflect a contractual outlook, rather than a more public-law inspired outlook.</a:t>
            </a:r>
          </a:p>
          <a:p>
            <a:r>
              <a:rPr lang="en-GB" dirty="0"/>
              <a:t>Most of the rules of the Vienna Convention were, or have become, customary international.</a:t>
            </a:r>
          </a:p>
          <a:p>
            <a:endParaRPr lang="en-GB" dirty="0"/>
          </a:p>
        </p:txBody>
      </p:sp>
    </p:spTree>
    <p:extLst>
      <p:ext uri="{BB962C8B-B14F-4D97-AF65-F5344CB8AC3E}">
        <p14:creationId xmlns:p14="http://schemas.microsoft.com/office/powerpoint/2010/main" val="2634778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Treaties (2)</a:t>
            </a:r>
          </a:p>
        </p:txBody>
      </p:sp>
      <p:sp>
        <p:nvSpPr>
          <p:cNvPr id="3" name="Content Placeholder 2"/>
          <p:cNvSpPr>
            <a:spLocks noGrp="1"/>
          </p:cNvSpPr>
          <p:nvPr>
            <p:ph idx="1"/>
          </p:nvPr>
        </p:nvSpPr>
        <p:spPr/>
        <p:txBody>
          <a:bodyPr>
            <a:normAutofit fontScale="77500" lnSpcReduction="20000"/>
          </a:bodyPr>
          <a:lstStyle/>
          <a:p>
            <a:pPr marL="0" indent="0">
              <a:buNone/>
            </a:pPr>
            <a:endParaRPr lang="en-GB" dirty="0"/>
          </a:p>
          <a:p>
            <a:pPr marL="0" indent="0">
              <a:buNone/>
            </a:pPr>
            <a:r>
              <a:rPr lang="en-GB" dirty="0"/>
              <a:t>This definition was formulated for the purposes of the Vienna Convention and does not define treaties at large.</a:t>
            </a:r>
          </a:p>
          <a:p>
            <a:r>
              <a:rPr lang="en-GB" dirty="0"/>
              <a:t>Unlike a contract in a national legal system where disputes can be resolved by the courts, there is no enforcement procedure available to the parties except for those established by the treaty.  </a:t>
            </a:r>
          </a:p>
          <a:p>
            <a:endParaRPr lang="en-GB" dirty="0"/>
          </a:p>
          <a:p>
            <a:endParaRPr lang="en-GB" dirty="0"/>
          </a:p>
          <a:p>
            <a:r>
              <a:rPr lang="en-GB" dirty="0"/>
              <a:t>Law of treaties is the name given to that body of international law which deals with the procedural and substantive rules governing the use of treaties as a source of international law </a:t>
            </a:r>
          </a:p>
          <a:p>
            <a:pPr marL="0" indent="0">
              <a:buNone/>
            </a:pPr>
            <a:endParaRPr lang="en-GB" dirty="0"/>
          </a:p>
          <a:p>
            <a:pPr marL="0" indent="0">
              <a:buNone/>
            </a:pPr>
            <a:r>
              <a:rPr lang="en-GB" dirty="0"/>
              <a:t>Sometimes Treaties are referred to as - Charter, Covenant, Convention and Protocol (a supplemental agreement).</a:t>
            </a:r>
          </a:p>
          <a:p>
            <a:pPr marL="0" indent="0">
              <a:buNone/>
            </a:pPr>
            <a:endParaRPr lang="en-GB" dirty="0"/>
          </a:p>
          <a:p>
            <a:endParaRPr lang="en-GB" dirty="0"/>
          </a:p>
          <a:p>
            <a:pPr marL="0" indent="0">
              <a:buNone/>
            </a:pPr>
            <a:endParaRPr lang="en-GB" dirty="0"/>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507190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Treaties (3)</a:t>
            </a:r>
          </a:p>
        </p:txBody>
      </p:sp>
      <p:sp>
        <p:nvSpPr>
          <p:cNvPr id="3" name="Content Placeholder 2"/>
          <p:cNvSpPr>
            <a:spLocks noGrp="1"/>
          </p:cNvSpPr>
          <p:nvPr>
            <p:ph idx="1"/>
          </p:nvPr>
        </p:nvSpPr>
        <p:spPr/>
        <p:txBody>
          <a:bodyPr/>
          <a:lstStyle/>
          <a:p>
            <a:r>
              <a:rPr lang="en-GB" dirty="0"/>
              <a:t>Treaties can create international institutions such as the UN, to give effect to the treaty commitments.</a:t>
            </a:r>
          </a:p>
          <a:p>
            <a:endParaRPr lang="en-GB" dirty="0"/>
          </a:p>
          <a:p>
            <a:endParaRPr lang="en-GB" dirty="0"/>
          </a:p>
        </p:txBody>
      </p:sp>
    </p:spTree>
    <p:extLst>
      <p:ext uri="{BB962C8B-B14F-4D97-AF65-F5344CB8AC3E}">
        <p14:creationId xmlns:p14="http://schemas.microsoft.com/office/powerpoint/2010/main" val="1823711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An agreement concluded between states: treaty-making capacity (1)</a:t>
            </a:r>
          </a:p>
        </p:txBody>
      </p:sp>
      <p:sp>
        <p:nvSpPr>
          <p:cNvPr id="3" name="Content Placeholder 2"/>
          <p:cNvSpPr>
            <a:spLocks noGrp="1"/>
          </p:cNvSpPr>
          <p:nvPr>
            <p:ph idx="1"/>
          </p:nvPr>
        </p:nvSpPr>
        <p:spPr/>
        <p:txBody>
          <a:bodyPr>
            <a:normAutofit lnSpcReduction="10000"/>
          </a:bodyPr>
          <a:lstStyle/>
          <a:p>
            <a:pPr marL="0" indent="0" algn="ctr">
              <a:buNone/>
            </a:pPr>
            <a:r>
              <a:rPr lang="en-GB" b="1" dirty="0"/>
              <a:t>States </a:t>
            </a:r>
          </a:p>
          <a:p>
            <a:endParaRPr lang="en-GB" dirty="0"/>
          </a:p>
          <a:p>
            <a:r>
              <a:rPr lang="en-GB" dirty="0"/>
              <a:t>Article 6 of the Convention, which provides that states may make treaties, reflects customary international law. Capacity to make treaties is, in fact, valuable evidence of statehood.</a:t>
            </a:r>
          </a:p>
          <a:p>
            <a:endParaRPr lang="en-GB" dirty="0"/>
          </a:p>
          <a:p>
            <a:pPr marL="0" indent="0" algn="ctr">
              <a:buNone/>
            </a:pPr>
            <a:r>
              <a:rPr lang="en-GB" b="1" dirty="0"/>
              <a:t>International Organisation </a:t>
            </a:r>
          </a:p>
          <a:p>
            <a:r>
              <a:rPr lang="en-GB" dirty="0"/>
              <a:t>The Vienna Convention on the Law of Treaties, 1969,  is limited to treaties to which states are parties. It does not cover treaties to which public international organisations are parties.</a:t>
            </a:r>
          </a:p>
        </p:txBody>
      </p:sp>
    </p:spTree>
    <p:extLst>
      <p:ext uri="{BB962C8B-B14F-4D97-AF65-F5344CB8AC3E}">
        <p14:creationId xmlns:p14="http://schemas.microsoft.com/office/powerpoint/2010/main" val="3901613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An agreement concluded between states: treaty-making capacity (2)</a:t>
            </a:r>
            <a:endParaRPr lang="en-GB" dirty="0"/>
          </a:p>
        </p:txBody>
      </p:sp>
      <p:sp>
        <p:nvSpPr>
          <p:cNvPr id="3" name="Content Placeholder 2"/>
          <p:cNvSpPr>
            <a:spLocks noGrp="1"/>
          </p:cNvSpPr>
          <p:nvPr>
            <p:ph idx="1"/>
          </p:nvPr>
        </p:nvSpPr>
        <p:spPr/>
        <p:txBody>
          <a:bodyPr/>
          <a:lstStyle/>
          <a:p>
            <a:pPr marL="0" indent="0" algn="ctr">
              <a:buNone/>
            </a:pPr>
            <a:r>
              <a:rPr lang="en-GB" b="1" dirty="0"/>
              <a:t>Individuals</a:t>
            </a:r>
          </a:p>
          <a:p>
            <a:r>
              <a:rPr lang="en-GB" dirty="0"/>
              <a:t>Individuals were never been recognised as having the capacity to make treaties. Even transnational corporations have no such capacity.</a:t>
            </a:r>
          </a:p>
          <a:p>
            <a:endParaRPr lang="en-GB" dirty="0"/>
          </a:p>
          <a:p>
            <a:endParaRPr lang="en-GB" dirty="0"/>
          </a:p>
          <a:p>
            <a:pPr marL="0" indent="0">
              <a:buNone/>
            </a:pPr>
            <a:r>
              <a:rPr lang="en-GB" dirty="0"/>
              <a:t>In the </a:t>
            </a:r>
            <a:r>
              <a:rPr lang="en-GB" b="1" u="sng" dirty="0"/>
              <a:t>Anglo-Iranian Oil Company case, </a:t>
            </a:r>
            <a:r>
              <a:rPr lang="en-GB" b="1" dirty="0"/>
              <a:t>1952 ICJ Rep.93</a:t>
            </a:r>
            <a:r>
              <a:rPr lang="en-GB" dirty="0"/>
              <a:t>, the ICJ held that a contract between Iran and the Anglo-Iranian Oil Co. was not a treaty. “it is nothing more than a concessionary contract between a government and a foreign company.”</a:t>
            </a:r>
          </a:p>
        </p:txBody>
      </p:sp>
    </p:spTree>
    <p:extLst>
      <p:ext uri="{BB962C8B-B14F-4D97-AF65-F5344CB8AC3E}">
        <p14:creationId xmlns:p14="http://schemas.microsoft.com/office/powerpoint/2010/main" val="1090933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5107</TotalTime>
  <Words>1943</Words>
  <Application>Microsoft Office PowerPoint</Application>
  <PresentationFormat>Widescreen</PresentationFormat>
  <Paragraphs>154</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The Law of Treaties </vt:lpstr>
      <vt:lpstr>Introduction </vt:lpstr>
      <vt:lpstr>Codification of the Law of Treaties</vt:lpstr>
      <vt:lpstr>Treaties </vt:lpstr>
      <vt:lpstr>Treaties </vt:lpstr>
      <vt:lpstr>Treaties (2)</vt:lpstr>
      <vt:lpstr>Treaties (3)</vt:lpstr>
      <vt:lpstr>An agreement concluded between states: treaty-making capacity (1)</vt:lpstr>
      <vt:lpstr>An agreement concluded between states: treaty-making capacity (2)</vt:lpstr>
      <vt:lpstr>Governed by International Law </vt:lpstr>
      <vt:lpstr>Intention to create Legal Obligations </vt:lpstr>
      <vt:lpstr>Whether embodied in a single instrument or more </vt:lpstr>
      <vt:lpstr>Other terms used in treaty Law (1)</vt:lpstr>
      <vt:lpstr>Other terms used in treaty Law (2)</vt:lpstr>
      <vt:lpstr>A territorial dispute (1)</vt:lpstr>
      <vt:lpstr>A territorial dispute (2)</vt:lpstr>
      <vt:lpstr>The Conclusion of Treaties</vt:lpstr>
      <vt:lpstr>Practice in the Treaty Making Process (1)</vt:lpstr>
      <vt:lpstr>Practice in the Treaty Making Process (2)</vt:lpstr>
      <vt:lpstr>How do states consent to be bound by a treaty?</vt:lpstr>
      <vt:lpstr>Signature </vt:lpstr>
      <vt:lpstr>Ratification </vt:lpstr>
      <vt:lpstr>Ratification (2)</vt:lpstr>
      <vt:lpstr>Accession </vt:lpstr>
      <vt:lpstr>Entry into Force </vt:lpstr>
      <vt:lpstr>Structure of a treaty </vt:lpstr>
      <vt:lpstr>Reservation (1) </vt:lpstr>
      <vt:lpstr>Reservation (2)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Law of Treaties</dc:title>
  <dc:creator>pamela kayuma</dc:creator>
  <cp:lastModifiedBy>Chiristne Kayuma</cp:lastModifiedBy>
  <cp:revision>86</cp:revision>
  <dcterms:created xsi:type="dcterms:W3CDTF">2016-02-03T06:19:46Z</dcterms:created>
  <dcterms:modified xsi:type="dcterms:W3CDTF">2016-08-22T13:50:41Z</dcterms:modified>
</cp:coreProperties>
</file>