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B38200F-D2E1-4579-A6BF-2AC8BB6657D8}" type="datetimeFigureOut">
              <a:rPr lang="en-US" smtClean="0"/>
              <a:t>15-May-17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23B9C-166E-4C37-957D-05286C0BC2E0}" type="slidenum">
              <a:rPr lang="en-US" smtClean="0"/>
              <a:t>‹#›</a:t>
            </a:fld>
            <a:endParaRPr lang="en-US"/>
          </a:p>
        </p:txBody>
      </p:sp>
    </p:spTree>
    <p:extLst>
      <p:ext uri="{BB962C8B-B14F-4D97-AF65-F5344CB8AC3E}">
        <p14:creationId xmlns:p14="http://schemas.microsoft.com/office/powerpoint/2010/main" val="3590599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38200F-D2E1-4579-A6BF-2AC8BB6657D8}" type="datetimeFigureOut">
              <a:rPr lang="en-US" smtClean="0"/>
              <a:t>15-May-17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23B9C-166E-4C37-957D-05286C0BC2E0}" type="slidenum">
              <a:rPr lang="en-US" smtClean="0"/>
              <a:t>‹#›</a:t>
            </a:fld>
            <a:endParaRPr lang="en-US"/>
          </a:p>
        </p:txBody>
      </p:sp>
    </p:spTree>
    <p:extLst>
      <p:ext uri="{BB962C8B-B14F-4D97-AF65-F5344CB8AC3E}">
        <p14:creationId xmlns:p14="http://schemas.microsoft.com/office/powerpoint/2010/main" val="2067075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38200F-D2E1-4579-A6BF-2AC8BB6657D8}" type="datetimeFigureOut">
              <a:rPr lang="en-US" smtClean="0"/>
              <a:t>15-May-17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23B9C-166E-4C37-957D-05286C0BC2E0}" type="slidenum">
              <a:rPr lang="en-US" smtClean="0"/>
              <a:t>‹#›</a:t>
            </a:fld>
            <a:endParaRPr lang="en-US"/>
          </a:p>
        </p:txBody>
      </p:sp>
    </p:spTree>
    <p:extLst>
      <p:ext uri="{BB962C8B-B14F-4D97-AF65-F5344CB8AC3E}">
        <p14:creationId xmlns:p14="http://schemas.microsoft.com/office/powerpoint/2010/main" val="505449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38200F-D2E1-4579-A6BF-2AC8BB6657D8}" type="datetimeFigureOut">
              <a:rPr lang="en-US" smtClean="0"/>
              <a:t>15-May-17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23B9C-166E-4C37-957D-05286C0BC2E0}" type="slidenum">
              <a:rPr lang="en-US" smtClean="0"/>
              <a:t>‹#›</a:t>
            </a:fld>
            <a:endParaRPr lang="en-US"/>
          </a:p>
        </p:txBody>
      </p:sp>
    </p:spTree>
    <p:extLst>
      <p:ext uri="{BB962C8B-B14F-4D97-AF65-F5344CB8AC3E}">
        <p14:creationId xmlns:p14="http://schemas.microsoft.com/office/powerpoint/2010/main" val="1975925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38200F-D2E1-4579-A6BF-2AC8BB6657D8}" type="datetimeFigureOut">
              <a:rPr lang="en-US" smtClean="0"/>
              <a:t>15-May-17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23B9C-166E-4C37-957D-05286C0BC2E0}" type="slidenum">
              <a:rPr lang="en-US" smtClean="0"/>
              <a:t>‹#›</a:t>
            </a:fld>
            <a:endParaRPr lang="en-US"/>
          </a:p>
        </p:txBody>
      </p:sp>
    </p:spTree>
    <p:extLst>
      <p:ext uri="{BB962C8B-B14F-4D97-AF65-F5344CB8AC3E}">
        <p14:creationId xmlns:p14="http://schemas.microsoft.com/office/powerpoint/2010/main" val="4012933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B38200F-D2E1-4579-A6BF-2AC8BB6657D8}" type="datetimeFigureOut">
              <a:rPr lang="en-US" smtClean="0"/>
              <a:t>15-May-17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523B9C-166E-4C37-957D-05286C0BC2E0}" type="slidenum">
              <a:rPr lang="en-US" smtClean="0"/>
              <a:t>‹#›</a:t>
            </a:fld>
            <a:endParaRPr lang="en-US"/>
          </a:p>
        </p:txBody>
      </p:sp>
    </p:spTree>
    <p:extLst>
      <p:ext uri="{BB962C8B-B14F-4D97-AF65-F5344CB8AC3E}">
        <p14:creationId xmlns:p14="http://schemas.microsoft.com/office/powerpoint/2010/main" val="3437839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38200F-D2E1-4579-A6BF-2AC8BB6657D8}" type="datetimeFigureOut">
              <a:rPr lang="en-US" smtClean="0"/>
              <a:t>15-May-17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523B9C-166E-4C37-957D-05286C0BC2E0}" type="slidenum">
              <a:rPr lang="en-US" smtClean="0"/>
              <a:t>‹#›</a:t>
            </a:fld>
            <a:endParaRPr lang="en-US"/>
          </a:p>
        </p:txBody>
      </p:sp>
    </p:spTree>
    <p:extLst>
      <p:ext uri="{BB962C8B-B14F-4D97-AF65-F5344CB8AC3E}">
        <p14:creationId xmlns:p14="http://schemas.microsoft.com/office/powerpoint/2010/main" val="909600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38200F-D2E1-4579-A6BF-2AC8BB6657D8}" type="datetimeFigureOut">
              <a:rPr lang="en-US" smtClean="0"/>
              <a:t>15-May-17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523B9C-166E-4C37-957D-05286C0BC2E0}" type="slidenum">
              <a:rPr lang="en-US" smtClean="0"/>
              <a:t>‹#›</a:t>
            </a:fld>
            <a:endParaRPr lang="en-US"/>
          </a:p>
        </p:txBody>
      </p:sp>
    </p:spTree>
    <p:extLst>
      <p:ext uri="{BB962C8B-B14F-4D97-AF65-F5344CB8AC3E}">
        <p14:creationId xmlns:p14="http://schemas.microsoft.com/office/powerpoint/2010/main" val="2473629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38200F-D2E1-4579-A6BF-2AC8BB6657D8}" type="datetimeFigureOut">
              <a:rPr lang="en-US" smtClean="0"/>
              <a:t>15-May-17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523B9C-166E-4C37-957D-05286C0BC2E0}" type="slidenum">
              <a:rPr lang="en-US" smtClean="0"/>
              <a:t>‹#›</a:t>
            </a:fld>
            <a:endParaRPr lang="en-US"/>
          </a:p>
        </p:txBody>
      </p:sp>
    </p:spTree>
    <p:extLst>
      <p:ext uri="{BB962C8B-B14F-4D97-AF65-F5344CB8AC3E}">
        <p14:creationId xmlns:p14="http://schemas.microsoft.com/office/powerpoint/2010/main" val="1493198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B38200F-D2E1-4579-A6BF-2AC8BB6657D8}" type="datetimeFigureOut">
              <a:rPr lang="en-US" smtClean="0"/>
              <a:t>15-May-17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523B9C-166E-4C37-957D-05286C0BC2E0}" type="slidenum">
              <a:rPr lang="en-US" smtClean="0"/>
              <a:t>‹#›</a:t>
            </a:fld>
            <a:endParaRPr lang="en-US"/>
          </a:p>
        </p:txBody>
      </p:sp>
    </p:spTree>
    <p:extLst>
      <p:ext uri="{BB962C8B-B14F-4D97-AF65-F5344CB8AC3E}">
        <p14:creationId xmlns:p14="http://schemas.microsoft.com/office/powerpoint/2010/main" val="2858387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B38200F-D2E1-4579-A6BF-2AC8BB6657D8}" type="datetimeFigureOut">
              <a:rPr lang="en-US" smtClean="0"/>
              <a:t>15-May-17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523B9C-166E-4C37-957D-05286C0BC2E0}" type="slidenum">
              <a:rPr lang="en-US" smtClean="0"/>
              <a:t>‹#›</a:t>
            </a:fld>
            <a:endParaRPr lang="en-US"/>
          </a:p>
        </p:txBody>
      </p:sp>
    </p:spTree>
    <p:extLst>
      <p:ext uri="{BB962C8B-B14F-4D97-AF65-F5344CB8AC3E}">
        <p14:creationId xmlns:p14="http://schemas.microsoft.com/office/powerpoint/2010/main" val="2019422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38200F-D2E1-4579-A6BF-2AC8BB6657D8}" type="datetimeFigureOut">
              <a:rPr lang="en-US" smtClean="0"/>
              <a:t>15-May-17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523B9C-166E-4C37-957D-05286C0BC2E0}" type="slidenum">
              <a:rPr lang="en-US" smtClean="0"/>
              <a:t>‹#›</a:t>
            </a:fld>
            <a:endParaRPr lang="en-US"/>
          </a:p>
        </p:txBody>
      </p:sp>
    </p:spTree>
    <p:extLst>
      <p:ext uri="{BB962C8B-B14F-4D97-AF65-F5344CB8AC3E}">
        <p14:creationId xmlns:p14="http://schemas.microsoft.com/office/powerpoint/2010/main" val="3778849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Peaceful Settlement Disputes, Arbitration and Judicial Settlement</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016716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Settling Disputes (8)</a:t>
            </a:r>
            <a:endParaRPr lang="en-US" dirty="0"/>
          </a:p>
        </p:txBody>
      </p:sp>
      <p:sp>
        <p:nvSpPr>
          <p:cNvPr id="3" name="Content Placeholder 2"/>
          <p:cNvSpPr>
            <a:spLocks noGrp="1"/>
          </p:cNvSpPr>
          <p:nvPr>
            <p:ph idx="1"/>
          </p:nvPr>
        </p:nvSpPr>
        <p:spPr/>
        <p:txBody>
          <a:bodyPr/>
          <a:lstStyle/>
          <a:p>
            <a:r>
              <a:rPr lang="en-GB" dirty="0"/>
              <a:t>They have one important thing in common; they are based on the consent of states.</a:t>
            </a:r>
          </a:p>
          <a:p>
            <a:r>
              <a:rPr lang="en-GB" dirty="0"/>
              <a:t>What separates arbitration from adjudication is that arbitration is by definition ad hoc (arbitral panels are set up to decide a single case or a set of related cases, whereas courts are meant to be permanently available), and as a result, the parties usually have more influence on the composition of the arbitral panel and the law it will apply.</a:t>
            </a:r>
            <a:endParaRPr lang="en-US" dirty="0"/>
          </a:p>
        </p:txBody>
      </p:sp>
    </p:spTree>
    <p:extLst>
      <p:ext uri="{BB962C8B-B14F-4D97-AF65-F5344CB8AC3E}">
        <p14:creationId xmlns:p14="http://schemas.microsoft.com/office/powerpoint/2010/main" val="2742859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5368"/>
            <a:ext cx="10515600" cy="1325563"/>
          </a:xfrm>
        </p:spPr>
        <p:txBody>
          <a:bodyPr/>
          <a:lstStyle/>
          <a:p>
            <a:r>
              <a:rPr lang="en-GB" b="1" dirty="0"/>
              <a:t>Arbitration</a:t>
            </a:r>
            <a:r>
              <a:rPr lang="en-GB" dirty="0"/>
              <a:t> </a:t>
            </a:r>
            <a:endParaRPr lang="en-US" dirty="0"/>
          </a:p>
        </p:txBody>
      </p:sp>
      <p:sp>
        <p:nvSpPr>
          <p:cNvPr id="3" name="Content Placeholder 2"/>
          <p:cNvSpPr>
            <a:spLocks noGrp="1"/>
          </p:cNvSpPr>
          <p:nvPr>
            <p:ph idx="1"/>
          </p:nvPr>
        </p:nvSpPr>
        <p:spPr/>
        <p:txBody>
          <a:bodyPr/>
          <a:lstStyle/>
          <a:p>
            <a:r>
              <a:rPr lang="en-GB" dirty="0"/>
              <a:t>Morden arbitration in international law is often traced back to the 1794 Jay Treaty.</a:t>
            </a:r>
          </a:p>
          <a:p>
            <a:r>
              <a:rPr lang="en-GB" dirty="0"/>
              <a:t>The treaty followed the earlier peace treaty between Great Britain and its former colonies in the USA after the USA gained independence, and specified that some questions that had not been dealt with, or which had not been clear, should be submitted to peaceful settlement by a commission.</a:t>
            </a:r>
          </a:p>
        </p:txBody>
      </p:sp>
    </p:spTree>
    <p:extLst>
      <p:ext uri="{BB962C8B-B14F-4D97-AF65-F5344CB8AC3E}">
        <p14:creationId xmlns:p14="http://schemas.microsoft.com/office/powerpoint/2010/main" val="517176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Arbitration (2)</a:t>
            </a:r>
            <a:endParaRPr lang="en-US" dirty="0"/>
          </a:p>
        </p:txBody>
      </p:sp>
      <p:sp>
        <p:nvSpPr>
          <p:cNvPr id="3" name="Content Placeholder 2"/>
          <p:cNvSpPr>
            <a:spLocks noGrp="1"/>
          </p:cNvSpPr>
          <p:nvPr>
            <p:ph idx="1"/>
          </p:nvPr>
        </p:nvSpPr>
        <p:spPr/>
        <p:txBody>
          <a:bodyPr/>
          <a:lstStyle/>
          <a:p>
            <a:r>
              <a:rPr lang="en-GB" b="1" i="1" dirty="0"/>
              <a:t>Alabama Claims </a:t>
            </a:r>
            <a:r>
              <a:rPr lang="en-GB" b="1" dirty="0"/>
              <a:t>arbitration </a:t>
            </a:r>
            <a:r>
              <a:rPr lang="en-GB" dirty="0"/>
              <a:t>between the USA and Great Britain in 1872, based on the 1871 Treaty of Washington. </a:t>
            </a:r>
            <a:endParaRPr lang="en-US" dirty="0"/>
          </a:p>
          <a:p>
            <a:pPr marL="0" indent="0">
              <a:buNone/>
            </a:pPr>
            <a:r>
              <a:rPr lang="en-GB" dirty="0"/>
              <a:t>During the American civil war, Britain had declared its neutrality but had none the less supplied the Confederates (the ‘South’) with warships (including the </a:t>
            </a:r>
            <a:r>
              <a:rPr lang="en-GB" i="1" dirty="0"/>
              <a:t>CSS Alabama</a:t>
            </a:r>
            <a:r>
              <a:rPr lang="en-GB" dirty="0"/>
              <a:t>, which had been built in Britain), which caused great damage to the Northern action. The arbitral panel found unanimously that Britain was liable for US Losses, and awarded $15,500,000 to the USA in damages.</a:t>
            </a:r>
            <a:endParaRPr lang="en-US" dirty="0"/>
          </a:p>
        </p:txBody>
      </p:sp>
    </p:spTree>
    <p:extLst>
      <p:ext uri="{BB962C8B-B14F-4D97-AF65-F5344CB8AC3E}">
        <p14:creationId xmlns:p14="http://schemas.microsoft.com/office/powerpoint/2010/main" val="1382501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Arbitration (3)</a:t>
            </a:r>
            <a:endParaRPr lang="en-US" dirty="0"/>
          </a:p>
        </p:txBody>
      </p:sp>
      <p:sp>
        <p:nvSpPr>
          <p:cNvPr id="3" name="Content Placeholder 2"/>
          <p:cNvSpPr>
            <a:spLocks noGrp="1"/>
          </p:cNvSpPr>
          <p:nvPr>
            <p:ph idx="1"/>
          </p:nvPr>
        </p:nvSpPr>
        <p:spPr/>
        <p:txBody>
          <a:bodyPr/>
          <a:lstStyle/>
          <a:p>
            <a:r>
              <a:rPr lang="en-GB" dirty="0"/>
              <a:t>The experience suggested that arbitration could become a useful and, above all, peaceful means of dispute settlement, even in matters often associated with ‘high politics’, such as national security.</a:t>
            </a:r>
          </a:p>
          <a:p>
            <a:r>
              <a:rPr lang="en-GB" dirty="0"/>
              <a:t>The sentiment led to the creation, at the first Hague Peace Conference in 1899, of the Permanent Court of Arbitration (PCA) which, its name notwithstanding, is not actually a court.</a:t>
            </a:r>
          </a:p>
          <a:p>
            <a:r>
              <a:rPr lang="en-GB" dirty="0"/>
              <a:t>It is best regarded as an international organisation that facilitates arbitration, and it does so by keeping a roster of available individuals ready for appointment as arbitrators.</a:t>
            </a:r>
            <a:endParaRPr lang="en-US" dirty="0"/>
          </a:p>
        </p:txBody>
      </p:sp>
    </p:spTree>
    <p:extLst>
      <p:ext uri="{BB962C8B-B14F-4D97-AF65-F5344CB8AC3E}">
        <p14:creationId xmlns:p14="http://schemas.microsoft.com/office/powerpoint/2010/main" val="1674469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Arbitration (4)</a:t>
            </a:r>
            <a:endParaRPr lang="en-US" dirty="0"/>
          </a:p>
        </p:txBody>
      </p:sp>
      <p:sp>
        <p:nvSpPr>
          <p:cNvPr id="3" name="Content Placeholder 2"/>
          <p:cNvSpPr>
            <a:spLocks noGrp="1"/>
          </p:cNvSpPr>
          <p:nvPr>
            <p:ph idx="1"/>
          </p:nvPr>
        </p:nvSpPr>
        <p:spPr/>
        <p:txBody>
          <a:bodyPr/>
          <a:lstStyle/>
          <a:p>
            <a:r>
              <a:rPr lang="en-GB" dirty="0"/>
              <a:t>Some of international law’s leading cases of the early twentieth century have been solved via the PCA, an example being the </a:t>
            </a:r>
            <a:r>
              <a:rPr lang="en-GB" b="1" i="1" dirty="0"/>
              <a:t>Island of Palmas </a:t>
            </a:r>
            <a:r>
              <a:rPr lang="en-GB" b="1" dirty="0"/>
              <a:t>arbitration</a:t>
            </a:r>
            <a:r>
              <a:rPr lang="en-GB" dirty="0"/>
              <a:t>, decided by sole arbiter Max Huber in 1928.</a:t>
            </a:r>
          </a:p>
          <a:p>
            <a:r>
              <a:rPr lang="en-GB" dirty="0"/>
              <a:t>With emergence of the PCIJ and ICJ the PCA fell into relative disuse for a while, but in recent years it has been increasingly active, deciding, for instance, on issues arising during the war between Ethiopia and Eritrea.</a:t>
            </a:r>
          </a:p>
          <a:p>
            <a:r>
              <a:rPr lang="en-GB" dirty="0"/>
              <a:t>An important component, moreover, is that PCA arbitration nowadays often deal with investment claims between a company and a state.</a:t>
            </a:r>
            <a:endParaRPr lang="en-US" dirty="0"/>
          </a:p>
        </p:txBody>
      </p:sp>
    </p:spTree>
    <p:extLst>
      <p:ext uri="{BB962C8B-B14F-4D97-AF65-F5344CB8AC3E}">
        <p14:creationId xmlns:p14="http://schemas.microsoft.com/office/powerpoint/2010/main" val="3692108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Adjudication and the ICJ</a:t>
            </a:r>
            <a:endParaRPr lang="en-US" b="1" dirty="0"/>
          </a:p>
        </p:txBody>
      </p:sp>
      <p:sp>
        <p:nvSpPr>
          <p:cNvPr id="3" name="Content Placeholder 2"/>
          <p:cNvSpPr>
            <a:spLocks noGrp="1"/>
          </p:cNvSpPr>
          <p:nvPr>
            <p:ph idx="1"/>
          </p:nvPr>
        </p:nvSpPr>
        <p:spPr/>
        <p:txBody>
          <a:bodyPr/>
          <a:lstStyle/>
          <a:p>
            <a:r>
              <a:rPr lang="en-GB" dirty="0"/>
              <a:t>Possibly the first ever international court (i.e. a judicial body set up for an unlimited duration, with the task to apply international law) was the Central American Court of Justice (CJAC).</a:t>
            </a:r>
          </a:p>
          <a:p>
            <a:r>
              <a:rPr lang="en-GB" dirty="0"/>
              <a:t>Its existence was short lived, though, and it did not survive the outbreak of World War I.</a:t>
            </a:r>
          </a:p>
          <a:p>
            <a:r>
              <a:rPr lang="en-GB" dirty="0"/>
              <a:t>Nonetheless, it did decide a handful of cases, mostly involving boundary arrangements in Central America, and in the process said some interesting things about issues of wider significance, such as treaty conflicts.</a:t>
            </a:r>
          </a:p>
          <a:p>
            <a:endParaRPr lang="en-US" dirty="0"/>
          </a:p>
        </p:txBody>
      </p:sp>
    </p:spTree>
    <p:extLst>
      <p:ext uri="{BB962C8B-B14F-4D97-AF65-F5344CB8AC3E}">
        <p14:creationId xmlns:p14="http://schemas.microsoft.com/office/powerpoint/2010/main" val="855003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Adjudication and the ICJ (2)</a:t>
            </a:r>
            <a:endParaRPr lang="en-US" dirty="0"/>
          </a:p>
        </p:txBody>
      </p:sp>
      <p:sp>
        <p:nvSpPr>
          <p:cNvPr id="3" name="Content Placeholder 2"/>
          <p:cNvSpPr>
            <a:spLocks noGrp="1"/>
          </p:cNvSpPr>
          <p:nvPr>
            <p:ph idx="1"/>
          </p:nvPr>
        </p:nvSpPr>
        <p:spPr/>
        <p:txBody>
          <a:bodyPr>
            <a:normAutofit fontScale="92500" lnSpcReduction="20000"/>
          </a:bodyPr>
          <a:lstStyle/>
          <a:p>
            <a:r>
              <a:rPr lang="en-GB" dirty="0"/>
              <a:t>The first more or less universal court was the PCIJ, the predecessor of the Current ICJ.</a:t>
            </a:r>
          </a:p>
          <a:p>
            <a:r>
              <a:rPr lang="en-GB" dirty="0"/>
              <a:t>The ICJ is still the most relevant international tribunal, despite its fairly small caseload, for a combination of two reasons’</a:t>
            </a:r>
          </a:p>
          <a:p>
            <a:r>
              <a:rPr lang="en-GB" dirty="0"/>
              <a:t>First, it is universal in terms of all states whose disputes it can settle, these include states from all continents.</a:t>
            </a:r>
          </a:p>
          <a:p>
            <a:r>
              <a:rPr lang="en-GB" dirty="0"/>
              <a:t>Secondly, that it is a court of general jurisdiction; it can, in principle, adjudicate claims on all sorts of topics, ranging from maritime delimitation to violations of the law of armed conflict.</a:t>
            </a:r>
          </a:p>
          <a:p>
            <a:r>
              <a:rPr lang="en-GB" dirty="0"/>
              <a:t>On the other hand the ICC ‘s jurisdiction is limited to international criminal law, and that of the WTO, the jurisdiction of the ICJ is, in principle at any rate, substantively unlimited.</a:t>
            </a:r>
            <a:endParaRPr lang="en-US" dirty="0"/>
          </a:p>
        </p:txBody>
      </p:sp>
    </p:spTree>
    <p:extLst>
      <p:ext uri="{BB962C8B-B14F-4D97-AF65-F5344CB8AC3E}">
        <p14:creationId xmlns:p14="http://schemas.microsoft.com/office/powerpoint/2010/main" val="600947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Adjudication and the ICJ (3)</a:t>
            </a:r>
            <a:endParaRPr lang="en-US" dirty="0"/>
          </a:p>
        </p:txBody>
      </p:sp>
      <p:sp>
        <p:nvSpPr>
          <p:cNvPr id="3" name="Content Placeholder 2"/>
          <p:cNvSpPr>
            <a:spLocks noGrp="1"/>
          </p:cNvSpPr>
          <p:nvPr>
            <p:ph idx="1"/>
          </p:nvPr>
        </p:nvSpPr>
        <p:spPr/>
        <p:txBody>
          <a:bodyPr/>
          <a:lstStyle/>
          <a:p>
            <a:r>
              <a:rPr lang="en-GB" dirty="0"/>
              <a:t>In addition to this, there exist a number of regional courts. The best known of these are, Court of Justice of the European Union (CJEU) and the ECtHR; their jurisdiction is limited to issues arising under their constituent treaties, to which only European states are party.</a:t>
            </a:r>
          </a:p>
          <a:p>
            <a:r>
              <a:rPr lang="en-GB" dirty="0"/>
              <a:t>Much the same applies elsewhere: there is an inter-American Court of Human Rights, as well as an African Court of Human and Peoples’ Rights.</a:t>
            </a:r>
          </a:p>
          <a:p>
            <a:r>
              <a:rPr lang="en-GB" dirty="0"/>
              <a:t>The ICJ has fifteen judges – there is no nationality requirement involved, other than that no two judges shall be nationals of the same state. See article 3 ICJ</a:t>
            </a:r>
            <a:endParaRPr lang="en-US" dirty="0"/>
          </a:p>
        </p:txBody>
      </p:sp>
    </p:spTree>
    <p:extLst>
      <p:ext uri="{BB962C8B-B14F-4D97-AF65-F5344CB8AC3E}">
        <p14:creationId xmlns:p14="http://schemas.microsoft.com/office/powerpoint/2010/main" val="80868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Adjudication and the ICJ (4)</a:t>
            </a:r>
            <a:endParaRPr lang="en-US" dirty="0"/>
          </a:p>
        </p:txBody>
      </p:sp>
      <p:sp>
        <p:nvSpPr>
          <p:cNvPr id="3" name="Content Placeholder 2"/>
          <p:cNvSpPr>
            <a:spLocks noGrp="1"/>
          </p:cNvSpPr>
          <p:nvPr>
            <p:ph idx="1"/>
          </p:nvPr>
        </p:nvSpPr>
        <p:spPr/>
        <p:txBody>
          <a:bodyPr>
            <a:normAutofit fontScale="92500" lnSpcReduction="10000"/>
          </a:bodyPr>
          <a:lstStyle/>
          <a:p>
            <a:r>
              <a:rPr lang="en-GB" dirty="0"/>
              <a:t>In practice, however, it transpires that the five permanent member of the Security Council always have a judge of their nationality on the ICJ.</a:t>
            </a:r>
          </a:p>
          <a:p>
            <a:r>
              <a:rPr lang="en-GB" dirty="0"/>
              <a:t>This makes some geopolitical sense; it would be difficult for a number of judges drawn exclusively from small countries to persuade the superpowers of the evil of their ways.</a:t>
            </a:r>
          </a:p>
          <a:p>
            <a:r>
              <a:rPr lang="en-GB" dirty="0"/>
              <a:t>A curious feature that may help to bolster this political acceptability is that states involved in a dispute before the court are allowed to appoint an ad hoc judge of their own choosing.</a:t>
            </a:r>
          </a:p>
          <a:p>
            <a:r>
              <a:rPr lang="en-GB" dirty="0"/>
              <a:t>For example – in a dispute between Zambia and the USA, Zambia would be allowed to appoint an ad hoc judge, who would merely add to the number of judges</a:t>
            </a:r>
            <a:endParaRPr lang="en-US" dirty="0"/>
          </a:p>
        </p:txBody>
      </p:sp>
    </p:spTree>
    <p:extLst>
      <p:ext uri="{BB962C8B-B14F-4D97-AF65-F5344CB8AC3E}">
        <p14:creationId xmlns:p14="http://schemas.microsoft.com/office/powerpoint/2010/main" val="2424923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Adjudication and the ICJ (5)</a:t>
            </a:r>
            <a:endParaRPr lang="en-US" dirty="0"/>
          </a:p>
        </p:txBody>
      </p:sp>
      <p:sp>
        <p:nvSpPr>
          <p:cNvPr id="3" name="Content Placeholder 2"/>
          <p:cNvSpPr>
            <a:spLocks noGrp="1"/>
          </p:cNvSpPr>
          <p:nvPr>
            <p:ph idx="1"/>
          </p:nvPr>
        </p:nvSpPr>
        <p:spPr/>
        <p:txBody>
          <a:bodyPr/>
          <a:lstStyle/>
          <a:p>
            <a:r>
              <a:rPr lang="en-GB" dirty="0"/>
              <a:t>Article 2 and 9 ICJ – states the requirements of judges</a:t>
            </a:r>
          </a:p>
          <a:p>
            <a:r>
              <a:rPr lang="en-GB" dirty="0"/>
              <a:t>Judges are appointed by the General Assembly and the Security Council following a complicates and highly politicalised procedure which occupies no fewer than nine articles of the ICL’s Statute article 4-12 ICJ.</a:t>
            </a:r>
          </a:p>
          <a:p>
            <a:r>
              <a:rPr lang="en-GB" dirty="0"/>
              <a:t>The ICJ can only hear cases between states, as article 34 ICJ stipulates; other entities may well be considered subjects of international law, but have no access to the court. See also Article 35 </a:t>
            </a:r>
            <a:endParaRPr lang="en-US" dirty="0"/>
          </a:p>
        </p:txBody>
      </p:sp>
    </p:spTree>
    <p:extLst>
      <p:ext uri="{BB962C8B-B14F-4D97-AF65-F5344CB8AC3E}">
        <p14:creationId xmlns:p14="http://schemas.microsoft.com/office/powerpoint/2010/main" val="2038043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Introductory </a:t>
            </a:r>
            <a:endParaRPr lang="en-US" b="1" dirty="0"/>
          </a:p>
        </p:txBody>
      </p:sp>
      <p:sp>
        <p:nvSpPr>
          <p:cNvPr id="3" name="Content Placeholder 2"/>
          <p:cNvSpPr>
            <a:spLocks noGrp="1"/>
          </p:cNvSpPr>
          <p:nvPr>
            <p:ph idx="1"/>
          </p:nvPr>
        </p:nvSpPr>
        <p:spPr/>
        <p:txBody>
          <a:bodyPr>
            <a:normAutofit lnSpcReduction="10000"/>
          </a:bodyPr>
          <a:lstStyle/>
          <a:p>
            <a:r>
              <a:rPr lang="en-GB" dirty="0"/>
              <a:t>If states cannot be held to account before a domestic court, it stands to reason that their acts can be adjudges before international tribunals, but this has taken a long time to develop.</a:t>
            </a:r>
          </a:p>
          <a:p>
            <a:r>
              <a:rPr lang="en-GB" dirty="0"/>
              <a:t>States have been reluctant to subject themselves to the jurisdiction of international tribunals, and by and large, continue to be reluctant to do so.</a:t>
            </a:r>
          </a:p>
          <a:p>
            <a:r>
              <a:rPr lang="en-GB" dirty="0"/>
              <a:t>While international courts are quite numerous in the early twenty-first century, adjudication took a long time to develop and is still often considered as onerous.</a:t>
            </a:r>
          </a:p>
          <a:p>
            <a:r>
              <a:rPr lang="en-GB" dirty="0"/>
              <a:t>States tend to prefer to settle their differences by political means, and in a sense, this is as it should be.</a:t>
            </a:r>
            <a:endParaRPr lang="en-US" dirty="0"/>
          </a:p>
        </p:txBody>
      </p:sp>
    </p:spTree>
    <p:extLst>
      <p:ext uri="{BB962C8B-B14F-4D97-AF65-F5344CB8AC3E}">
        <p14:creationId xmlns:p14="http://schemas.microsoft.com/office/powerpoint/2010/main" val="912619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Jurisdiction </a:t>
            </a:r>
            <a:endParaRPr lang="en-US" b="1" dirty="0"/>
          </a:p>
        </p:txBody>
      </p:sp>
      <p:sp>
        <p:nvSpPr>
          <p:cNvPr id="3" name="Content Placeholder 2"/>
          <p:cNvSpPr>
            <a:spLocks noGrp="1"/>
          </p:cNvSpPr>
          <p:nvPr>
            <p:ph idx="1"/>
          </p:nvPr>
        </p:nvSpPr>
        <p:spPr/>
        <p:txBody>
          <a:bodyPr>
            <a:normAutofit fontScale="92500"/>
          </a:bodyPr>
          <a:lstStyle/>
          <a:p>
            <a:r>
              <a:rPr lang="en-GB" dirty="0"/>
              <a:t>There is no such thing in international law as truly compulsory jurisdiction.</a:t>
            </a:r>
          </a:p>
          <a:p>
            <a:r>
              <a:rPr lang="en-GB" dirty="0"/>
              <a:t>States will have to consent to the jurisdiction of international courts and tribunals. In some cases they do so by joining a regime that has a court with compulsory jurisdiction.</a:t>
            </a:r>
          </a:p>
          <a:p>
            <a:r>
              <a:rPr lang="en-GB" dirty="0"/>
              <a:t>In most cases, however, joining a regime does not automatically subject a state to the jurisdiction of a court that may operate within the regime.</a:t>
            </a:r>
          </a:p>
          <a:p>
            <a:r>
              <a:rPr lang="en-GB" dirty="0"/>
              <a:t>i.e. under various UN human rights convention, a state can be a party without accepting the optional protocol that would provide the quasi-judicial treaty bodies with the jurisdiction to hear cases. See article 36 Para. 1</a:t>
            </a:r>
            <a:endParaRPr lang="en-US" dirty="0"/>
          </a:p>
        </p:txBody>
      </p:sp>
    </p:spTree>
    <p:extLst>
      <p:ext uri="{BB962C8B-B14F-4D97-AF65-F5344CB8AC3E}">
        <p14:creationId xmlns:p14="http://schemas.microsoft.com/office/powerpoint/2010/main" val="1176965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Jurisdiction (2)</a:t>
            </a:r>
            <a:endParaRPr lang="en-US" dirty="0"/>
          </a:p>
        </p:txBody>
      </p:sp>
      <p:sp>
        <p:nvSpPr>
          <p:cNvPr id="3" name="Content Placeholder 2"/>
          <p:cNvSpPr>
            <a:spLocks noGrp="1"/>
          </p:cNvSpPr>
          <p:nvPr>
            <p:ph idx="1"/>
          </p:nvPr>
        </p:nvSpPr>
        <p:spPr/>
        <p:txBody>
          <a:bodyPr>
            <a:normAutofit fontScale="92500" lnSpcReduction="10000"/>
          </a:bodyPr>
          <a:lstStyle/>
          <a:p>
            <a:r>
              <a:rPr lang="en-GB" b="1" dirty="0"/>
              <a:t>All cases which the parties refer to it </a:t>
            </a:r>
            <a:r>
              <a:rPr lang="en-GB" dirty="0"/>
              <a:t>– perhaps the easiest way for the ICJ to assume jurisdiction is if the parties can agree to submit their dispute to the ICJ.</a:t>
            </a:r>
          </a:p>
          <a:p>
            <a:r>
              <a:rPr lang="en-GB" dirty="0"/>
              <a:t>If they so conclude an agreement to bring their case to the ICJ, and ideally, such a ‘special agreement’, as it is sometimes called (or </a:t>
            </a:r>
            <a:r>
              <a:rPr lang="en-GB" i="1" dirty="0"/>
              <a:t>compromise</a:t>
            </a:r>
            <a:r>
              <a:rPr lang="en-GB" dirty="0"/>
              <a:t> in French), will dispel all doubts.</a:t>
            </a:r>
          </a:p>
          <a:p>
            <a:r>
              <a:rPr lang="en-GB" dirty="0"/>
              <a:t>Sometimes though one of the parties brings a case to the court, claiming that an agreement exists which suggests that the other side has accepted the courts jurisdiction.</a:t>
            </a:r>
          </a:p>
          <a:p>
            <a:r>
              <a:rPr lang="en-GB" dirty="0"/>
              <a:t>If the other objects, the court will have to verify the reality of both states’ acceptance of its jurisdiction, and it tends to err on the side of caution.</a:t>
            </a:r>
            <a:endParaRPr lang="en-US" dirty="0"/>
          </a:p>
        </p:txBody>
      </p:sp>
    </p:spTree>
    <p:extLst>
      <p:ext uri="{BB962C8B-B14F-4D97-AF65-F5344CB8AC3E}">
        <p14:creationId xmlns:p14="http://schemas.microsoft.com/office/powerpoint/2010/main" val="1275016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Jurisdiction (3)</a:t>
            </a:r>
            <a:endParaRPr lang="en-US" b="1" dirty="0"/>
          </a:p>
        </p:txBody>
      </p:sp>
      <p:sp>
        <p:nvSpPr>
          <p:cNvPr id="3" name="Content Placeholder 2"/>
          <p:cNvSpPr>
            <a:spLocks noGrp="1"/>
          </p:cNvSpPr>
          <p:nvPr>
            <p:ph idx="1"/>
          </p:nvPr>
        </p:nvSpPr>
        <p:spPr/>
        <p:txBody>
          <a:bodyPr/>
          <a:lstStyle/>
          <a:p>
            <a:r>
              <a:rPr lang="en-GB" dirty="0"/>
              <a:t>If the court is not certain, it sometimes dismisses the case. The underlying reason is that if a state is not convinced the matter should go to the ICJ, it will be very inclined to respect any judgment, especially not if the judgment goes against it.</a:t>
            </a:r>
          </a:p>
          <a:p>
            <a:r>
              <a:rPr lang="en-GB" dirty="0"/>
              <a:t>In such a situation, it might be better to have no judgment than to have a judgment that will be disrespected.</a:t>
            </a:r>
          </a:p>
          <a:p>
            <a:r>
              <a:rPr lang="en-GB" dirty="0"/>
              <a:t>A good illustration of the courts reluctance is the 1978 </a:t>
            </a:r>
            <a:r>
              <a:rPr lang="en-GB" b="1" i="1" dirty="0"/>
              <a:t>Aegean</a:t>
            </a:r>
            <a:r>
              <a:rPr lang="en-GB" i="1" dirty="0"/>
              <a:t> </a:t>
            </a:r>
            <a:r>
              <a:rPr lang="en-GB" b="1" i="1" dirty="0"/>
              <a:t>Continental Shelf</a:t>
            </a:r>
            <a:r>
              <a:rPr lang="en-GB" b="1" dirty="0"/>
              <a:t> </a:t>
            </a:r>
            <a:r>
              <a:rPr lang="en-GB" dirty="0"/>
              <a:t>case, involving Greece and Turkey</a:t>
            </a:r>
            <a:endParaRPr lang="en-US" dirty="0"/>
          </a:p>
        </p:txBody>
      </p:sp>
    </p:spTree>
    <p:extLst>
      <p:ext uri="{BB962C8B-B14F-4D97-AF65-F5344CB8AC3E}">
        <p14:creationId xmlns:p14="http://schemas.microsoft.com/office/powerpoint/2010/main" val="30703734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Jurisdiction (4)</a:t>
            </a:r>
            <a:endParaRPr lang="en-US" dirty="0"/>
          </a:p>
        </p:txBody>
      </p:sp>
      <p:sp>
        <p:nvSpPr>
          <p:cNvPr id="3" name="Content Placeholder 2"/>
          <p:cNvSpPr>
            <a:spLocks noGrp="1"/>
          </p:cNvSpPr>
          <p:nvPr>
            <p:ph idx="1"/>
          </p:nvPr>
        </p:nvSpPr>
        <p:spPr/>
        <p:txBody>
          <a:bodyPr>
            <a:normAutofit fontScale="92500"/>
          </a:bodyPr>
          <a:lstStyle/>
          <a:p>
            <a:r>
              <a:rPr lang="en-GB" dirty="0"/>
              <a:t>The two states have a long history of less-than-friendly relations, and one of the bones of contention is the status of the waters and continental shelf surrounding some Greek islands just off the Turkish coast.</a:t>
            </a:r>
          </a:p>
          <a:p>
            <a:r>
              <a:rPr lang="en-GB" dirty="0"/>
              <a:t>This flared up again when, in the early 1970s, Turkey started to hand out oil concessions to companies on territory that Greece claimed as Greek. Normal negotiations came to naught, but by 1975 both parties managed to agree on the text of a press communique which envisaged the possibility of seizing the ICJ if other matters, still to be tried, were to fail.</a:t>
            </a:r>
          </a:p>
          <a:p>
            <a:r>
              <a:rPr lang="en-GB" dirty="0"/>
              <a:t>The court finally found that Greece had jumped the gun, it had brought the case without Turkey having approved to such course of action and negotiating were still going on.</a:t>
            </a:r>
            <a:endParaRPr lang="en-US" dirty="0"/>
          </a:p>
        </p:txBody>
      </p:sp>
    </p:spTree>
    <p:extLst>
      <p:ext uri="{BB962C8B-B14F-4D97-AF65-F5344CB8AC3E}">
        <p14:creationId xmlns:p14="http://schemas.microsoft.com/office/powerpoint/2010/main" val="1228637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Jurisdiction (5)</a:t>
            </a:r>
            <a:endParaRPr lang="en-US" dirty="0"/>
          </a:p>
        </p:txBody>
      </p:sp>
      <p:sp>
        <p:nvSpPr>
          <p:cNvPr id="3" name="Content Placeholder 2"/>
          <p:cNvSpPr>
            <a:spLocks noGrp="1"/>
          </p:cNvSpPr>
          <p:nvPr>
            <p:ph idx="1"/>
          </p:nvPr>
        </p:nvSpPr>
        <p:spPr/>
        <p:txBody>
          <a:bodyPr/>
          <a:lstStyle/>
          <a:p>
            <a:r>
              <a:rPr lang="en-GB" dirty="0"/>
              <a:t>In </a:t>
            </a:r>
            <a:r>
              <a:rPr lang="en-GB" b="1" i="1" dirty="0"/>
              <a:t>Qatar v Bahrain </a:t>
            </a:r>
            <a:r>
              <a:rPr lang="en-GB" dirty="0"/>
              <a:t>the court did find that both parties had accepted its jurisdiction, even though one of them later tried to deny this.</a:t>
            </a:r>
          </a:p>
          <a:p>
            <a:r>
              <a:rPr lang="en-GB" b="1" dirty="0"/>
              <a:t>All matters specially provided for in the Charter </a:t>
            </a:r>
            <a:r>
              <a:rPr lang="en-GB" dirty="0"/>
              <a:t>– when the UN Charter was drafted, it was for a while thought useful if the Security Council could order states to submit their disputes to the ICJ.</a:t>
            </a:r>
          </a:p>
          <a:p>
            <a:r>
              <a:rPr lang="en-GB" dirty="0"/>
              <a:t>This idea failed to meet sufficient support; as many states were afraid to be forced to The Hague in this way, and communist states that existed in those days always felt that the court was the handmaiden of global capitalism, and therefore refused to recognise its jurisdiction.</a:t>
            </a:r>
            <a:endParaRPr lang="en-US" dirty="0"/>
          </a:p>
        </p:txBody>
      </p:sp>
    </p:spTree>
    <p:extLst>
      <p:ext uri="{BB962C8B-B14F-4D97-AF65-F5344CB8AC3E}">
        <p14:creationId xmlns:p14="http://schemas.microsoft.com/office/powerpoint/2010/main" val="33173238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Jurisdiction (6)</a:t>
            </a:r>
            <a:endParaRPr lang="en-US" dirty="0"/>
          </a:p>
        </p:txBody>
      </p:sp>
      <p:sp>
        <p:nvSpPr>
          <p:cNvPr id="3" name="Content Placeholder 2"/>
          <p:cNvSpPr>
            <a:spLocks noGrp="1"/>
          </p:cNvSpPr>
          <p:nvPr>
            <p:ph idx="1"/>
          </p:nvPr>
        </p:nvSpPr>
        <p:spPr/>
        <p:txBody>
          <a:bodyPr/>
          <a:lstStyle/>
          <a:p>
            <a:r>
              <a:rPr lang="en-GB" dirty="0"/>
              <a:t>As a result there is quite literally nothing in the Charter that would provide the court with Jurisdiction to decide contentious cases.</a:t>
            </a:r>
          </a:p>
          <a:p>
            <a:r>
              <a:rPr lang="en-GB" dirty="0"/>
              <a:t>It would have been useful to delete the Charter reference from the wording of article 36, but this never happened. Hence this sentence is a classic example of a ‘dead letter’ provision.</a:t>
            </a:r>
          </a:p>
          <a:p>
            <a:r>
              <a:rPr lang="en-GB" b="1" dirty="0"/>
              <a:t>All matters specially provided for in treaties and conventions in force </a:t>
            </a:r>
            <a:r>
              <a:rPr lang="en-GB" dirty="0"/>
              <a:t>–quite a few treaties  envisage that when a dispute arises concerning the interpretation or application of the treaty in question, the ICJ may be seized.</a:t>
            </a:r>
            <a:endParaRPr lang="en-US" dirty="0"/>
          </a:p>
        </p:txBody>
      </p:sp>
    </p:spTree>
    <p:extLst>
      <p:ext uri="{BB962C8B-B14F-4D97-AF65-F5344CB8AC3E}">
        <p14:creationId xmlns:p14="http://schemas.microsoft.com/office/powerpoint/2010/main" val="3590198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Jurisdiction (7)</a:t>
            </a:r>
            <a:endParaRPr lang="en-US" dirty="0"/>
          </a:p>
        </p:txBody>
      </p:sp>
      <p:sp>
        <p:nvSpPr>
          <p:cNvPr id="3" name="Content Placeholder 2"/>
          <p:cNvSpPr>
            <a:spLocks noGrp="1"/>
          </p:cNvSpPr>
          <p:nvPr>
            <p:ph idx="1"/>
          </p:nvPr>
        </p:nvSpPr>
        <p:spPr/>
        <p:txBody>
          <a:bodyPr>
            <a:normAutofit fontScale="92500" lnSpcReduction="20000"/>
          </a:bodyPr>
          <a:lstStyle/>
          <a:p>
            <a:r>
              <a:rPr lang="en-GB" dirty="0"/>
              <a:t>Perhaps the best-known example is article IX of the Genocide Convention, which provides in relevant part: ‘Disputes between the Contracting Parties relating to the interpretation, application or fulfilment of the present Convention……shall be submitted to the ICJ at the request of any of the parties to the dispute.’ see article 36 para. 1. see; </a:t>
            </a:r>
          </a:p>
          <a:p>
            <a:pPr marL="0" indent="0">
              <a:buNone/>
            </a:pPr>
            <a:r>
              <a:rPr lang="en-GB" b="1" i="1" dirty="0"/>
              <a:t>Fisheries Jurisdiction case (UK v Iceland), </a:t>
            </a:r>
            <a:r>
              <a:rPr lang="en-GB" b="1" dirty="0"/>
              <a:t>Jurisdiction, [1973] ICJ Reports 3</a:t>
            </a:r>
          </a:p>
          <a:p>
            <a:r>
              <a:rPr lang="en-GB" dirty="0"/>
              <a:t>The optional clause – see article 36 para. 2 and 3 ICJ</a:t>
            </a:r>
          </a:p>
          <a:p>
            <a:r>
              <a:rPr lang="en-GB" dirty="0"/>
              <a:t>Example – if state A has accepted the Court’s jurisdiction from 1 January 2000, and state B has done so from 1 January 2008, then disputes between A and B arising between 2000 and 2008 are excluded from the scope of the ICJ’s jurisdiction. See; </a:t>
            </a:r>
          </a:p>
          <a:p>
            <a:pPr marL="0" indent="0">
              <a:buNone/>
            </a:pPr>
            <a:r>
              <a:rPr lang="en-GB" b="1" i="1" dirty="0" err="1"/>
              <a:t>Interhandel</a:t>
            </a:r>
            <a:r>
              <a:rPr lang="en-GB" b="1" dirty="0"/>
              <a:t> case (</a:t>
            </a:r>
            <a:r>
              <a:rPr lang="en-GB" b="1" i="1" dirty="0"/>
              <a:t>Switzerland v United States</a:t>
            </a:r>
            <a:r>
              <a:rPr lang="en-GB" b="1" dirty="0"/>
              <a:t>), preliminary objections, [1959] ICJ Reports 6, at 23.</a:t>
            </a:r>
            <a:endParaRPr lang="en-US" b="1" dirty="0"/>
          </a:p>
        </p:txBody>
      </p:sp>
    </p:spTree>
    <p:extLst>
      <p:ext uri="{BB962C8B-B14F-4D97-AF65-F5344CB8AC3E}">
        <p14:creationId xmlns:p14="http://schemas.microsoft.com/office/powerpoint/2010/main" val="4031851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Jurisdiction (8) </a:t>
            </a:r>
            <a:endParaRPr lang="en-US" dirty="0"/>
          </a:p>
        </p:txBody>
      </p:sp>
      <p:sp>
        <p:nvSpPr>
          <p:cNvPr id="3" name="Content Placeholder 2"/>
          <p:cNvSpPr>
            <a:spLocks noGrp="1"/>
          </p:cNvSpPr>
          <p:nvPr>
            <p:ph idx="1"/>
          </p:nvPr>
        </p:nvSpPr>
        <p:spPr/>
        <p:txBody>
          <a:bodyPr/>
          <a:lstStyle/>
          <a:p>
            <a:r>
              <a:rPr lang="en-GB" dirty="0"/>
              <a:t>See the following cases;</a:t>
            </a:r>
          </a:p>
          <a:p>
            <a:pPr marL="0" indent="0">
              <a:buNone/>
            </a:pPr>
            <a:r>
              <a:rPr lang="en-GB" b="1" i="1" dirty="0"/>
              <a:t>Fisheries Jurisdiction </a:t>
            </a:r>
            <a:r>
              <a:rPr lang="en-GB" b="1" dirty="0"/>
              <a:t>case (</a:t>
            </a:r>
            <a:r>
              <a:rPr lang="en-GB" b="1" i="1" dirty="0"/>
              <a:t>Spain v Canada</a:t>
            </a:r>
            <a:r>
              <a:rPr lang="en-GB" b="1" dirty="0"/>
              <a:t>), Jurisdiction, [1998] ICJ Reports 432</a:t>
            </a:r>
          </a:p>
          <a:p>
            <a:pPr marL="0" indent="0">
              <a:buNone/>
            </a:pPr>
            <a:r>
              <a:rPr lang="en-GB" b="1" i="1" dirty="0"/>
              <a:t>Certain Norwegian Loans (France v Norway)</a:t>
            </a:r>
            <a:r>
              <a:rPr lang="en-GB" b="1" dirty="0"/>
              <a:t>, [1975] ICJ Reports 9, at 27</a:t>
            </a:r>
          </a:p>
          <a:p>
            <a:pPr marL="0" indent="0">
              <a:buNone/>
            </a:pPr>
            <a:r>
              <a:rPr lang="en-GB" b="1" i="1" dirty="0"/>
              <a:t>Nicaragua</a:t>
            </a:r>
            <a:r>
              <a:rPr lang="en-GB" b="1" dirty="0"/>
              <a:t> case</a:t>
            </a:r>
            <a:endParaRPr lang="en-US" b="1" dirty="0"/>
          </a:p>
        </p:txBody>
      </p:sp>
    </p:spTree>
    <p:extLst>
      <p:ext uri="{BB962C8B-B14F-4D97-AF65-F5344CB8AC3E}">
        <p14:creationId xmlns:p14="http://schemas.microsoft.com/office/powerpoint/2010/main" val="26498691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Jurisdiction (9)</a:t>
            </a:r>
            <a:endParaRPr lang="en-US" dirty="0"/>
          </a:p>
        </p:txBody>
      </p:sp>
      <p:sp>
        <p:nvSpPr>
          <p:cNvPr id="3" name="Content Placeholder 2"/>
          <p:cNvSpPr>
            <a:spLocks noGrp="1"/>
          </p:cNvSpPr>
          <p:nvPr>
            <p:ph idx="1"/>
          </p:nvPr>
        </p:nvSpPr>
        <p:spPr/>
        <p:txBody>
          <a:bodyPr/>
          <a:lstStyle/>
          <a:p>
            <a:r>
              <a:rPr lang="en-GB" dirty="0"/>
              <a:t>Transferred jurisdiction see article 37 ICJ and also article 36 para. 5</a:t>
            </a:r>
          </a:p>
          <a:p>
            <a:r>
              <a:rPr lang="en-GB" i="1" dirty="0"/>
              <a:t>Forum </a:t>
            </a:r>
            <a:r>
              <a:rPr lang="en-GB" i="1" dirty="0" err="1"/>
              <a:t>prorogatum</a:t>
            </a:r>
            <a:r>
              <a:rPr lang="en-GB" i="1" dirty="0"/>
              <a:t> </a:t>
            </a:r>
            <a:r>
              <a:rPr lang="en-GB" dirty="0"/>
              <a:t>– were a state accepts jurisdiction of the ICJ even though not a member state. See; </a:t>
            </a:r>
            <a:r>
              <a:rPr lang="en-GB" i="1" dirty="0"/>
              <a:t>Albania</a:t>
            </a:r>
            <a:r>
              <a:rPr lang="en-GB" dirty="0"/>
              <a:t> case </a:t>
            </a:r>
          </a:p>
          <a:p>
            <a:r>
              <a:rPr lang="en-GB" dirty="0"/>
              <a:t>Under article 38 of the Rules of Court it is possible to start proceedings against a state that has not yet accepted the Courts jurisdiction. If the respondent state accepts the invitation, the court can exercise its jurisdiction based on this </a:t>
            </a:r>
            <a:r>
              <a:rPr lang="en-GB" i="1" dirty="0"/>
              <a:t>ad hoc </a:t>
            </a:r>
            <a:r>
              <a:rPr lang="en-GB" dirty="0"/>
              <a:t>acceptance.</a:t>
            </a:r>
            <a:r>
              <a:rPr lang="en-US" dirty="0"/>
              <a:t> See;</a:t>
            </a:r>
          </a:p>
          <a:p>
            <a:pPr marL="0" indent="0">
              <a:buNone/>
            </a:pPr>
            <a:r>
              <a:rPr lang="en-GB" b="1" i="1" dirty="0"/>
              <a:t>Certain Questions of Mutual Assistance in Criminal Matters (Djibouti v France) </a:t>
            </a:r>
            <a:r>
              <a:rPr lang="en-GB" b="1" dirty="0"/>
              <a:t>[2008] ICJ Reports 177, para. 63</a:t>
            </a:r>
          </a:p>
        </p:txBody>
      </p:sp>
    </p:spTree>
    <p:extLst>
      <p:ext uri="{BB962C8B-B14F-4D97-AF65-F5344CB8AC3E}">
        <p14:creationId xmlns:p14="http://schemas.microsoft.com/office/powerpoint/2010/main" val="35520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Settling Disputes </a:t>
            </a:r>
            <a:endParaRPr lang="en-US" b="1" dirty="0"/>
          </a:p>
        </p:txBody>
      </p:sp>
      <p:sp>
        <p:nvSpPr>
          <p:cNvPr id="3" name="Content Placeholder 2"/>
          <p:cNvSpPr>
            <a:spLocks noGrp="1"/>
          </p:cNvSpPr>
          <p:nvPr>
            <p:ph idx="1"/>
          </p:nvPr>
        </p:nvSpPr>
        <p:spPr/>
        <p:txBody>
          <a:bodyPr/>
          <a:lstStyle/>
          <a:p>
            <a:r>
              <a:rPr lang="en-GB" dirty="0"/>
              <a:t>The UN Charter obliges its member states to settle their disputes peacefully, and does so in various ways. </a:t>
            </a:r>
          </a:p>
          <a:p>
            <a:r>
              <a:rPr lang="en-GB" dirty="0"/>
              <a:t>One of these ways is that the peaceful settlement disputes is listed among the founding principles of the UN in article 2, paragraph 3, and is followed , in the next paragraph, by the prohibition of the use of force.</a:t>
            </a:r>
          </a:p>
          <a:p>
            <a:r>
              <a:rPr lang="en-GB" dirty="0"/>
              <a:t>Article 33 UN adds a list of possible ways to settle disputes peacefully, most of these being of a political nature.</a:t>
            </a:r>
            <a:endParaRPr lang="en-US" dirty="0"/>
          </a:p>
        </p:txBody>
      </p:sp>
    </p:spTree>
    <p:extLst>
      <p:ext uri="{BB962C8B-B14F-4D97-AF65-F5344CB8AC3E}">
        <p14:creationId xmlns:p14="http://schemas.microsoft.com/office/powerpoint/2010/main" val="249081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Settling Disputes (2)</a:t>
            </a:r>
            <a:endParaRPr lang="en-US" dirty="0"/>
          </a:p>
        </p:txBody>
      </p:sp>
      <p:sp>
        <p:nvSpPr>
          <p:cNvPr id="3" name="Content Placeholder 2"/>
          <p:cNvSpPr>
            <a:spLocks noGrp="1"/>
          </p:cNvSpPr>
          <p:nvPr>
            <p:ph idx="1"/>
          </p:nvPr>
        </p:nvSpPr>
        <p:spPr/>
        <p:txBody>
          <a:bodyPr/>
          <a:lstStyle/>
          <a:p>
            <a:r>
              <a:rPr lang="en-GB" dirty="0"/>
              <a:t>If the two parties are incapable of reaching an accommodation, they may try to enlist the services of a third party.</a:t>
            </a:r>
          </a:p>
          <a:p>
            <a:r>
              <a:rPr lang="en-GB" dirty="0"/>
              <a:t>This can be a third state, but it can also be a trusted individual: the pope has acted in a such way, as have several heads of state and, more recently, the Secretary </a:t>
            </a:r>
            <a:r>
              <a:rPr lang="en-GB"/>
              <a:t>General of </a:t>
            </a:r>
            <a:r>
              <a:rPr lang="en-GB" dirty="0"/>
              <a:t>the United Nations.</a:t>
            </a:r>
          </a:p>
          <a:p>
            <a:r>
              <a:rPr lang="en-GB" dirty="0"/>
              <a:t>If parties refuse to communicate directly with each other, the third party may offer his (or her, or its) ‘good offices’; it can offer itself as a channel for communication. i.e.</a:t>
            </a:r>
          </a:p>
          <a:p>
            <a:pPr marL="0" indent="0">
              <a:buNone/>
            </a:pPr>
            <a:endParaRPr lang="en-US" dirty="0"/>
          </a:p>
        </p:txBody>
      </p:sp>
    </p:spTree>
    <p:extLst>
      <p:ext uri="{BB962C8B-B14F-4D97-AF65-F5344CB8AC3E}">
        <p14:creationId xmlns:p14="http://schemas.microsoft.com/office/powerpoint/2010/main" val="1084251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Settling Disputes (3)</a:t>
            </a:r>
            <a:endParaRPr lang="en-US" dirty="0"/>
          </a:p>
        </p:txBody>
      </p:sp>
      <p:sp>
        <p:nvSpPr>
          <p:cNvPr id="3" name="Content Placeholder 2"/>
          <p:cNvSpPr>
            <a:spLocks noGrp="1"/>
          </p:cNvSpPr>
          <p:nvPr>
            <p:ph idx="1"/>
          </p:nvPr>
        </p:nvSpPr>
        <p:spPr/>
        <p:txBody>
          <a:bodyPr/>
          <a:lstStyle/>
          <a:p>
            <a:r>
              <a:rPr lang="en-GB" dirty="0"/>
              <a:t>An example may reside in a particularly explosive debate during the 1980s concerning territorial sovereignty over oil-rich islands between Qatar and Bahrain, in the Persian Gulf; while neither trusted the other enough to be in conversation, both trusted Saudi Arabia enough to act as a go –between or. Qatar would send notes to Saudi Arabia asking the latter to pass them on to Bahrain, and the replies would come via the same route. In the end Saudi Arabia was able to persuade both states to submit the matter to the ICJ.</a:t>
            </a:r>
          </a:p>
          <a:p>
            <a:endParaRPr lang="en-US" dirty="0"/>
          </a:p>
        </p:txBody>
      </p:sp>
    </p:spTree>
    <p:extLst>
      <p:ext uri="{BB962C8B-B14F-4D97-AF65-F5344CB8AC3E}">
        <p14:creationId xmlns:p14="http://schemas.microsoft.com/office/powerpoint/2010/main" val="3839347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Settling Disputes  (4)</a:t>
            </a:r>
            <a:endParaRPr lang="en-US" dirty="0"/>
          </a:p>
        </p:txBody>
      </p:sp>
      <p:sp>
        <p:nvSpPr>
          <p:cNvPr id="3" name="Content Placeholder 2"/>
          <p:cNvSpPr>
            <a:spLocks noGrp="1"/>
          </p:cNvSpPr>
          <p:nvPr>
            <p:ph idx="1"/>
          </p:nvPr>
        </p:nvSpPr>
        <p:spPr/>
        <p:txBody>
          <a:bodyPr/>
          <a:lstStyle/>
          <a:p>
            <a:r>
              <a:rPr lang="en-GB" dirty="0"/>
              <a:t>It may also be the case that there is not just a disagreement between two states on, e.g. an alleged violation of a legal rule, but that they cannot even agree on what actually happened. In such cases, a third party maybe entrusted with a fact-finding task, trying to present an authoritative version of the facts leading up to the disputes.</a:t>
            </a:r>
          </a:p>
          <a:p>
            <a:r>
              <a:rPr lang="en-GB" dirty="0"/>
              <a:t>Sometimes this is left to trusted individuals; it is more common nowadays to establish a fact-finding commission.</a:t>
            </a:r>
            <a:r>
              <a:rPr lang="en-US" dirty="0"/>
              <a:t> Article 33 of the UN Charter summarizes this under the heading of ‘enquiry’.</a:t>
            </a:r>
            <a:endParaRPr lang="en-GB" dirty="0"/>
          </a:p>
        </p:txBody>
      </p:sp>
    </p:spTree>
    <p:extLst>
      <p:ext uri="{BB962C8B-B14F-4D97-AF65-F5344CB8AC3E}">
        <p14:creationId xmlns:p14="http://schemas.microsoft.com/office/powerpoint/2010/main" val="1337735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Settling Disputes (5)</a:t>
            </a:r>
            <a:endParaRPr lang="en-US" dirty="0"/>
          </a:p>
        </p:txBody>
      </p:sp>
      <p:sp>
        <p:nvSpPr>
          <p:cNvPr id="3" name="Content Placeholder 2"/>
          <p:cNvSpPr>
            <a:spLocks noGrp="1"/>
          </p:cNvSpPr>
          <p:nvPr>
            <p:ph idx="1"/>
          </p:nvPr>
        </p:nvSpPr>
        <p:spPr/>
        <p:txBody>
          <a:bodyPr/>
          <a:lstStyle/>
          <a:p>
            <a:r>
              <a:rPr lang="en-GB" dirty="0"/>
              <a:t>Where a third party becomes actively engaged in the negotiations, and for instance assumes a role by submitting possible solutions, it is common to speak of ‘mediation’.</a:t>
            </a:r>
          </a:p>
          <a:p>
            <a:r>
              <a:rPr lang="en-GB" dirty="0"/>
              <a:t>A possible example (but this is difficult to confirm) may be the role played by Algeria in settling the 1979 hostage crises between Iran and the USA. Representative of Iran and the USA met in Algiers, Algeria’s capital, and agreed on releasing the hostages and on how the private claims of many individuals and companies were to be settled.</a:t>
            </a:r>
            <a:endParaRPr lang="en-US" dirty="0"/>
          </a:p>
        </p:txBody>
      </p:sp>
    </p:spTree>
    <p:extLst>
      <p:ext uri="{BB962C8B-B14F-4D97-AF65-F5344CB8AC3E}">
        <p14:creationId xmlns:p14="http://schemas.microsoft.com/office/powerpoint/2010/main" val="4229620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Settling Disputes (6)</a:t>
            </a:r>
            <a:endParaRPr lang="en-US" dirty="0"/>
          </a:p>
        </p:txBody>
      </p:sp>
      <p:sp>
        <p:nvSpPr>
          <p:cNvPr id="3" name="Content Placeholder 2"/>
          <p:cNvSpPr>
            <a:spLocks noGrp="1"/>
          </p:cNvSpPr>
          <p:nvPr>
            <p:ph idx="1"/>
          </p:nvPr>
        </p:nvSpPr>
        <p:spPr/>
        <p:txBody>
          <a:bodyPr/>
          <a:lstStyle/>
          <a:p>
            <a:r>
              <a:rPr lang="en-GB" dirty="0"/>
              <a:t>An even more intense role for third parties than that envisaged by mediation is their role in ‘conciliation’. The third party acts almost like a tribunal, hearing evidence, reading memorials, and presenting a recommendation based on the evidence as presented.</a:t>
            </a:r>
          </a:p>
          <a:p>
            <a:r>
              <a:rPr lang="en-GB" dirty="0"/>
              <a:t>The difference from the work of a regular court is that the third party is not, actually a court, and that its recommendation is not binding.</a:t>
            </a:r>
          </a:p>
          <a:p>
            <a:r>
              <a:rPr lang="en-GB" dirty="0"/>
              <a:t>A noteworthy example is the </a:t>
            </a:r>
            <a:r>
              <a:rPr lang="en-GB" b="1" dirty="0"/>
              <a:t>Jan Mayen conciliation</a:t>
            </a:r>
            <a:r>
              <a:rPr lang="en-GB" dirty="0"/>
              <a:t>, allowing Norway and Iceland to settle their disputes over Jan Mayen Island and the resources to be found in the surrounding waters and seabed.</a:t>
            </a:r>
            <a:endParaRPr lang="en-US" dirty="0"/>
          </a:p>
        </p:txBody>
      </p:sp>
    </p:spTree>
    <p:extLst>
      <p:ext uri="{BB962C8B-B14F-4D97-AF65-F5344CB8AC3E}">
        <p14:creationId xmlns:p14="http://schemas.microsoft.com/office/powerpoint/2010/main" val="2388745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Settling Disputes (7)</a:t>
            </a:r>
            <a:endParaRPr lang="en-US" dirty="0"/>
          </a:p>
        </p:txBody>
      </p:sp>
      <p:sp>
        <p:nvSpPr>
          <p:cNvPr id="3" name="Content Placeholder 2"/>
          <p:cNvSpPr>
            <a:spLocks noGrp="1"/>
          </p:cNvSpPr>
          <p:nvPr>
            <p:ph idx="1"/>
          </p:nvPr>
        </p:nvSpPr>
        <p:spPr/>
        <p:txBody>
          <a:bodyPr/>
          <a:lstStyle/>
          <a:p>
            <a:r>
              <a:rPr lang="en-GB" dirty="0"/>
              <a:t>Finally article 33 UN mentions that disputes may be referred to regional organisations for a solution.</a:t>
            </a:r>
          </a:p>
          <a:p>
            <a:r>
              <a:rPr lang="en-GB" dirty="0"/>
              <a:t>In the systematics of the article, this is not very illuminating (as it does not specify the role the organisation may play), but the idea behind it is quite simply that sometimes regional organisations are well-placed to offer good offices or mediate between neighbouring states.</a:t>
            </a:r>
          </a:p>
          <a:p>
            <a:r>
              <a:rPr lang="en-GB" dirty="0"/>
              <a:t>The two more interesting methods of peaceful settlement mentioned in article 33 UN are arbitration and adjudication (i.e. the use of a court or tribunal).</a:t>
            </a:r>
            <a:endParaRPr lang="en-US" dirty="0"/>
          </a:p>
        </p:txBody>
      </p:sp>
    </p:spTree>
    <p:extLst>
      <p:ext uri="{BB962C8B-B14F-4D97-AF65-F5344CB8AC3E}">
        <p14:creationId xmlns:p14="http://schemas.microsoft.com/office/powerpoint/2010/main" val="3665005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6502</TotalTime>
  <Words>2942</Words>
  <Application>Microsoft Office PowerPoint</Application>
  <PresentationFormat>Widescreen</PresentationFormat>
  <Paragraphs>112</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Peaceful Settlement Disputes, Arbitration and Judicial Settlement</vt:lpstr>
      <vt:lpstr>Introductory </vt:lpstr>
      <vt:lpstr>Settling Disputes </vt:lpstr>
      <vt:lpstr>Settling Disputes (2)</vt:lpstr>
      <vt:lpstr>Settling Disputes (3)</vt:lpstr>
      <vt:lpstr>Settling Disputes  (4)</vt:lpstr>
      <vt:lpstr>Settling Disputes (5)</vt:lpstr>
      <vt:lpstr>Settling Disputes (6)</vt:lpstr>
      <vt:lpstr>Settling Disputes (7)</vt:lpstr>
      <vt:lpstr>Settling Disputes (8)</vt:lpstr>
      <vt:lpstr>Arbitration </vt:lpstr>
      <vt:lpstr>Arbitration (2)</vt:lpstr>
      <vt:lpstr>Arbitration (3)</vt:lpstr>
      <vt:lpstr>Arbitration (4)</vt:lpstr>
      <vt:lpstr>Adjudication and the ICJ</vt:lpstr>
      <vt:lpstr>Adjudication and the ICJ (2)</vt:lpstr>
      <vt:lpstr>Adjudication and the ICJ (3)</vt:lpstr>
      <vt:lpstr>Adjudication and the ICJ (4)</vt:lpstr>
      <vt:lpstr>Adjudication and the ICJ (5)</vt:lpstr>
      <vt:lpstr>Jurisdiction </vt:lpstr>
      <vt:lpstr>Jurisdiction (2)</vt:lpstr>
      <vt:lpstr>Jurisdiction (3)</vt:lpstr>
      <vt:lpstr>Jurisdiction (4)</vt:lpstr>
      <vt:lpstr>Jurisdiction (5)</vt:lpstr>
      <vt:lpstr>Jurisdiction (6)</vt:lpstr>
      <vt:lpstr>Jurisdiction (7)</vt:lpstr>
      <vt:lpstr>Jurisdiction (8) </vt:lpstr>
      <vt:lpstr>Jurisdiction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Peaceful Settlement Disputes, Arbitration and Judicial Settlement</dc:title>
  <dc:creator>Pam Kayuma</dc:creator>
  <cp:lastModifiedBy>Chiristne Kayuma</cp:lastModifiedBy>
  <cp:revision>64</cp:revision>
  <dcterms:created xsi:type="dcterms:W3CDTF">2016-05-07T11:00:55Z</dcterms:created>
  <dcterms:modified xsi:type="dcterms:W3CDTF">2017-05-15T15:37:27Z</dcterms:modified>
</cp:coreProperties>
</file>