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75" r:id="rId13"/>
    <p:sldId id="267" r:id="rId14"/>
    <p:sldId id="268" r:id="rId15"/>
    <p:sldId id="269" r:id="rId16"/>
    <p:sldId id="270" r:id="rId17"/>
    <p:sldId id="271" r:id="rId18"/>
    <p:sldId id="272" r:id="rId19"/>
    <p:sldId id="274" r:id="rId20"/>
    <p:sldId id="273"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p:scale>
          <a:sx n="75" d="100"/>
          <a:sy n="75" d="100"/>
        </p:scale>
        <p:origin x="540" y="28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86222118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ED4EBCD-F808-4EF5-A52C-402688B31DC3}" type="datetimeFigureOut">
              <a:rPr lang="en-GB" smtClean="0"/>
              <a:t>14/04/2019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464097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772186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63770926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4906303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9421309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39480607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55695380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349695392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0656815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24300428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9ED4EBCD-F808-4EF5-A52C-402688B31DC3}" type="datetimeFigureOut">
              <a:rPr lang="en-GB" smtClean="0"/>
              <a:t>14/04/2019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8051926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9ED4EBCD-F808-4EF5-A52C-402688B31DC3}" type="datetimeFigureOut">
              <a:rPr lang="en-GB" smtClean="0"/>
              <a:t>14/04/2019</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5607160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232645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19656982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9ED4EBCD-F808-4EF5-A52C-402688B31DC3}" type="datetimeFigureOut">
              <a:rPr lang="en-GB" smtClean="0"/>
              <a:t>14/04/2019</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9972433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9ED4EBCD-F808-4EF5-A52C-402688B31DC3}" type="datetimeFigureOut">
              <a:rPr lang="en-GB" smtClean="0"/>
              <a:t>14/04/2019</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CD2A0D3-5D18-44E3-80A4-DAFFD77059AA}" type="slidenum">
              <a:rPr lang="en-GB" smtClean="0"/>
              <a:t>‹#›</a:t>
            </a:fld>
            <a:endParaRPr lang="en-GB"/>
          </a:p>
        </p:txBody>
      </p:sp>
    </p:spTree>
    <p:extLst>
      <p:ext uri="{BB962C8B-B14F-4D97-AF65-F5344CB8AC3E}">
        <p14:creationId xmlns:p14="http://schemas.microsoft.com/office/powerpoint/2010/main" val="5873311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9ED4EBCD-F808-4EF5-A52C-402688B31DC3}" type="datetimeFigureOut">
              <a:rPr lang="en-GB" smtClean="0"/>
              <a:t>14/04/2019</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1CD2A0D3-5D18-44E3-80A4-DAFFD77059AA}" type="slidenum">
              <a:rPr lang="en-GB" smtClean="0"/>
              <a:t>‹#›</a:t>
            </a:fld>
            <a:endParaRPr lang="en-GB"/>
          </a:p>
        </p:txBody>
      </p:sp>
    </p:spTree>
    <p:extLst>
      <p:ext uri="{BB962C8B-B14F-4D97-AF65-F5344CB8AC3E}">
        <p14:creationId xmlns:p14="http://schemas.microsoft.com/office/powerpoint/2010/main" val="4165485471"/>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3155" y="914400"/>
            <a:ext cx="8825658" cy="2351681"/>
          </a:xfrm>
        </p:spPr>
        <p:txBody>
          <a:bodyPr/>
          <a:lstStyle/>
          <a:p>
            <a:r>
              <a:rPr lang="en-GB" sz="4400" b="1" dirty="0"/>
              <a:t>State Jurisdiction, Sovereignty &amp; Diplomatic Immunity </a:t>
            </a:r>
          </a:p>
        </p:txBody>
      </p:sp>
      <p:sp>
        <p:nvSpPr>
          <p:cNvPr id="3" name="Subtitle 2"/>
          <p:cNvSpPr>
            <a:spLocks noGrp="1"/>
          </p:cNvSpPr>
          <p:nvPr>
            <p:ph type="subTitle" idx="1"/>
          </p:nvPr>
        </p:nvSpPr>
        <p:spPr/>
        <p:txBody>
          <a:bodyPr>
            <a:normAutofit/>
          </a:bodyPr>
          <a:lstStyle/>
          <a:p>
            <a:pPr algn="r"/>
            <a:r>
              <a:rPr lang="en-GB" sz="3600" b="1"/>
              <a:t>Lecture 5-7</a:t>
            </a:r>
            <a:endParaRPr lang="en-GB" sz="3600" b="1" dirty="0"/>
          </a:p>
        </p:txBody>
      </p:sp>
    </p:spTree>
    <p:extLst>
      <p:ext uri="{BB962C8B-B14F-4D97-AF65-F5344CB8AC3E}">
        <p14:creationId xmlns:p14="http://schemas.microsoft.com/office/powerpoint/2010/main" val="4743325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Nationality (2)</a:t>
            </a:r>
          </a:p>
        </p:txBody>
      </p:sp>
      <p:sp>
        <p:nvSpPr>
          <p:cNvPr id="3" name="Content Placeholder 2"/>
          <p:cNvSpPr>
            <a:spLocks noGrp="1"/>
          </p:cNvSpPr>
          <p:nvPr>
            <p:ph idx="1"/>
          </p:nvPr>
        </p:nvSpPr>
        <p:spPr/>
        <p:txBody>
          <a:bodyPr/>
          <a:lstStyle/>
          <a:p>
            <a:r>
              <a:rPr lang="en-GB" dirty="0"/>
              <a:t>In cases of dual nationality (individuals who are nationals of two states), both states would be entitled to claim their authority, although practically there will usually be a dominant nationality.</a:t>
            </a:r>
          </a:p>
          <a:p>
            <a:endParaRPr lang="en-GB" dirty="0"/>
          </a:p>
          <a:p>
            <a:r>
              <a:rPr lang="en-GB" dirty="0"/>
              <a:t>Zambia – crimes prescribed in the Money Laundering Act attracts jurisdiction under  this principle.</a:t>
            </a:r>
          </a:p>
        </p:txBody>
      </p:sp>
    </p:spTree>
    <p:extLst>
      <p:ext uri="{BB962C8B-B14F-4D97-AF65-F5344CB8AC3E}">
        <p14:creationId xmlns:p14="http://schemas.microsoft.com/office/powerpoint/2010/main" val="144981770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Protective</a:t>
            </a:r>
            <a:r>
              <a:rPr lang="en-GB" dirty="0"/>
              <a:t> </a:t>
            </a:r>
          </a:p>
        </p:txBody>
      </p:sp>
      <p:sp>
        <p:nvSpPr>
          <p:cNvPr id="3" name="Content Placeholder 2"/>
          <p:cNvSpPr>
            <a:spLocks noGrp="1"/>
          </p:cNvSpPr>
          <p:nvPr>
            <p:ph idx="1"/>
          </p:nvPr>
        </p:nvSpPr>
        <p:spPr/>
        <p:txBody>
          <a:bodyPr>
            <a:normAutofit/>
          </a:bodyPr>
          <a:lstStyle/>
          <a:p>
            <a:r>
              <a:rPr lang="en-GB" dirty="0"/>
              <a:t>States can claim jurisdiction over activities that endanger them, even if those activities take place elsewhere and are ascribed to non-nationals.</a:t>
            </a:r>
          </a:p>
          <a:p>
            <a:r>
              <a:rPr lang="en-GB" dirty="0"/>
              <a:t>Example – a group of Russians printing counterfeit US dollars in a basement in Hamburg, Germany, could be subject to the authority of the USA on the basis of this principle. Territory would point to Germany and nationality to Russia, but the USA could claim jurisdiction by arguing that the national interest was at stake as this could have serious economic effect. </a:t>
            </a:r>
          </a:p>
          <a:p>
            <a:r>
              <a:rPr lang="en-GB" dirty="0"/>
              <a:t>Other examples that would trigger the protective principle are such as planning a coup or immigration fraud. See;</a:t>
            </a:r>
          </a:p>
        </p:txBody>
      </p:sp>
    </p:spTree>
    <p:extLst>
      <p:ext uri="{BB962C8B-B14F-4D97-AF65-F5344CB8AC3E}">
        <p14:creationId xmlns:p14="http://schemas.microsoft.com/office/powerpoint/2010/main" val="189543163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Protective (2)</a:t>
            </a:r>
          </a:p>
        </p:txBody>
      </p:sp>
      <p:sp>
        <p:nvSpPr>
          <p:cNvPr id="3" name="Content Placeholder 2"/>
          <p:cNvSpPr>
            <a:spLocks noGrp="1"/>
          </p:cNvSpPr>
          <p:nvPr>
            <p:ph idx="1"/>
          </p:nvPr>
        </p:nvSpPr>
        <p:spPr/>
        <p:txBody>
          <a:bodyPr>
            <a:normAutofit/>
          </a:bodyPr>
          <a:lstStyle/>
          <a:p>
            <a:r>
              <a:rPr lang="en-GB" b="1" i="1" dirty="0"/>
              <a:t>Joyce v Director of Public Prosecutions </a:t>
            </a:r>
            <a:r>
              <a:rPr lang="en-GB" dirty="0"/>
              <a:t>– this case involved the infamous pro-Nazi broadcaster ‘Lord Haw-Haw’. Joyce, the accused, was born in the United States but in 1933 fraudulently acquired a British passport. In 1939 he left Britain and went to Nazi Germany. The case turned on whether the British courts had jurisdiction to try him after the war on a charge of treason.</a:t>
            </a:r>
          </a:p>
          <a:p>
            <a:pPr marL="0" indent="0">
              <a:buNone/>
            </a:pPr>
            <a:r>
              <a:rPr lang="en-GB" dirty="0"/>
              <a:t>The court took jurisdiction based on the protective principle, the fact that treason occurred outside UK territory was immaterial, since states were not obliged to ignore the crime of treason committed against them outside their territory. Joyce was convicted and executed for his crime.</a:t>
            </a:r>
          </a:p>
        </p:txBody>
      </p:sp>
    </p:spTree>
    <p:extLst>
      <p:ext uri="{BB962C8B-B14F-4D97-AF65-F5344CB8AC3E}">
        <p14:creationId xmlns:p14="http://schemas.microsoft.com/office/powerpoint/2010/main" val="41261251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Passive Personality </a:t>
            </a:r>
          </a:p>
        </p:txBody>
      </p:sp>
      <p:sp>
        <p:nvSpPr>
          <p:cNvPr id="3" name="Content Placeholder 2"/>
          <p:cNvSpPr>
            <a:spLocks noGrp="1"/>
          </p:cNvSpPr>
          <p:nvPr>
            <p:ph idx="1"/>
          </p:nvPr>
        </p:nvSpPr>
        <p:spPr/>
        <p:txBody>
          <a:bodyPr>
            <a:normAutofit/>
          </a:bodyPr>
          <a:lstStyle/>
          <a:p>
            <a:r>
              <a:rPr lang="en-GB" dirty="0"/>
              <a:t>A recent addition, or so it seems, and highly controversial, is the principle of passive personality.</a:t>
            </a:r>
          </a:p>
          <a:p>
            <a:endParaRPr lang="en-GB" dirty="0"/>
          </a:p>
          <a:p>
            <a:r>
              <a:rPr lang="en-GB" dirty="0"/>
              <a:t>This holds that a state can prosecute anyone who harms its national, no matter where it occurs.</a:t>
            </a:r>
          </a:p>
          <a:p>
            <a:r>
              <a:rPr lang="en-GB" dirty="0"/>
              <a:t>The starting point for the passive personality principle is that it takes the nationality of the victim and in doing so it has resurrected the classic idea that injuring a citizen of a state is akin to injuring that state. See;</a:t>
            </a:r>
          </a:p>
          <a:p>
            <a:r>
              <a:rPr lang="en-GB" dirty="0"/>
              <a:t>Tokyo Convention on Offences Aboard Aircraft.</a:t>
            </a:r>
          </a:p>
        </p:txBody>
      </p:sp>
    </p:spTree>
    <p:extLst>
      <p:ext uri="{BB962C8B-B14F-4D97-AF65-F5344CB8AC3E}">
        <p14:creationId xmlns:p14="http://schemas.microsoft.com/office/powerpoint/2010/main" val="20721512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Universality </a:t>
            </a:r>
          </a:p>
        </p:txBody>
      </p:sp>
      <p:sp>
        <p:nvSpPr>
          <p:cNvPr id="3" name="Content Placeholder 2"/>
          <p:cNvSpPr>
            <a:spLocks noGrp="1"/>
          </p:cNvSpPr>
          <p:nvPr>
            <p:ph idx="1"/>
          </p:nvPr>
        </p:nvSpPr>
        <p:spPr/>
        <p:txBody>
          <a:bodyPr/>
          <a:lstStyle/>
          <a:p>
            <a:r>
              <a:rPr lang="en-GB" dirty="0"/>
              <a:t>The most interesting and imaginative of the principles is that of universal jurisdiction.</a:t>
            </a:r>
          </a:p>
          <a:p>
            <a:r>
              <a:rPr lang="en-GB" dirty="0"/>
              <a:t>Historically it is said that this evolved in response to the emergency of piracy; pirates, after all, tend to reside on the high seas.</a:t>
            </a:r>
          </a:p>
          <a:p>
            <a:r>
              <a:rPr lang="en-GB" dirty="0"/>
              <a:t>Universality arose to prevent piracy from benefiting from the cracks inevitable in a system based primarily on territorial sovereignty.</a:t>
            </a:r>
          </a:p>
          <a:p>
            <a:r>
              <a:rPr lang="en-GB" dirty="0"/>
              <a:t>Universality has been utilized in connection with gross violations of humans rights. See;</a:t>
            </a:r>
          </a:p>
        </p:txBody>
      </p:sp>
    </p:spTree>
    <p:extLst>
      <p:ext uri="{BB962C8B-B14F-4D97-AF65-F5344CB8AC3E}">
        <p14:creationId xmlns:p14="http://schemas.microsoft.com/office/powerpoint/2010/main" val="167814892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Universality (2)</a:t>
            </a:r>
            <a:endParaRPr lang="en-GB" dirty="0"/>
          </a:p>
        </p:txBody>
      </p:sp>
      <p:sp>
        <p:nvSpPr>
          <p:cNvPr id="3" name="Content Placeholder 2"/>
          <p:cNvSpPr>
            <a:spLocks noGrp="1"/>
          </p:cNvSpPr>
          <p:nvPr>
            <p:ph idx="1"/>
          </p:nvPr>
        </p:nvSpPr>
        <p:spPr/>
        <p:txBody>
          <a:bodyPr/>
          <a:lstStyle/>
          <a:p>
            <a:r>
              <a:rPr lang="en-GB" b="1" i="1" dirty="0" err="1"/>
              <a:t>Filartiga</a:t>
            </a:r>
            <a:r>
              <a:rPr lang="en-GB" b="1" i="1" dirty="0"/>
              <a:t> v Pena-</a:t>
            </a:r>
            <a:r>
              <a:rPr lang="en-GB" b="1" i="1" dirty="0" err="1"/>
              <a:t>Irala</a:t>
            </a:r>
            <a:r>
              <a:rPr lang="en-GB" b="1" i="1" dirty="0"/>
              <a:t> – </a:t>
            </a:r>
            <a:r>
              <a:rPr lang="en-GB" dirty="0"/>
              <a:t>Dr </a:t>
            </a:r>
            <a:r>
              <a:rPr lang="en-GB" dirty="0" err="1"/>
              <a:t>Filartiga’s</a:t>
            </a:r>
            <a:r>
              <a:rPr lang="en-GB" dirty="0"/>
              <a:t> son had been tortured and killed in Paraguay by the chief of police of Asuncion, Pena-</a:t>
            </a:r>
            <a:r>
              <a:rPr lang="en-GB" dirty="0" err="1"/>
              <a:t>Irala</a:t>
            </a:r>
            <a:r>
              <a:rPr lang="en-GB" dirty="0"/>
              <a:t>. When </a:t>
            </a:r>
            <a:r>
              <a:rPr lang="en-GB" dirty="0" err="1"/>
              <a:t>Filartiga</a:t>
            </a:r>
            <a:r>
              <a:rPr lang="en-GB" dirty="0"/>
              <a:t> moved to New York, Pena-</a:t>
            </a:r>
            <a:r>
              <a:rPr lang="en-GB" dirty="0" err="1"/>
              <a:t>Irala</a:t>
            </a:r>
            <a:r>
              <a:rPr lang="en-GB" dirty="0"/>
              <a:t> was also there (as an illegal alien); consequently, </a:t>
            </a:r>
            <a:r>
              <a:rPr lang="en-GB" dirty="0" err="1"/>
              <a:t>Filartiga</a:t>
            </a:r>
            <a:r>
              <a:rPr lang="en-GB" dirty="0"/>
              <a:t> tried to get the US authority interested in prosecuting Pena-</a:t>
            </a:r>
            <a:r>
              <a:rPr lang="en-GB" dirty="0" err="1"/>
              <a:t>Irala</a:t>
            </a:r>
            <a:r>
              <a:rPr lang="en-GB" dirty="0"/>
              <a:t>, but they declined, claiming that US courts would lack criminal jurisdiction over crimes committed in Paraguay, by a Paraguayan, against another Paraguayan. Is anger </a:t>
            </a:r>
            <a:r>
              <a:rPr lang="en-GB" dirty="0" err="1"/>
              <a:t>Filartiga</a:t>
            </a:r>
            <a:r>
              <a:rPr lang="en-GB" dirty="0"/>
              <a:t> brought a civil case on the basis of largely  dormant piece of legislation, the 1789 Alien Tort Claims Act which provided for jurisdiction over tort (not crimes) committed </a:t>
            </a:r>
            <a:r>
              <a:rPr lang="en-GB"/>
              <a:t>in violation of </a:t>
            </a:r>
            <a:r>
              <a:rPr lang="en-GB" dirty="0"/>
              <a:t>the law of nations or a treaty of the United States.</a:t>
            </a:r>
            <a:endParaRPr lang="en-GB" b="1" i="1" dirty="0"/>
          </a:p>
          <a:p>
            <a:pPr marL="0" indent="0">
              <a:buNone/>
            </a:pPr>
            <a:endParaRPr lang="en-GB" dirty="0"/>
          </a:p>
        </p:txBody>
      </p:sp>
    </p:spTree>
    <p:extLst>
      <p:ext uri="{BB962C8B-B14F-4D97-AF65-F5344CB8AC3E}">
        <p14:creationId xmlns:p14="http://schemas.microsoft.com/office/powerpoint/2010/main" val="771617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Universality (3)</a:t>
            </a:r>
            <a:endParaRPr lang="en-GB" dirty="0"/>
          </a:p>
        </p:txBody>
      </p:sp>
      <p:sp>
        <p:nvSpPr>
          <p:cNvPr id="3" name="Content Placeholder 2"/>
          <p:cNvSpPr>
            <a:spLocks noGrp="1"/>
          </p:cNvSpPr>
          <p:nvPr>
            <p:ph idx="1"/>
          </p:nvPr>
        </p:nvSpPr>
        <p:spPr/>
        <p:txBody>
          <a:bodyPr/>
          <a:lstStyle/>
          <a:p>
            <a:pPr marL="0" indent="0">
              <a:buNone/>
            </a:pPr>
            <a:r>
              <a:rPr lang="en-GB" dirty="0"/>
              <a:t>The lower court declined, not being sure about its jurisdiction, but the Court of Appeals decided to apply the Alien Tort Claims Act.</a:t>
            </a:r>
          </a:p>
          <a:p>
            <a:pPr marL="0" indent="0">
              <a:buNone/>
            </a:pPr>
            <a:r>
              <a:rPr lang="en-GB" dirty="0"/>
              <a:t>This thereby exercised universal jurisdiction, deciding a case without there being any grounding in any of the other principles.</a:t>
            </a:r>
          </a:p>
          <a:p>
            <a:pPr marL="0" indent="0">
              <a:buNone/>
            </a:pPr>
            <a:r>
              <a:rPr lang="en-GB" dirty="0"/>
              <a:t>Nonetheless, the US Supreme Court decided to put a limit on it by holding that the Alien Tort Claims Act only covered serious violations of the most accepted human rights.</a:t>
            </a:r>
          </a:p>
          <a:p>
            <a:pPr marL="0" indent="0">
              <a:buNone/>
            </a:pPr>
            <a:r>
              <a:rPr lang="en-GB" dirty="0"/>
              <a:t>This principle gives jurisdiction over international crimes, that is offences which are prohibited by international law and international community as whole.</a:t>
            </a:r>
          </a:p>
        </p:txBody>
      </p:sp>
    </p:spTree>
    <p:extLst>
      <p:ext uri="{BB962C8B-B14F-4D97-AF65-F5344CB8AC3E}">
        <p14:creationId xmlns:p14="http://schemas.microsoft.com/office/powerpoint/2010/main" val="5902686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Universality (4)</a:t>
            </a:r>
            <a:endParaRPr lang="en-GB" dirty="0"/>
          </a:p>
        </p:txBody>
      </p:sp>
      <p:sp>
        <p:nvSpPr>
          <p:cNvPr id="3" name="Content Placeholder 2"/>
          <p:cNvSpPr>
            <a:spLocks noGrp="1"/>
          </p:cNvSpPr>
          <p:nvPr>
            <p:ph idx="1"/>
          </p:nvPr>
        </p:nvSpPr>
        <p:spPr/>
        <p:txBody>
          <a:bodyPr>
            <a:normAutofit fontScale="92500" lnSpcReduction="10000"/>
          </a:bodyPr>
          <a:lstStyle/>
          <a:p>
            <a:r>
              <a:rPr lang="en-GB" dirty="0"/>
              <a:t>See Article 19 of the 1958 Geneva Convention on the High Seas and </a:t>
            </a:r>
          </a:p>
          <a:p>
            <a:r>
              <a:rPr lang="en-GB" dirty="0"/>
              <a:t>Article 105 of the 1982 Convention on the Law of the sea.</a:t>
            </a:r>
          </a:p>
          <a:p>
            <a:endParaRPr lang="en-GB" dirty="0"/>
          </a:p>
          <a:p>
            <a:r>
              <a:rPr lang="en-GB" dirty="0"/>
              <a:t>Other states have facilitated proceedings on the basis of Universality – i.e. Belgium's genocide law of 1993 allowed claims to be brought without any connection to Belgium.</a:t>
            </a:r>
          </a:p>
          <a:p>
            <a:r>
              <a:rPr lang="en-GB" dirty="0"/>
              <a:t>Nonetheless this opened up floodgates as Belgium become a judicial supermarket as people could visit Belgium to file a complaint. Case against Israel’s Prime Minister Sharon for involvement in massacres in refuge camps in Palestine and also against leading officials, including former President Bush for bombing Baghdad.</a:t>
            </a:r>
          </a:p>
          <a:p>
            <a:r>
              <a:rPr lang="en-GB" dirty="0"/>
              <a:t>Belgium amended its laws in 2003</a:t>
            </a:r>
          </a:p>
        </p:txBody>
      </p:sp>
    </p:spTree>
    <p:extLst>
      <p:ext uri="{BB962C8B-B14F-4D97-AF65-F5344CB8AC3E}">
        <p14:creationId xmlns:p14="http://schemas.microsoft.com/office/powerpoint/2010/main" val="19074295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Universality (5)</a:t>
            </a:r>
            <a:endParaRPr lang="en-GB" dirty="0"/>
          </a:p>
        </p:txBody>
      </p:sp>
      <p:sp>
        <p:nvSpPr>
          <p:cNvPr id="3" name="Content Placeholder 2"/>
          <p:cNvSpPr>
            <a:spLocks noGrp="1"/>
          </p:cNvSpPr>
          <p:nvPr>
            <p:ph idx="1"/>
          </p:nvPr>
        </p:nvSpPr>
        <p:spPr/>
        <p:txBody>
          <a:bodyPr/>
          <a:lstStyle/>
          <a:p>
            <a:r>
              <a:rPr lang="en-GB" dirty="0"/>
              <a:t>Universal jurisdiction – helps to bring an end to impunity for gross human rights violation. Yet there are some drawbacks as well as it runs a risk of becoming an exercise in looking back in anger.</a:t>
            </a:r>
          </a:p>
          <a:p>
            <a:r>
              <a:rPr lang="en-GB" dirty="0"/>
              <a:t>It runs the risk of becoming a </a:t>
            </a:r>
            <a:r>
              <a:rPr lang="en-GB" dirty="0" err="1"/>
              <a:t>figleaf</a:t>
            </a:r>
            <a:r>
              <a:rPr lang="en-GB" dirty="0"/>
              <a:t> for exercise of political power, rich western states prosecuting those individuals who offend the standards of those rich Western states.</a:t>
            </a:r>
          </a:p>
          <a:p>
            <a:r>
              <a:rPr lang="en-GB" dirty="0"/>
              <a:t>Despite this principle being widely accepted, only a few treaties have made it compulsory.</a:t>
            </a:r>
          </a:p>
          <a:p>
            <a:pPr marL="0" indent="0">
              <a:buNone/>
            </a:pPr>
            <a:endParaRPr lang="en-GB" dirty="0"/>
          </a:p>
        </p:txBody>
      </p:sp>
    </p:spTree>
    <p:extLst>
      <p:ext uri="{BB962C8B-B14F-4D97-AF65-F5344CB8AC3E}">
        <p14:creationId xmlns:p14="http://schemas.microsoft.com/office/powerpoint/2010/main" val="11752083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Universality (6)</a:t>
            </a:r>
            <a:endParaRPr lang="en-GB" dirty="0"/>
          </a:p>
        </p:txBody>
      </p:sp>
      <p:sp>
        <p:nvSpPr>
          <p:cNvPr id="3" name="Content Placeholder 2"/>
          <p:cNvSpPr>
            <a:spLocks noGrp="1"/>
          </p:cNvSpPr>
          <p:nvPr>
            <p:ph idx="1"/>
          </p:nvPr>
        </p:nvSpPr>
        <p:spPr/>
        <p:txBody>
          <a:bodyPr/>
          <a:lstStyle/>
          <a:p>
            <a:r>
              <a:rPr lang="en-GB" dirty="0"/>
              <a:t>Application of this principle was seen in the case of </a:t>
            </a:r>
            <a:r>
              <a:rPr lang="en-GB" b="1" i="1" dirty="0"/>
              <a:t>Eichmann</a:t>
            </a:r>
            <a:r>
              <a:rPr lang="en-GB" dirty="0"/>
              <a:t>- where Eichmann the Nazi head of the Jewish office of the German </a:t>
            </a:r>
            <a:r>
              <a:rPr lang="en-GB" dirty="0" err="1"/>
              <a:t>Gestopo</a:t>
            </a:r>
            <a:r>
              <a:rPr lang="en-GB" dirty="0"/>
              <a:t> was found in Argentina, after years of no prosecution for his violations of human rights. He was abducted and prosecuted in Israel under the universal jurisdiction.</a:t>
            </a:r>
          </a:p>
          <a:p>
            <a:r>
              <a:rPr lang="en-GB" dirty="0"/>
              <a:t>Pinochet in London was a ground-breaking case for the international community and an expansion of the universal principle</a:t>
            </a:r>
          </a:p>
        </p:txBody>
      </p:sp>
    </p:spTree>
    <p:extLst>
      <p:ext uri="{BB962C8B-B14F-4D97-AF65-F5344CB8AC3E}">
        <p14:creationId xmlns:p14="http://schemas.microsoft.com/office/powerpoint/2010/main" val="14240308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Introductory </a:t>
            </a:r>
          </a:p>
        </p:txBody>
      </p:sp>
      <p:sp>
        <p:nvSpPr>
          <p:cNvPr id="3" name="Content Placeholder 2"/>
          <p:cNvSpPr>
            <a:spLocks noGrp="1"/>
          </p:cNvSpPr>
          <p:nvPr>
            <p:ph idx="1"/>
          </p:nvPr>
        </p:nvSpPr>
        <p:spPr/>
        <p:txBody>
          <a:bodyPr/>
          <a:lstStyle/>
          <a:p>
            <a:r>
              <a:rPr lang="en-GB" dirty="0"/>
              <a:t>States, being sovereign, can in principle do within their territories as they please; they can legislate as they please, they can prosecute anyone who violets their laws and they can lock up anyone who commits a crime.</a:t>
            </a:r>
          </a:p>
          <a:p>
            <a:endParaRPr lang="en-GB" dirty="0"/>
          </a:p>
          <a:p>
            <a:r>
              <a:rPr lang="en-GB" dirty="0"/>
              <a:t>In international law, it is often said that states have jurisdiction over their territories, and that this jurisdiction is, in principle, exclusive and unlimited. </a:t>
            </a:r>
          </a:p>
        </p:txBody>
      </p:sp>
    </p:spTree>
    <p:extLst>
      <p:ext uri="{BB962C8B-B14F-4D97-AF65-F5344CB8AC3E}">
        <p14:creationId xmlns:p14="http://schemas.microsoft.com/office/powerpoint/2010/main" val="126742894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Extraterritorial Jurisdiction</a:t>
            </a:r>
          </a:p>
        </p:txBody>
      </p:sp>
      <p:sp>
        <p:nvSpPr>
          <p:cNvPr id="3" name="Content Placeholder 2"/>
          <p:cNvSpPr>
            <a:spLocks noGrp="1"/>
          </p:cNvSpPr>
          <p:nvPr>
            <p:ph idx="1"/>
          </p:nvPr>
        </p:nvSpPr>
        <p:spPr/>
        <p:txBody>
          <a:bodyPr>
            <a:normAutofit/>
          </a:bodyPr>
          <a:lstStyle/>
          <a:p>
            <a:r>
              <a:rPr lang="en-GB" dirty="0"/>
              <a:t>Effect Doctrine – states can claim jurisdiction over acts committed abroad which produce harmful effects within the territory. See the </a:t>
            </a:r>
            <a:r>
              <a:rPr lang="en-GB" b="1" i="1" dirty="0"/>
              <a:t>Lotus case</a:t>
            </a:r>
            <a:r>
              <a:rPr lang="en-GB" dirty="0"/>
              <a:t> were this doctrine was excised.</a:t>
            </a:r>
          </a:p>
          <a:p>
            <a:r>
              <a:rPr lang="en-GB" dirty="0"/>
              <a:t>European states have resisted this practice to the point of prohibiting European companies from cooperating with US judicial procedure.</a:t>
            </a:r>
          </a:p>
          <a:p>
            <a:pPr marL="0" indent="0">
              <a:buNone/>
            </a:pPr>
            <a:r>
              <a:rPr lang="en-GB" dirty="0"/>
              <a:t>In the classic case of </a:t>
            </a:r>
            <a:r>
              <a:rPr lang="en-GB" b="1" i="1" dirty="0" err="1"/>
              <a:t>Woodpulp</a:t>
            </a:r>
            <a:r>
              <a:rPr lang="en-GB" dirty="0"/>
              <a:t> case (1989), the US courts fined four large wood pulp producers  for violating EU competition rules, despite the circumstance that all four were, at the time, located outside the EU. See also </a:t>
            </a:r>
          </a:p>
          <a:p>
            <a:pPr marL="0" indent="0">
              <a:buNone/>
            </a:pPr>
            <a:r>
              <a:rPr lang="en-GB" b="1" i="1" dirty="0" err="1"/>
              <a:t>Loizidou</a:t>
            </a:r>
            <a:r>
              <a:rPr lang="en-GB" b="1" i="1" dirty="0"/>
              <a:t> v Turkey, </a:t>
            </a:r>
            <a:r>
              <a:rPr lang="en-GB" dirty="0"/>
              <a:t>Preliminary objections (application no. 15318/89) and </a:t>
            </a:r>
            <a:r>
              <a:rPr lang="en-GB" b="1" i="1" dirty="0" err="1"/>
              <a:t>Bankovic</a:t>
            </a:r>
            <a:r>
              <a:rPr lang="en-GB" b="1" i="1" dirty="0"/>
              <a:t> and Others v Belgium</a:t>
            </a:r>
          </a:p>
          <a:p>
            <a:endParaRPr lang="en-GB" dirty="0"/>
          </a:p>
          <a:p>
            <a:endParaRPr lang="en-GB" dirty="0"/>
          </a:p>
        </p:txBody>
      </p:sp>
    </p:spTree>
    <p:extLst>
      <p:ext uri="{BB962C8B-B14F-4D97-AF65-F5344CB8AC3E}">
        <p14:creationId xmlns:p14="http://schemas.microsoft.com/office/powerpoint/2010/main" val="26239290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Powers of International Organisations</a:t>
            </a:r>
            <a:endParaRPr lang="en-GB" dirty="0"/>
          </a:p>
        </p:txBody>
      </p:sp>
      <p:sp>
        <p:nvSpPr>
          <p:cNvPr id="3" name="Content Placeholder 2"/>
          <p:cNvSpPr>
            <a:spLocks noGrp="1"/>
          </p:cNvSpPr>
          <p:nvPr>
            <p:ph idx="1"/>
          </p:nvPr>
        </p:nvSpPr>
        <p:spPr/>
        <p:txBody>
          <a:bodyPr>
            <a:normAutofit/>
          </a:bodyPr>
          <a:lstStyle/>
          <a:p>
            <a:r>
              <a:rPr lang="en-GB" dirty="0"/>
              <a:t>States are based on territory – they have their own population and exercise jurisdiction. </a:t>
            </a:r>
          </a:p>
          <a:p>
            <a:r>
              <a:rPr lang="en-GB" dirty="0"/>
              <a:t>International organisation by contrast lack their own territory and lack of population.</a:t>
            </a:r>
          </a:p>
          <a:p>
            <a:r>
              <a:rPr lang="en-GB" dirty="0"/>
              <a:t>The theory is that organisations are established on a functional basis; their authority derives, in one way or another, from their function or functions, and this is usually captured by claiming the international organisations can exercise legal powers.</a:t>
            </a:r>
          </a:p>
          <a:p>
            <a:r>
              <a:rPr lang="en-GB" dirty="0"/>
              <a:t>Member states set up an organisation to perform certain functions (i.e. WHO or UN) and in order to give effect to that function the organisation must be able to exercise some authority.</a:t>
            </a:r>
          </a:p>
        </p:txBody>
      </p:sp>
    </p:spTree>
    <p:extLst>
      <p:ext uri="{BB962C8B-B14F-4D97-AF65-F5344CB8AC3E}">
        <p14:creationId xmlns:p14="http://schemas.microsoft.com/office/powerpoint/2010/main" val="291000888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Powers of International Organisations (2)</a:t>
            </a:r>
            <a:endParaRPr lang="en-GB" dirty="0"/>
          </a:p>
        </p:txBody>
      </p:sp>
      <p:sp>
        <p:nvSpPr>
          <p:cNvPr id="3" name="Content Placeholder 2"/>
          <p:cNvSpPr>
            <a:spLocks noGrp="1"/>
          </p:cNvSpPr>
          <p:nvPr>
            <p:ph idx="1"/>
          </p:nvPr>
        </p:nvSpPr>
        <p:spPr/>
        <p:txBody>
          <a:bodyPr>
            <a:normAutofit/>
          </a:bodyPr>
          <a:lstStyle/>
          <a:p>
            <a:r>
              <a:rPr lang="en-GB" dirty="0"/>
              <a:t>Member states may clearly specify in the treaty setting up organisation what the powers of the organisation and its organs are.</a:t>
            </a:r>
          </a:p>
          <a:p>
            <a:r>
              <a:rPr lang="en-GB" dirty="0"/>
              <a:t>See article 57 of the UN which gives powers to conclude agreements with other international organisations.</a:t>
            </a:r>
          </a:p>
          <a:p>
            <a:r>
              <a:rPr lang="en-GB" dirty="0"/>
              <a:t>Broader theory – organisations will have any powers that may be necessary for it to achieve its goals. see;</a:t>
            </a:r>
          </a:p>
          <a:p>
            <a:pPr marL="0" indent="0">
              <a:buNone/>
            </a:pPr>
            <a:r>
              <a:rPr lang="en-GB" dirty="0"/>
              <a:t> </a:t>
            </a:r>
            <a:r>
              <a:rPr lang="en-GB" b="1" dirty="0"/>
              <a:t>ICJ’s 1949 </a:t>
            </a:r>
            <a:r>
              <a:rPr lang="en-GB" b="1" i="1" dirty="0"/>
              <a:t>Reparation for Injuries </a:t>
            </a:r>
            <a:r>
              <a:rPr lang="en-GB" dirty="0"/>
              <a:t>opinion – held that the UN had a right to bring claims against a non-member state because this would enable it to carry out its functions, despite the fact that its constituting document said not a word about the power to bring claims. </a:t>
            </a:r>
          </a:p>
        </p:txBody>
      </p:sp>
    </p:spTree>
    <p:extLst>
      <p:ext uri="{BB962C8B-B14F-4D97-AF65-F5344CB8AC3E}">
        <p14:creationId xmlns:p14="http://schemas.microsoft.com/office/powerpoint/2010/main" val="16659365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Powers of International Organisations (3)</a:t>
            </a:r>
            <a:endParaRPr lang="en-GB" dirty="0"/>
          </a:p>
        </p:txBody>
      </p:sp>
      <p:sp>
        <p:nvSpPr>
          <p:cNvPr id="3" name="Content Placeholder 2"/>
          <p:cNvSpPr>
            <a:spLocks noGrp="1"/>
          </p:cNvSpPr>
          <p:nvPr>
            <p:ph idx="1"/>
          </p:nvPr>
        </p:nvSpPr>
        <p:spPr/>
        <p:txBody>
          <a:bodyPr/>
          <a:lstStyle/>
          <a:p>
            <a:r>
              <a:rPr lang="en-GB" dirty="0"/>
              <a:t>Broad implied powers doctrine – the doctrine is broad indeed, that it has come to justify all sorts of activities being undertaken by international organisation.</a:t>
            </a:r>
          </a:p>
          <a:p>
            <a:r>
              <a:rPr lang="en-GB" dirty="0"/>
              <a:t>The UN, for instance, can utilize the doctrine so as to justify its involvement in drugs trafficking.</a:t>
            </a:r>
          </a:p>
        </p:txBody>
      </p:sp>
    </p:spTree>
    <p:extLst>
      <p:ext uri="{BB962C8B-B14F-4D97-AF65-F5344CB8AC3E}">
        <p14:creationId xmlns:p14="http://schemas.microsoft.com/office/powerpoint/2010/main" val="300007197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Sovereign Immunities </a:t>
            </a:r>
          </a:p>
        </p:txBody>
      </p:sp>
      <p:sp>
        <p:nvSpPr>
          <p:cNvPr id="3" name="Content Placeholder 2"/>
          <p:cNvSpPr>
            <a:spLocks noGrp="1"/>
          </p:cNvSpPr>
          <p:nvPr>
            <p:ph idx="1"/>
          </p:nvPr>
        </p:nvSpPr>
        <p:spPr/>
        <p:txBody>
          <a:bodyPr/>
          <a:lstStyle/>
          <a:p>
            <a:r>
              <a:rPr lang="en-GB" dirty="0"/>
              <a:t>For centuries, states were held to be absolutely immune, meaning, in effect, that states could not be prosecuted before the courts of other states.</a:t>
            </a:r>
          </a:p>
          <a:p>
            <a:endParaRPr lang="en-GB" dirty="0"/>
          </a:p>
          <a:p>
            <a:r>
              <a:rPr lang="en-GB" dirty="0"/>
              <a:t>This was due to the fact that domestic courts were used for disputes between individuals, and it was perceived that international disputes should be settled on the international level by means of an international tribunal or through diplomacy.</a:t>
            </a:r>
          </a:p>
        </p:txBody>
      </p:sp>
    </p:spTree>
    <p:extLst>
      <p:ext uri="{BB962C8B-B14F-4D97-AF65-F5344CB8AC3E}">
        <p14:creationId xmlns:p14="http://schemas.microsoft.com/office/powerpoint/2010/main" val="411633068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Sovereign Immunities (2)</a:t>
            </a:r>
            <a:endParaRPr lang="en-GB" dirty="0"/>
          </a:p>
        </p:txBody>
      </p:sp>
      <p:sp>
        <p:nvSpPr>
          <p:cNvPr id="3" name="Content Placeholder 2"/>
          <p:cNvSpPr>
            <a:spLocks noGrp="1"/>
          </p:cNvSpPr>
          <p:nvPr>
            <p:ph idx="1"/>
          </p:nvPr>
        </p:nvSpPr>
        <p:spPr/>
        <p:txBody>
          <a:bodyPr>
            <a:normAutofit/>
          </a:bodyPr>
          <a:lstStyle/>
          <a:p>
            <a:r>
              <a:rPr lang="en-GB" dirty="0"/>
              <a:t>Louis XIV proclaimed ‘L’ e ‘</a:t>
            </a:r>
            <a:r>
              <a:rPr lang="en-GB" dirty="0" err="1"/>
              <a:t>est</a:t>
            </a:r>
            <a:r>
              <a:rPr lang="en-GB" dirty="0"/>
              <a:t>’ – states and their sovereigns were really one and the states and stood to reason that no sovereign ruler would have to endure the indignity of a trial abroad.</a:t>
            </a:r>
          </a:p>
          <a:p>
            <a:r>
              <a:rPr lang="en-GB" b="1" i="1" dirty="0" err="1"/>
              <a:t>Acta</a:t>
            </a:r>
            <a:r>
              <a:rPr lang="en-GB" b="1" i="1" dirty="0"/>
              <a:t> jure imperil </a:t>
            </a:r>
            <a:r>
              <a:rPr lang="en-GB" dirty="0"/>
              <a:t>– state immune for their government acts</a:t>
            </a:r>
          </a:p>
          <a:p>
            <a:r>
              <a:rPr lang="en-GB" b="1" i="1" dirty="0" err="1"/>
              <a:t>Acta</a:t>
            </a:r>
            <a:r>
              <a:rPr lang="en-GB" b="1" i="1" dirty="0"/>
              <a:t> juris </a:t>
            </a:r>
            <a:r>
              <a:rPr lang="en-GB" b="1" i="1" dirty="0" err="1"/>
              <a:t>gestionist</a:t>
            </a:r>
            <a:r>
              <a:rPr lang="en-GB" b="1" i="1" dirty="0"/>
              <a:t> </a:t>
            </a:r>
            <a:r>
              <a:rPr lang="en-GB" dirty="0"/>
              <a:t>– states not immune for their commercial  acts.</a:t>
            </a:r>
          </a:p>
          <a:p>
            <a:endParaRPr lang="en-GB" dirty="0"/>
          </a:p>
          <a:p>
            <a:r>
              <a:rPr lang="en-GB" dirty="0"/>
              <a:t>International law does not prescribe anything, instead it is permissive – it permits states to adopt absolute immunity; likewise it permits them to adopt a system of relative immunity. See;</a:t>
            </a:r>
          </a:p>
          <a:p>
            <a:pPr marL="0" indent="0">
              <a:buNone/>
            </a:pPr>
            <a:r>
              <a:rPr lang="en-GB" b="1" dirty="0"/>
              <a:t>4</a:t>
            </a:r>
            <a:r>
              <a:rPr lang="en-GB" b="1" baseline="30000" dirty="0"/>
              <a:t>th</a:t>
            </a:r>
            <a:r>
              <a:rPr lang="en-GB" b="1" dirty="0"/>
              <a:t> Report on Jurisdictional Immunities of States and their Property, 1982, prepared for the ILC by its Special </a:t>
            </a:r>
            <a:r>
              <a:rPr lang="en-GB" b="1" dirty="0" err="1"/>
              <a:t>Rapportuer</a:t>
            </a:r>
            <a:r>
              <a:rPr lang="en-GB" b="1" dirty="0"/>
              <a:t> (</a:t>
            </a:r>
            <a:r>
              <a:rPr lang="en-GB" b="1" dirty="0" err="1"/>
              <a:t>Sucharitkul</a:t>
            </a:r>
            <a:r>
              <a:rPr lang="en-GB" b="1" dirty="0"/>
              <a:t>)</a:t>
            </a:r>
          </a:p>
        </p:txBody>
      </p:sp>
    </p:spTree>
    <p:extLst>
      <p:ext uri="{BB962C8B-B14F-4D97-AF65-F5344CB8AC3E}">
        <p14:creationId xmlns:p14="http://schemas.microsoft.com/office/powerpoint/2010/main" val="415872774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Sovereign Immunities (3)</a:t>
            </a:r>
            <a:endParaRPr lang="en-GB" dirty="0"/>
          </a:p>
        </p:txBody>
      </p:sp>
      <p:sp>
        <p:nvSpPr>
          <p:cNvPr id="3" name="Content Placeholder 2"/>
          <p:cNvSpPr>
            <a:spLocks noGrp="1"/>
          </p:cNvSpPr>
          <p:nvPr>
            <p:ph idx="1"/>
          </p:nvPr>
        </p:nvSpPr>
        <p:spPr/>
        <p:txBody>
          <a:bodyPr>
            <a:normAutofit fontScale="92500" lnSpcReduction="10000"/>
          </a:bodyPr>
          <a:lstStyle/>
          <a:p>
            <a:r>
              <a:rPr lang="en-GB" dirty="0"/>
              <a:t>Sovereign immunity is regulated by domestic legislation, due to the fact that  international law lacks a universally applicable convention.</a:t>
            </a:r>
          </a:p>
          <a:p>
            <a:r>
              <a:rPr lang="en-GB" dirty="0"/>
              <a:t>i.e. in the USA  for instance the relevant law is the </a:t>
            </a:r>
            <a:r>
              <a:rPr lang="en-GB" b="1" dirty="0"/>
              <a:t>1976 Foreign Sovereign Immunities Act [FSIA]</a:t>
            </a:r>
            <a:r>
              <a:rPr lang="en-GB" dirty="0"/>
              <a:t>, which confirms that states can claim immunity except for commercial activities. See also the UK  </a:t>
            </a:r>
            <a:r>
              <a:rPr lang="en-GB" b="1" dirty="0"/>
              <a:t>State Immunity Act 1978</a:t>
            </a:r>
          </a:p>
          <a:p>
            <a:pPr marL="0" indent="0">
              <a:buNone/>
            </a:pPr>
            <a:endParaRPr lang="en-GB" dirty="0"/>
          </a:p>
          <a:p>
            <a:r>
              <a:rPr lang="en-GB" dirty="0"/>
              <a:t>An attempt to harmonise the various practices of states have so far not been very successful. The European Convention on State Immunity concluded in 1972, has yet to enter into force, and the more recent and more universal </a:t>
            </a:r>
            <a:r>
              <a:rPr lang="en-GB" b="1" dirty="0"/>
              <a:t>UN Convention on the Jurisdictional Immunities of States and their Property</a:t>
            </a:r>
            <a:r>
              <a:rPr lang="en-GB" dirty="0"/>
              <a:t>, concluded in 2004, still has a long way to go before it acquired the required number of instruments of ratification.</a:t>
            </a:r>
          </a:p>
        </p:txBody>
      </p:sp>
    </p:spTree>
    <p:extLst>
      <p:ext uri="{BB962C8B-B14F-4D97-AF65-F5344CB8AC3E}">
        <p14:creationId xmlns:p14="http://schemas.microsoft.com/office/powerpoint/2010/main" val="408607376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Sovereign Immunities (4)</a:t>
            </a:r>
            <a:endParaRPr lang="en-GB" dirty="0"/>
          </a:p>
        </p:txBody>
      </p:sp>
      <p:sp>
        <p:nvSpPr>
          <p:cNvPr id="3" name="Content Placeholder 2"/>
          <p:cNvSpPr>
            <a:spLocks noGrp="1"/>
          </p:cNvSpPr>
          <p:nvPr>
            <p:ph idx="1"/>
          </p:nvPr>
        </p:nvSpPr>
        <p:spPr/>
        <p:txBody>
          <a:bodyPr>
            <a:normAutofit/>
          </a:bodyPr>
          <a:lstStyle/>
          <a:p>
            <a:r>
              <a:rPr lang="en-GB" b="1" i="1" dirty="0" err="1"/>
              <a:t>Ferrini</a:t>
            </a:r>
            <a:r>
              <a:rPr lang="en-GB" dirty="0"/>
              <a:t> case – held that state immunity could not apply when</a:t>
            </a:r>
            <a:r>
              <a:rPr lang="en-GB" i="1" dirty="0"/>
              <a:t> jus </a:t>
            </a:r>
            <a:r>
              <a:rPr lang="en-GB" i="1" dirty="0" err="1"/>
              <a:t>cogens</a:t>
            </a:r>
            <a:r>
              <a:rPr lang="en-GB" i="1" dirty="0"/>
              <a:t> </a:t>
            </a:r>
            <a:r>
              <a:rPr lang="en-GB" dirty="0"/>
              <a:t>was violated. Germany (the state concerned) complained to the ICJ that denying immunity violated international law and the court agreed. </a:t>
            </a:r>
          </a:p>
          <a:p>
            <a:pPr marL="0" indent="0">
              <a:buNone/>
            </a:pPr>
            <a:endParaRPr lang="en-GB" dirty="0"/>
          </a:p>
          <a:p>
            <a:pPr marL="0" indent="0">
              <a:buNone/>
            </a:pPr>
            <a:r>
              <a:rPr lang="en-GB" b="1" i="1" dirty="0"/>
              <a:t>The Philippine Admiral </a:t>
            </a:r>
            <a:r>
              <a:rPr lang="en-GB" b="1" dirty="0"/>
              <a:t>[1977] A.C. 373, JC</a:t>
            </a:r>
          </a:p>
          <a:p>
            <a:pPr marL="0" indent="0">
              <a:buNone/>
            </a:pPr>
            <a:r>
              <a:rPr lang="en-GB" b="1" i="1" dirty="0" err="1"/>
              <a:t>Trendex</a:t>
            </a:r>
            <a:r>
              <a:rPr lang="en-GB" b="1" i="1" dirty="0"/>
              <a:t> Trading Corp v Central Bank of Nigeria </a:t>
            </a:r>
            <a:r>
              <a:rPr lang="en-GB" b="1" dirty="0"/>
              <a:t>[1977] Q.B. 529, CA</a:t>
            </a:r>
          </a:p>
          <a:p>
            <a:pPr marL="0" indent="0">
              <a:buNone/>
            </a:pPr>
            <a:endParaRPr lang="en-GB" dirty="0"/>
          </a:p>
          <a:p>
            <a:r>
              <a:rPr lang="en-GB" dirty="0"/>
              <a:t>In other words according to the court there was no conflict between </a:t>
            </a:r>
            <a:r>
              <a:rPr lang="en-GB" i="1" dirty="0"/>
              <a:t>jus </a:t>
            </a:r>
            <a:r>
              <a:rPr lang="en-GB" i="1" dirty="0" err="1"/>
              <a:t>cogens</a:t>
            </a:r>
            <a:r>
              <a:rPr lang="en-GB" i="1" dirty="0"/>
              <a:t> </a:t>
            </a:r>
            <a:r>
              <a:rPr lang="en-GB" dirty="0"/>
              <a:t>and rules on state immunity, and therefore no sense in which either could be considered to be superior.</a:t>
            </a:r>
          </a:p>
        </p:txBody>
      </p:sp>
    </p:spTree>
    <p:extLst>
      <p:ext uri="{BB962C8B-B14F-4D97-AF65-F5344CB8AC3E}">
        <p14:creationId xmlns:p14="http://schemas.microsoft.com/office/powerpoint/2010/main" val="270529508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i="1" dirty="0"/>
              <a:t>Jus </a:t>
            </a:r>
            <a:r>
              <a:rPr lang="en-GB" b="1" i="1" dirty="0" err="1"/>
              <a:t>Cogens</a:t>
            </a:r>
            <a:r>
              <a:rPr lang="en-GB" b="1" i="1" dirty="0"/>
              <a:t> and </a:t>
            </a:r>
            <a:r>
              <a:rPr lang="en-GB" b="1" i="1" dirty="0" err="1"/>
              <a:t>Erga</a:t>
            </a:r>
            <a:r>
              <a:rPr lang="en-GB" b="1" i="1" dirty="0"/>
              <a:t> </a:t>
            </a:r>
            <a:r>
              <a:rPr lang="en-GB" b="1" i="1" dirty="0" err="1"/>
              <a:t>Omnes</a:t>
            </a:r>
            <a:endParaRPr lang="en-GB" b="1" i="1" dirty="0"/>
          </a:p>
        </p:txBody>
      </p:sp>
      <p:sp>
        <p:nvSpPr>
          <p:cNvPr id="3" name="Content Placeholder 2"/>
          <p:cNvSpPr>
            <a:spLocks noGrp="1"/>
          </p:cNvSpPr>
          <p:nvPr>
            <p:ph idx="1"/>
          </p:nvPr>
        </p:nvSpPr>
        <p:spPr/>
        <p:txBody>
          <a:bodyPr/>
          <a:lstStyle/>
          <a:p>
            <a:r>
              <a:rPr lang="en-GB" dirty="0"/>
              <a:t>These norms are fundamental principles of international law that must be respected by each and every state.</a:t>
            </a:r>
          </a:p>
          <a:p>
            <a:r>
              <a:rPr lang="en-GB" i="1" dirty="0"/>
              <a:t>Jus </a:t>
            </a:r>
            <a:r>
              <a:rPr lang="en-GB" i="1" dirty="0" err="1"/>
              <a:t>cogens</a:t>
            </a:r>
            <a:r>
              <a:rPr lang="en-GB" i="1" dirty="0"/>
              <a:t> </a:t>
            </a:r>
            <a:r>
              <a:rPr lang="en-GB" dirty="0"/>
              <a:t>– (compelling law) is a rule of international law that is binding on all states, regardless of their consent.</a:t>
            </a:r>
          </a:p>
          <a:p>
            <a:r>
              <a:rPr lang="en-GB" i="1" dirty="0" err="1"/>
              <a:t>Erga</a:t>
            </a:r>
            <a:r>
              <a:rPr lang="en-GB" i="1" dirty="0"/>
              <a:t> </a:t>
            </a:r>
            <a:r>
              <a:rPr lang="en-GB" i="1" dirty="0" err="1"/>
              <a:t>omnes</a:t>
            </a:r>
            <a:r>
              <a:rPr lang="en-GB" i="1" dirty="0"/>
              <a:t> </a:t>
            </a:r>
            <a:r>
              <a:rPr lang="en-GB" dirty="0"/>
              <a:t>– (owed to all) are obligations of international law that are owed to all states and therefore enforceable by all states, no matter where or how a breach occurs.</a:t>
            </a:r>
          </a:p>
        </p:txBody>
      </p:sp>
    </p:spTree>
    <p:extLst>
      <p:ext uri="{BB962C8B-B14F-4D97-AF65-F5344CB8AC3E}">
        <p14:creationId xmlns:p14="http://schemas.microsoft.com/office/powerpoint/2010/main" val="58045771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Heads of State and Others </a:t>
            </a:r>
          </a:p>
        </p:txBody>
      </p:sp>
      <p:sp>
        <p:nvSpPr>
          <p:cNvPr id="3" name="Content Placeholder 2"/>
          <p:cNvSpPr>
            <a:spLocks noGrp="1"/>
          </p:cNvSpPr>
          <p:nvPr>
            <p:ph idx="1"/>
          </p:nvPr>
        </p:nvSpPr>
        <p:spPr/>
        <p:txBody>
          <a:bodyPr>
            <a:normAutofit/>
          </a:bodyPr>
          <a:lstStyle/>
          <a:p>
            <a:r>
              <a:rPr lang="en-GB" dirty="0"/>
              <a:t>Derived from the idea of sovereign immunity is the idea that leaders are still immune from jurisdiction, at least while in office. This was confirmed as the state of customary international law in the 2002 </a:t>
            </a:r>
            <a:r>
              <a:rPr lang="en-GB" b="1" i="1" dirty="0"/>
              <a:t>Arrest Warrant </a:t>
            </a:r>
            <a:r>
              <a:rPr lang="en-GB" dirty="0"/>
              <a:t>case; held:</a:t>
            </a:r>
          </a:p>
          <a:p>
            <a:pPr marL="0" indent="0">
              <a:buNone/>
            </a:pPr>
            <a:r>
              <a:rPr lang="en-GB" dirty="0"/>
              <a:t>Head of state, head of government and foreign ministers are immune from prosecution, at least while in office.</a:t>
            </a:r>
          </a:p>
          <a:p>
            <a:pPr marL="0" indent="0">
              <a:buNone/>
            </a:pPr>
            <a:r>
              <a:rPr lang="en-GB" dirty="0"/>
              <a:t>The creation of the </a:t>
            </a:r>
            <a:r>
              <a:rPr lang="en-GB" i="1" dirty="0"/>
              <a:t>ad hoc </a:t>
            </a:r>
            <a:r>
              <a:rPr lang="en-GB" dirty="0"/>
              <a:t>tribunals for Yugoslavia and Rwanda in the 1990s gained considerable political momentum together with the arrest of General Pinochet. See;</a:t>
            </a:r>
          </a:p>
          <a:p>
            <a:pPr marL="0" indent="0">
              <a:buNone/>
            </a:pPr>
            <a:r>
              <a:rPr lang="en-GB" b="1" i="1" dirty="0"/>
              <a:t>R v Bow Street Magistrate Ex P Pinochet </a:t>
            </a:r>
            <a:r>
              <a:rPr lang="en-GB" b="1" dirty="0"/>
              <a:t>[2000] 1 A.C. 147. House of Lords – see Lord Browne-Wilkinson Judgment</a:t>
            </a:r>
          </a:p>
          <a:p>
            <a:pPr marL="0" indent="0">
              <a:buNone/>
            </a:pPr>
            <a:endParaRPr lang="en-GB" dirty="0"/>
          </a:p>
        </p:txBody>
      </p:sp>
    </p:spTree>
    <p:extLst>
      <p:ext uri="{BB962C8B-B14F-4D97-AF65-F5344CB8AC3E}">
        <p14:creationId xmlns:p14="http://schemas.microsoft.com/office/powerpoint/2010/main" val="2664618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Introductory (2)</a:t>
            </a:r>
          </a:p>
        </p:txBody>
      </p:sp>
      <p:sp>
        <p:nvSpPr>
          <p:cNvPr id="3" name="Content Placeholder 2"/>
          <p:cNvSpPr>
            <a:spLocks noGrp="1"/>
          </p:cNvSpPr>
          <p:nvPr>
            <p:ph idx="1"/>
          </p:nvPr>
        </p:nvSpPr>
        <p:spPr/>
        <p:txBody>
          <a:bodyPr/>
          <a:lstStyle/>
          <a:p>
            <a:r>
              <a:rPr lang="en-GB" dirty="0"/>
              <a:t>Historically, the practice has been built that states shall not subject other states and their representatives to their jurisdiction; hence the existence of state immunity (or sovereign immunity) and of diplomatic privileges and immunities.</a:t>
            </a:r>
          </a:p>
          <a:p>
            <a:r>
              <a:rPr lang="en-GB" dirty="0"/>
              <a:t>Jennings and Watts define Jurisdiction as the extent of each state’s right to regulate conduct or the consequences of events. </a:t>
            </a:r>
          </a:p>
          <a:p>
            <a:r>
              <a:rPr lang="en-GB" dirty="0"/>
              <a:t>Harris define jurisdiction as the power of a state under international law to govern persons and property by its municipal law.</a:t>
            </a:r>
          </a:p>
          <a:p>
            <a:pPr marL="0" indent="0">
              <a:buNone/>
            </a:pPr>
            <a:endParaRPr lang="en-GB" dirty="0"/>
          </a:p>
        </p:txBody>
      </p:sp>
    </p:spTree>
    <p:extLst>
      <p:ext uri="{BB962C8B-B14F-4D97-AF65-F5344CB8AC3E}">
        <p14:creationId xmlns:p14="http://schemas.microsoft.com/office/powerpoint/2010/main" val="137557271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Heads of State and Others (2)</a:t>
            </a:r>
            <a:endParaRPr lang="en-GB" dirty="0"/>
          </a:p>
        </p:txBody>
      </p:sp>
      <p:sp>
        <p:nvSpPr>
          <p:cNvPr id="3" name="Content Placeholder 2"/>
          <p:cNvSpPr>
            <a:spLocks noGrp="1"/>
          </p:cNvSpPr>
          <p:nvPr>
            <p:ph idx="1"/>
          </p:nvPr>
        </p:nvSpPr>
        <p:spPr/>
        <p:txBody>
          <a:bodyPr>
            <a:normAutofit/>
          </a:bodyPr>
          <a:lstStyle/>
          <a:p>
            <a:r>
              <a:rPr lang="en-GB" i="1" dirty="0"/>
              <a:t>Pinochet</a:t>
            </a:r>
            <a:r>
              <a:rPr lang="en-GB" dirty="0"/>
              <a:t> headed a regime that was known to have had highly cavalier attitude to humans. See also; </a:t>
            </a:r>
            <a:r>
              <a:rPr lang="en-GB" b="1" i="1" dirty="0"/>
              <a:t>Al-</a:t>
            </a:r>
            <a:r>
              <a:rPr lang="en-GB" b="1" i="1" dirty="0" err="1"/>
              <a:t>Adsani</a:t>
            </a:r>
            <a:r>
              <a:rPr lang="en-GB" b="1" i="1" dirty="0"/>
              <a:t> v United Kingdom </a:t>
            </a:r>
            <a:r>
              <a:rPr lang="en-GB" b="1" dirty="0"/>
              <a:t>ECHR (2001) 34 E.H.R.R 273</a:t>
            </a:r>
          </a:p>
          <a:p>
            <a:pPr marL="0" indent="0">
              <a:buNone/>
            </a:pPr>
            <a:endParaRPr lang="en-GB" dirty="0"/>
          </a:p>
          <a:p>
            <a:r>
              <a:rPr lang="en-GB" b="1" dirty="0"/>
              <a:t>Article 7 </a:t>
            </a:r>
            <a:r>
              <a:rPr lang="en-GB" dirty="0"/>
              <a:t>of ICTY Statute lifts immunity of political leaders, including heads of state and government as does </a:t>
            </a:r>
            <a:r>
              <a:rPr lang="en-GB" b="1" dirty="0"/>
              <a:t>Article 6 </a:t>
            </a:r>
            <a:r>
              <a:rPr lang="en-GB" dirty="0"/>
              <a:t>of the ICTR Statute.</a:t>
            </a:r>
          </a:p>
          <a:p>
            <a:pPr marL="0" indent="0">
              <a:buNone/>
            </a:pPr>
            <a:r>
              <a:rPr lang="en-GB" dirty="0"/>
              <a:t>These provision allowed prosecution of </a:t>
            </a:r>
            <a:r>
              <a:rPr lang="en-GB" dirty="0" err="1"/>
              <a:t>Kambanda</a:t>
            </a:r>
            <a:r>
              <a:rPr lang="en-GB" dirty="0"/>
              <a:t> and Milosevic. </a:t>
            </a:r>
          </a:p>
          <a:p>
            <a:r>
              <a:rPr lang="en-GB" dirty="0"/>
              <a:t>Statutes of the ICTY and ICTR explicitly lifted immunity of political leaders can be seen as an affirmation that without such provision, the customary rule is still that immunity applies.</a:t>
            </a:r>
          </a:p>
        </p:txBody>
      </p:sp>
    </p:spTree>
    <p:extLst>
      <p:ext uri="{BB962C8B-B14F-4D97-AF65-F5344CB8AC3E}">
        <p14:creationId xmlns:p14="http://schemas.microsoft.com/office/powerpoint/2010/main" val="235049854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Diplomatic Privileges and Immunities</a:t>
            </a:r>
          </a:p>
        </p:txBody>
      </p:sp>
      <p:sp>
        <p:nvSpPr>
          <p:cNvPr id="3" name="Content Placeholder 2"/>
          <p:cNvSpPr>
            <a:spLocks noGrp="1"/>
          </p:cNvSpPr>
          <p:nvPr>
            <p:ph idx="1"/>
          </p:nvPr>
        </p:nvSpPr>
        <p:spPr/>
        <p:txBody>
          <a:bodyPr>
            <a:normAutofit/>
          </a:bodyPr>
          <a:lstStyle/>
          <a:p>
            <a:r>
              <a:rPr lang="en-GB" dirty="0"/>
              <a:t>Diplomats represents their state abroad, and in order to do so properly, should be free from concerns about harassment or arrest.</a:t>
            </a:r>
          </a:p>
          <a:p>
            <a:endParaRPr lang="en-GB" dirty="0"/>
          </a:p>
          <a:p>
            <a:r>
              <a:rPr lang="en-GB" dirty="0"/>
              <a:t>International law has long recognised that diplomats, their immediate families and others working in or at an embassy, enjoy certain privileges and immunities.</a:t>
            </a:r>
          </a:p>
          <a:p>
            <a:endParaRPr lang="en-GB" dirty="0"/>
          </a:p>
          <a:p>
            <a:r>
              <a:rPr lang="en-GB" dirty="0"/>
              <a:t>1961 Vienna Convention on Diplomatic Relations – entered into force in 1964, and had no fewer than 187 parties at the beginning of 2012 making it one of the most widely ratified international conventions.</a:t>
            </a:r>
          </a:p>
        </p:txBody>
      </p:sp>
    </p:spTree>
    <p:extLst>
      <p:ext uri="{BB962C8B-B14F-4D97-AF65-F5344CB8AC3E}">
        <p14:creationId xmlns:p14="http://schemas.microsoft.com/office/powerpoint/2010/main" val="109193675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Diplomatic Privileges and Immunities (2)</a:t>
            </a:r>
            <a:endParaRPr lang="en-GB" dirty="0"/>
          </a:p>
        </p:txBody>
      </p:sp>
      <p:sp>
        <p:nvSpPr>
          <p:cNvPr id="3" name="Content Placeholder 2"/>
          <p:cNvSpPr>
            <a:spLocks noGrp="1"/>
          </p:cNvSpPr>
          <p:nvPr>
            <p:ph idx="1"/>
          </p:nvPr>
        </p:nvSpPr>
        <p:spPr/>
        <p:txBody>
          <a:bodyPr>
            <a:normAutofit lnSpcReduction="10000"/>
          </a:bodyPr>
          <a:lstStyle/>
          <a:p>
            <a:r>
              <a:rPr lang="en-GB" dirty="0"/>
              <a:t>The convention makes a distinction between four kinds of persons: there are diplomats proper, the technical and administrative staff, the service staff the private staff. All have some level of privileges and immunities but diplomats level is higher than that of other categories. See Art 1 </a:t>
            </a:r>
          </a:p>
          <a:p>
            <a:r>
              <a:rPr lang="en-GB" dirty="0"/>
              <a:t>Diplomatic relations are established by mutual consent, and the accreditation of the head of mission depends on his or her acceptance by the host state.  </a:t>
            </a:r>
          </a:p>
          <a:p>
            <a:endParaRPr lang="en-GB" dirty="0"/>
          </a:p>
          <a:p>
            <a:r>
              <a:rPr lang="en-GB" dirty="0"/>
              <a:t>States need not provide reasons for refusal to accept certain individuals, and are at liberty to declare individual diplomats </a:t>
            </a:r>
            <a:r>
              <a:rPr lang="en-GB" i="1" dirty="0"/>
              <a:t>persona</a:t>
            </a:r>
            <a:r>
              <a:rPr lang="en-GB" dirty="0"/>
              <a:t> </a:t>
            </a:r>
            <a:r>
              <a:rPr lang="en-GB" i="1" dirty="0"/>
              <a:t>non grata (an unwelcome person), </a:t>
            </a:r>
            <a:r>
              <a:rPr lang="en-GB" dirty="0"/>
              <a:t>again without having to provide reasons. See Art 9</a:t>
            </a:r>
          </a:p>
        </p:txBody>
      </p:sp>
    </p:spTree>
    <p:extLst>
      <p:ext uri="{BB962C8B-B14F-4D97-AF65-F5344CB8AC3E}">
        <p14:creationId xmlns:p14="http://schemas.microsoft.com/office/powerpoint/2010/main" val="358889127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Diplomatic Privileges and Immunities (2)</a:t>
            </a:r>
            <a:endParaRPr lang="en-GB" dirty="0"/>
          </a:p>
        </p:txBody>
      </p:sp>
      <p:sp>
        <p:nvSpPr>
          <p:cNvPr id="3" name="Content Placeholder 2"/>
          <p:cNvSpPr>
            <a:spLocks noGrp="1"/>
          </p:cNvSpPr>
          <p:nvPr>
            <p:ph idx="1"/>
          </p:nvPr>
        </p:nvSpPr>
        <p:spPr/>
        <p:txBody>
          <a:bodyPr>
            <a:normAutofit/>
          </a:bodyPr>
          <a:lstStyle/>
          <a:p>
            <a:r>
              <a:rPr lang="en-GB" dirty="0"/>
              <a:t>Diplomats are immune to prosecution but if suspected of crimes they can always be expelled. That said, sending them off is often for more political reasons. i.e. if state A declares someone </a:t>
            </a:r>
            <a:r>
              <a:rPr lang="en-GB" i="1" dirty="0"/>
              <a:t>persona non grata</a:t>
            </a:r>
            <a:r>
              <a:rPr lang="en-GB" dirty="0"/>
              <a:t>, state B maybe tempted to reciprocate.</a:t>
            </a:r>
          </a:p>
          <a:p>
            <a:endParaRPr lang="en-GB" dirty="0"/>
          </a:p>
          <a:p>
            <a:r>
              <a:rPr lang="en-GB" dirty="0"/>
              <a:t>The mission – (i.e. embassy) is inviolable; domestic authorities may not enter expect with the ambassador’s permission or, in extreme cases, the permission of the sending foreign minister. See Art 22</a:t>
            </a:r>
          </a:p>
          <a:p>
            <a:r>
              <a:rPr lang="en-GB" dirty="0"/>
              <a:t>Example – in the early 1980s shots were fired from the Libyan embassy in London, killing a police officer, the UK non the less refrained from invading the premises. See; </a:t>
            </a:r>
            <a:r>
              <a:rPr lang="en-GB" b="1" i="1" dirty="0"/>
              <a:t>Libyan People’s Bureau Incident</a:t>
            </a:r>
          </a:p>
        </p:txBody>
      </p:sp>
    </p:spTree>
    <p:extLst>
      <p:ext uri="{BB962C8B-B14F-4D97-AF65-F5344CB8AC3E}">
        <p14:creationId xmlns:p14="http://schemas.microsoft.com/office/powerpoint/2010/main" val="3035102401"/>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Diplomatic Privileges and Immunities (3)</a:t>
            </a:r>
            <a:endParaRPr lang="en-GB" dirty="0"/>
          </a:p>
        </p:txBody>
      </p:sp>
      <p:sp>
        <p:nvSpPr>
          <p:cNvPr id="3" name="Content Placeholder 2"/>
          <p:cNvSpPr>
            <a:spLocks noGrp="1"/>
          </p:cNvSpPr>
          <p:nvPr>
            <p:ph idx="1"/>
          </p:nvPr>
        </p:nvSpPr>
        <p:spPr/>
        <p:txBody>
          <a:bodyPr>
            <a:normAutofit fontScale="85000" lnSpcReduction="10000"/>
          </a:bodyPr>
          <a:lstStyle/>
          <a:p>
            <a:r>
              <a:rPr lang="en-GB" dirty="0"/>
              <a:t>Diplomatic agents (those of diplomatic rank) enjoy immunity from criminal jurisdiction in the receiving state, as well as immunity from administrative and civil jurisdiction except in certain narrowly defined circumstances(e.g. when diplomat acts as executor of someone’s will) </a:t>
            </a:r>
            <a:r>
              <a:rPr lang="en-GB" b="1" dirty="0"/>
              <a:t>Art 31</a:t>
            </a:r>
          </a:p>
          <a:p>
            <a:endParaRPr lang="en-GB" dirty="0"/>
          </a:p>
          <a:p>
            <a:r>
              <a:rPr lang="en-GB" dirty="0"/>
              <a:t>Much the same applies to technical and administrative staff (secretaries, translators etc.), except that their immunity from prosecution extends only to official acts.</a:t>
            </a:r>
          </a:p>
          <a:p>
            <a:endParaRPr lang="en-GB" dirty="0"/>
          </a:p>
          <a:p>
            <a:r>
              <a:rPr lang="en-GB" dirty="0"/>
              <a:t>Members of the service staff (such as drivers) enjoy official act immunity, exemptions from taxation on their salaries and exemptions from social service charges and private servants of the mission (such as nanny) enjoy limited scope; their  exemptions only extend to taxes on their salaries, plus whatever the receiving state is willing to grant them. </a:t>
            </a:r>
            <a:r>
              <a:rPr lang="en-GB" b="1" dirty="0"/>
              <a:t>Art 29-36</a:t>
            </a:r>
          </a:p>
        </p:txBody>
      </p:sp>
    </p:spTree>
    <p:extLst>
      <p:ext uri="{BB962C8B-B14F-4D97-AF65-F5344CB8AC3E}">
        <p14:creationId xmlns:p14="http://schemas.microsoft.com/office/powerpoint/2010/main" val="42472665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Diplomatic Privileges and Immunities (4)</a:t>
            </a:r>
            <a:endParaRPr lang="en-GB" dirty="0"/>
          </a:p>
        </p:txBody>
      </p:sp>
      <p:sp>
        <p:nvSpPr>
          <p:cNvPr id="3" name="Content Placeholder 2"/>
          <p:cNvSpPr>
            <a:spLocks noGrp="1"/>
          </p:cNvSpPr>
          <p:nvPr>
            <p:ph idx="1"/>
          </p:nvPr>
        </p:nvSpPr>
        <p:spPr/>
        <p:txBody>
          <a:bodyPr/>
          <a:lstStyle/>
          <a:p>
            <a:r>
              <a:rPr lang="en-GB" dirty="0"/>
              <a:t>This is all due to an important principle of nationality discrimination as diplomats are governed by the laws of the receiving state. </a:t>
            </a:r>
          </a:p>
          <a:p>
            <a:r>
              <a:rPr lang="en-GB" dirty="0"/>
              <a:t>No immunities are provided for in the Vienna Convention, with exception of the case of diplomats; in the rare case that these nationals of the receiving state, their immunity from jurisdiction, and inviolability, only extends to official acts performed in the exercise of their functions.</a:t>
            </a:r>
          </a:p>
          <a:p>
            <a:r>
              <a:rPr lang="en-GB" dirty="0"/>
              <a:t>International organisation  or state delegates can claim privileges and immunities.</a:t>
            </a:r>
          </a:p>
        </p:txBody>
      </p:sp>
    </p:spTree>
    <p:extLst>
      <p:ext uri="{BB962C8B-B14F-4D97-AF65-F5344CB8AC3E}">
        <p14:creationId xmlns:p14="http://schemas.microsoft.com/office/powerpoint/2010/main" val="261575551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Termination of Diplomatic Relation</a:t>
            </a:r>
          </a:p>
        </p:txBody>
      </p:sp>
      <p:sp>
        <p:nvSpPr>
          <p:cNvPr id="3" name="Content Placeholder 2"/>
          <p:cNvSpPr>
            <a:spLocks noGrp="1"/>
          </p:cNvSpPr>
          <p:nvPr>
            <p:ph idx="1"/>
          </p:nvPr>
        </p:nvSpPr>
        <p:spPr>
          <a:xfrm>
            <a:off x="862914" y="1825625"/>
            <a:ext cx="10515600" cy="4351338"/>
          </a:xfrm>
        </p:spPr>
        <p:txBody>
          <a:bodyPr>
            <a:normAutofit/>
          </a:bodyPr>
          <a:lstStyle/>
          <a:p>
            <a:pPr marL="0" indent="0">
              <a:buNone/>
            </a:pPr>
            <a:r>
              <a:rPr lang="en-GB" dirty="0"/>
              <a:t>Relations may be terminated by;</a:t>
            </a:r>
          </a:p>
          <a:p>
            <a:pPr marL="0" indent="0">
              <a:buNone/>
            </a:pPr>
            <a:r>
              <a:rPr lang="en-GB" dirty="0"/>
              <a:t>(1) Breaking off the diplomatic relations between the sending and the receiving States because of a war or any other reason.</a:t>
            </a:r>
          </a:p>
          <a:p>
            <a:pPr marL="0" indent="0">
              <a:buNone/>
            </a:pPr>
            <a:endParaRPr lang="en-GB" dirty="0"/>
          </a:p>
          <a:p>
            <a:pPr marL="0" indent="0">
              <a:buNone/>
            </a:pPr>
            <a:r>
              <a:rPr lang="en-GB" dirty="0"/>
              <a:t>(2) A recall of the diplomatic agent by his sending State upon its initiative, or at the request of the receiving State.</a:t>
            </a:r>
          </a:p>
          <a:p>
            <a:pPr marL="0" indent="0">
              <a:buNone/>
            </a:pPr>
            <a:endParaRPr lang="en-GB" dirty="0"/>
          </a:p>
          <a:p>
            <a:pPr marL="0" indent="0">
              <a:buNone/>
            </a:pPr>
            <a:r>
              <a:rPr lang="en-GB" dirty="0"/>
              <a:t>(3) A notification by the sending State to the receiving State that the functions of the mission or the diplomatic agent has come to its end.</a:t>
            </a:r>
          </a:p>
        </p:txBody>
      </p:sp>
    </p:spTree>
    <p:extLst>
      <p:ext uri="{BB962C8B-B14F-4D97-AF65-F5344CB8AC3E}">
        <p14:creationId xmlns:p14="http://schemas.microsoft.com/office/powerpoint/2010/main" val="392056924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Termination of Diplomatic Relation (2)</a:t>
            </a:r>
            <a:endParaRPr lang="en-GB" dirty="0"/>
          </a:p>
        </p:txBody>
      </p:sp>
      <p:sp>
        <p:nvSpPr>
          <p:cNvPr id="3" name="Content Placeholder 2"/>
          <p:cNvSpPr>
            <a:spLocks noGrp="1"/>
          </p:cNvSpPr>
          <p:nvPr>
            <p:ph idx="1"/>
          </p:nvPr>
        </p:nvSpPr>
        <p:spPr/>
        <p:txBody>
          <a:bodyPr/>
          <a:lstStyle/>
          <a:p>
            <a:pPr marL="0" indent="0">
              <a:buNone/>
            </a:pPr>
            <a:r>
              <a:rPr lang="en-GB" dirty="0"/>
              <a:t>(4) A notification by the receiving State that the diplomatic agent is a </a:t>
            </a:r>
            <a:r>
              <a:rPr lang="en-GB" i="1" dirty="0"/>
              <a:t>persona non grata</a:t>
            </a:r>
            <a:r>
              <a:rPr lang="en-GB" dirty="0"/>
              <a:t>.</a:t>
            </a:r>
          </a:p>
          <a:p>
            <a:pPr marL="0" indent="0">
              <a:buNone/>
            </a:pPr>
            <a:endParaRPr lang="en-GB" dirty="0"/>
          </a:p>
          <a:p>
            <a:pPr marL="0" indent="0">
              <a:buNone/>
            </a:pPr>
            <a:r>
              <a:rPr lang="en-GB" dirty="0"/>
              <a:t>(5) Resignation of the diplomatic agent.</a:t>
            </a:r>
          </a:p>
          <a:p>
            <a:pPr marL="0" indent="0">
              <a:buNone/>
            </a:pPr>
            <a:endParaRPr lang="en-GB" dirty="0"/>
          </a:p>
          <a:p>
            <a:pPr marL="0" indent="0">
              <a:buNone/>
            </a:pPr>
            <a:r>
              <a:rPr lang="en-GB" dirty="0"/>
              <a:t>(6) Death of the diplomatic agent. </a:t>
            </a:r>
          </a:p>
          <a:p>
            <a:pPr marL="0" indent="0">
              <a:buNone/>
            </a:pPr>
            <a:endParaRPr lang="en-GB" dirty="0"/>
          </a:p>
        </p:txBody>
      </p:sp>
    </p:spTree>
    <p:extLst>
      <p:ext uri="{BB962C8B-B14F-4D97-AF65-F5344CB8AC3E}">
        <p14:creationId xmlns:p14="http://schemas.microsoft.com/office/powerpoint/2010/main" val="340180956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Five Principles </a:t>
            </a:r>
          </a:p>
        </p:txBody>
      </p:sp>
      <p:sp>
        <p:nvSpPr>
          <p:cNvPr id="3" name="Content Placeholder 2"/>
          <p:cNvSpPr>
            <a:spLocks noGrp="1"/>
          </p:cNvSpPr>
          <p:nvPr>
            <p:ph idx="1"/>
          </p:nvPr>
        </p:nvSpPr>
        <p:spPr/>
        <p:txBody>
          <a:bodyPr>
            <a:normAutofit/>
          </a:bodyPr>
          <a:lstStyle/>
          <a:p>
            <a:r>
              <a:rPr lang="en-GB" dirty="0"/>
              <a:t>States can typically claim jurisdiction on the basis of five (overlapping) principles.</a:t>
            </a:r>
          </a:p>
          <a:p>
            <a:r>
              <a:rPr lang="en-GB" dirty="0"/>
              <a:t>These are not laid down in any multilateral treaty or even found in domestic legislation.</a:t>
            </a:r>
          </a:p>
          <a:p>
            <a:r>
              <a:rPr lang="en-GB" dirty="0"/>
              <a:t>Although international law allows domestic law to be based on any of there principles or a combination, it does not bind states.</a:t>
            </a:r>
          </a:p>
          <a:p>
            <a:endParaRPr lang="en-GB" dirty="0"/>
          </a:p>
          <a:p>
            <a:r>
              <a:rPr lang="en-GB" dirty="0"/>
              <a:t>States are under no obligation, for instance to accept the principle of universal jurisdiction. Except and to the extent that a treaty may provide for universal jurisdiction in respect of a particular crime.</a:t>
            </a:r>
          </a:p>
          <a:p>
            <a:endParaRPr lang="en-GB" dirty="0"/>
          </a:p>
        </p:txBody>
      </p:sp>
    </p:spTree>
    <p:extLst>
      <p:ext uri="{BB962C8B-B14F-4D97-AF65-F5344CB8AC3E}">
        <p14:creationId xmlns:p14="http://schemas.microsoft.com/office/powerpoint/2010/main" val="30492031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The Five Principles  (2)</a:t>
            </a:r>
            <a:endParaRPr lang="en-GB" dirty="0"/>
          </a:p>
        </p:txBody>
      </p:sp>
      <p:sp>
        <p:nvSpPr>
          <p:cNvPr id="3" name="Content Placeholder 2"/>
          <p:cNvSpPr>
            <a:spLocks noGrp="1"/>
          </p:cNvSpPr>
          <p:nvPr>
            <p:ph idx="1"/>
          </p:nvPr>
        </p:nvSpPr>
        <p:spPr/>
        <p:txBody>
          <a:bodyPr/>
          <a:lstStyle/>
          <a:p>
            <a:r>
              <a:rPr lang="en-GB" dirty="0"/>
              <a:t>The first three principles correspond, roughly with the three defining elements of statehood.</a:t>
            </a:r>
          </a:p>
          <a:p>
            <a:r>
              <a:rPr lang="en-GB" dirty="0"/>
              <a:t>A state is defined as having territory, a population and a government, its jurisdiction enable it to exercise authority over territory, over its population, and so as to protect its government.</a:t>
            </a:r>
          </a:p>
          <a:p>
            <a:pPr marL="0" indent="0">
              <a:buNone/>
            </a:pPr>
            <a:endParaRPr lang="en-GB" dirty="0"/>
          </a:p>
        </p:txBody>
      </p:sp>
    </p:spTree>
    <p:extLst>
      <p:ext uri="{BB962C8B-B14F-4D97-AF65-F5344CB8AC3E}">
        <p14:creationId xmlns:p14="http://schemas.microsoft.com/office/powerpoint/2010/main" val="119976434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Territoriality</a:t>
            </a:r>
            <a:r>
              <a:rPr lang="en-GB" dirty="0"/>
              <a:t> </a:t>
            </a:r>
          </a:p>
        </p:txBody>
      </p:sp>
      <p:sp>
        <p:nvSpPr>
          <p:cNvPr id="3" name="Content Placeholder 2"/>
          <p:cNvSpPr>
            <a:spLocks noGrp="1"/>
          </p:cNvSpPr>
          <p:nvPr>
            <p:ph idx="1"/>
          </p:nvPr>
        </p:nvSpPr>
        <p:spPr/>
        <p:txBody>
          <a:bodyPr/>
          <a:lstStyle/>
          <a:p>
            <a:r>
              <a:rPr lang="en-GB" dirty="0"/>
              <a:t>The </a:t>
            </a:r>
            <a:r>
              <a:rPr lang="en-GB" i="1" dirty="0" err="1"/>
              <a:t>fons</a:t>
            </a:r>
            <a:r>
              <a:rPr lang="en-GB" i="1" dirty="0"/>
              <a:t> et </a:t>
            </a:r>
            <a:r>
              <a:rPr lang="en-GB" i="1" dirty="0" err="1"/>
              <a:t>origo</a:t>
            </a:r>
            <a:r>
              <a:rPr lang="en-GB" i="1" dirty="0"/>
              <a:t> </a:t>
            </a:r>
            <a:r>
              <a:rPr lang="en-GB" dirty="0"/>
              <a:t>( the source and origin of something) of jurisdiction of states is the principle of territorial, signifying that sovereignty and territory go hand in hand.</a:t>
            </a:r>
          </a:p>
          <a:p>
            <a:endParaRPr lang="en-GB" dirty="0"/>
          </a:p>
          <a:p>
            <a:r>
              <a:rPr lang="en-GB" dirty="0"/>
              <a:t>The main idea is that states can exercise authority over all acts that take place on their territory through legislation, and prosecute all those who violate the laws in force on that territory. See;</a:t>
            </a:r>
          </a:p>
          <a:p>
            <a:pPr marL="0" indent="0">
              <a:buNone/>
            </a:pPr>
            <a:r>
              <a:rPr lang="en-GB" b="1" i="1" dirty="0" err="1"/>
              <a:t>Compania</a:t>
            </a:r>
            <a:r>
              <a:rPr lang="en-GB" b="1" i="1" dirty="0"/>
              <a:t> </a:t>
            </a:r>
            <a:r>
              <a:rPr lang="en-GB" b="1" i="1" dirty="0" err="1"/>
              <a:t>Naviera</a:t>
            </a:r>
            <a:r>
              <a:rPr lang="en-GB" b="1" i="1" dirty="0"/>
              <a:t> </a:t>
            </a:r>
            <a:r>
              <a:rPr lang="en-GB" b="1" i="1" dirty="0" err="1"/>
              <a:t>Vascongado</a:t>
            </a:r>
            <a:r>
              <a:rPr lang="en-GB" b="1" i="1" dirty="0"/>
              <a:t> v Cristina </a:t>
            </a:r>
            <a:r>
              <a:rPr lang="en-GB" b="1" dirty="0"/>
              <a:t>(1939) AC 485</a:t>
            </a:r>
          </a:p>
          <a:p>
            <a:endParaRPr lang="en-GB" dirty="0"/>
          </a:p>
        </p:txBody>
      </p:sp>
    </p:spTree>
    <p:extLst>
      <p:ext uri="{BB962C8B-B14F-4D97-AF65-F5344CB8AC3E}">
        <p14:creationId xmlns:p14="http://schemas.microsoft.com/office/powerpoint/2010/main" val="21855315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Territoriality (2)</a:t>
            </a:r>
            <a:endParaRPr lang="en-GB" dirty="0"/>
          </a:p>
        </p:txBody>
      </p:sp>
      <p:sp>
        <p:nvSpPr>
          <p:cNvPr id="3" name="Content Placeholder 2"/>
          <p:cNvSpPr>
            <a:spLocks noGrp="1"/>
          </p:cNvSpPr>
          <p:nvPr>
            <p:ph idx="1"/>
          </p:nvPr>
        </p:nvSpPr>
        <p:spPr/>
        <p:txBody>
          <a:bodyPr>
            <a:normAutofit/>
          </a:bodyPr>
          <a:lstStyle/>
          <a:p>
            <a:r>
              <a:rPr lang="en-GB" dirty="0"/>
              <a:t>It becomes difficulty when two or more states are involved. For example;</a:t>
            </a:r>
          </a:p>
          <a:p>
            <a:pPr marL="0" indent="0">
              <a:buNone/>
            </a:pPr>
            <a:r>
              <a:rPr lang="en-GB" dirty="0"/>
              <a:t>A man standing in state A and shooting someone across the border in state B. in such a case it is generally accepted that both states can claim jurisdiction. A can do so on the basis of the theory that behaviour originated in its territory (Subjective territoriality), whereas B can invoke objective territoriality – the effects of the action were felt in B.</a:t>
            </a:r>
          </a:p>
          <a:p>
            <a:pPr marL="0" indent="0">
              <a:buNone/>
            </a:pPr>
            <a:r>
              <a:rPr lang="en-GB" dirty="0"/>
              <a:t>See the decision of the PCIJ  in the </a:t>
            </a:r>
            <a:r>
              <a:rPr lang="en-GB" b="1" i="1" dirty="0"/>
              <a:t>Lotus case </a:t>
            </a:r>
            <a:r>
              <a:rPr lang="en-GB" dirty="0"/>
              <a:t>was based on objective territorial; after a Turkish and French ship collided on the high seas.</a:t>
            </a:r>
          </a:p>
          <a:p>
            <a:pPr marL="0" indent="0">
              <a:buNone/>
            </a:pPr>
            <a:r>
              <a:rPr lang="en-GB" dirty="0"/>
              <a:t>Held; that the effects of the collision were felt by Turkey, and therefore, Turkey could claim jurisdiction.   </a:t>
            </a:r>
          </a:p>
        </p:txBody>
      </p:sp>
    </p:spTree>
    <p:extLst>
      <p:ext uri="{BB962C8B-B14F-4D97-AF65-F5344CB8AC3E}">
        <p14:creationId xmlns:p14="http://schemas.microsoft.com/office/powerpoint/2010/main" val="388047668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Territoriality (3)</a:t>
            </a:r>
            <a:endParaRPr lang="en-GB" dirty="0"/>
          </a:p>
        </p:txBody>
      </p:sp>
      <p:sp>
        <p:nvSpPr>
          <p:cNvPr id="3" name="Content Placeholder 2"/>
          <p:cNvSpPr>
            <a:spLocks noGrp="1"/>
          </p:cNvSpPr>
          <p:nvPr>
            <p:ph idx="1"/>
          </p:nvPr>
        </p:nvSpPr>
        <p:spPr/>
        <p:txBody>
          <a:bodyPr>
            <a:normAutofit/>
          </a:bodyPr>
          <a:lstStyle/>
          <a:p>
            <a:r>
              <a:rPr lang="en-GB" dirty="0"/>
              <a:t>What makes this case less persuasive is that the courts did so by ignoring that the collision took place on the high sea. This was later corrected by treaty, abandoning the territorial analogy altogether.</a:t>
            </a:r>
          </a:p>
        </p:txBody>
      </p:sp>
    </p:spTree>
    <p:extLst>
      <p:ext uri="{BB962C8B-B14F-4D97-AF65-F5344CB8AC3E}">
        <p14:creationId xmlns:p14="http://schemas.microsoft.com/office/powerpoint/2010/main" val="219525792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a:t>Nationality </a:t>
            </a:r>
          </a:p>
        </p:txBody>
      </p:sp>
      <p:sp>
        <p:nvSpPr>
          <p:cNvPr id="3" name="Content Placeholder 2"/>
          <p:cNvSpPr>
            <a:spLocks noGrp="1"/>
          </p:cNvSpPr>
          <p:nvPr>
            <p:ph idx="1"/>
          </p:nvPr>
        </p:nvSpPr>
        <p:spPr/>
        <p:txBody>
          <a:bodyPr/>
          <a:lstStyle/>
          <a:p>
            <a:r>
              <a:rPr lang="en-GB" dirty="0"/>
              <a:t>If the principle of territory is disputed, so too is the principle of nationality;</a:t>
            </a:r>
          </a:p>
          <a:p>
            <a:r>
              <a:rPr lang="en-GB" dirty="0"/>
              <a:t>States can claim authority over their nationals (including for the purpose of prosecution) no matter where they are. i.e. US nationals are under a duty to pay taxes to the USA, even if they reside elsewhere, but the more common field of application is criminal law; Dutch suspect of a murder committed in Japan can be prosecuted by Dutch authorities.</a:t>
            </a:r>
          </a:p>
          <a:p>
            <a:endParaRPr lang="en-GB" dirty="0"/>
          </a:p>
        </p:txBody>
      </p:sp>
    </p:spTree>
    <p:extLst>
      <p:ext uri="{BB962C8B-B14F-4D97-AF65-F5344CB8AC3E}">
        <p14:creationId xmlns:p14="http://schemas.microsoft.com/office/powerpoint/2010/main" val="65811739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5663</TotalTime>
  <Words>3490</Words>
  <Application>Microsoft Office PowerPoint</Application>
  <PresentationFormat>Widescreen</PresentationFormat>
  <Paragraphs>172</Paragraphs>
  <Slides>37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37</vt:i4>
      </vt:variant>
    </vt:vector>
  </HeadingPairs>
  <TitlesOfParts>
    <vt:vector size="41" baseType="lpstr">
      <vt:lpstr>Arial</vt:lpstr>
      <vt:lpstr>Century Gothic</vt:lpstr>
      <vt:lpstr>Wingdings 3</vt:lpstr>
      <vt:lpstr>Ion</vt:lpstr>
      <vt:lpstr>State Jurisdiction, Sovereignty &amp; Diplomatic Immunity </vt:lpstr>
      <vt:lpstr>Introductory </vt:lpstr>
      <vt:lpstr>Introductory (2)</vt:lpstr>
      <vt:lpstr>The Five Principles </vt:lpstr>
      <vt:lpstr>The Five Principles  (2)</vt:lpstr>
      <vt:lpstr>Territoriality </vt:lpstr>
      <vt:lpstr>Territoriality (2)</vt:lpstr>
      <vt:lpstr>Territoriality (3)</vt:lpstr>
      <vt:lpstr>Nationality </vt:lpstr>
      <vt:lpstr>Nationality (2)</vt:lpstr>
      <vt:lpstr>Protective </vt:lpstr>
      <vt:lpstr>Protective (2)</vt:lpstr>
      <vt:lpstr>Passive Personality </vt:lpstr>
      <vt:lpstr>Universality </vt:lpstr>
      <vt:lpstr>Universality (2)</vt:lpstr>
      <vt:lpstr>Universality (3)</vt:lpstr>
      <vt:lpstr>Universality (4)</vt:lpstr>
      <vt:lpstr>Universality (5)</vt:lpstr>
      <vt:lpstr>Universality (6)</vt:lpstr>
      <vt:lpstr>Extraterritorial Jurisdiction</vt:lpstr>
      <vt:lpstr>Powers of International Organisations</vt:lpstr>
      <vt:lpstr>Powers of International Organisations (2)</vt:lpstr>
      <vt:lpstr>Powers of International Organisations (3)</vt:lpstr>
      <vt:lpstr>Sovereign Immunities </vt:lpstr>
      <vt:lpstr>Sovereign Immunities (2)</vt:lpstr>
      <vt:lpstr>Sovereign Immunities (3)</vt:lpstr>
      <vt:lpstr>Sovereign Immunities (4)</vt:lpstr>
      <vt:lpstr>Jus Cogens and Erga Omnes</vt:lpstr>
      <vt:lpstr>Heads of State and Others </vt:lpstr>
      <vt:lpstr>Heads of State and Others (2)</vt:lpstr>
      <vt:lpstr>Diplomatic Privileges and Immunities</vt:lpstr>
      <vt:lpstr>Diplomatic Privileges and Immunities (2)</vt:lpstr>
      <vt:lpstr>Diplomatic Privileges and Immunities (2)</vt:lpstr>
      <vt:lpstr>Diplomatic Privileges and Immunities (3)</vt:lpstr>
      <vt:lpstr>Diplomatic Privileges and Immunities (4)</vt:lpstr>
      <vt:lpstr>Termination of Diplomatic Relation</vt:lpstr>
      <vt:lpstr>Termination of Diplomatic Relation (2)</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Jurisdiction and Sovereignty</dc:title>
  <dc:creator>Chiristne Kayuma</dc:creator>
  <cp:lastModifiedBy>Makosa Zulu</cp:lastModifiedBy>
  <cp:revision>149</cp:revision>
  <dcterms:created xsi:type="dcterms:W3CDTF">2016-02-22T08:46:52Z</dcterms:created>
  <dcterms:modified xsi:type="dcterms:W3CDTF">2019-04-14T07:40:12Z</dcterms:modified>
</cp:coreProperties>
</file>