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41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anose="020B0604020202020204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DF2C-9BEC-4282-997C-96ACA7C2766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7156F78-16CA-43C3-B13A-73B651967CA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7FFDF2C-9BEC-4282-997C-96ACA7C27663}" type="slidenum">
              <a:rPr lang="en-US" smtClean="0"/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>
            <a:normAutofit/>
          </a:bodyPr>
          <a:lstStyle/>
          <a:p>
            <a:r>
              <a:rPr lang="en-US"/>
              <a:t>Environmental Protection And Trade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>
            <a:normAutofit/>
          </a:bodyPr>
          <a:lstStyle/>
          <a:p>
            <a:r>
              <a:rPr lang="en-US" dirty="0"/>
              <a:t>Unit 14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Cases: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/>
              <a:t>Tuna/Dolphin I U.S Restrictions on Imports of Tuna BISD 39S/155 (Sept. 3, 1991)</a:t>
            </a:r>
            <a:endParaRPr lang="en-US" sz="2800" b="1" i="1" dirty="0"/>
          </a:p>
          <a:p>
            <a:r>
              <a:rPr lang="en-US" sz="2800" b="1" i="1" dirty="0"/>
              <a:t>Tuna/Dolphin II U.S Restrictions on Imports of Tuna DS29R (June 16, 1994)</a:t>
            </a:r>
            <a:endParaRPr lang="en-US" sz="2800" b="1" i="1" dirty="0"/>
          </a:p>
          <a:p>
            <a:r>
              <a:rPr lang="en-US" sz="2800" b="1" i="1" dirty="0"/>
              <a:t>Shrimp/Turtle Us Import Prohibition of Certain Shrimp and Shrimp Products WT/DS/AB/R</a:t>
            </a:r>
            <a:r>
              <a:rPr lang="en-ZA" sz="2800" b="1" i="1" dirty="0"/>
              <a:t>(India v US 1998)</a:t>
            </a:r>
            <a:endParaRPr lang="en-US" sz="2800" b="1" i="1" dirty="0"/>
          </a:p>
          <a:p>
            <a:endParaRPr lang="en-US" sz="28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b="1" dirty="0"/>
          </a:p>
          <a:p>
            <a:pPr marL="0" indent="0" algn="ctr">
              <a:buNone/>
            </a:pPr>
            <a:r>
              <a:rPr lang="en-US" sz="5400" b="1" dirty="0"/>
              <a:t>The End</a:t>
            </a:r>
            <a:endParaRPr lang="en-US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Learning objectives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Explain the environmental impact of trade</a:t>
            </a:r>
            <a:endParaRPr lang="en-US" sz="2800" dirty="0"/>
          </a:p>
          <a:p>
            <a:r>
              <a:rPr lang="en-US" sz="2800" dirty="0"/>
              <a:t>Explain the provisions of the Marrakesh Agreement and the GATT that express concern for the environment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7"/>
            <a:ext cx="8229600" cy="1600200"/>
          </a:xfrm>
        </p:spPr>
        <p:txBody>
          <a:bodyPr/>
          <a:lstStyle/>
          <a:p>
            <a:pPr algn="l"/>
            <a:r>
              <a:rPr lang="en-US" sz="3200" b="1" dirty="0"/>
              <a:t>What is the Environmental Impact of Trade?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92" y="2271394"/>
            <a:ext cx="8229600" cy="4525963"/>
          </a:xfrm>
        </p:spPr>
        <p:txBody>
          <a:bodyPr>
            <a:normAutofit/>
          </a:bodyPr>
          <a:lstStyle/>
          <a:p>
            <a:r>
              <a:rPr lang="en-ZA" sz="2800" dirty="0"/>
              <a:t>Trade in endangered species (CITES)</a:t>
            </a:r>
            <a:endParaRPr lang="en-ZA" sz="2800" dirty="0"/>
          </a:p>
          <a:p>
            <a:pPr lvl="1"/>
            <a:r>
              <a:rPr lang="en-ZA" sz="2800" dirty="0"/>
              <a:t>Convention on International Trade in Endangered Species</a:t>
            </a:r>
            <a:endParaRPr lang="en-ZA" sz="2800" dirty="0"/>
          </a:p>
          <a:p>
            <a:r>
              <a:rPr lang="en-ZA" sz="2800" dirty="0"/>
              <a:t>Trade in hazardous products</a:t>
            </a:r>
            <a:endParaRPr lang="en-ZA" sz="2800" dirty="0"/>
          </a:p>
          <a:p>
            <a:r>
              <a:rPr lang="en-ZA" sz="2800" dirty="0"/>
              <a:t>Depletion of natural resources</a:t>
            </a:r>
            <a:endParaRPr lang="en-ZA" sz="2800" dirty="0"/>
          </a:p>
          <a:p>
            <a:r>
              <a:rPr lang="en-ZA" sz="2800" dirty="0"/>
              <a:t>Pollution and carbon dioxide emissions; climate change</a:t>
            </a:r>
            <a:endParaRPr lang="en-ZA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Concern for The Environment In WTO Agreements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Preamble of the Marrakesh Agreement</a:t>
            </a:r>
            <a:endParaRPr lang="en-US" sz="2800" dirty="0"/>
          </a:p>
          <a:p>
            <a:r>
              <a:rPr lang="en-US" sz="2800" dirty="0"/>
              <a:t>Art. XX, GATT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Preamble to the Marrakesh Agreement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WTO members recognize that their relations in the field of trade and economic endeavor should be conducted with a view to:</a:t>
            </a:r>
            <a:endParaRPr lang="en-US" sz="2800" dirty="0"/>
          </a:p>
          <a:p>
            <a:pPr lvl="1"/>
            <a:r>
              <a:rPr lang="en-US" sz="2000" dirty="0"/>
              <a:t>Raise standards of living</a:t>
            </a:r>
            <a:endParaRPr lang="en-US" sz="2000" dirty="0"/>
          </a:p>
          <a:p>
            <a:pPr lvl="1"/>
            <a:r>
              <a:rPr lang="en-US" sz="2000" dirty="0"/>
              <a:t>Ensure full employment </a:t>
            </a:r>
            <a:endParaRPr lang="en-US" sz="2000" dirty="0"/>
          </a:p>
          <a:p>
            <a:pPr lvl="1"/>
            <a:r>
              <a:rPr lang="en-US" sz="2000" dirty="0"/>
              <a:t>Ensure growth of real and effective income</a:t>
            </a:r>
            <a:endParaRPr lang="en-US" sz="2000" dirty="0"/>
          </a:p>
          <a:p>
            <a:pPr lvl="1"/>
            <a:r>
              <a:rPr lang="en-US" sz="2000" dirty="0"/>
              <a:t>Expand the production and trade of goods and services 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Preamble to the Marrakesh Agreement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en-US" sz="2800" dirty="0"/>
              <a:t>This must be done in such a way as to allow for the optimal use of the world’s resources in accordance with the objective of</a:t>
            </a:r>
            <a:endParaRPr lang="en-US" sz="2800" dirty="0"/>
          </a:p>
          <a:p>
            <a:pPr lvl="1"/>
            <a:r>
              <a:rPr lang="en-US" sz="2800" dirty="0"/>
              <a:t>sustainable development, </a:t>
            </a:r>
            <a:endParaRPr lang="en-US" sz="2800" dirty="0"/>
          </a:p>
          <a:p>
            <a:pPr lvl="1"/>
            <a:r>
              <a:rPr lang="en-US" sz="2800" dirty="0"/>
              <a:t>protecting and preserving the environment 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Article XX, GATT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Sets out circumstances in which an act that is otherwise inconsistent with the GATT can be legally employed.</a:t>
            </a:r>
            <a:endParaRPr lang="en-US" sz="2800" dirty="0"/>
          </a:p>
          <a:p>
            <a:r>
              <a:rPr lang="en-US" sz="2800" dirty="0"/>
              <a:t>A state may take measures to restrict trade under GATT art. XX</a:t>
            </a:r>
            <a:endParaRPr lang="en-US" sz="2800" dirty="0"/>
          </a:p>
          <a:p>
            <a:r>
              <a:rPr lang="en-US" sz="2800" dirty="0"/>
              <a:t>The measures must not be applied in a discriminatory manner</a:t>
            </a:r>
            <a:endParaRPr lang="en-US" sz="2800" dirty="0"/>
          </a:p>
          <a:p>
            <a:r>
              <a:rPr lang="en-US" sz="2800" dirty="0"/>
              <a:t>They must not act as an undue restriction on trade</a:t>
            </a:r>
            <a:endParaRPr lang="en-US" sz="2800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Article XX, GATT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800" dirty="0"/>
              <a:t>A member of the WTO may impose or adopt restrictions that are:</a:t>
            </a:r>
            <a:endParaRPr lang="en-US" sz="2800" dirty="0"/>
          </a:p>
          <a:p>
            <a:pPr lvl="2"/>
            <a:r>
              <a:rPr lang="en-US" sz="2800" dirty="0"/>
              <a:t>b)</a:t>
            </a:r>
            <a:r>
              <a:rPr lang="en-US" sz="2800" b="1" dirty="0"/>
              <a:t>Necessary</a:t>
            </a:r>
            <a:r>
              <a:rPr lang="en-US" sz="2800" dirty="0"/>
              <a:t> to protect human, animal or plant life or health</a:t>
            </a:r>
            <a:endParaRPr lang="en-US" sz="2800" dirty="0"/>
          </a:p>
          <a:p>
            <a:pPr lvl="1"/>
            <a:r>
              <a:rPr lang="en-US" sz="2800" dirty="0"/>
              <a:t>A measure is necessary if there is no available alternative which is consistent with the GATT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/>
              <a:t>Article XX, GATT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A member of the WTO may impose or adopt restrictions that:</a:t>
            </a:r>
            <a:endParaRPr lang="en-US" sz="2800" dirty="0"/>
          </a:p>
          <a:p>
            <a:pPr marL="742950" lvl="2" indent="-342900"/>
            <a:r>
              <a:rPr lang="en-US" sz="2800" dirty="0"/>
              <a:t>(g) </a:t>
            </a:r>
            <a:r>
              <a:rPr lang="en-ZA" sz="2800" dirty="0"/>
              <a:t>relate to the conservation of exhaustible natural resources </a:t>
            </a:r>
            <a:endParaRPr lang="en-ZA" sz="28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ZA" sz="2800" dirty="0"/>
              <a:t>such measures must be made effective in conjunction with restrictions on domestic production or consumption</a:t>
            </a:r>
            <a:endParaRPr lang="en-ZA" sz="2800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2105</Words>
  <Application>WPS Presentation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SimSun</vt:lpstr>
      <vt:lpstr>Wingdings</vt:lpstr>
      <vt:lpstr>Century Gothic</vt:lpstr>
      <vt:lpstr>苹方-简</vt:lpstr>
      <vt:lpstr>Courier New</vt:lpstr>
      <vt:lpstr>Palatino Linotype</vt:lpstr>
      <vt:lpstr>Microsoft YaHei</vt:lpstr>
      <vt:lpstr>汉仪旗黑</vt:lpstr>
      <vt:lpstr>Arial Unicode MS</vt:lpstr>
      <vt:lpstr>Calibri</vt:lpstr>
      <vt:lpstr>Helvetica Neue</vt:lpstr>
      <vt:lpstr>宋体-简</vt:lpstr>
      <vt:lpstr>Executive</vt:lpstr>
      <vt:lpstr>Environmental Protection And Trade</vt:lpstr>
      <vt:lpstr>Learning objectives</vt:lpstr>
      <vt:lpstr>What is the Environmental Impact of Trade?</vt:lpstr>
      <vt:lpstr>Concern for The Environment In WTO Agreements</vt:lpstr>
      <vt:lpstr>Preamble to the Marrakesh Agreement</vt:lpstr>
      <vt:lpstr>Preamble to the Marrakesh Agreement</vt:lpstr>
      <vt:lpstr>Article XX, GATT</vt:lpstr>
      <vt:lpstr>Article XX, GATT</vt:lpstr>
      <vt:lpstr>Article XX, GATT</vt:lpstr>
      <vt:lpstr>Cases: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Trade Law</dc:title>
  <dc:creator>nyawa nyirongo</dc:creator>
  <cp:lastModifiedBy>inongemutemwa</cp:lastModifiedBy>
  <cp:revision>16</cp:revision>
  <dcterms:created xsi:type="dcterms:W3CDTF">2024-01-26T08:09:21Z</dcterms:created>
  <dcterms:modified xsi:type="dcterms:W3CDTF">2024-01-26T08:09:21Z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1033-5.6.0.8082</vt:lpwstr>
  </property>
</Properties>
</file>