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0" r:id="rId1"/>
  </p:sldMasterIdLst>
  <p:sldIdLst>
    <p:sldId id="256" r:id="rId2"/>
    <p:sldId id="263" r:id="rId3"/>
    <p:sldId id="257" r:id="rId4"/>
    <p:sldId id="258" r:id="rId5"/>
    <p:sldId id="259" r:id="rId6"/>
    <p:sldId id="260" r:id="rId7"/>
    <p:sldId id="261" r:id="rId8"/>
    <p:sldId id="262" r:id="rId9"/>
    <p:sldId id="267" r:id="rId10"/>
    <p:sldId id="269" r:id="rId11"/>
    <p:sldId id="270" r:id="rId12"/>
    <p:sldId id="271" r:id="rId13"/>
    <p:sldId id="272" r:id="rId14"/>
    <p:sldId id="273" r:id="rId15"/>
    <p:sldId id="274" r:id="rId16"/>
    <p:sldId id="275" r:id="rId17"/>
    <p:sldId id="276"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DA51639-B2D6-4652-B8C3-1B4C224A7BAF}" type="datetimeFigureOut">
              <a:rPr lang="en-US" smtClean="0"/>
              <a:t>3/22/2024</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38840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BC48EC7-AF6A-48D3-8284-14BACBEBDD84}" type="datetimeFigureOut">
              <a:rPr lang="en-US" smtClean="0"/>
              <a:t>3/22/2024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6740469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BC48EC7-AF6A-48D3-8284-14BACBEBDD84}" type="datetimeFigureOut">
              <a:rPr lang="en-US" smtClean="0"/>
              <a:t>3/22/2024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01481541"/>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BC48EC7-AF6A-48D3-8284-14BACBEBDD84}" type="datetimeFigureOut">
              <a:rPr lang="en-US" smtClean="0"/>
              <a:t>3/22/2024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46051800"/>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BC48EC7-AF6A-48D3-8284-14BACBEBDD84}" type="datetimeFigureOut">
              <a:rPr lang="en-US" smtClean="0"/>
              <a:t>3/22/2024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34191324"/>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BC48EC7-AF6A-48D3-8284-14BACBEBDD84}" type="datetimeFigureOut">
              <a:rPr lang="en-US" smtClean="0"/>
              <a:t>3/22/2024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805562039"/>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BC48EC7-AF6A-48D3-8284-14BACBEBDD84}" type="datetimeFigureOut">
              <a:rPr lang="en-US" smtClean="0"/>
              <a:t>3/22/2024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41167180"/>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smtClean="0"/>
              <a:t>3/22/2024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448750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smtClean="0"/>
              <a:t>3/22/2024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9928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FF5DD9-2C52-442D-92E2-8072C0C3D7CD}" type="datetimeFigureOut">
              <a:rPr lang="en-US" smtClean="0"/>
              <a:t>3/22/2024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31600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44961B7-6B89-48AB-966F-622E2788EECC}" type="datetimeFigureOut">
              <a:rPr lang="en-US" smtClean="0"/>
              <a:t>3/22/2024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02000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smtClean="0"/>
              <a:t>3/22/2024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337053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smtClean="0"/>
              <a:t>3/22/2024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929577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smtClean="0"/>
              <a:t>3/22/2024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059730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smtClean="0"/>
              <a:t>3/22/2024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796336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CF131DD-A141-4471-BCF9-C6073EDD7E20}" type="datetimeFigureOut">
              <a:rPr lang="en-US" smtClean="0"/>
              <a:t>3/22/2024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96286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B334A90-EB03-42F3-8859-2C2B2724C058}" type="datetimeFigureOut">
              <a:rPr lang="en-US" smtClean="0"/>
              <a:t>3/22/2024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591585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BC48EC7-AF6A-48D3-8284-14BACBEBDD84}" type="datetimeFigureOut">
              <a:rPr lang="en-US" smtClean="0"/>
              <a:t>3/22/2024</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18752118"/>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 id="2147483797" r:id="rId17"/>
  </p:sldLayoutIdLst>
  <p:hf sldNum="0"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8000" b="1" spc="600" dirty="0">
                <a:effectLst>
                  <a:outerShdw blurRad="38100" dist="38100" dir="2700000" algn="tl">
                    <a:srgbClr val="000000">
                      <a:alpha val="43137"/>
                    </a:srgbClr>
                  </a:outerShdw>
                </a:effectLst>
              </a:rPr>
              <a:t>WITHHOLDING</a:t>
            </a:r>
            <a:r>
              <a:rPr lang="en-GB" sz="8000" b="1" dirty="0">
                <a:effectLst>
                  <a:outerShdw blurRad="38100" dist="38100" dir="2700000" algn="tl">
                    <a:srgbClr val="000000">
                      <a:alpha val="43137"/>
                    </a:srgbClr>
                  </a:outerShdw>
                </a:effectLst>
              </a:rPr>
              <a:t> TAX</a:t>
            </a:r>
          </a:p>
        </p:txBody>
      </p:sp>
      <p:sp>
        <p:nvSpPr>
          <p:cNvPr id="3" name="Subtitle 2"/>
          <p:cNvSpPr>
            <a:spLocks noGrp="1"/>
          </p:cNvSpPr>
          <p:nvPr>
            <p:ph type="subTitle" idx="1"/>
          </p:nvPr>
        </p:nvSpPr>
        <p:spPr>
          <a:xfrm>
            <a:off x="1562100" y="5003074"/>
            <a:ext cx="9070848" cy="136189"/>
          </a:xfrm>
        </p:spPr>
        <p:txBody>
          <a:bodyPr>
            <a:noAutofit/>
          </a:bodyPr>
          <a:lstStyle/>
          <a:p>
            <a:r>
              <a:rPr lang="en-GB" sz="8000" b="1" dirty="0" smtClean="0"/>
              <a:t>Unit 6</a:t>
            </a:r>
            <a:endParaRPr lang="en-GB" sz="8000" b="1" dirty="0"/>
          </a:p>
        </p:txBody>
      </p:sp>
    </p:spTree>
    <p:extLst>
      <p:ext uri="{BB962C8B-B14F-4D97-AF65-F5344CB8AC3E}">
        <p14:creationId xmlns:p14="http://schemas.microsoft.com/office/powerpoint/2010/main" val="40831943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846572"/>
          </a:xfrm>
        </p:spPr>
        <p:txBody>
          <a:bodyPr/>
          <a:lstStyle/>
          <a:p>
            <a:r>
              <a:rPr lang="en-GB" b="1" dirty="0"/>
              <a:t>Royalties</a:t>
            </a:r>
          </a:p>
        </p:txBody>
      </p:sp>
      <p:sp>
        <p:nvSpPr>
          <p:cNvPr id="3" name="Content Placeholder 2"/>
          <p:cNvSpPr>
            <a:spLocks noGrp="1"/>
          </p:cNvSpPr>
          <p:nvPr>
            <p:ph idx="1"/>
          </p:nvPr>
        </p:nvSpPr>
        <p:spPr>
          <a:xfrm>
            <a:off x="1066800" y="1489167"/>
            <a:ext cx="10058400" cy="5042262"/>
          </a:xfrm>
        </p:spPr>
        <p:txBody>
          <a:bodyPr>
            <a:normAutofit fontScale="85000" lnSpcReduction="10000"/>
          </a:bodyPr>
          <a:lstStyle/>
          <a:p>
            <a:r>
              <a:rPr lang="en-GB" dirty="0"/>
              <a:t>A royalty is defined in Income Tax Act to mean ‘a </a:t>
            </a:r>
            <a:r>
              <a:rPr lang="en-GB" dirty="0" smtClean="0"/>
              <a:t>payment </a:t>
            </a:r>
            <a:r>
              <a:rPr lang="en-GB" dirty="0" smtClean="0"/>
              <a:t>of any kind </a:t>
            </a:r>
            <a:r>
              <a:rPr lang="en-GB" dirty="0" smtClean="0"/>
              <a:t>received </a:t>
            </a:r>
            <a:r>
              <a:rPr lang="en-GB" dirty="0"/>
              <a:t>as a consideration for the use of, or the right to use, any copy right of literary, artistic, or scientific work (including cinematograph films and tapes for radio or television broadcasting), any patent, trademark, design or model, plan, secret formula or process, or for the use of, or the right to use, industrial, commercial or scientific equipment, or for information concerning industrial, commercial or scientific </a:t>
            </a:r>
            <a:r>
              <a:rPr lang="en-GB" dirty="0" smtClean="0"/>
              <a:t>experience’</a:t>
            </a:r>
          </a:p>
          <a:p>
            <a:r>
              <a:rPr lang="en-GB" dirty="0"/>
              <a:t>Section 82A (1) (b) requires every person or partnership making a payment of royalties from a source within or deemed, under section 18, to be within Zambia, to deduct tax from such payment before making any other deductions and to account for such </a:t>
            </a:r>
            <a:r>
              <a:rPr lang="en-GB" dirty="0" smtClean="0"/>
              <a:t>tax</a:t>
            </a:r>
          </a:p>
          <a:p>
            <a:r>
              <a:rPr lang="en-GB" dirty="0"/>
              <a:t>Some examples of Royalties are payments for the rent of cinematograph films whether those films are exhibited in cinemas or television and income from leasing. Payment for the use of equipment under an operating lease also attracts withholding </a:t>
            </a:r>
            <a:r>
              <a:rPr lang="en-GB" dirty="0" smtClean="0"/>
              <a:t>tax</a:t>
            </a:r>
          </a:p>
          <a:p>
            <a:r>
              <a:rPr lang="en-GB" dirty="0"/>
              <a:t>The Withholding Tax Rate for Royalties is 15% for residents and 20% for non – residents. </a:t>
            </a:r>
            <a:endParaRPr lang="en-GB" dirty="0" smtClean="0"/>
          </a:p>
          <a:p>
            <a:r>
              <a:rPr lang="en-GB" dirty="0" smtClean="0"/>
              <a:t>However</a:t>
            </a:r>
            <a:r>
              <a:rPr lang="en-GB" dirty="0"/>
              <a:t>, in the case of non – residents, this is the final tax.</a:t>
            </a:r>
          </a:p>
        </p:txBody>
      </p:sp>
    </p:spTree>
    <p:extLst>
      <p:ext uri="{BB962C8B-B14F-4D97-AF65-F5344CB8AC3E}">
        <p14:creationId xmlns:p14="http://schemas.microsoft.com/office/powerpoint/2010/main" val="34740916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833509"/>
          </a:xfrm>
        </p:spPr>
        <p:txBody>
          <a:bodyPr/>
          <a:lstStyle/>
          <a:p>
            <a:r>
              <a:rPr lang="en-GB" b="1" dirty="0"/>
              <a:t>Rent</a:t>
            </a:r>
          </a:p>
        </p:txBody>
      </p:sp>
      <p:sp>
        <p:nvSpPr>
          <p:cNvPr id="3" name="Content Placeholder 2"/>
          <p:cNvSpPr>
            <a:spLocks noGrp="1"/>
          </p:cNvSpPr>
          <p:nvPr>
            <p:ph idx="1"/>
          </p:nvPr>
        </p:nvSpPr>
        <p:spPr>
          <a:xfrm>
            <a:off x="1066800" y="1384663"/>
            <a:ext cx="10058400" cy="5159827"/>
          </a:xfrm>
        </p:spPr>
        <p:txBody>
          <a:bodyPr>
            <a:noAutofit/>
          </a:bodyPr>
          <a:lstStyle/>
          <a:p>
            <a:r>
              <a:rPr lang="en-GB" sz="2400" dirty="0"/>
              <a:t>Rent’ is defined under section 2 to mean “a payment in any form including a fine, premium or any like amount, made as a consideration for the use or occupation of or the right to use or occupy any real property including personal property directly connected with the use or occupation or the right to use or occupy such real </a:t>
            </a:r>
            <a:r>
              <a:rPr lang="en-GB" sz="2400" dirty="0" smtClean="0"/>
              <a:t>property</a:t>
            </a:r>
          </a:p>
          <a:p>
            <a:r>
              <a:rPr lang="en-GB" sz="2400" dirty="0"/>
              <a:t>Section 82A (1) (c) requires every person or partnership making a payment of rent in respect of real property from a source within or deemed, under section 18, to be within Zambia, to deduct tax from such payment before making any other deductions and to account for such tax. </a:t>
            </a:r>
            <a:endParaRPr lang="en-GB" sz="2400" dirty="0" smtClean="0"/>
          </a:p>
          <a:p>
            <a:r>
              <a:rPr lang="en-GB" sz="2400" dirty="0"/>
              <a:t>The rate of withholding tax is 10%. This is the final tax. The Withholding Tax deducted is taken into account before arriving at the final tax</a:t>
            </a:r>
          </a:p>
        </p:txBody>
      </p:sp>
    </p:spTree>
    <p:extLst>
      <p:ext uri="{BB962C8B-B14F-4D97-AF65-F5344CB8AC3E}">
        <p14:creationId xmlns:p14="http://schemas.microsoft.com/office/powerpoint/2010/main" val="38507307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938012"/>
          </a:xfrm>
        </p:spPr>
        <p:txBody>
          <a:bodyPr/>
          <a:lstStyle/>
          <a:p>
            <a:r>
              <a:rPr lang="en-GB" b="1" dirty="0"/>
              <a:t>Commissions</a:t>
            </a:r>
          </a:p>
        </p:txBody>
      </p:sp>
      <p:sp>
        <p:nvSpPr>
          <p:cNvPr id="3" name="Content Placeholder 2"/>
          <p:cNvSpPr>
            <a:spLocks noGrp="1"/>
          </p:cNvSpPr>
          <p:nvPr>
            <p:ph idx="1"/>
          </p:nvPr>
        </p:nvSpPr>
        <p:spPr>
          <a:xfrm>
            <a:off x="1066800" y="1449977"/>
            <a:ext cx="10058400" cy="5016137"/>
          </a:xfrm>
        </p:spPr>
        <p:txBody>
          <a:bodyPr>
            <a:normAutofit fontScale="85000" lnSpcReduction="20000"/>
          </a:bodyPr>
          <a:lstStyle/>
          <a:p>
            <a:r>
              <a:rPr lang="en-GB" dirty="0"/>
              <a:t>There appears to be no legally accepted definition of commissions with particular reference to tax legislation and in the circumstances recourse may be made to a dictionary definition of the word ‘commissions</a:t>
            </a:r>
            <a:r>
              <a:rPr lang="en-GB" dirty="0" smtClean="0"/>
              <a:t>’</a:t>
            </a:r>
          </a:p>
          <a:p>
            <a:r>
              <a:rPr lang="en-GB" dirty="0"/>
              <a:t>The Company Oxford English Dictionary defines commissions (in relation to payments) as “…a sum paid to an agent in a commercial </a:t>
            </a:r>
            <a:r>
              <a:rPr lang="en-GB" dirty="0" smtClean="0"/>
              <a:t>transaction..” </a:t>
            </a:r>
          </a:p>
          <a:p>
            <a:r>
              <a:rPr lang="en-GB" dirty="0"/>
              <a:t>While the Merriam-Webster Online Dictionary defines commission (in relation to payments) as “…a fee paid to an agent or employee for transacting a piece of business or performing a service; especially: a percentage of the money received from a total paid to the agent responsible for the business</a:t>
            </a:r>
            <a:endParaRPr lang="en-GB" dirty="0" smtClean="0"/>
          </a:p>
          <a:p>
            <a:r>
              <a:rPr lang="en-GB" dirty="0"/>
              <a:t>section 82A (1)(c), withholding tax is also payable on any commission other than commission received by an individual whose income is from employment or </a:t>
            </a:r>
            <a:r>
              <a:rPr lang="en-GB" dirty="0" smtClean="0"/>
              <a:t>office </a:t>
            </a:r>
          </a:p>
          <a:p>
            <a:r>
              <a:rPr lang="en-GB" dirty="0"/>
              <a:t>definitions both imply an agency relationship exists between the person paying the commission (as principal) and the person receiving the commission (as agent). In addition, under one definition, the fact that the payment is in the nature of a percentage of a total sum is inherent in a </a:t>
            </a:r>
            <a:r>
              <a:rPr lang="en-GB" dirty="0" smtClean="0"/>
              <a:t>commissions</a:t>
            </a:r>
          </a:p>
          <a:p>
            <a:r>
              <a:rPr lang="en-GB" dirty="0"/>
              <a:t>withholding tax rate is 15% for residents and 20% for non-residents. The tax is a final tax for non-residents</a:t>
            </a:r>
          </a:p>
        </p:txBody>
      </p:sp>
    </p:spTree>
    <p:extLst>
      <p:ext uri="{BB962C8B-B14F-4D97-AF65-F5344CB8AC3E}">
        <p14:creationId xmlns:p14="http://schemas.microsoft.com/office/powerpoint/2010/main" val="15044778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70263"/>
            <a:ext cx="10058400" cy="992777"/>
          </a:xfrm>
        </p:spPr>
        <p:txBody>
          <a:bodyPr/>
          <a:lstStyle/>
          <a:p>
            <a:r>
              <a:rPr lang="en-GB" b="1" dirty="0"/>
              <a:t>Public E</a:t>
            </a:r>
            <a:r>
              <a:rPr lang="en-GB" b="1" dirty="0" smtClean="0"/>
              <a:t>ntertainments </a:t>
            </a:r>
            <a:r>
              <a:rPr lang="en-GB" b="1" dirty="0"/>
              <a:t>fees</a:t>
            </a:r>
          </a:p>
        </p:txBody>
      </p:sp>
      <p:sp>
        <p:nvSpPr>
          <p:cNvPr id="3" name="Content Placeholder 2"/>
          <p:cNvSpPr>
            <a:spLocks noGrp="1"/>
          </p:cNvSpPr>
          <p:nvPr>
            <p:ph idx="1"/>
          </p:nvPr>
        </p:nvSpPr>
        <p:spPr>
          <a:xfrm>
            <a:off x="1066800" y="1463039"/>
            <a:ext cx="10058400" cy="4976949"/>
          </a:xfrm>
        </p:spPr>
        <p:txBody>
          <a:bodyPr/>
          <a:lstStyle/>
          <a:p>
            <a:r>
              <a:rPr lang="en-GB" sz="2000" dirty="0"/>
              <a:t>Public Entertainment Fee is defined to mean “a payment in any form other than an emolument to, on behalf of, or in respect of, any person or persons in partnership, including theatre, motion picture, radio or television artists, musicians, athletes or sports persons, in respect of those persons' personal activities in any entertainment, competition or similar activity within the Republic</a:t>
            </a:r>
            <a:r>
              <a:rPr lang="en-GB" sz="2000" dirty="0" smtClean="0"/>
              <a:t>.”</a:t>
            </a:r>
          </a:p>
          <a:p>
            <a:r>
              <a:rPr lang="en-GB" sz="2000" dirty="0"/>
              <a:t>S</a:t>
            </a:r>
            <a:r>
              <a:rPr lang="en-GB" sz="2000" dirty="0" smtClean="0"/>
              <a:t>ection </a:t>
            </a:r>
            <a:r>
              <a:rPr lang="en-GB" sz="2000" dirty="0"/>
              <a:t>82A (1) (d), withholding tax is also deductible from public entertainment fees paid to non-resident entertainers and sportsmen for performances in Zambia. These would include non-resident: singers, musicians, actresses, </a:t>
            </a:r>
            <a:r>
              <a:rPr lang="en-GB" sz="2000" dirty="0" smtClean="0"/>
              <a:t>comedians</a:t>
            </a:r>
          </a:p>
          <a:p>
            <a:r>
              <a:rPr lang="en-GB" sz="2000" dirty="0"/>
              <a:t>The responsibility to withhold is on the promoter of the event or any other person responsible for paying such foreign </a:t>
            </a:r>
            <a:r>
              <a:rPr lang="en-GB" sz="2000" dirty="0" smtClean="0"/>
              <a:t>entertainer</a:t>
            </a:r>
          </a:p>
          <a:p>
            <a:r>
              <a:rPr lang="en-GB" sz="2000" dirty="0"/>
              <a:t>The withholding tax rate is 20% and is the final tax.</a:t>
            </a:r>
          </a:p>
          <a:p>
            <a:endParaRPr lang="en-GB" dirty="0"/>
          </a:p>
        </p:txBody>
      </p:sp>
    </p:spTree>
    <p:extLst>
      <p:ext uri="{BB962C8B-B14F-4D97-AF65-F5344CB8AC3E}">
        <p14:creationId xmlns:p14="http://schemas.microsoft.com/office/powerpoint/2010/main" val="5684253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1055577"/>
          </a:xfrm>
        </p:spPr>
        <p:txBody>
          <a:bodyPr>
            <a:normAutofit fontScale="90000"/>
          </a:bodyPr>
          <a:lstStyle/>
          <a:p>
            <a:r>
              <a:rPr lang="en-GB" b="1" dirty="0"/>
              <a:t>Winnings from Gaming, Lotteries and Betting</a:t>
            </a:r>
          </a:p>
        </p:txBody>
      </p:sp>
      <p:sp>
        <p:nvSpPr>
          <p:cNvPr id="3" name="Content Placeholder 2"/>
          <p:cNvSpPr>
            <a:spLocks noGrp="1"/>
          </p:cNvSpPr>
          <p:nvPr>
            <p:ph idx="1"/>
          </p:nvPr>
        </p:nvSpPr>
        <p:spPr>
          <a:xfrm>
            <a:off x="1066800" y="2364377"/>
            <a:ext cx="10058400" cy="3762104"/>
          </a:xfrm>
        </p:spPr>
        <p:txBody>
          <a:bodyPr>
            <a:normAutofit/>
          </a:bodyPr>
          <a:lstStyle/>
          <a:p>
            <a:r>
              <a:rPr lang="en-GB" sz="2000" dirty="0"/>
              <a:t>The Income Tax Act was amended in 2014 to introduce the requirement to deduct withholding tax at the rate of 20% on winnings from gaming, lotteries and betting. All winnings from gaming, lotteries and betting in money or money's worth shall be subject to withholding </a:t>
            </a:r>
            <a:r>
              <a:rPr lang="en-GB" sz="2000" dirty="0" smtClean="0"/>
              <a:t>tax</a:t>
            </a:r>
          </a:p>
          <a:p>
            <a:r>
              <a:rPr lang="en-GB" sz="2000" dirty="0"/>
              <a:t>Examples include winnings from raffle draws, commercial promotions and radio/television promotions or winnings from any other game of </a:t>
            </a:r>
            <a:r>
              <a:rPr lang="en-GB" sz="2000" dirty="0" smtClean="0"/>
              <a:t>chance</a:t>
            </a:r>
          </a:p>
          <a:p>
            <a:r>
              <a:rPr lang="en-GB" sz="2000" dirty="0"/>
              <a:t>Where the winning is in the form of a service or tangible good (e.g. house, car, holiday package, </a:t>
            </a:r>
            <a:r>
              <a:rPr lang="en-GB" sz="2000" dirty="0" err="1"/>
              <a:t>etc</a:t>
            </a:r>
            <a:r>
              <a:rPr lang="en-GB" sz="2000" dirty="0"/>
              <a:t>), the tax shall be levied on the value of the service or the good respectively. Below are examples illustrating how the values are to be </a:t>
            </a:r>
            <a:r>
              <a:rPr lang="en-GB" sz="2000" dirty="0" smtClean="0"/>
              <a:t>determined</a:t>
            </a:r>
            <a:endParaRPr lang="en-GB" sz="2000" dirty="0"/>
          </a:p>
        </p:txBody>
      </p:sp>
    </p:spTree>
    <p:extLst>
      <p:ext uri="{BB962C8B-B14F-4D97-AF65-F5344CB8AC3E}">
        <p14:creationId xmlns:p14="http://schemas.microsoft.com/office/powerpoint/2010/main" val="5130936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509451"/>
            <a:ext cx="10058400" cy="1750423"/>
          </a:xfrm>
        </p:spPr>
        <p:txBody>
          <a:bodyPr>
            <a:normAutofit/>
          </a:bodyPr>
          <a:lstStyle/>
          <a:p>
            <a:r>
              <a:rPr lang="en-GB" b="1" dirty="0"/>
              <a:t>EFFECTS OF A DOUBLE TAXATION AGREEMENT ON WITHHOLDING TAX</a:t>
            </a:r>
          </a:p>
        </p:txBody>
      </p:sp>
      <p:sp>
        <p:nvSpPr>
          <p:cNvPr id="3" name="Content Placeholder 2"/>
          <p:cNvSpPr>
            <a:spLocks noGrp="1"/>
          </p:cNvSpPr>
          <p:nvPr>
            <p:ph idx="1"/>
          </p:nvPr>
        </p:nvSpPr>
        <p:spPr/>
        <p:txBody>
          <a:bodyPr>
            <a:normAutofit/>
          </a:bodyPr>
          <a:lstStyle/>
          <a:p>
            <a:r>
              <a:rPr lang="en-GB" sz="2400" dirty="0"/>
              <a:t>In certain cases, the payee happens to be in a country which has a Double Taxation Agreement (DTA) with the Republic of Zambia. The payer is required to make an application for a directive from the Commissioner-General to restrict the deduction of tax to the rate specified in the respective Double Taxation Agreement. Before a direction can be given, the </a:t>
            </a:r>
            <a:r>
              <a:rPr lang="en-GB" sz="2400" dirty="0" smtClean="0"/>
              <a:t>Commissioner General </a:t>
            </a:r>
            <a:r>
              <a:rPr lang="en-GB" sz="2400" dirty="0"/>
              <a:t>has to be satisfied that conditions as stipulated in the respective DTA are fulfilled.</a:t>
            </a:r>
          </a:p>
        </p:txBody>
      </p:sp>
    </p:spTree>
    <p:extLst>
      <p:ext uri="{BB962C8B-B14F-4D97-AF65-F5344CB8AC3E}">
        <p14:creationId xmlns:p14="http://schemas.microsoft.com/office/powerpoint/2010/main" val="41209516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1003326"/>
          </a:xfrm>
        </p:spPr>
        <p:txBody>
          <a:bodyPr/>
          <a:lstStyle/>
          <a:p>
            <a:r>
              <a:rPr lang="en-GB" b="1" dirty="0"/>
              <a:t>DUE DATES</a:t>
            </a:r>
          </a:p>
        </p:txBody>
      </p:sp>
      <p:sp>
        <p:nvSpPr>
          <p:cNvPr id="3" name="Content Placeholder 2"/>
          <p:cNvSpPr>
            <a:spLocks noGrp="1"/>
          </p:cNvSpPr>
          <p:nvPr>
            <p:ph idx="1"/>
          </p:nvPr>
        </p:nvSpPr>
        <p:spPr>
          <a:xfrm>
            <a:off x="1066800" y="2076994"/>
            <a:ext cx="10058400" cy="3448594"/>
          </a:xfrm>
        </p:spPr>
        <p:txBody>
          <a:bodyPr/>
          <a:lstStyle/>
          <a:p>
            <a:r>
              <a:rPr lang="en-GB" dirty="0"/>
              <a:t>The tax deducted must be remitted to the Zambia Revenue Authority by the 14th of the month following the month in which the deduction was made. For example, withholding tax, which was deducted in the month of January 2016, is due for payment on or before 14th of February </a:t>
            </a:r>
            <a:r>
              <a:rPr lang="en-GB" dirty="0" smtClean="0"/>
              <a:t>2016</a:t>
            </a:r>
            <a:endParaRPr lang="en-GB" dirty="0"/>
          </a:p>
          <a:p>
            <a:r>
              <a:rPr lang="en-GB" dirty="0"/>
              <a:t>Payments made after the 14th of the following month will be regarded as late and attract a penalty of 5% of the tax unpaid and is payable for each month, or part thereof, that the tax remains unpaid. In addition, interest is payable at Bank of Zambia discount rate plus 2</a:t>
            </a:r>
            <a:r>
              <a:rPr lang="en-GB" dirty="0" smtClean="0"/>
              <a:t>%</a:t>
            </a:r>
            <a:endParaRPr lang="en-GB" dirty="0"/>
          </a:p>
        </p:txBody>
      </p:sp>
    </p:spTree>
    <p:extLst>
      <p:ext uri="{BB962C8B-B14F-4D97-AF65-F5344CB8AC3E}">
        <p14:creationId xmlns:p14="http://schemas.microsoft.com/office/powerpoint/2010/main" val="4078716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strike="sngStrike" dirty="0" smtClean="0">
                <a:effectLst>
                  <a:outerShdw blurRad="38100" dist="38100" dir="2700000" algn="tl">
                    <a:srgbClr val="000000">
                      <a:alpha val="43137"/>
                    </a:srgbClr>
                  </a:outerShdw>
                </a:effectLst>
              </a:rPr>
              <a:t>The end</a:t>
            </a:r>
            <a:endParaRPr lang="en-GB" b="1" strike="sngStrike"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r>
              <a:rPr lang="en-GB" sz="6000" dirty="0" smtClean="0"/>
              <a:t>Any questions</a:t>
            </a:r>
          </a:p>
          <a:p>
            <a:r>
              <a:rPr lang="en-GB" sz="6000" dirty="0" smtClean="0"/>
              <a:t>thanks for listening </a:t>
            </a:r>
            <a:endParaRPr lang="en-GB" sz="6000" dirty="0"/>
          </a:p>
        </p:txBody>
      </p:sp>
    </p:spTree>
    <p:extLst>
      <p:ext uri="{BB962C8B-B14F-4D97-AF65-F5344CB8AC3E}">
        <p14:creationId xmlns:p14="http://schemas.microsoft.com/office/powerpoint/2010/main" val="41111290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5400" b="1" dirty="0" smtClean="0"/>
              <a:t>Objectives</a:t>
            </a:r>
            <a:r>
              <a:rPr lang="en-GB" dirty="0" smtClean="0"/>
              <a:t> </a:t>
            </a:r>
            <a:endParaRPr lang="en-GB" dirty="0"/>
          </a:p>
        </p:txBody>
      </p:sp>
      <p:sp>
        <p:nvSpPr>
          <p:cNvPr id="3" name="Content Placeholder 2"/>
          <p:cNvSpPr>
            <a:spLocks noGrp="1"/>
          </p:cNvSpPr>
          <p:nvPr>
            <p:ph idx="1"/>
          </p:nvPr>
        </p:nvSpPr>
        <p:spPr/>
        <p:txBody>
          <a:bodyPr>
            <a:normAutofit fontScale="92500" lnSpcReduction="20000"/>
          </a:bodyPr>
          <a:lstStyle/>
          <a:p>
            <a:r>
              <a:rPr lang="en-GB" sz="3600" dirty="0" smtClean="0"/>
              <a:t>To explain what is withholding tax</a:t>
            </a:r>
          </a:p>
          <a:p>
            <a:r>
              <a:rPr lang="en-GB" sz="3600" dirty="0" smtClean="0"/>
              <a:t>To list payments which are subject to withholding tax in Zambia</a:t>
            </a:r>
          </a:p>
          <a:p>
            <a:r>
              <a:rPr lang="en-GB" sz="3600" dirty="0" smtClean="0"/>
              <a:t>To explain effects of a double taxation agreement on withholding tax</a:t>
            </a:r>
          </a:p>
          <a:p>
            <a:r>
              <a:rPr lang="en-GB" sz="3600" dirty="0" smtClean="0"/>
              <a:t>To explain due dates</a:t>
            </a:r>
            <a:endParaRPr lang="en-GB" sz="3600" dirty="0"/>
          </a:p>
        </p:txBody>
      </p:sp>
    </p:spTree>
    <p:extLst>
      <p:ext uri="{BB962C8B-B14F-4D97-AF65-F5344CB8AC3E}">
        <p14:creationId xmlns:p14="http://schemas.microsoft.com/office/powerpoint/2010/main" val="40969398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WHAT IS WITHHOLDING TAX?</a:t>
            </a:r>
          </a:p>
        </p:txBody>
      </p:sp>
      <p:sp>
        <p:nvSpPr>
          <p:cNvPr id="3" name="Content Placeholder 2"/>
          <p:cNvSpPr>
            <a:spLocks noGrp="1"/>
          </p:cNvSpPr>
          <p:nvPr>
            <p:ph idx="1"/>
          </p:nvPr>
        </p:nvSpPr>
        <p:spPr>
          <a:xfrm>
            <a:off x="1484310" y="2194561"/>
            <a:ext cx="10018713" cy="4258490"/>
          </a:xfrm>
        </p:spPr>
        <p:txBody>
          <a:bodyPr>
            <a:normAutofit/>
          </a:bodyPr>
          <a:lstStyle/>
          <a:p>
            <a:r>
              <a:rPr lang="en-GB" sz="2400" dirty="0" smtClean="0"/>
              <a:t>A </a:t>
            </a:r>
            <a:r>
              <a:rPr lang="en-GB" sz="2400" dirty="0"/>
              <a:t>withholding tax is deductible from certain </a:t>
            </a:r>
            <a:r>
              <a:rPr lang="en-GB" sz="2400" dirty="0" smtClean="0"/>
              <a:t>payments</a:t>
            </a:r>
            <a:endParaRPr lang="en-GB" sz="2400" dirty="0"/>
          </a:p>
          <a:p>
            <a:r>
              <a:rPr lang="en-GB" sz="2400" dirty="0" smtClean="0"/>
              <a:t>It </a:t>
            </a:r>
            <a:r>
              <a:rPr lang="en-GB" sz="2400" dirty="0"/>
              <a:t>is not a tax but a means of collecting that </a:t>
            </a:r>
            <a:r>
              <a:rPr lang="en-GB" sz="2400" dirty="0" smtClean="0"/>
              <a:t>tax</a:t>
            </a:r>
          </a:p>
          <a:p>
            <a:r>
              <a:rPr lang="en-GB" sz="2400" dirty="0"/>
              <a:t>Withholding Tax is deductible from a payment by the person who is liable to make payment (the payer) at the point in time the person to whom it is due to be made (the payee) becomes legally entitled to </a:t>
            </a:r>
            <a:r>
              <a:rPr lang="en-GB" sz="2400" dirty="0" smtClean="0"/>
              <a:t>it </a:t>
            </a:r>
            <a:r>
              <a:rPr lang="en-GB" sz="2400" dirty="0"/>
              <a:t>(date of accrual</a:t>
            </a:r>
            <a:r>
              <a:rPr lang="en-GB" sz="2400" dirty="0" smtClean="0"/>
              <a:t>)</a:t>
            </a:r>
          </a:p>
          <a:p>
            <a:r>
              <a:rPr lang="en-GB" sz="2400" dirty="0"/>
              <a:t>The payer is required to pay the tax deductible to the Zambia Revenue Authority by reference to the date of accrual no matter how, when or where payment is made.</a:t>
            </a:r>
          </a:p>
        </p:txBody>
      </p:sp>
    </p:spTree>
    <p:extLst>
      <p:ext uri="{BB962C8B-B14F-4D97-AF65-F5344CB8AC3E}">
        <p14:creationId xmlns:p14="http://schemas.microsoft.com/office/powerpoint/2010/main" val="3253879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PAYMENTS SUBJECT TO WITHHOLDING TAX</a:t>
            </a:r>
          </a:p>
        </p:txBody>
      </p:sp>
      <p:sp>
        <p:nvSpPr>
          <p:cNvPr id="3" name="Content Placeholder 2"/>
          <p:cNvSpPr>
            <a:spLocks noGrp="1"/>
          </p:cNvSpPr>
          <p:nvPr>
            <p:ph idx="1"/>
          </p:nvPr>
        </p:nvSpPr>
        <p:spPr>
          <a:xfrm>
            <a:off x="1066800" y="2014194"/>
            <a:ext cx="10058400" cy="4412732"/>
          </a:xfrm>
        </p:spPr>
        <p:txBody>
          <a:bodyPr>
            <a:normAutofit/>
          </a:bodyPr>
          <a:lstStyle/>
          <a:p>
            <a:r>
              <a:rPr lang="en-GB" sz="2800" dirty="0"/>
              <a:t>Withholding Tax is deductible under the provisions of sections 81, 81A and 82A, and applies in respect of the following payments: </a:t>
            </a:r>
            <a:endParaRPr lang="en-GB" sz="2800" dirty="0" smtClean="0"/>
          </a:p>
          <a:p>
            <a:r>
              <a:rPr lang="en-GB" sz="2800" dirty="0" smtClean="0"/>
              <a:t>(</a:t>
            </a:r>
            <a:r>
              <a:rPr lang="en-GB" sz="2800" dirty="0"/>
              <a:t>a) dividends </a:t>
            </a:r>
            <a:endParaRPr lang="en-GB" sz="2800" dirty="0" smtClean="0"/>
          </a:p>
          <a:p>
            <a:r>
              <a:rPr lang="en-GB" sz="2800" dirty="0" smtClean="0"/>
              <a:t>(</a:t>
            </a:r>
            <a:r>
              <a:rPr lang="en-GB" sz="2800" dirty="0"/>
              <a:t>b) payments to non-resident contractors </a:t>
            </a:r>
            <a:endParaRPr lang="en-GB" sz="2800" dirty="0" smtClean="0"/>
          </a:p>
          <a:p>
            <a:r>
              <a:rPr lang="en-GB" sz="2800" dirty="0" smtClean="0"/>
              <a:t>(</a:t>
            </a:r>
            <a:r>
              <a:rPr lang="en-GB" sz="2800" dirty="0"/>
              <a:t>c) lump sum payments from approved </a:t>
            </a:r>
            <a:r>
              <a:rPr lang="en-GB" sz="2800" dirty="0" smtClean="0"/>
              <a:t>funds</a:t>
            </a:r>
          </a:p>
          <a:p>
            <a:r>
              <a:rPr lang="en-GB" sz="2800" dirty="0" smtClean="0"/>
              <a:t>(</a:t>
            </a:r>
            <a:r>
              <a:rPr lang="en-GB" sz="2800" dirty="0"/>
              <a:t>d) management or consultancy fees </a:t>
            </a:r>
            <a:endParaRPr lang="en-GB" sz="2800" dirty="0" smtClean="0"/>
          </a:p>
          <a:p>
            <a:endParaRPr lang="en-GB" sz="2800" dirty="0"/>
          </a:p>
        </p:txBody>
      </p:sp>
    </p:spTree>
    <p:extLst>
      <p:ext uri="{BB962C8B-B14F-4D97-AF65-F5344CB8AC3E}">
        <p14:creationId xmlns:p14="http://schemas.microsoft.com/office/powerpoint/2010/main" val="8056942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300" b="1" dirty="0">
                <a:solidFill>
                  <a:prstClr val="black">
                    <a:lumMod val="85000"/>
                    <a:lumOff val="15000"/>
                  </a:prstClr>
                </a:solidFill>
              </a:rPr>
              <a:t>PAYMENTS SUBJECT TO WITHHOLDING TAX</a:t>
            </a:r>
            <a:endParaRPr lang="en-GB" dirty="0"/>
          </a:p>
        </p:txBody>
      </p:sp>
      <p:sp>
        <p:nvSpPr>
          <p:cNvPr id="3" name="Content Placeholder 2"/>
          <p:cNvSpPr>
            <a:spLocks noGrp="1"/>
          </p:cNvSpPr>
          <p:nvPr>
            <p:ph idx="1"/>
          </p:nvPr>
        </p:nvSpPr>
        <p:spPr/>
        <p:txBody>
          <a:bodyPr>
            <a:normAutofit lnSpcReduction="10000"/>
          </a:bodyPr>
          <a:lstStyle/>
          <a:p>
            <a:r>
              <a:rPr lang="en-GB" sz="2800" dirty="0"/>
              <a:t>(e) interest and royalties from a source within or deemed to be within Zambia </a:t>
            </a:r>
          </a:p>
          <a:p>
            <a:r>
              <a:rPr lang="en-GB" sz="2800" dirty="0"/>
              <a:t>(f) rent from a source within Zambia </a:t>
            </a:r>
          </a:p>
          <a:p>
            <a:r>
              <a:rPr lang="en-GB" sz="2800" dirty="0"/>
              <a:t>(g) commissions </a:t>
            </a:r>
          </a:p>
          <a:p>
            <a:r>
              <a:rPr lang="en-GB" sz="2800" dirty="0"/>
              <a:t>(h) public entertainment fees paid to non-resident persons </a:t>
            </a:r>
          </a:p>
          <a:p>
            <a:r>
              <a:rPr lang="en-GB" sz="2800" dirty="0"/>
              <a:t>(</a:t>
            </a:r>
            <a:r>
              <a:rPr lang="en-GB" sz="2800" dirty="0" err="1"/>
              <a:t>i</a:t>
            </a:r>
            <a:r>
              <a:rPr lang="en-GB" sz="2800" dirty="0"/>
              <a:t>) winnings from gaming, lotteries and betting</a:t>
            </a:r>
          </a:p>
        </p:txBody>
      </p:sp>
    </p:spTree>
    <p:extLst>
      <p:ext uri="{BB962C8B-B14F-4D97-AF65-F5344CB8AC3E}">
        <p14:creationId xmlns:p14="http://schemas.microsoft.com/office/powerpoint/2010/main" val="28691062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1107829"/>
          </a:xfrm>
        </p:spPr>
        <p:txBody>
          <a:bodyPr/>
          <a:lstStyle/>
          <a:p>
            <a:r>
              <a:rPr lang="en-GB" b="1" dirty="0"/>
              <a:t>Dividends </a:t>
            </a:r>
          </a:p>
        </p:txBody>
      </p:sp>
      <p:sp>
        <p:nvSpPr>
          <p:cNvPr id="3" name="Content Placeholder 2"/>
          <p:cNvSpPr>
            <a:spLocks noGrp="1"/>
          </p:cNvSpPr>
          <p:nvPr>
            <p:ph idx="1"/>
          </p:nvPr>
        </p:nvSpPr>
        <p:spPr>
          <a:xfrm>
            <a:off x="1066800" y="1528354"/>
            <a:ext cx="10058400" cy="4715692"/>
          </a:xfrm>
        </p:spPr>
        <p:txBody>
          <a:bodyPr>
            <a:normAutofit/>
          </a:bodyPr>
          <a:lstStyle/>
          <a:p>
            <a:r>
              <a:rPr lang="en-GB" sz="2000" dirty="0"/>
              <a:t>A dividend is defined under section 2 to mean ‘any amount distributed or credited by a company to its shareholders, or any amount deemed to have been distributed</a:t>
            </a:r>
            <a:endParaRPr lang="en-GB" sz="2000" dirty="0" smtClean="0"/>
          </a:p>
          <a:p>
            <a:r>
              <a:rPr lang="en-GB" sz="2000" dirty="0" smtClean="0"/>
              <a:t>Section </a:t>
            </a:r>
            <a:r>
              <a:rPr lang="en-GB" sz="2000" dirty="0"/>
              <a:t>81(1) of the Income Tax </a:t>
            </a:r>
            <a:r>
              <a:rPr lang="en-GB" sz="2000" dirty="0" smtClean="0"/>
              <a:t>Act state </a:t>
            </a:r>
            <a:r>
              <a:rPr lang="en-GB" sz="2000" dirty="0"/>
              <a:t>every company incorporated in Zambia is required to deduct from every payment of dividend, other than a dividend paid to Government, tax at the rate specified in Part III of the Charging Schedule and to account for such tax. </a:t>
            </a:r>
            <a:endParaRPr lang="en-GB" sz="2000" dirty="0" smtClean="0"/>
          </a:p>
          <a:p>
            <a:r>
              <a:rPr lang="en-GB" sz="2000" dirty="0"/>
              <a:t>A payment of a dividend shall be deemed to be made on the day the dividend accrues to the shareholders as provided in section 5(2)(a) of the Income Tax </a:t>
            </a:r>
            <a:r>
              <a:rPr lang="en-GB" sz="2000" dirty="0" smtClean="0"/>
              <a:t>Act</a:t>
            </a:r>
          </a:p>
          <a:p>
            <a:r>
              <a:rPr lang="en-GB" sz="2000" dirty="0" smtClean="0"/>
              <a:t>Rate </a:t>
            </a:r>
            <a:r>
              <a:rPr lang="en-GB" sz="2000" dirty="0"/>
              <a:t>of withholding tax on dividends is 15% and it is the final tax for residents and non– residents. </a:t>
            </a:r>
            <a:endParaRPr lang="en-GB" sz="2000" dirty="0" smtClean="0"/>
          </a:p>
          <a:p>
            <a:r>
              <a:rPr lang="en-GB" sz="2000" dirty="0" smtClean="0"/>
              <a:t>Withholding </a:t>
            </a:r>
            <a:r>
              <a:rPr lang="en-GB" sz="2000" dirty="0"/>
              <a:t>tax on dividends paid by companies carrying on mining is 0%</a:t>
            </a:r>
          </a:p>
        </p:txBody>
      </p:sp>
    </p:spTree>
    <p:extLst>
      <p:ext uri="{BB962C8B-B14F-4D97-AF65-F5344CB8AC3E}">
        <p14:creationId xmlns:p14="http://schemas.microsoft.com/office/powerpoint/2010/main" val="6284095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525028"/>
            <a:ext cx="10058400" cy="729006"/>
          </a:xfrm>
        </p:spPr>
        <p:txBody>
          <a:bodyPr>
            <a:normAutofit/>
          </a:bodyPr>
          <a:lstStyle/>
          <a:p>
            <a:r>
              <a:rPr lang="en-GB" sz="4000" b="1" dirty="0"/>
              <a:t>Payments to </a:t>
            </a:r>
            <a:r>
              <a:rPr lang="en-GB" sz="4000" b="1" dirty="0" smtClean="0"/>
              <a:t>non-resident contractors</a:t>
            </a:r>
            <a:endParaRPr lang="en-GB" sz="4000" b="1" dirty="0"/>
          </a:p>
        </p:txBody>
      </p:sp>
      <p:sp>
        <p:nvSpPr>
          <p:cNvPr id="3" name="Content Placeholder 2"/>
          <p:cNvSpPr>
            <a:spLocks noGrp="1"/>
          </p:cNvSpPr>
          <p:nvPr>
            <p:ph idx="1"/>
          </p:nvPr>
        </p:nvSpPr>
        <p:spPr>
          <a:xfrm>
            <a:off x="1066800" y="1854926"/>
            <a:ext cx="10058400" cy="4598125"/>
          </a:xfrm>
        </p:spPr>
        <p:txBody>
          <a:bodyPr>
            <a:normAutofit fontScale="77500" lnSpcReduction="20000"/>
          </a:bodyPr>
          <a:lstStyle/>
          <a:p>
            <a:r>
              <a:rPr lang="en-GB" dirty="0" smtClean="0"/>
              <a:t>Section 81A (1) of the Income Tax Act requires every person or partnership on making any payment to or on behalf of a non-resident contractor in respect of construction or haulage operations to deduct tax from such payment before making any other deductions, irrespective of whether such payment is made within or outside Zambia, and to account for such tax</a:t>
            </a:r>
          </a:p>
          <a:p>
            <a:r>
              <a:rPr lang="en-GB" dirty="0" smtClean="0"/>
              <a:t>Construction operations include:</a:t>
            </a:r>
          </a:p>
          <a:p>
            <a:r>
              <a:rPr lang="en-GB" dirty="0" smtClean="0"/>
              <a:t> (a) the erection, alteration, maintenance, repair, extension, demolition or cleaning of any building or structure, whether permanent or not</a:t>
            </a:r>
          </a:p>
          <a:p>
            <a:r>
              <a:rPr lang="en-GB" dirty="0" smtClean="0"/>
              <a:t>(b) the installation in any building or structure of heating, lighting, lift, air conditioning, ventilation, power, drainage, sanitation, water, fire protection or like supplies or services; </a:t>
            </a:r>
          </a:p>
          <a:p>
            <a:r>
              <a:rPr lang="en-GB" dirty="0" smtClean="0"/>
              <a:t>(c) the painting or decoration of the internal or external face of any building or structure</a:t>
            </a:r>
          </a:p>
          <a:p>
            <a:r>
              <a:rPr lang="en-GB" dirty="0" smtClean="0"/>
              <a:t>(d) any operations which are an integral part of or prior to or to render complete the operations described in (a) and (b) above.</a:t>
            </a:r>
          </a:p>
          <a:p>
            <a:r>
              <a:rPr lang="en-GB" dirty="0"/>
              <a:t>Where a non-resident contractor has created a permanent establishment in Zambia in accordance with Section 81AA, the payments made to such a person shall not be subjected to a deduction of withholding tax</a:t>
            </a:r>
          </a:p>
          <a:p>
            <a:endParaRPr lang="en-GB" dirty="0" smtClean="0"/>
          </a:p>
          <a:p>
            <a:endParaRPr lang="en-GB" dirty="0"/>
          </a:p>
        </p:txBody>
      </p:sp>
    </p:spTree>
    <p:extLst>
      <p:ext uri="{BB962C8B-B14F-4D97-AF65-F5344CB8AC3E}">
        <p14:creationId xmlns:p14="http://schemas.microsoft.com/office/powerpoint/2010/main" val="23741709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951075"/>
          </a:xfrm>
        </p:spPr>
        <p:txBody>
          <a:bodyPr>
            <a:normAutofit/>
          </a:bodyPr>
          <a:lstStyle/>
          <a:p>
            <a:r>
              <a:rPr lang="en-GB" dirty="0"/>
              <a:t>Management and consultancy fees</a:t>
            </a:r>
          </a:p>
        </p:txBody>
      </p:sp>
      <p:sp>
        <p:nvSpPr>
          <p:cNvPr id="3" name="Content Placeholder 2"/>
          <p:cNvSpPr>
            <a:spLocks noGrp="1"/>
          </p:cNvSpPr>
          <p:nvPr>
            <p:ph idx="1"/>
          </p:nvPr>
        </p:nvSpPr>
        <p:spPr>
          <a:xfrm>
            <a:off x="1066800" y="2090057"/>
            <a:ext cx="10058400" cy="4193177"/>
          </a:xfrm>
        </p:spPr>
        <p:txBody>
          <a:bodyPr>
            <a:noAutofit/>
          </a:bodyPr>
          <a:lstStyle/>
          <a:p>
            <a:pPr algn="just"/>
            <a:r>
              <a:rPr lang="en-GB" sz="2400" dirty="0" smtClean="0"/>
              <a:t>Income </a:t>
            </a:r>
            <a:r>
              <a:rPr lang="en-GB" sz="2400" dirty="0"/>
              <a:t>Tax Act defines “management or consultant fee” as a payment in any form, other than an emolument, for or in respect of any creation, design, development, installation and maintenance of any information technology or solution, programme or system, administrative, consultative, managerial, technical, or any other service of a like nature” </a:t>
            </a:r>
          </a:p>
          <a:p>
            <a:pPr algn="just"/>
            <a:r>
              <a:rPr lang="en-GB" sz="2400" dirty="0" smtClean="0"/>
              <a:t>Section </a:t>
            </a:r>
            <a:r>
              <a:rPr lang="en-GB" sz="2400" dirty="0" smtClean="0"/>
              <a:t>8</a:t>
            </a:r>
            <a:r>
              <a:rPr lang="en-GB" sz="3200" dirty="0" smtClean="0"/>
              <a:t>2</a:t>
            </a:r>
            <a:r>
              <a:rPr lang="en-GB" sz="2400" dirty="0" smtClean="0"/>
              <a:t>A </a:t>
            </a:r>
            <a:r>
              <a:rPr lang="en-GB" sz="2400" dirty="0"/>
              <a:t>(1)(a) requires every person or partnership making a payment of management or consultancy fees to any person interest to deduct tax from such payment before making any other 3 deductions, irrespective of whether such payment is made within or outside Zambia, and to account for such </a:t>
            </a:r>
            <a:r>
              <a:rPr lang="en-GB" sz="2400" dirty="0" smtClean="0"/>
              <a:t>tax</a:t>
            </a:r>
          </a:p>
          <a:p>
            <a:pPr algn="just"/>
            <a:r>
              <a:rPr lang="en-GB" sz="2400" dirty="0"/>
              <a:t>The withholding tax rate for management and consultancy fees is 15% for residents and 20% for non-residents and is the final tax</a:t>
            </a:r>
          </a:p>
        </p:txBody>
      </p:sp>
    </p:spTree>
    <p:extLst>
      <p:ext uri="{BB962C8B-B14F-4D97-AF65-F5344CB8AC3E}">
        <p14:creationId xmlns:p14="http://schemas.microsoft.com/office/powerpoint/2010/main" val="39950835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42594"/>
            <a:ext cx="10058400" cy="755131"/>
          </a:xfrm>
        </p:spPr>
        <p:txBody>
          <a:bodyPr/>
          <a:lstStyle/>
          <a:p>
            <a:r>
              <a:rPr lang="en-GB" b="1" dirty="0"/>
              <a:t>Interest</a:t>
            </a:r>
          </a:p>
        </p:txBody>
      </p:sp>
      <p:sp>
        <p:nvSpPr>
          <p:cNvPr id="3" name="Content Placeholder 2"/>
          <p:cNvSpPr>
            <a:spLocks noGrp="1"/>
          </p:cNvSpPr>
          <p:nvPr>
            <p:ph idx="1"/>
          </p:nvPr>
        </p:nvSpPr>
        <p:spPr>
          <a:xfrm>
            <a:off x="1066800" y="1397725"/>
            <a:ext cx="10058400" cy="5016138"/>
          </a:xfrm>
        </p:spPr>
        <p:txBody>
          <a:bodyPr>
            <a:normAutofit/>
          </a:bodyPr>
          <a:lstStyle/>
          <a:p>
            <a:r>
              <a:rPr lang="en-GB" sz="2400" dirty="0"/>
              <a:t>Interest is not defined in the Income Tax Act, but from its ordinary dictionary meaning it is to be taken as an amount calculated according to a fixed ratio on debt or money </a:t>
            </a:r>
            <a:r>
              <a:rPr lang="en-GB" sz="2400" dirty="0" smtClean="0"/>
              <a:t>lent</a:t>
            </a:r>
          </a:p>
          <a:p>
            <a:r>
              <a:rPr lang="en-GB" sz="2400" dirty="0"/>
              <a:t>Interest can be earned on savings or deposit accounts, treasury bills, government bonds or any other financial instruments, or on debt or money </a:t>
            </a:r>
            <a:r>
              <a:rPr lang="en-GB" sz="2400" dirty="0" smtClean="0"/>
              <a:t>lent</a:t>
            </a:r>
          </a:p>
          <a:p>
            <a:r>
              <a:rPr lang="en-GB" sz="2400" dirty="0"/>
              <a:t>Section </a:t>
            </a:r>
            <a:r>
              <a:rPr lang="en-GB" dirty="0" smtClean="0"/>
              <a:t>8</a:t>
            </a:r>
            <a:r>
              <a:rPr lang="en-GB" sz="3200" dirty="0" smtClean="0"/>
              <a:t>2</a:t>
            </a:r>
            <a:r>
              <a:rPr lang="en-GB" dirty="0" smtClean="0"/>
              <a:t>A</a:t>
            </a:r>
            <a:r>
              <a:rPr lang="en-GB" sz="2400" dirty="0" smtClean="0"/>
              <a:t> </a:t>
            </a:r>
            <a:r>
              <a:rPr lang="en-GB" sz="2400" dirty="0"/>
              <a:t>(1) (b) requires every person or partnership making a payment of interest from a source within or deemed, under section 18, to be within Zambia, to deduct tax from such payment before making any other deductions and to account for such </a:t>
            </a:r>
            <a:r>
              <a:rPr lang="en-GB" sz="2400" dirty="0" smtClean="0"/>
              <a:t>tax</a:t>
            </a:r>
          </a:p>
          <a:p>
            <a:r>
              <a:rPr lang="en-GB" sz="2400" dirty="0"/>
              <a:t>The withholding tax rate on interest is 15%</a:t>
            </a:r>
          </a:p>
        </p:txBody>
      </p:sp>
    </p:spTree>
    <p:extLst>
      <p:ext uri="{BB962C8B-B14F-4D97-AF65-F5344CB8AC3E}">
        <p14:creationId xmlns:p14="http://schemas.microsoft.com/office/powerpoint/2010/main" val="82097550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131</TotalTime>
  <Words>1984</Words>
  <Application>Microsoft Office PowerPoint</Application>
  <PresentationFormat>Widescreen</PresentationFormat>
  <Paragraphs>81</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Corbel</vt:lpstr>
      <vt:lpstr>Parallax</vt:lpstr>
      <vt:lpstr>WITHHOLDING TAX</vt:lpstr>
      <vt:lpstr>Objectives </vt:lpstr>
      <vt:lpstr>WHAT IS WITHHOLDING TAX?</vt:lpstr>
      <vt:lpstr>PAYMENTS SUBJECT TO WITHHOLDING TAX</vt:lpstr>
      <vt:lpstr>PAYMENTS SUBJECT TO WITHHOLDING TAX</vt:lpstr>
      <vt:lpstr>Dividends </vt:lpstr>
      <vt:lpstr>Payments to non-resident contractors</vt:lpstr>
      <vt:lpstr>Management and consultancy fees</vt:lpstr>
      <vt:lpstr>Interest</vt:lpstr>
      <vt:lpstr>Royalties</vt:lpstr>
      <vt:lpstr>Rent</vt:lpstr>
      <vt:lpstr>Commissions</vt:lpstr>
      <vt:lpstr>Public Entertainments fees</vt:lpstr>
      <vt:lpstr>Winnings from Gaming, Lotteries and Betting</vt:lpstr>
      <vt:lpstr>EFFECTS OF A DOUBLE TAXATION AGREEMENT ON WITHHOLDING TAX</vt:lpstr>
      <vt:lpstr>DUE DATES</vt:lpstr>
      <vt:lpstr>The 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 JOY</dc:creator>
  <cp:lastModifiedBy>MR JOY</cp:lastModifiedBy>
  <cp:revision>49</cp:revision>
  <dcterms:created xsi:type="dcterms:W3CDTF">2024-03-20T12:07:28Z</dcterms:created>
  <dcterms:modified xsi:type="dcterms:W3CDTF">2024-03-22T06:31:28Z</dcterms:modified>
</cp:coreProperties>
</file>