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media/image1.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56" r:id="rId3"/>
    <p:sldId id="270" r:id="rId4"/>
    <p:sldId id="275" r:id="rId5"/>
    <p:sldId id="271" r:id="rId6"/>
    <p:sldId id="286" r:id="rId7"/>
    <p:sldId id="257" r:id="rId8"/>
    <p:sldId id="258" r:id="rId9"/>
    <p:sldId id="273" r:id="rId10"/>
    <p:sldId id="259" r:id="rId12"/>
    <p:sldId id="261" r:id="rId13"/>
    <p:sldId id="290" r:id="rId14"/>
    <p:sldId id="287" r:id="rId15"/>
    <p:sldId id="292" r:id="rId16"/>
    <p:sldId id="276" r:id="rId17"/>
    <p:sldId id="278" r:id="rId18"/>
    <p:sldId id="279" r:id="rId19"/>
    <p:sldId id="28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864"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notesMaster" Target="notesMasters/notesMaster1.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FC36499A-5F62-49E7-B253-72DB21BB3E9E}" type="doc">
      <dgm:prSet loTypeId="urn:microsoft.com/office/officeart/2005/8/layout/process4" loCatId="process" qsTypeId="urn:microsoft.com/office/officeart/2005/8/quickstyle/simple1" qsCatId="simple" csTypeId="urn:microsoft.com/office/officeart/2005/8/colors/colorful2" csCatId="colorful"/>
      <dgm:spPr/>
      <dgm:t>
        <a:bodyPr/>
        <a:lstStyle/>
        <a:p>
          <a:endParaRPr lang="en-US"/>
        </a:p>
      </dgm:t>
    </dgm:pt>
    <dgm:pt modelId="{1B9B7F8D-AC55-4BB2-A69C-4AE457932BDF}">
      <dgm:prSet/>
      <dgm:spPr/>
      <dgm:t>
        <a:bodyPr/>
        <a:lstStyle/>
        <a:p>
          <a:r>
            <a:rPr lang="en-US"/>
            <a:t>To facilitate trade between the constituent territories </a:t>
          </a:r>
        </a:p>
      </dgm:t>
    </dgm:pt>
    <dgm:pt modelId="{6FE1AB5D-CF55-4693-BAB2-1D8DD1D621B3}" cxnId="{64380F88-497E-4B10-BE40-FF6BBAB0F4DD}" type="parTrans">
      <dgm:prSet/>
      <dgm:spPr/>
      <dgm:t>
        <a:bodyPr/>
        <a:lstStyle/>
        <a:p>
          <a:endParaRPr lang="en-US"/>
        </a:p>
      </dgm:t>
    </dgm:pt>
    <dgm:pt modelId="{0408C824-6C22-4631-B3D8-73E53DCA56CF}" cxnId="{64380F88-497E-4B10-BE40-FF6BBAB0F4DD}" type="sibTrans">
      <dgm:prSet/>
      <dgm:spPr/>
      <dgm:t>
        <a:bodyPr/>
        <a:lstStyle/>
        <a:p>
          <a:endParaRPr lang="en-US"/>
        </a:p>
      </dgm:t>
    </dgm:pt>
    <dgm:pt modelId="{91B98CB4-5AD7-4E85-9725-7FFB221D85EA}">
      <dgm:prSet/>
      <dgm:spPr/>
      <dgm:t>
        <a:bodyPr/>
        <a:lstStyle/>
        <a:p>
          <a:r>
            <a:rPr lang="en-US"/>
            <a:t>Not to raise barriers to trade with other WTO members that are not members of the RTA</a:t>
          </a:r>
        </a:p>
      </dgm:t>
    </dgm:pt>
    <dgm:pt modelId="{C332023C-01E5-4A89-BEAB-176602DCBE0D}" cxnId="{54CBAA34-9322-4375-B3E3-55BCFE954233}" type="parTrans">
      <dgm:prSet/>
      <dgm:spPr/>
      <dgm:t>
        <a:bodyPr/>
        <a:lstStyle/>
        <a:p>
          <a:endParaRPr lang="en-US"/>
        </a:p>
      </dgm:t>
    </dgm:pt>
    <dgm:pt modelId="{43243F39-41C7-4B21-9CF1-1A6916FFB991}" cxnId="{54CBAA34-9322-4375-B3E3-55BCFE954233}" type="sibTrans">
      <dgm:prSet/>
      <dgm:spPr/>
      <dgm:t>
        <a:bodyPr/>
        <a:lstStyle/>
        <a:p>
          <a:endParaRPr lang="en-US"/>
        </a:p>
      </dgm:t>
    </dgm:pt>
    <dgm:pt modelId="{51183101-203D-45BD-AE09-35FD81744FF9}" type="pres">
      <dgm:prSet presAssocID="{FC36499A-5F62-49E7-B253-72DB21BB3E9E}" presName="Name0" presStyleCnt="0">
        <dgm:presLayoutVars>
          <dgm:dir/>
          <dgm:animLvl val="lvl"/>
          <dgm:resizeHandles val="exact"/>
        </dgm:presLayoutVars>
      </dgm:prSet>
      <dgm:spPr/>
    </dgm:pt>
    <dgm:pt modelId="{36F3B2D6-992B-470B-BDB4-AE685EE4322D}" type="pres">
      <dgm:prSet presAssocID="{91B98CB4-5AD7-4E85-9725-7FFB221D85EA}" presName="boxAndChildren" presStyleCnt="0"/>
      <dgm:spPr/>
    </dgm:pt>
    <dgm:pt modelId="{E136F901-7FA9-4080-91E9-797DD05ACF33}" type="pres">
      <dgm:prSet presAssocID="{91B98CB4-5AD7-4E85-9725-7FFB221D85EA}" presName="parentTextBox" presStyleLbl="node1" presStyleIdx="0" presStyleCnt="2"/>
      <dgm:spPr/>
    </dgm:pt>
    <dgm:pt modelId="{34F674AC-A6AC-47C4-B6FF-6ADB8D870D5B}" type="pres">
      <dgm:prSet presAssocID="{0408C824-6C22-4631-B3D8-73E53DCA56CF}" presName="sp" presStyleCnt="0"/>
      <dgm:spPr/>
    </dgm:pt>
    <dgm:pt modelId="{F0A386CB-F2C5-4925-92C1-36E6E7644EC7}" type="pres">
      <dgm:prSet presAssocID="{1B9B7F8D-AC55-4BB2-A69C-4AE457932BDF}" presName="arrowAndChildren" presStyleCnt="0"/>
      <dgm:spPr/>
    </dgm:pt>
    <dgm:pt modelId="{7E1731AB-F57A-4305-9B6C-7B18AF654BFC}" type="pres">
      <dgm:prSet presAssocID="{1B9B7F8D-AC55-4BB2-A69C-4AE457932BDF}" presName="parentTextArrow" presStyleLbl="node1" presStyleIdx="1" presStyleCnt="2"/>
      <dgm:spPr/>
    </dgm:pt>
  </dgm:ptLst>
  <dgm:cxnLst>
    <dgm:cxn modelId="{E449760B-4839-4991-907E-E7E89775191F}" type="presOf" srcId="{FC36499A-5F62-49E7-B253-72DB21BB3E9E}" destId="{51183101-203D-45BD-AE09-35FD81744FF9}" srcOrd="0" destOrd="0" presId="urn:microsoft.com/office/officeart/2005/8/layout/process4"/>
    <dgm:cxn modelId="{54CBAA34-9322-4375-B3E3-55BCFE954233}" srcId="{FC36499A-5F62-49E7-B253-72DB21BB3E9E}" destId="{91B98CB4-5AD7-4E85-9725-7FFB221D85EA}" srcOrd="1" destOrd="0" parTransId="{C332023C-01E5-4A89-BEAB-176602DCBE0D}" sibTransId="{43243F39-41C7-4B21-9CF1-1A6916FFB991}"/>
    <dgm:cxn modelId="{9AA8A25B-F564-446C-99D9-A93B941BA7E2}" type="presOf" srcId="{91B98CB4-5AD7-4E85-9725-7FFB221D85EA}" destId="{E136F901-7FA9-4080-91E9-797DD05ACF33}" srcOrd="0" destOrd="0" presId="urn:microsoft.com/office/officeart/2005/8/layout/process4"/>
    <dgm:cxn modelId="{64380F88-497E-4B10-BE40-FF6BBAB0F4DD}" srcId="{FC36499A-5F62-49E7-B253-72DB21BB3E9E}" destId="{1B9B7F8D-AC55-4BB2-A69C-4AE457932BDF}" srcOrd="0" destOrd="0" parTransId="{6FE1AB5D-CF55-4693-BAB2-1D8DD1D621B3}" sibTransId="{0408C824-6C22-4631-B3D8-73E53DCA56CF}"/>
    <dgm:cxn modelId="{7605698F-D0B3-4B27-B31D-9D2111AECBBD}" type="presOf" srcId="{1B9B7F8D-AC55-4BB2-A69C-4AE457932BDF}" destId="{7E1731AB-F57A-4305-9B6C-7B18AF654BFC}" srcOrd="0" destOrd="0" presId="urn:microsoft.com/office/officeart/2005/8/layout/process4"/>
    <dgm:cxn modelId="{738ADABC-B8DD-42FF-9B2C-0C68493E7D99}" type="presParOf" srcId="{51183101-203D-45BD-AE09-35FD81744FF9}" destId="{36F3B2D6-992B-470B-BDB4-AE685EE4322D}" srcOrd="0" destOrd="0" presId="urn:microsoft.com/office/officeart/2005/8/layout/process4"/>
    <dgm:cxn modelId="{66F1BA37-FECA-46E8-966D-AD52D9C108DA}" type="presParOf" srcId="{36F3B2D6-992B-470B-BDB4-AE685EE4322D}" destId="{E136F901-7FA9-4080-91E9-797DD05ACF33}" srcOrd="0" destOrd="0" presId="urn:microsoft.com/office/officeart/2005/8/layout/process4"/>
    <dgm:cxn modelId="{E532E0EB-EBDD-4370-BA67-6B60E08AFD05}" type="presParOf" srcId="{51183101-203D-45BD-AE09-35FD81744FF9}" destId="{34F674AC-A6AC-47C4-B6FF-6ADB8D870D5B}" srcOrd="1" destOrd="0" presId="urn:microsoft.com/office/officeart/2005/8/layout/process4"/>
    <dgm:cxn modelId="{CE5285EC-5A2A-41CD-B795-264D2CB8B7C0}" type="presParOf" srcId="{51183101-203D-45BD-AE09-35FD81744FF9}" destId="{F0A386CB-F2C5-4925-92C1-36E6E7644EC7}" srcOrd="2" destOrd="0" presId="urn:microsoft.com/office/officeart/2005/8/layout/process4"/>
    <dgm:cxn modelId="{893C5A6A-3DC3-4B53-989B-AFA19B3FCB4F}" type="presParOf" srcId="{F0A386CB-F2C5-4925-92C1-36E6E7644EC7}" destId="{7E1731AB-F57A-4305-9B6C-7B18AF654BFC}" srcOrd="0" destOrd="0" presId="urn:microsoft.com/office/officeart/2005/8/layout/process4"/>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29AC86C-BA2A-4887-8797-BA192F1D1568}"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F8179342-F66E-4EC9-8A79-ABD818EF2E1B}">
      <dgm:prSet/>
      <dgm:spPr/>
      <dgm:t>
        <a:bodyPr/>
        <a:lstStyle/>
        <a:p>
          <a:r>
            <a:rPr lang="en-US"/>
            <a:t>The members of the RTA create a  trading bloc that gives preferential access to certain products from the participating countries. </a:t>
          </a:r>
        </a:p>
      </dgm:t>
    </dgm:pt>
    <dgm:pt modelId="{CA01F218-C355-454A-A4D1-025AB1D0385D}" cxnId="{0ABB4EC1-CE5A-41A2-A268-F6E1620A1537}" type="parTrans">
      <dgm:prSet/>
      <dgm:spPr/>
      <dgm:t>
        <a:bodyPr/>
        <a:lstStyle/>
        <a:p>
          <a:endParaRPr lang="en-US"/>
        </a:p>
      </dgm:t>
    </dgm:pt>
    <dgm:pt modelId="{6F05CD2C-3DE6-4F45-A919-575BD29606C8}" cxnId="{0ABB4EC1-CE5A-41A2-A268-F6E1620A1537}" type="sibTrans">
      <dgm:prSet/>
      <dgm:spPr/>
      <dgm:t>
        <a:bodyPr/>
        <a:lstStyle/>
        <a:p>
          <a:endParaRPr lang="en-US"/>
        </a:p>
      </dgm:t>
    </dgm:pt>
    <dgm:pt modelId="{CA49CF9B-6E61-4239-BF98-43EDE89BE5B8}">
      <dgm:prSet/>
      <dgm:spPr/>
      <dgm:t>
        <a:bodyPr/>
        <a:lstStyle/>
        <a:p>
          <a:r>
            <a:rPr lang="en-US"/>
            <a:t>This is done by reducing tariffs.</a:t>
          </a:r>
        </a:p>
      </dgm:t>
    </dgm:pt>
    <dgm:pt modelId="{FBA4BE34-B633-4828-A9D6-028FFE90F76A}" cxnId="{61D63E1F-03ED-4C05-A5DF-5530709C3895}" type="parTrans">
      <dgm:prSet/>
      <dgm:spPr/>
      <dgm:t>
        <a:bodyPr/>
        <a:lstStyle/>
        <a:p>
          <a:endParaRPr lang="en-US"/>
        </a:p>
      </dgm:t>
    </dgm:pt>
    <dgm:pt modelId="{74ED1EBD-4303-47DF-B0E2-B6E4A18C946E}" cxnId="{61D63E1F-03ED-4C05-A5DF-5530709C3895}" type="sibTrans">
      <dgm:prSet/>
      <dgm:spPr/>
      <dgm:t>
        <a:bodyPr/>
        <a:lstStyle/>
        <a:p>
          <a:endParaRPr lang="en-US"/>
        </a:p>
      </dgm:t>
    </dgm:pt>
    <dgm:pt modelId="{0CA56AAF-0673-44E2-B32D-A51E7EDD4A97}" type="pres">
      <dgm:prSet presAssocID="{A29AC86C-BA2A-4887-8797-BA192F1D1568}" presName="linear" presStyleCnt="0">
        <dgm:presLayoutVars>
          <dgm:animLvl val="lvl"/>
          <dgm:resizeHandles val="exact"/>
        </dgm:presLayoutVars>
      </dgm:prSet>
      <dgm:spPr/>
    </dgm:pt>
    <dgm:pt modelId="{72AC4855-3536-4FDB-A5EE-5506473899C4}" type="pres">
      <dgm:prSet presAssocID="{F8179342-F66E-4EC9-8A79-ABD818EF2E1B}" presName="parentText" presStyleLbl="node1" presStyleIdx="0" presStyleCnt="2">
        <dgm:presLayoutVars>
          <dgm:chMax val="0"/>
          <dgm:bulletEnabled val="1"/>
        </dgm:presLayoutVars>
      </dgm:prSet>
      <dgm:spPr/>
    </dgm:pt>
    <dgm:pt modelId="{18BA0D94-7701-49E3-8794-BBB047ABB816}" type="pres">
      <dgm:prSet presAssocID="{6F05CD2C-3DE6-4F45-A919-575BD29606C8}" presName="spacer" presStyleCnt="0"/>
      <dgm:spPr/>
    </dgm:pt>
    <dgm:pt modelId="{79441B9B-8BE6-4C67-AAC1-78969012E272}" type="pres">
      <dgm:prSet presAssocID="{CA49CF9B-6E61-4239-BF98-43EDE89BE5B8}" presName="parentText" presStyleLbl="node1" presStyleIdx="1" presStyleCnt="2">
        <dgm:presLayoutVars>
          <dgm:chMax val="0"/>
          <dgm:bulletEnabled val="1"/>
        </dgm:presLayoutVars>
      </dgm:prSet>
      <dgm:spPr/>
    </dgm:pt>
  </dgm:ptLst>
  <dgm:cxnLst>
    <dgm:cxn modelId="{61D63E1F-03ED-4C05-A5DF-5530709C3895}" srcId="{A29AC86C-BA2A-4887-8797-BA192F1D1568}" destId="{CA49CF9B-6E61-4239-BF98-43EDE89BE5B8}" srcOrd="1" destOrd="0" parTransId="{FBA4BE34-B633-4828-A9D6-028FFE90F76A}" sibTransId="{74ED1EBD-4303-47DF-B0E2-B6E4A18C946E}"/>
    <dgm:cxn modelId="{AE99362F-C7D7-4279-9CFE-C52F30AA3BDB}" type="presOf" srcId="{A29AC86C-BA2A-4887-8797-BA192F1D1568}" destId="{0CA56AAF-0673-44E2-B32D-A51E7EDD4A97}" srcOrd="0" destOrd="0" presId="urn:microsoft.com/office/officeart/2005/8/layout/vList2"/>
    <dgm:cxn modelId="{28A95395-ECCD-4D50-859C-46F4DE374099}" type="presOf" srcId="{F8179342-F66E-4EC9-8A79-ABD818EF2E1B}" destId="{72AC4855-3536-4FDB-A5EE-5506473899C4}" srcOrd="0" destOrd="0" presId="urn:microsoft.com/office/officeart/2005/8/layout/vList2"/>
    <dgm:cxn modelId="{0ABB4EC1-CE5A-41A2-A268-F6E1620A1537}" srcId="{A29AC86C-BA2A-4887-8797-BA192F1D1568}" destId="{F8179342-F66E-4EC9-8A79-ABD818EF2E1B}" srcOrd="0" destOrd="0" parTransId="{CA01F218-C355-454A-A4D1-025AB1D0385D}" sibTransId="{6F05CD2C-3DE6-4F45-A919-575BD29606C8}"/>
    <dgm:cxn modelId="{EC7FBFE0-0580-4405-A369-7B93E584CE05}" type="presOf" srcId="{CA49CF9B-6E61-4239-BF98-43EDE89BE5B8}" destId="{79441B9B-8BE6-4C67-AAC1-78969012E272}" srcOrd="0" destOrd="0" presId="urn:microsoft.com/office/officeart/2005/8/layout/vList2"/>
    <dgm:cxn modelId="{3809BCD6-EA23-4594-A067-4AB4A06E6E2F}" type="presParOf" srcId="{0CA56AAF-0673-44E2-B32D-A51E7EDD4A97}" destId="{72AC4855-3536-4FDB-A5EE-5506473899C4}" srcOrd="0" destOrd="0" presId="urn:microsoft.com/office/officeart/2005/8/layout/vList2"/>
    <dgm:cxn modelId="{B3AD8C3D-1C3B-4FA5-B814-6FB504ADB467}" type="presParOf" srcId="{0CA56AAF-0673-44E2-B32D-A51E7EDD4A97}" destId="{18BA0D94-7701-49E3-8794-BBB047ABB816}" srcOrd="1" destOrd="0" presId="urn:microsoft.com/office/officeart/2005/8/layout/vList2"/>
    <dgm:cxn modelId="{915ACECE-5B64-4F86-9C26-322BCCD7618C}" type="presParOf" srcId="{0CA56AAF-0673-44E2-B32D-A51E7EDD4A97}" destId="{79441B9B-8BE6-4C67-AAC1-78969012E272}" srcOrd="2" destOrd="0" presId="urn:microsoft.com/office/officeart/2005/8/layout/vList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BD89DE2-B614-4DB7-A47A-CAEAB6E74419}" type="doc">
      <dgm:prSet loTypeId="urn:microsoft.com/office/officeart/2005/8/layout/process4" loCatId="process" qsTypeId="urn:microsoft.com/office/officeart/2005/8/quickstyle/simple1" qsCatId="simple" csTypeId="urn:microsoft.com/office/officeart/2005/8/colors/colorful1" csCatId="colorful"/>
      <dgm:spPr/>
      <dgm:t>
        <a:bodyPr/>
        <a:lstStyle/>
        <a:p>
          <a:endParaRPr lang="en-US"/>
        </a:p>
      </dgm:t>
    </dgm:pt>
    <dgm:pt modelId="{5659A77F-3A85-4DD0-96CB-75DA0F45EE1B}">
      <dgm:prSet/>
      <dgm:spPr/>
      <dgm:t>
        <a:bodyPr/>
        <a:lstStyle/>
        <a:p>
          <a:r>
            <a:rPr lang="en-US"/>
            <a:t>Used to determine nationality of goods traded in international commerce</a:t>
          </a:r>
        </a:p>
      </dgm:t>
    </dgm:pt>
    <dgm:pt modelId="{28FB0EF3-2D43-43E4-9573-142ECB141155}" cxnId="{7DD78DEC-6797-4D9D-A42C-F122A7A4302F}" type="parTrans">
      <dgm:prSet/>
      <dgm:spPr/>
      <dgm:t>
        <a:bodyPr/>
        <a:lstStyle/>
        <a:p>
          <a:endParaRPr lang="en-US"/>
        </a:p>
      </dgm:t>
    </dgm:pt>
    <dgm:pt modelId="{DF02C9DB-D170-407A-85ED-2EE1A76900AF}" cxnId="{7DD78DEC-6797-4D9D-A42C-F122A7A4302F}" type="sibTrans">
      <dgm:prSet/>
      <dgm:spPr/>
      <dgm:t>
        <a:bodyPr/>
        <a:lstStyle/>
        <a:p>
          <a:endParaRPr lang="en-US"/>
        </a:p>
      </dgm:t>
    </dgm:pt>
    <dgm:pt modelId="{EC6458AA-E011-42D6-B0F6-CDFAF943EB59}">
      <dgm:prSet/>
      <dgm:spPr/>
      <dgm:t>
        <a:bodyPr/>
        <a:lstStyle/>
        <a:p>
          <a:r>
            <a:rPr lang="en-US"/>
            <a:t>Preferential treatment must be given to goods that emanate from countries that are member states of a Regional Trade Agreement - </a:t>
          </a:r>
          <a:r>
            <a:rPr lang="en-US" b="1" i="1"/>
            <a:t>See Art. IX GATT</a:t>
          </a:r>
          <a:endParaRPr lang="en-US"/>
        </a:p>
      </dgm:t>
    </dgm:pt>
    <dgm:pt modelId="{D22ED7F7-9B26-4F26-876B-D6433EFFA2A1}" cxnId="{A0EF93FD-FD5A-49F0-87DD-07C56447F80B}" type="parTrans">
      <dgm:prSet/>
      <dgm:spPr/>
      <dgm:t>
        <a:bodyPr/>
        <a:lstStyle/>
        <a:p>
          <a:endParaRPr lang="en-US"/>
        </a:p>
      </dgm:t>
    </dgm:pt>
    <dgm:pt modelId="{FA7579ED-C0F6-4B4E-8A09-C0B8A3AA3D18}" cxnId="{A0EF93FD-FD5A-49F0-87DD-07C56447F80B}" type="sibTrans">
      <dgm:prSet/>
      <dgm:spPr/>
      <dgm:t>
        <a:bodyPr/>
        <a:lstStyle/>
        <a:p>
          <a:endParaRPr lang="en-US"/>
        </a:p>
      </dgm:t>
    </dgm:pt>
    <dgm:pt modelId="{DBC98F84-2AD0-4E48-937D-0465885A131D}">
      <dgm:prSet/>
      <dgm:spPr/>
      <dgm:t>
        <a:bodyPr/>
        <a:lstStyle/>
        <a:p>
          <a:r>
            <a:rPr lang="en-US"/>
            <a:t>Each country /Regional Trade Agreement establishes its own rules of origin</a:t>
          </a:r>
        </a:p>
      </dgm:t>
    </dgm:pt>
    <dgm:pt modelId="{75F753E7-8572-4F6C-8967-476E700875EB}" cxnId="{7A834234-516E-4B64-85B4-81332119EE96}" type="parTrans">
      <dgm:prSet/>
      <dgm:spPr/>
      <dgm:t>
        <a:bodyPr/>
        <a:lstStyle/>
        <a:p>
          <a:endParaRPr lang="en-US"/>
        </a:p>
      </dgm:t>
    </dgm:pt>
    <dgm:pt modelId="{263FA13D-AE23-49DE-AB80-1AC3163AB945}" cxnId="{7A834234-516E-4B64-85B4-81332119EE96}" type="sibTrans">
      <dgm:prSet/>
      <dgm:spPr/>
      <dgm:t>
        <a:bodyPr/>
        <a:lstStyle/>
        <a:p>
          <a:endParaRPr lang="en-US"/>
        </a:p>
      </dgm:t>
    </dgm:pt>
    <dgm:pt modelId="{279A6707-EB21-4B45-B5B2-143D40A5631D}" type="pres">
      <dgm:prSet presAssocID="{CBD89DE2-B614-4DB7-A47A-CAEAB6E74419}" presName="Name0" presStyleCnt="0">
        <dgm:presLayoutVars>
          <dgm:dir/>
          <dgm:animLvl val="lvl"/>
          <dgm:resizeHandles val="exact"/>
        </dgm:presLayoutVars>
      </dgm:prSet>
      <dgm:spPr/>
    </dgm:pt>
    <dgm:pt modelId="{2018EC61-B2E3-4D62-80E3-B2CF7D8512F5}" type="pres">
      <dgm:prSet presAssocID="{DBC98F84-2AD0-4E48-937D-0465885A131D}" presName="boxAndChildren" presStyleCnt="0"/>
      <dgm:spPr/>
    </dgm:pt>
    <dgm:pt modelId="{3CC1BBBB-7247-470F-B221-BAC16E0CE1D7}" type="pres">
      <dgm:prSet presAssocID="{DBC98F84-2AD0-4E48-937D-0465885A131D}" presName="parentTextBox" presStyleLbl="node1" presStyleIdx="0" presStyleCnt="3"/>
      <dgm:spPr/>
    </dgm:pt>
    <dgm:pt modelId="{E1374B72-9005-44E5-8FB6-32ABE5673468}" type="pres">
      <dgm:prSet presAssocID="{FA7579ED-C0F6-4B4E-8A09-C0B8A3AA3D18}" presName="sp" presStyleCnt="0"/>
      <dgm:spPr/>
    </dgm:pt>
    <dgm:pt modelId="{2B1F5FAC-9F58-449E-81F6-C0D39C04D1DD}" type="pres">
      <dgm:prSet presAssocID="{EC6458AA-E011-42D6-B0F6-CDFAF943EB59}" presName="arrowAndChildren" presStyleCnt="0"/>
      <dgm:spPr/>
    </dgm:pt>
    <dgm:pt modelId="{97DDCCF8-8240-495C-8D90-40F550A57DE9}" type="pres">
      <dgm:prSet presAssocID="{EC6458AA-E011-42D6-B0F6-CDFAF943EB59}" presName="parentTextArrow" presStyleLbl="node1" presStyleIdx="1" presStyleCnt="3"/>
      <dgm:spPr/>
    </dgm:pt>
    <dgm:pt modelId="{5348D3EA-D7F5-4BC6-8D1C-6BA39178440C}" type="pres">
      <dgm:prSet presAssocID="{DF02C9DB-D170-407A-85ED-2EE1A76900AF}" presName="sp" presStyleCnt="0"/>
      <dgm:spPr/>
    </dgm:pt>
    <dgm:pt modelId="{0F8E5EAB-140F-416C-8F7D-50B1EC5BA474}" type="pres">
      <dgm:prSet presAssocID="{5659A77F-3A85-4DD0-96CB-75DA0F45EE1B}" presName="arrowAndChildren" presStyleCnt="0"/>
      <dgm:spPr/>
    </dgm:pt>
    <dgm:pt modelId="{056C479C-AD82-4172-B0C5-F79560BF322B}" type="pres">
      <dgm:prSet presAssocID="{5659A77F-3A85-4DD0-96CB-75DA0F45EE1B}" presName="parentTextArrow" presStyleLbl="node1" presStyleIdx="2" presStyleCnt="3"/>
      <dgm:spPr/>
    </dgm:pt>
  </dgm:ptLst>
  <dgm:cxnLst>
    <dgm:cxn modelId="{32AC8F22-6A40-42B2-9FEC-DF706AB9F031}" type="presOf" srcId="{EC6458AA-E011-42D6-B0F6-CDFAF943EB59}" destId="{97DDCCF8-8240-495C-8D90-40F550A57DE9}" srcOrd="0" destOrd="0" presId="urn:microsoft.com/office/officeart/2005/8/layout/process4"/>
    <dgm:cxn modelId="{B3B09E24-02C6-40B2-BFD7-CCD6B1E01033}" type="presOf" srcId="{DBC98F84-2AD0-4E48-937D-0465885A131D}" destId="{3CC1BBBB-7247-470F-B221-BAC16E0CE1D7}" srcOrd="0" destOrd="0" presId="urn:microsoft.com/office/officeart/2005/8/layout/process4"/>
    <dgm:cxn modelId="{76FEE728-9AC1-4F78-A262-9D6DAAAA88AE}" type="presOf" srcId="{CBD89DE2-B614-4DB7-A47A-CAEAB6E74419}" destId="{279A6707-EB21-4B45-B5B2-143D40A5631D}" srcOrd="0" destOrd="0" presId="urn:microsoft.com/office/officeart/2005/8/layout/process4"/>
    <dgm:cxn modelId="{7A834234-516E-4B64-85B4-81332119EE96}" srcId="{CBD89DE2-B614-4DB7-A47A-CAEAB6E74419}" destId="{DBC98F84-2AD0-4E48-937D-0465885A131D}" srcOrd="2" destOrd="0" parTransId="{75F753E7-8572-4F6C-8967-476E700875EB}" sibTransId="{263FA13D-AE23-49DE-AB80-1AC3163AB945}"/>
    <dgm:cxn modelId="{7DD78DEC-6797-4D9D-A42C-F122A7A4302F}" srcId="{CBD89DE2-B614-4DB7-A47A-CAEAB6E74419}" destId="{5659A77F-3A85-4DD0-96CB-75DA0F45EE1B}" srcOrd="0" destOrd="0" parTransId="{28FB0EF3-2D43-43E4-9573-142ECB141155}" sibTransId="{DF02C9DB-D170-407A-85ED-2EE1A76900AF}"/>
    <dgm:cxn modelId="{6EA706FD-0969-41B6-AAE8-1A39D9EF9136}" type="presOf" srcId="{5659A77F-3A85-4DD0-96CB-75DA0F45EE1B}" destId="{056C479C-AD82-4172-B0C5-F79560BF322B}" srcOrd="0" destOrd="0" presId="urn:microsoft.com/office/officeart/2005/8/layout/process4"/>
    <dgm:cxn modelId="{A0EF93FD-FD5A-49F0-87DD-07C56447F80B}" srcId="{CBD89DE2-B614-4DB7-A47A-CAEAB6E74419}" destId="{EC6458AA-E011-42D6-B0F6-CDFAF943EB59}" srcOrd="1" destOrd="0" parTransId="{D22ED7F7-9B26-4F26-876B-D6433EFFA2A1}" sibTransId="{FA7579ED-C0F6-4B4E-8A09-C0B8A3AA3D18}"/>
    <dgm:cxn modelId="{910A8391-B436-43CB-843E-8D4CA3834BE5}" type="presParOf" srcId="{279A6707-EB21-4B45-B5B2-143D40A5631D}" destId="{2018EC61-B2E3-4D62-80E3-B2CF7D8512F5}" srcOrd="0" destOrd="0" presId="urn:microsoft.com/office/officeart/2005/8/layout/process4"/>
    <dgm:cxn modelId="{68A1C1E6-ECAB-4F69-A4D7-E7D539179E84}" type="presParOf" srcId="{2018EC61-B2E3-4D62-80E3-B2CF7D8512F5}" destId="{3CC1BBBB-7247-470F-B221-BAC16E0CE1D7}" srcOrd="0" destOrd="0" presId="urn:microsoft.com/office/officeart/2005/8/layout/process4"/>
    <dgm:cxn modelId="{CF0074D2-3C77-45FE-B3F6-774F507B2846}" type="presParOf" srcId="{279A6707-EB21-4B45-B5B2-143D40A5631D}" destId="{E1374B72-9005-44E5-8FB6-32ABE5673468}" srcOrd="1" destOrd="0" presId="urn:microsoft.com/office/officeart/2005/8/layout/process4"/>
    <dgm:cxn modelId="{57C2E825-6F79-4A8E-85C2-C857F314064B}" type="presParOf" srcId="{279A6707-EB21-4B45-B5B2-143D40A5631D}" destId="{2B1F5FAC-9F58-449E-81F6-C0D39C04D1DD}" srcOrd="2" destOrd="0" presId="urn:microsoft.com/office/officeart/2005/8/layout/process4"/>
    <dgm:cxn modelId="{A476614A-D8CC-40D1-A92E-DD2EC2A46D37}" type="presParOf" srcId="{2B1F5FAC-9F58-449E-81F6-C0D39C04D1DD}" destId="{97DDCCF8-8240-495C-8D90-40F550A57DE9}" srcOrd="0" destOrd="0" presId="urn:microsoft.com/office/officeart/2005/8/layout/process4"/>
    <dgm:cxn modelId="{A8D55AA9-55B4-43FA-A45B-E644AA4F60CF}" type="presParOf" srcId="{279A6707-EB21-4B45-B5B2-143D40A5631D}" destId="{5348D3EA-D7F5-4BC6-8D1C-6BA39178440C}" srcOrd="3" destOrd="0" presId="urn:microsoft.com/office/officeart/2005/8/layout/process4"/>
    <dgm:cxn modelId="{006A464D-C59C-4B8B-BAB6-205E66FAAA95}" type="presParOf" srcId="{279A6707-EB21-4B45-B5B2-143D40A5631D}" destId="{0F8E5EAB-140F-416C-8F7D-50B1EC5BA474}" srcOrd="4" destOrd="0" presId="urn:microsoft.com/office/officeart/2005/8/layout/process4"/>
    <dgm:cxn modelId="{691F79C1-C213-450C-9C6B-E918CA6D000A}" type="presParOf" srcId="{0F8E5EAB-140F-416C-8F7D-50B1EC5BA474}" destId="{056C479C-AD82-4172-B0C5-F79560BF322B}" srcOrd="0" destOrd="0" presId="urn:microsoft.com/office/officeart/2005/8/layout/process4"/>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5431536" cy="5896743"/>
        <a:chOff x="0" y="0"/>
        <a:chExt cx="5431536" cy="5896743"/>
      </a:xfrm>
    </dsp:grpSpPr>
    <dsp:sp modelId="{E136F901-7FA9-4080-91E9-797DD05ACF33}">
      <dsp:nvSpPr>
        <dsp:cNvPr id="3" name="Rectangles 2"/>
        <dsp:cNvSpPr/>
      </dsp:nvSpPr>
      <dsp:spPr bwMode="white">
        <a:xfrm>
          <a:off x="0" y="3559548"/>
          <a:ext cx="5431536" cy="2337195"/>
        </a:xfrm>
        <a:prstGeom prst="rect">
          <a:avLst/>
        </a:prstGeom>
      </dsp:spPr>
      <dsp:style>
        <a:lnRef idx="2">
          <a:schemeClr val="lt1"/>
        </a:lnRef>
        <a:fillRef idx="1">
          <a:schemeClr val="accent2">
            <a:hueOff val="0"/>
            <a:satOff val="0"/>
            <a:lumOff val="0"/>
            <a:alpha val="100000"/>
          </a:schemeClr>
        </a:fillRef>
        <a:effectRef idx="0">
          <a:scrgbClr r="0" g="0" b="0"/>
        </a:effectRef>
        <a:fontRef idx="minor">
          <a:schemeClr val="lt1"/>
        </a:fontRef>
      </dsp:style>
      <dsp:txBody>
        <a:bodyPr lIns="220472" tIns="220472" rIns="220472" bIns="220472" anchor="ctr"/>
        <a:lstStyle>
          <a:lvl1pPr algn="ctr">
            <a:defRPr sz="3100"/>
          </a:lvl1pPr>
          <a:lvl2pPr marL="228600" indent="-228600" algn="ctr">
            <a:defRPr sz="2400"/>
          </a:lvl2pPr>
          <a:lvl3pPr marL="457200" indent="-228600" algn="ctr">
            <a:defRPr sz="2400"/>
          </a:lvl3pPr>
          <a:lvl4pPr marL="685800" indent="-228600" algn="ctr">
            <a:defRPr sz="2400"/>
          </a:lvl4pPr>
          <a:lvl5pPr marL="914400" indent="-228600" algn="ctr">
            <a:defRPr sz="2400"/>
          </a:lvl5pPr>
          <a:lvl6pPr marL="1143000" indent="-228600" algn="ctr">
            <a:defRPr sz="2400"/>
          </a:lvl6pPr>
          <a:lvl7pPr marL="1371600" indent="-228600" algn="ctr">
            <a:defRPr sz="2400"/>
          </a:lvl7pPr>
          <a:lvl8pPr marL="1600200" indent="-228600" algn="ctr">
            <a:defRPr sz="2400"/>
          </a:lvl8pPr>
          <a:lvl9pPr marL="1828800" indent="-228600" algn="ctr">
            <a:defRPr sz="2400"/>
          </a:lvl9pPr>
        </a:lstStyle>
        <a:p>
          <a:pPr lvl="0">
            <a:lnSpc>
              <a:spcPct val="100000"/>
            </a:lnSpc>
            <a:spcBef>
              <a:spcPct val="0"/>
            </a:spcBef>
            <a:spcAft>
              <a:spcPct val="35000"/>
            </a:spcAft>
          </a:pPr>
          <a:r>
            <a:rPr lang="en-US"/>
            <a:t>Not to raise barriers to trade with other WTO members that are not members of the RTA</a:t>
          </a:r>
        </a:p>
      </dsp:txBody>
      <dsp:txXfrm>
        <a:off x="0" y="3559548"/>
        <a:ext cx="5431536" cy="2337195"/>
      </dsp:txXfrm>
    </dsp:sp>
    <dsp:sp modelId="{7E1731AB-F57A-4305-9B6C-7B18AF654BFC}">
      <dsp:nvSpPr>
        <dsp:cNvPr id="4" name="Up Arrow Callout 3"/>
        <dsp:cNvSpPr/>
      </dsp:nvSpPr>
      <dsp:spPr bwMode="white">
        <a:xfrm rot="10800000">
          <a:off x="0" y="0"/>
          <a:ext cx="5431536" cy="3594606"/>
        </a:xfrm>
        <a:prstGeom prst="upArrowCallout">
          <a:avLst/>
        </a:prstGeom>
      </dsp:spPr>
      <dsp:style>
        <a:lnRef idx="2">
          <a:schemeClr val="lt1"/>
        </a:lnRef>
        <a:fillRef idx="1">
          <a:schemeClr val="accent2">
            <a:hueOff val="6720000"/>
            <a:satOff val="2353"/>
            <a:lumOff val="7843"/>
            <a:alpha val="100000"/>
          </a:schemeClr>
        </a:fillRef>
        <a:effectRef idx="0">
          <a:scrgbClr r="0" g="0" b="0"/>
        </a:effectRef>
        <a:fontRef idx="minor">
          <a:schemeClr val="lt1"/>
        </a:fontRef>
      </dsp:style>
      <dsp:txBody>
        <a:bodyPr rot="10800000" lIns="220472" tIns="220472" rIns="220472" bIns="220472" anchor="ctr"/>
        <a:lstStyle>
          <a:lvl1pPr algn="ctr">
            <a:defRPr sz="3100"/>
          </a:lvl1pPr>
          <a:lvl2pPr marL="228600" indent="-228600" algn="ctr">
            <a:defRPr sz="2400"/>
          </a:lvl2pPr>
          <a:lvl3pPr marL="457200" indent="-228600" algn="ctr">
            <a:defRPr sz="2400"/>
          </a:lvl3pPr>
          <a:lvl4pPr marL="685800" indent="-228600" algn="ctr">
            <a:defRPr sz="2400"/>
          </a:lvl4pPr>
          <a:lvl5pPr marL="914400" indent="-228600" algn="ctr">
            <a:defRPr sz="2400"/>
          </a:lvl5pPr>
          <a:lvl6pPr marL="1143000" indent="-228600" algn="ctr">
            <a:defRPr sz="2400"/>
          </a:lvl6pPr>
          <a:lvl7pPr marL="1371600" indent="-228600" algn="ctr">
            <a:defRPr sz="2400"/>
          </a:lvl7pPr>
          <a:lvl8pPr marL="1600200" indent="-228600" algn="ctr">
            <a:defRPr sz="2400"/>
          </a:lvl8pPr>
          <a:lvl9pPr marL="1828800" indent="-228600" algn="ctr">
            <a:defRPr sz="2400"/>
          </a:lvl9pPr>
        </a:lstStyle>
        <a:p>
          <a:pPr lvl="0">
            <a:lnSpc>
              <a:spcPct val="100000"/>
            </a:lnSpc>
            <a:spcBef>
              <a:spcPct val="0"/>
            </a:spcBef>
            <a:spcAft>
              <a:spcPct val="35000"/>
            </a:spcAft>
          </a:pPr>
          <a:r>
            <a:rPr lang="en-US"/>
            <a:t>To facilitate trade between the constituent territories </a:t>
          </a:r>
        </a:p>
      </dsp:txBody>
      <dsp:txXfrm rot="10800000">
        <a:off x="0" y="0"/>
        <a:ext cx="5431536" cy="3594606"/>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4773168" cy="5513832"/>
        <a:chOff x="0" y="0"/>
        <a:chExt cx="4773168" cy="5513832"/>
      </a:xfrm>
    </dsp:grpSpPr>
    <dsp:sp modelId="{72AC4855-3536-4FDB-A5EE-5506473899C4}">
      <dsp:nvSpPr>
        <dsp:cNvPr id="3" name="Rounded Rectangle 2"/>
        <dsp:cNvSpPr/>
      </dsp:nvSpPr>
      <dsp:spPr bwMode="white">
        <a:xfrm>
          <a:off x="0" y="115001"/>
          <a:ext cx="4773168" cy="2601595"/>
        </a:xfrm>
        <a:prstGeom prst="roundRect">
          <a:avLst/>
        </a:prstGeom>
      </dsp:spPr>
      <dsp:style>
        <a:lnRef idx="2">
          <a:schemeClr val="lt1"/>
        </a:lnRef>
        <a:fillRef idx="1">
          <a:schemeClr val="accent2"/>
        </a:fillRef>
        <a:effectRef idx="0">
          <a:scrgbClr r="0" g="0" b="0"/>
        </a:effectRef>
        <a:fontRef idx="minor">
          <a:schemeClr val="lt1"/>
        </a:fontRef>
      </dsp:style>
      <dsp:txBody>
        <a:bodyPr lIns="106680" tIns="106680" rIns="106680" bIns="106680" anchor="ctr"/>
        <a:lstStyle>
          <a:lvl1pPr algn="l">
            <a:defRPr sz="2800"/>
          </a:lvl1pPr>
          <a:lvl2pPr marL="228600" indent="-228600" algn="l">
            <a:defRPr sz="2100"/>
          </a:lvl2pPr>
          <a:lvl3pPr marL="457200" indent="-228600" algn="l">
            <a:defRPr sz="2100"/>
          </a:lvl3pPr>
          <a:lvl4pPr marL="685800" indent="-228600" algn="l">
            <a:defRPr sz="2100"/>
          </a:lvl4pPr>
          <a:lvl5pPr marL="914400" indent="-228600" algn="l">
            <a:defRPr sz="2100"/>
          </a:lvl5pPr>
          <a:lvl6pPr marL="1143000" indent="-228600" algn="l">
            <a:defRPr sz="2100"/>
          </a:lvl6pPr>
          <a:lvl7pPr marL="1371600" indent="-228600" algn="l">
            <a:defRPr sz="2100"/>
          </a:lvl7pPr>
          <a:lvl8pPr marL="1600200" indent="-228600" algn="l">
            <a:defRPr sz="2100"/>
          </a:lvl8pPr>
          <a:lvl9pPr marL="1828800" indent="-228600" algn="l">
            <a:defRPr sz="2100"/>
          </a:lvl9pPr>
        </a:lstStyle>
        <a:p>
          <a:pPr lvl="0">
            <a:lnSpc>
              <a:spcPct val="100000"/>
            </a:lnSpc>
            <a:spcBef>
              <a:spcPct val="0"/>
            </a:spcBef>
            <a:spcAft>
              <a:spcPct val="35000"/>
            </a:spcAft>
          </a:pPr>
          <a:r>
            <a:rPr lang="en-US"/>
            <a:t>The members of the RTA create a  trading bloc that gives preferential access to certain products from the participating countries. </a:t>
          </a:r>
        </a:p>
      </dsp:txBody>
      <dsp:txXfrm>
        <a:off x="0" y="115001"/>
        <a:ext cx="4773168" cy="2601595"/>
      </dsp:txXfrm>
    </dsp:sp>
    <dsp:sp modelId="{79441B9B-8BE6-4C67-AAC1-78969012E272}">
      <dsp:nvSpPr>
        <dsp:cNvPr id="4" name="Rounded Rectangle 3"/>
        <dsp:cNvSpPr/>
      </dsp:nvSpPr>
      <dsp:spPr bwMode="white">
        <a:xfrm>
          <a:off x="0" y="2797236"/>
          <a:ext cx="4773168" cy="2601595"/>
        </a:xfrm>
        <a:prstGeom prst="roundRect">
          <a:avLst/>
        </a:prstGeom>
      </dsp:spPr>
      <dsp:style>
        <a:lnRef idx="2">
          <a:schemeClr val="lt1"/>
        </a:lnRef>
        <a:fillRef idx="1">
          <a:schemeClr val="accent3"/>
        </a:fillRef>
        <a:effectRef idx="0">
          <a:scrgbClr r="0" g="0" b="0"/>
        </a:effectRef>
        <a:fontRef idx="minor">
          <a:schemeClr val="lt1"/>
        </a:fontRef>
      </dsp:style>
      <dsp:txBody>
        <a:bodyPr lIns="106680" tIns="106680" rIns="106680" bIns="106680" anchor="ctr"/>
        <a:lstStyle>
          <a:lvl1pPr algn="l">
            <a:defRPr sz="2800"/>
          </a:lvl1pPr>
          <a:lvl2pPr marL="228600" indent="-228600" algn="l">
            <a:defRPr sz="2100"/>
          </a:lvl2pPr>
          <a:lvl3pPr marL="457200" indent="-228600" algn="l">
            <a:defRPr sz="2100"/>
          </a:lvl3pPr>
          <a:lvl4pPr marL="685800" indent="-228600" algn="l">
            <a:defRPr sz="2100"/>
          </a:lvl4pPr>
          <a:lvl5pPr marL="914400" indent="-228600" algn="l">
            <a:defRPr sz="2100"/>
          </a:lvl5pPr>
          <a:lvl6pPr marL="1143000" indent="-228600" algn="l">
            <a:defRPr sz="2100"/>
          </a:lvl6pPr>
          <a:lvl7pPr marL="1371600" indent="-228600" algn="l">
            <a:defRPr sz="2100"/>
          </a:lvl7pPr>
          <a:lvl8pPr marL="1600200" indent="-228600" algn="l">
            <a:defRPr sz="2100"/>
          </a:lvl8pPr>
          <a:lvl9pPr marL="1828800" indent="-228600" algn="l">
            <a:defRPr sz="2100"/>
          </a:lvl9pPr>
        </a:lstStyle>
        <a:p>
          <a:pPr lvl="0">
            <a:lnSpc>
              <a:spcPct val="100000"/>
            </a:lnSpc>
            <a:spcBef>
              <a:spcPct val="0"/>
            </a:spcBef>
            <a:spcAft>
              <a:spcPct val="35000"/>
            </a:spcAft>
          </a:pPr>
          <a:r>
            <a:rPr lang="en-US"/>
            <a:t>This is done by reducing tariffs.</a:t>
          </a:r>
        </a:p>
      </dsp:txBody>
      <dsp:txXfrm>
        <a:off x="0" y="2797236"/>
        <a:ext cx="4773168" cy="2601595"/>
      </dsp:txXfrm>
    </dsp:sp>
  </dsp:spTree>
</dsp:drawing>
</file>

<file path=ppt/diagrams/drawing3.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7130833" cy="3714696"/>
        <a:chOff x="0" y="0"/>
        <a:chExt cx="7130833" cy="3714696"/>
      </a:xfrm>
    </dsp:grpSpPr>
    <dsp:sp modelId="{3CC1BBBB-7247-470F-B221-BAC16E0CE1D7}">
      <dsp:nvSpPr>
        <dsp:cNvPr id="3" name="Rectangles 2"/>
        <dsp:cNvSpPr/>
      </dsp:nvSpPr>
      <dsp:spPr bwMode="white">
        <a:xfrm>
          <a:off x="0" y="2796580"/>
          <a:ext cx="7130833" cy="918116"/>
        </a:xfrm>
        <a:prstGeom prst="rect">
          <a:avLst/>
        </a:prstGeom>
      </dsp:spPr>
      <dsp:style>
        <a:lnRef idx="2">
          <a:schemeClr val="lt1"/>
        </a:lnRef>
        <a:fillRef idx="1">
          <a:schemeClr val="accent2"/>
        </a:fillRef>
        <a:effectRef idx="0">
          <a:scrgbClr r="0" g="0" b="0"/>
        </a:effectRef>
        <a:fontRef idx="minor">
          <a:schemeClr val="lt1"/>
        </a:fontRef>
      </dsp:style>
      <dsp:txBody>
        <a:bodyPr lIns="113792" tIns="113792" rIns="113792" bIns="113792" anchor="ctr"/>
        <a:lstStyle>
          <a:lvl1pPr algn="ctr">
            <a:defRPr sz="1600"/>
          </a:lvl1pPr>
          <a:lvl2pPr marL="114300" indent="-114300" algn="ctr">
            <a:defRPr sz="1200"/>
          </a:lvl2pPr>
          <a:lvl3pPr marL="228600" indent="-114300" algn="ctr">
            <a:defRPr sz="1200"/>
          </a:lvl3pPr>
          <a:lvl4pPr marL="342900" indent="-114300" algn="ctr">
            <a:defRPr sz="1200"/>
          </a:lvl4pPr>
          <a:lvl5pPr marL="457200" indent="-114300" algn="ctr">
            <a:defRPr sz="1200"/>
          </a:lvl5pPr>
          <a:lvl6pPr marL="571500" indent="-114300" algn="ctr">
            <a:defRPr sz="1200"/>
          </a:lvl6pPr>
          <a:lvl7pPr marL="685800" indent="-114300" algn="ctr">
            <a:defRPr sz="1200"/>
          </a:lvl7pPr>
          <a:lvl8pPr marL="800100" indent="-114300" algn="ctr">
            <a:defRPr sz="1200"/>
          </a:lvl8pPr>
          <a:lvl9pPr marL="914400" indent="-114300" algn="ctr">
            <a:defRPr sz="1200"/>
          </a:lvl9pPr>
        </a:lstStyle>
        <a:p>
          <a:pPr lvl="0">
            <a:lnSpc>
              <a:spcPct val="100000"/>
            </a:lnSpc>
            <a:spcBef>
              <a:spcPct val="0"/>
            </a:spcBef>
            <a:spcAft>
              <a:spcPct val="35000"/>
            </a:spcAft>
          </a:pPr>
          <a:r>
            <a:rPr lang="en-US"/>
            <a:t>Each country /Regional Trade Agreement establishes its own rules of origin</a:t>
          </a:r>
        </a:p>
      </dsp:txBody>
      <dsp:txXfrm>
        <a:off x="0" y="2796580"/>
        <a:ext cx="7130833" cy="918116"/>
      </dsp:txXfrm>
    </dsp:sp>
    <dsp:sp modelId="{97DDCCF8-8240-495C-8D90-40F550A57DE9}">
      <dsp:nvSpPr>
        <dsp:cNvPr id="4" name="Up Arrow Callout 3"/>
        <dsp:cNvSpPr/>
      </dsp:nvSpPr>
      <dsp:spPr bwMode="white">
        <a:xfrm rot="10800000">
          <a:off x="0" y="1398290"/>
          <a:ext cx="7130833" cy="1412062"/>
        </a:xfrm>
        <a:prstGeom prst="upArrowCallout">
          <a:avLst/>
        </a:prstGeom>
      </dsp:spPr>
      <dsp:style>
        <a:lnRef idx="2">
          <a:schemeClr val="lt1"/>
        </a:lnRef>
        <a:fillRef idx="1">
          <a:schemeClr val="accent3"/>
        </a:fillRef>
        <a:effectRef idx="0">
          <a:scrgbClr r="0" g="0" b="0"/>
        </a:effectRef>
        <a:fontRef idx="minor">
          <a:schemeClr val="lt1"/>
        </a:fontRef>
      </dsp:style>
      <dsp:txBody>
        <a:bodyPr rot="10800000" lIns="113792" tIns="113792" rIns="113792" bIns="113792" anchor="ctr"/>
        <a:lstStyle>
          <a:lvl1pPr algn="ctr">
            <a:defRPr sz="1600"/>
          </a:lvl1pPr>
          <a:lvl2pPr marL="114300" indent="-114300" algn="ctr">
            <a:defRPr sz="1200"/>
          </a:lvl2pPr>
          <a:lvl3pPr marL="228600" indent="-114300" algn="ctr">
            <a:defRPr sz="1200"/>
          </a:lvl3pPr>
          <a:lvl4pPr marL="342900" indent="-114300" algn="ctr">
            <a:defRPr sz="1200"/>
          </a:lvl4pPr>
          <a:lvl5pPr marL="457200" indent="-114300" algn="ctr">
            <a:defRPr sz="1200"/>
          </a:lvl5pPr>
          <a:lvl6pPr marL="571500" indent="-114300" algn="ctr">
            <a:defRPr sz="1200"/>
          </a:lvl6pPr>
          <a:lvl7pPr marL="685800" indent="-114300" algn="ctr">
            <a:defRPr sz="1200"/>
          </a:lvl7pPr>
          <a:lvl8pPr marL="800100" indent="-114300" algn="ctr">
            <a:defRPr sz="1200"/>
          </a:lvl8pPr>
          <a:lvl9pPr marL="914400" indent="-114300" algn="ctr">
            <a:defRPr sz="1200"/>
          </a:lvl9pPr>
        </a:lstStyle>
        <a:p>
          <a:pPr lvl="0">
            <a:lnSpc>
              <a:spcPct val="100000"/>
            </a:lnSpc>
            <a:spcBef>
              <a:spcPct val="0"/>
            </a:spcBef>
            <a:spcAft>
              <a:spcPct val="35000"/>
            </a:spcAft>
          </a:pPr>
          <a:r>
            <a:rPr lang="en-US"/>
            <a:t>Preferential treatment must be given to goods that emanate from countries that are member states of a Regional Trade Agreement - </a:t>
          </a:r>
          <a:r>
            <a:rPr lang="en-US" b="1" i="1"/>
            <a:t>See Art. IX GATT</a:t>
          </a:r>
          <a:endParaRPr lang="en-US"/>
        </a:p>
      </dsp:txBody>
      <dsp:txXfrm rot="10800000">
        <a:off x="0" y="1398290"/>
        <a:ext cx="7130833" cy="1412062"/>
      </dsp:txXfrm>
    </dsp:sp>
    <dsp:sp modelId="{056C479C-AD82-4172-B0C5-F79560BF322B}">
      <dsp:nvSpPr>
        <dsp:cNvPr id="5" name="Up Arrow Callout 4"/>
        <dsp:cNvSpPr/>
      </dsp:nvSpPr>
      <dsp:spPr bwMode="white">
        <a:xfrm rot="10800000">
          <a:off x="0" y="0"/>
          <a:ext cx="7130833" cy="1412062"/>
        </a:xfrm>
        <a:prstGeom prst="upArrowCallout">
          <a:avLst/>
        </a:prstGeom>
      </dsp:spPr>
      <dsp:style>
        <a:lnRef idx="2">
          <a:schemeClr val="lt1"/>
        </a:lnRef>
        <a:fillRef idx="1">
          <a:schemeClr val="accent4"/>
        </a:fillRef>
        <a:effectRef idx="0">
          <a:scrgbClr r="0" g="0" b="0"/>
        </a:effectRef>
        <a:fontRef idx="minor">
          <a:schemeClr val="lt1"/>
        </a:fontRef>
      </dsp:style>
      <dsp:txBody>
        <a:bodyPr rot="10800000" lIns="113792" tIns="113792" rIns="113792" bIns="113792" anchor="ctr"/>
        <a:lstStyle>
          <a:lvl1pPr algn="ctr">
            <a:defRPr sz="1600"/>
          </a:lvl1pPr>
          <a:lvl2pPr marL="114300" indent="-114300" algn="ctr">
            <a:defRPr sz="1200"/>
          </a:lvl2pPr>
          <a:lvl3pPr marL="228600" indent="-114300" algn="ctr">
            <a:defRPr sz="1200"/>
          </a:lvl3pPr>
          <a:lvl4pPr marL="342900" indent="-114300" algn="ctr">
            <a:defRPr sz="1200"/>
          </a:lvl4pPr>
          <a:lvl5pPr marL="457200" indent="-114300" algn="ctr">
            <a:defRPr sz="1200"/>
          </a:lvl5pPr>
          <a:lvl6pPr marL="571500" indent="-114300" algn="ctr">
            <a:defRPr sz="1200"/>
          </a:lvl6pPr>
          <a:lvl7pPr marL="685800" indent="-114300" algn="ctr">
            <a:defRPr sz="1200"/>
          </a:lvl7pPr>
          <a:lvl8pPr marL="800100" indent="-114300" algn="ctr">
            <a:defRPr sz="1200"/>
          </a:lvl8pPr>
          <a:lvl9pPr marL="914400" indent="-114300" algn="ctr">
            <a:defRPr sz="1200"/>
          </a:lvl9pPr>
        </a:lstStyle>
        <a:p>
          <a:pPr lvl="0">
            <a:lnSpc>
              <a:spcPct val="100000"/>
            </a:lnSpc>
            <a:spcBef>
              <a:spcPct val="0"/>
            </a:spcBef>
            <a:spcAft>
              <a:spcPct val="35000"/>
            </a:spcAft>
          </a:pPr>
          <a:r>
            <a:rPr lang="en-US"/>
            <a:t>Used to determine nationality of goods traded in international commerce</a:t>
          </a:r>
        </a:p>
      </dsp:txBody>
      <dsp:txXfrm rot="10800000">
        <a:off x="0" y="0"/>
        <a:ext cx="7130833" cy="1412062"/>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type="upArrowCallout" r:blip="" rot="180">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type="upArrowCallout" r:blip="" rot="180">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type="upArrowCallout" r:blip="" rot="180">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type="upArrowCallout" r:blip="" rot="180">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135"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EE93380A-A832-45D5-ABD5-E8F44F640D22}" type="datetimeFigureOut">
              <a:rPr lang="en-US" smtClean="0"/>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53856B93-2673-4168-BD5B-98F1E2541734}"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E93380A-A832-45D5-ABD5-E8F44F640D22}"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856B93-2673-4168-BD5B-98F1E2541734}"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E93380A-A832-45D5-ABD5-E8F44F640D22}"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856B93-2673-4168-BD5B-98F1E2541734}"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E93380A-A832-45D5-ABD5-E8F44F640D22}"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856B93-2673-4168-BD5B-98F1E2541734}"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endParaRPr kumimoji="0" lang="en-US"/>
          </a:p>
        </p:txBody>
      </p:sp>
      <p:sp>
        <p:nvSpPr>
          <p:cNvPr id="4" name="Date Placeholder 3"/>
          <p:cNvSpPr>
            <a:spLocks noGrp="1"/>
          </p:cNvSpPr>
          <p:nvPr>
            <p:ph type="dt" sz="half" idx="10"/>
          </p:nvPr>
        </p:nvSpPr>
        <p:spPr/>
        <p:txBody>
          <a:bodyPr/>
          <a:lstStyle/>
          <a:p>
            <a:fld id="{EE93380A-A832-45D5-ABD5-E8F44F640D22}"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3856B93-2673-4168-BD5B-98F1E2541734}"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E93380A-A832-45D5-ABD5-E8F44F640D22}"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856B93-2673-4168-BD5B-98F1E2541734}"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endParaRPr kumimoji="0" lang="en-US"/>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26" name="Date Placeholder 25"/>
          <p:cNvSpPr>
            <a:spLocks noGrp="1"/>
          </p:cNvSpPr>
          <p:nvPr>
            <p:ph type="dt" sz="half" idx="10"/>
          </p:nvPr>
        </p:nvSpPr>
        <p:spPr/>
        <p:txBody>
          <a:bodyPr rtlCol="0"/>
          <a:lstStyle/>
          <a:p>
            <a:fld id="{EE93380A-A832-45D5-ABD5-E8F44F640D22}" type="datetimeFigureOut">
              <a:rPr lang="en-US" smtClean="0"/>
            </a:fld>
            <a:endParaRPr lang="en-US"/>
          </a:p>
        </p:txBody>
      </p:sp>
      <p:sp>
        <p:nvSpPr>
          <p:cNvPr id="27" name="Slide Number Placeholder 26"/>
          <p:cNvSpPr>
            <a:spLocks noGrp="1"/>
          </p:cNvSpPr>
          <p:nvPr>
            <p:ph type="sldNum" sz="quarter" idx="11"/>
          </p:nvPr>
        </p:nvSpPr>
        <p:spPr/>
        <p:txBody>
          <a:bodyPr rtlCol="0"/>
          <a:lstStyle/>
          <a:p>
            <a:fld id="{53856B93-2673-4168-BD5B-98F1E2541734}" type="slidenum">
              <a:rPr lang="en-US" smtClean="0"/>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EE93380A-A832-45D5-ABD5-E8F44F640D22}" type="datetimeFigureOut">
              <a:rPr lang="en-US" smtClean="0"/>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53856B93-2673-4168-BD5B-98F1E2541734}"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93380A-A832-45D5-ABD5-E8F44F640D22}"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3856B93-2673-4168-BD5B-98F1E2541734}"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889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endParaRPr kumimoji="0" lang="en-US"/>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endParaRPr lang="en-US"/>
          </a:p>
          <a:p>
            <a:pPr lvl="1" eaLnBrk="1" latinLnBrk="0" hangingPunct="1"/>
            <a:r>
              <a:rPr lang="en-US"/>
              <a:t>Second level</a:t>
            </a:r>
            <a:endParaRPr lang="en-US"/>
          </a:p>
          <a:p>
            <a:pPr lvl="2" eaLnBrk="1" latinLnBrk="0" hangingPunct="1"/>
            <a:r>
              <a:rPr lang="en-US"/>
              <a:t>Third level</a:t>
            </a:r>
            <a:endParaRPr lang="en-US"/>
          </a:p>
          <a:p>
            <a:pPr lvl="3" eaLnBrk="1" latinLnBrk="0" hangingPunct="1"/>
            <a:r>
              <a:rPr lang="en-US"/>
              <a:t>Fourth level</a:t>
            </a:r>
            <a:endParaRPr lang="en-US"/>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E93380A-A832-45D5-ABD5-E8F44F640D22}"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856B93-2673-4168-BD5B-98F1E2541734}"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endParaRPr kumimoji="0" lang="en-US"/>
          </a:p>
        </p:txBody>
      </p:sp>
      <p:sp>
        <p:nvSpPr>
          <p:cNvPr id="5" name="Date Placeholder 4"/>
          <p:cNvSpPr>
            <a:spLocks noGrp="1"/>
          </p:cNvSpPr>
          <p:nvPr>
            <p:ph type="dt" sz="half" idx="10"/>
          </p:nvPr>
        </p:nvSpPr>
        <p:spPr/>
        <p:txBody>
          <a:bodyPr/>
          <a:lstStyle/>
          <a:p>
            <a:fld id="{EE93380A-A832-45D5-ABD5-E8F44F640D22}"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3856B93-2673-4168-BD5B-98F1E2541734}"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a:t>Click to edit Master text styles</a:t>
            </a:r>
            <a:endParaRPr kumimoji="0" lang="en-US"/>
          </a:p>
          <a:p>
            <a:pPr lvl="1" eaLnBrk="1" latinLnBrk="0" hangingPunct="1"/>
            <a:r>
              <a:rPr kumimoji="0" lang="en-US"/>
              <a:t>Second level</a:t>
            </a:r>
            <a:endParaRPr kumimoji="0" lang="en-US"/>
          </a:p>
          <a:p>
            <a:pPr lvl="2" eaLnBrk="1" latinLnBrk="0" hangingPunct="1"/>
            <a:r>
              <a:rPr kumimoji="0" lang="en-US"/>
              <a:t>Third level</a:t>
            </a:r>
            <a:endParaRPr kumimoji="0" lang="en-US"/>
          </a:p>
          <a:p>
            <a:pPr lvl="3" eaLnBrk="1" latinLnBrk="0" hangingPunct="1"/>
            <a:r>
              <a:rPr kumimoji="0" lang="en-US"/>
              <a:t>Fourth level</a:t>
            </a:r>
            <a:endParaRPr kumimoji="0" lang="en-US"/>
          </a:p>
          <a:p>
            <a:pPr lvl="4" eaLnBrk="1" latinLnBrk="0" hangingPunct="1"/>
            <a:r>
              <a:rPr kumimoji="0" lang="en-US"/>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EE93380A-A832-45D5-ABD5-E8F44F640D22}" type="datetimeFigureOut">
              <a:rPr lang="en-US" smtClean="0"/>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53856B93-2673-4168-BD5B-98F1E2541734}"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5905" algn="l" rtl="0" eaLnBrk="1" latinLnBrk="0" hangingPunct="1">
        <a:spcBef>
          <a:spcPts val="300"/>
        </a:spcBef>
        <a:buClr>
          <a:schemeClr val="accent3"/>
        </a:buClr>
        <a:buFont typeface="Georgia" panose="02040502050405020303"/>
        <a:buChar char="•"/>
        <a:defRPr kumimoji="0" sz="2800" kern="1200">
          <a:solidFill>
            <a:schemeClr val="tx1"/>
          </a:solidFill>
          <a:latin typeface="+mn-lt"/>
          <a:ea typeface="+mn-ea"/>
          <a:cs typeface="+mn-cs"/>
        </a:defRPr>
      </a:lvl1pPr>
      <a:lvl2pPr marL="658495" indent="-247015" algn="l" rtl="0" eaLnBrk="1" latinLnBrk="0" hangingPunct="1">
        <a:spcBef>
          <a:spcPts val="300"/>
        </a:spcBef>
        <a:buClr>
          <a:schemeClr val="accent2"/>
        </a:buClr>
        <a:buFont typeface="Georgia" panose="02040502050405020303"/>
        <a:buChar char="▫"/>
        <a:defRPr kumimoji="0" sz="2600" kern="1200">
          <a:solidFill>
            <a:schemeClr val="accent2"/>
          </a:solidFill>
          <a:latin typeface="+mn-lt"/>
          <a:ea typeface="+mn-ea"/>
          <a:cs typeface="+mn-cs"/>
        </a:defRPr>
      </a:lvl2pPr>
      <a:lvl3pPr marL="923290" indent="-219710" algn="l" rtl="0" eaLnBrk="1" latinLnBrk="0" hangingPunct="1">
        <a:spcBef>
          <a:spcPts val="300"/>
        </a:spcBef>
        <a:buClr>
          <a:schemeClr val="accent1"/>
        </a:buClr>
        <a:buFont typeface="Wingdings 2" panose="05020102010507070707"/>
        <a:buChar char=""/>
        <a:defRPr kumimoji="0" sz="2400" kern="1200">
          <a:solidFill>
            <a:schemeClr val="accent1"/>
          </a:solidFill>
          <a:latin typeface="+mn-lt"/>
          <a:ea typeface="+mn-ea"/>
          <a:cs typeface="+mn-cs"/>
        </a:defRPr>
      </a:lvl3pPr>
      <a:lvl4pPr marL="1179830" indent="-201295" algn="l" rtl="0" eaLnBrk="1" latinLnBrk="0" hangingPunct="1">
        <a:spcBef>
          <a:spcPts val="300"/>
        </a:spcBef>
        <a:buClr>
          <a:schemeClr val="accent1"/>
        </a:buClr>
        <a:buFont typeface="Wingdings 2" panose="05020102010507070707"/>
        <a:buChar char=""/>
        <a:defRPr kumimoji="0" sz="2200" kern="1200">
          <a:solidFill>
            <a:schemeClr val="accent1"/>
          </a:solidFill>
          <a:latin typeface="+mn-lt"/>
          <a:ea typeface="+mn-ea"/>
          <a:cs typeface="+mn-cs"/>
        </a:defRPr>
      </a:lvl4pPr>
      <a:lvl5pPr marL="1390015" indent="-182880" algn="l" rtl="0" eaLnBrk="1" latinLnBrk="0" hangingPunct="1">
        <a:spcBef>
          <a:spcPts val="300"/>
        </a:spcBef>
        <a:buClr>
          <a:schemeClr val="accent3"/>
        </a:buClr>
        <a:buFont typeface="Georgia" panose="02040502050405020303"/>
        <a:buChar char="▫"/>
        <a:defRPr kumimoji="0" sz="2000" kern="1200">
          <a:solidFill>
            <a:schemeClr val="accent3"/>
          </a:solidFill>
          <a:latin typeface="+mn-lt"/>
          <a:ea typeface="+mn-ea"/>
          <a:cs typeface="+mn-cs"/>
        </a:defRPr>
      </a:lvl5pPr>
      <a:lvl6pPr marL="1609090" indent="-182880" algn="l" rtl="0" eaLnBrk="1" latinLnBrk="0" hangingPunct="1">
        <a:spcBef>
          <a:spcPts val="300"/>
        </a:spcBef>
        <a:buClr>
          <a:schemeClr val="accent3"/>
        </a:buClr>
        <a:buFont typeface="Georgia" panose="02040502050405020303"/>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panose="02040502050405020303"/>
        <a:buChar char="▫"/>
        <a:defRPr kumimoji="0" sz="1600" kern="1200">
          <a:solidFill>
            <a:schemeClr val="accent3"/>
          </a:solidFill>
          <a:latin typeface="+mn-lt"/>
          <a:ea typeface="+mn-ea"/>
          <a:cs typeface="+mn-cs"/>
        </a:defRPr>
      </a:lvl7pPr>
      <a:lvl8pPr marL="2030095" indent="-182880" algn="l" rtl="0" eaLnBrk="1" latinLnBrk="0" hangingPunct="1">
        <a:spcBef>
          <a:spcPts val="300"/>
        </a:spcBef>
        <a:buClr>
          <a:schemeClr val="accent3"/>
        </a:buClr>
        <a:buFont typeface="Georgia" panose="02040502050405020303"/>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panose="02040502050405020303"/>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svg"/><Relationship Id="rId1"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3.xml"/><Relationship Id="rId4" Type="http://schemas.openxmlformats.org/officeDocument/2006/relationships/diagramColors" Target="../diagrams/colors3.xml"/><Relationship Id="rId3" Type="http://schemas.openxmlformats.org/officeDocument/2006/relationships/diagramQuickStyle" Target="../diagrams/quickStyle3.xml"/><Relationship Id="rId2" Type="http://schemas.openxmlformats.org/officeDocument/2006/relationships/diagramLayout" Target="../diagrams/layout3.xml"/><Relationship Id="rId1" Type="http://schemas.openxmlformats.org/officeDocument/2006/relationships/diagramData" Target="../diagrams/data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 name="Rectangle 19"/>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829917" y="637953"/>
            <a:ext cx="5744766" cy="3189507"/>
          </a:xfrm>
        </p:spPr>
        <p:txBody>
          <a:bodyPr>
            <a:normAutofit/>
          </a:bodyPr>
          <a:lstStyle/>
          <a:p>
            <a:pPr>
              <a:lnSpc>
                <a:spcPct val="90000"/>
              </a:lnSpc>
            </a:pPr>
            <a:r>
              <a:rPr lang="en-US" sz="5400">
                <a:solidFill>
                  <a:schemeClr val="tx1">
                    <a:lumMod val="75000"/>
                    <a:lumOff val="25000"/>
                  </a:schemeClr>
                </a:solidFill>
              </a:rPr>
              <a:t>REGIONAL INTEGRATION UNDER THE WTO</a:t>
            </a:r>
            <a:endParaRPr lang="en-US" sz="5400">
              <a:solidFill>
                <a:schemeClr val="tx1">
                  <a:lumMod val="75000"/>
                  <a:lumOff val="25000"/>
                </a:schemeClr>
              </a:solidFill>
            </a:endParaRPr>
          </a:p>
        </p:txBody>
      </p:sp>
      <p:sp>
        <p:nvSpPr>
          <p:cNvPr id="22" name="Freeform 5"/>
          <p:cNvSpPr>
            <a:spLocks noGrp="1" noRot="1" noChangeAspect="1" noMove="1" noResize="1" noEditPoints="1" noAdjustHandles="1" noChangeArrowheads="1" noChangeShapeType="1" noTextEdit="1"/>
          </p:cNvSpPr>
          <p:nvPr/>
        </p:nvSpPr>
        <p:spPr bwMode="auto">
          <a:xfrm flipH="1">
            <a:off x="591818" y="4356608"/>
            <a:ext cx="406535" cy="1997227"/>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lstStyle/>
          <a:p>
            <a:endParaRPr lang="en-US" dirty="0"/>
          </a:p>
        </p:txBody>
      </p:sp>
      <p:sp>
        <p:nvSpPr>
          <p:cNvPr id="24" name="Freeform 6"/>
          <p:cNvSpPr>
            <a:spLocks noGrp="1" noRot="1" noChangeAspect="1" noMove="1" noResize="1" noEditPoints="1" noAdjustHandles="1" noChangeArrowheads="1" noChangeShapeType="1" noTextEdit="1"/>
          </p:cNvSpPr>
          <p:nvPr/>
        </p:nvSpPr>
        <p:spPr bwMode="auto">
          <a:xfrm flipH="1">
            <a:off x="587880" y="4214476"/>
            <a:ext cx="277321" cy="1783236"/>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lstStyle/>
          <a:p>
            <a:endParaRPr lang="en-US"/>
          </a:p>
        </p:txBody>
      </p:sp>
      <p:sp>
        <p:nvSpPr>
          <p:cNvPr id="26" name="Freeform 7"/>
          <p:cNvSpPr>
            <a:spLocks noGrp="1" noRot="1" noChangeAspect="1" noMove="1" noResize="1" noEditPoints="1" noAdjustHandles="1" noChangeArrowheads="1" noChangeShapeType="1" noTextEdit="1"/>
          </p:cNvSpPr>
          <p:nvPr/>
        </p:nvSpPr>
        <p:spPr bwMode="auto">
          <a:xfrm flipH="1">
            <a:off x="713809" y="4122185"/>
            <a:ext cx="151393" cy="1727743"/>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lstStyle/>
          <a:p>
            <a:endParaRPr lang="en-US"/>
          </a:p>
        </p:txBody>
      </p:sp>
      <p:sp>
        <p:nvSpPr>
          <p:cNvPr id="28" name="Freeform 6"/>
          <p:cNvSpPr>
            <a:spLocks noGrp="1" noRot="1" noChangeAspect="1" noMove="1" noResize="1" noEditPoints="1" noAdjustHandles="1" noChangeArrowheads="1" noChangeShapeType="1" noTextEdit="1"/>
          </p:cNvSpPr>
          <p:nvPr/>
        </p:nvSpPr>
        <p:spPr bwMode="auto">
          <a:xfrm>
            <a:off x="6545115" y="4214476"/>
            <a:ext cx="254344" cy="1783236"/>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lstStyle/>
          <a:p>
            <a:endParaRPr lang="en-US"/>
          </a:p>
        </p:txBody>
      </p:sp>
      <p:sp>
        <p:nvSpPr>
          <p:cNvPr id="30" name="Freeform 7"/>
          <p:cNvSpPr>
            <a:spLocks noGrp="1" noRot="1" noChangeAspect="1" noMove="1" noResize="1" noEditPoints="1" noAdjustHandles="1" noChangeArrowheads="1" noChangeShapeType="1" noTextEdit="1"/>
          </p:cNvSpPr>
          <p:nvPr/>
        </p:nvSpPr>
        <p:spPr bwMode="auto">
          <a:xfrm>
            <a:off x="6546554" y="4122186"/>
            <a:ext cx="151393" cy="1727743"/>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lstStyle/>
          <a:p>
            <a:endParaRPr lang="en-US"/>
          </a:p>
        </p:txBody>
      </p:sp>
      <p:sp>
        <p:nvSpPr>
          <p:cNvPr id="32" name="Rectangle 8"/>
          <p:cNvSpPr>
            <a:spLocks noGrp="1" noRot="1" noChangeAspect="1" noMove="1" noResize="1" noEditPoints="1" noAdjustHandles="1" noChangeArrowheads="1" noChangeShapeType="1" noTextEdit="1"/>
          </p:cNvSpPr>
          <p:nvPr/>
        </p:nvSpPr>
        <p:spPr bwMode="auto">
          <a:xfrm>
            <a:off x="713585" y="4122187"/>
            <a:ext cx="5983893" cy="1647877"/>
          </a:xfrm>
          <a:prstGeom prst="rect">
            <a:avLst/>
          </a:prstGeom>
          <a:solidFill>
            <a:schemeClr val="accent1"/>
          </a:solidFill>
          <a:ln>
            <a:noFill/>
          </a:ln>
        </p:spPr>
        <p:txBody>
          <a:bodyPr vert="horz" wrap="square" lIns="91440" tIns="45720" rIns="91440" bIns="45720" numCol="1" anchor="t" anchorCtr="0" compatLnSpc="1"/>
          <a:lstStyle/>
          <a:p>
            <a:endParaRPr lang="en-US"/>
          </a:p>
        </p:txBody>
      </p:sp>
      <p:sp>
        <p:nvSpPr>
          <p:cNvPr id="3" name="Subtitle 2"/>
          <p:cNvSpPr>
            <a:spLocks noGrp="1"/>
          </p:cNvSpPr>
          <p:nvPr>
            <p:ph type="subTitle" idx="1"/>
          </p:nvPr>
        </p:nvSpPr>
        <p:spPr>
          <a:xfrm>
            <a:off x="829917" y="4376667"/>
            <a:ext cx="5744766" cy="1089254"/>
          </a:xfrm>
        </p:spPr>
        <p:txBody>
          <a:bodyPr anchor="ctr">
            <a:normAutofit/>
          </a:bodyPr>
          <a:lstStyle/>
          <a:p>
            <a:r>
              <a:rPr lang="en-US">
                <a:solidFill>
                  <a:srgbClr val="FEFFFF"/>
                </a:solidFill>
              </a:rPr>
              <a:t>Unit 5</a:t>
            </a:r>
            <a:endParaRPr lang="en-US">
              <a:solidFill>
                <a:srgbClr val="FEFFFF"/>
              </a:solidFill>
            </a:endParaRPr>
          </a:p>
        </p:txBody>
      </p:sp>
      <p:sp>
        <p:nvSpPr>
          <p:cNvPr id="34" name="Rectangle 8"/>
          <p:cNvSpPr>
            <a:spLocks noGrp="1" noRot="1" noChangeAspect="1" noMove="1" noResize="1" noEditPoints="1" noAdjustHandles="1" noChangeArrowheads="1" noChangeShapeType="1" noTextEdit="1"/>
          </p:cNvSpPr>
          <p:nvPr/>
        </p:nvSpPr>
        <p:spPr bwMode="auto">
          <a:xfrm>
            <a:off x="6799459" y="4356608"/>
            <a:ext cx="2341559" cy="1641104"/>
          </a:xfrm>
          <a:prstGeom prst="rect">
            <a:avLst/>
          </a:prstGeom>
          <a:solidFill>
            <a:schemeClr val="accent1"/>
          </a:solidFill>
          <a:ln>
            <a:noFill/>
          </a:ln>
        </p:spPr>
        <p:txBody>
          <a:bodyPr vert="horz" wrap="square" lIns="91440" tIns="45720" rIns="91440" bIns="45720" numCol="1" anchor="t" anchorCtr="0" compatLnSpc="1"/>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21130" y="1441245"/>
            <a:ext cx="5132070" cy="1469965"/>
          </a:xfrm>
        </p:spPr>
        <p:txBody>
          <a:bodyPr anchor="ctr">
            <a:normAutofit/>
          </a:bodyPr>
          <a:lstStyle/>
          <a:p>
            <a:r>
              <a:rPr lang="en-US" sz="4400" dirty="0"/>
              <a:t>Interim Agreements</a:t>
            </a:r>
            <a:endParaRPr lang="en-US" sz="4400" dirty="0"/>
          </a:p>
        </p:txBody>
      </p:sp>
      <p:pic>
        <p:nvPicPr>
          <p:cNvPr id="7" name="Graphic 6" descr="Commitments"/>
          <p:cNvPicPr>
            <a:picLocks noChangeAspect="1"/>
          </p:cNvPicPr>
          <p:nvPr/>
        </p:nvPicPr>
        <p:blipFill>
          <a:blip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628650" y="3017520"/>
            <a:ext cx="822960" cy="822960"/>
          </a:xfrm>
          <a:prstGeom prst="rect">
            <a:avLst/>
          </a:prstGeom>
        </p:spPr>
      </p:pic>
      <p:sp>
        <p:nvSpPr>
          <p:cNvPr id="3" name="Content Placeholder 2"/>
          <p:cNvSpPr>
            <a:spLocks noGrp="1"/>
          </p:cNvSpPr>
          <p:nvPr>
            <p:ph idx="1"/>
          </p:nvPr>
        </p:nvSpPr>
        <p:spPr>
          <a:xfrm>
            <a:off x="1143000" y="2911209"/>
            <a:ext cx="6705600" cy="3184791"/>
          </a:xfrm>
        </p:spPr>
        <p:txBody>
          <a:bodyPr>
            <a:normAutofit fontScale="92500" lnSpcReduction="10000"/>
          </a:bodyPr>
          <a:lstStyle/>
          <a:p>
            <a:pPr lvl="1">
              <a:lnSpc>
                <a:spcPct val="90000"/>
              </a:lnSpc>
            </a:pPr>
            <a:r>
              <a:rPr lang="en-US" sz="3200" dirty="0"/>
              <a:t>These are agreements which have not yet fulfilled all the requisites of a fully fledged Free Trade Area or Customs Union but will lead to such an RTA. </a:t>
            </a:r>
            <a:endParaRPr lang="en-US" sz="3200" dirty="0"/>
          </a:p>
          <a:p>
            <a:pPr marL="411480" lvl="1" indent="0">
              <a:lnSpc>
                <a:spcPct val="90000"/>
              </a:lnSpc>
              <a:buNone/>
            </a:pPr>
            <a:endParaRPr lang="en-US" sz="3200" dirty="0"/>
          </a:p>
          <a:p>
            <a:pPr lvl="1">
              <a:lnSpc>
                <a:spcPct val="90000"/>
              </a:lnSpc>
            </a:pPr>
            <a:r>
              <a:rPr lang="en-US" sz="3200" dirty="0"/>
              <a:t>The FTA or CU should be formed within a period of 10 years</a:t>
            </a:r>
            <a:endParaRPr lang="en-US" sz="3200" dirty="0"/>
          </a:p>
          <a:p>
            <a:pPr lvl="1">
              <a:lnSpc>
                <a:spcPct val="90000"/>
              </a:lnSpc>
            </a:pPr>
            <a:endParaRPr lang="en-US" sz="1600" dirty="0"/>
          </a:p>
          <a:p>
            <a:pPr lvl="1">
              <a:lnSpc>
                <a:spcPct val="90000"/>
              </a:lnSpc>
            </a:pPr>
            <a:endParaRPr lang="en-US" sz="1600" dirty="0"/>
          </a:p>
          <a:p>
            <a:pPr>
              <a:lnSpc>
                <a:spcPct val="90000"/>
              </a:lnSpc>
            </a:pPr>
            <a:endParaRPr lang="en-US" sz="1600" dirty="0"/>
          </a:p>
        </p:txBody>
      </p:sp>
      <p:pic>
        <p:nvPicPr>
          <p:cNvPr id="9" name="Graphic 8"/>
          <p:cNvPicPr>
            <a:picLocks noGrp="1" noRot="1" noChangeAspect="1" noMove="1" noResize="1" noEditPoints="1" noAdjustHandles="1" noChangeArrowheads="1" noChangeShapeType="1" noCrop="1"/>
          </p:cNvPicPr>
          <p:nvPr/>
        </p:nvPicPr>
        <p:blipFill>
          <a:blip r:embed="rId1">
            <a:alphaModFix amt="15000"/>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4981073" y="1469503"/>
            <a:ext cx="3918995" cy="391899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4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a:spLocks noGrp="1" noRot="1" noChangeAspect="1" noMove="1" noResize="1" noEditPoints="1" noAdjustHandles="1" noChangeArrowheads="1" noChangeShapeType="1" noTextEdit="1"/>
          </p:cNvSpPr>
          <p:nvPr/>
        </p:nvSpPr>
        <p:spPr>
          <a:xfrm>
            <a:off x="0" y="-1"/>
            <a:ext cx="9144000" cy="6858000"/>
          </a:xfrm>
          <a:prstGeom prst="rect">
            <a:avLst/>
          </a:prstGeom>
          <a:solidFill>
            <a:schemeClr val="accent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48640" y="1170432"/>
            <a:ext cx="7900416" cy="2734056"/>
          </a:xfrm>
        </p:spPr>
        <p:txBody>
          <a:bodyPr anchor="b">
            <a:normAutofit/>
          </a:bodyPr>
          <a:lstStyle/>
          <a:p>
            <a:pPr>
              <a:lnSpc>
                <a:spcPct val="90000"/>
              </a:lnSpc>
            </a:pPr>
            <a:r>
              <a:rPr lang="en-US" sz="6000" dirty="0"/>
              <a:t>The Internal Trade Requirement of RTA Art XXIV.8</a:t>
            </a:r>
            <a:endParaRPr lang="en-US" sz="6000" dirty="0"/>
          </a:p>
        </p:txBody>
      </p:sp>
      <p:cxnSp>
        <p:nvCxnSpPr>
          <p:cNvPr id="12" name="Straight Connector 11"/>
          <p:cNvCxnSpPr>
            <a:cxnSpLocks noGrp="1" noRot="1" noChangeAspect="1" noMove="1" noResize="1" noEditPoints="1" noAdjustHandles="1" noChangeArrowheads="1" noChangeShapeType="1"/>
          </p:cNvCxnSpPr>
          <p:nvPr/>
        </p:nvCxnSpPr>
        <p:spPr>
          <a:xfrm flipH="1">
            <a:off x="549426" y="246028"/>
            <a:ext cx="191621" cy="54655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Content Placeholder 2"/>
          <p:cNvSpPr>
            <a:spLocks noGrp="1"/>
          </p:cNvSpPr>
          <p:nvPr>
            <p:ph idx="1"/>
          </p:nvPr>
        </p:nvSpPr>
        <p:spPr>
          <a:xfrm>
            <a:off x="548640" y="4069080"/>
            <a:ext cx="7886700" cy="2042605"/>
          </a:xfrm>
        </p:spPr>
        <p:txBody>
          <a:bodyPr anchor="t">
            <a:normAutofit/>
          </a:bodyPr>
          <a:lstStyle/>
          <a:p>
            <a:r>
              <a:rPr lang="en-US" sz="2400" dirty="0">
                <a:solidFill>
                  <a:schemeClr val="tx2"/>
                </a:solidFill>
              </a:rPr>
              <a:t>These are common to FTAs and CUs</a:t>
            </a:r>
            <a:endParaRPr lang="en-US" sz="2400" dirty="0">
              <a:solidFill>
                <a:schemeClr val="tx2"/>
              </a:solidFill>
            </a:endParaRPr>
          </a:p>
          <a:p>
            <a:r>
              <a:rPr lang="en-US" sz="2400" dirty="0">
                <a:solidFill>
                  <a:schemeClr val="tx2"/>
                </a:solidFill>
              </a:rPr>
              <a:t>A WTO member who wishes to enter a CU or FTA must eliminate tariffs and other trade restrictions in respect to products that originate from countries that are member states of the FTA or CU</a:t>
            </a:r>
            <a:endParaRPr lang="en-US" sz="2400" dirty="0">
              <a:solidFill>
                <a:schemeClr val="tx2"/>
              </a:solidFill>
            </a:endParaRPr>
          </a:p>
          <a:p>
            <a:endParaRPr lang="en-US" sz="1600" dirty="0">
              <a:solidFill>
                <a:schemeClr val="tx2"/>
              </a:solidFill>
            </a:endParaRPr>
          </a:p>
          <a:p>
            <a:endParaRPr lang="en-US" sz="1600" dirty="0">
              <a:solidFill>
                <a:schemeClr val="tx2"/>
              </a:solidFill>
            </a:endParaRPr>
          </a:p>
          <a:p>
            <a:endParaRPr lang="en-US" sz="1600" dirty="0">
              <a:solidFill>
                <a:schemeClr val="tx2"/>
              </a:solidFill>
            </a:endParaRPr>
          </a:p>
        </p:txBody>
      </p:sp>
      <p:cxnSp>
        <p:nvCxnSpPr>
          <p:cNvPr id="14" name="Straight Connector 13"/>
          <p:cNvCxnSpPr>
            <a:cxnSpLocks noGrp="1" noRot="1" noChangeAspect="1" noMove="1" noResize="1" noEditPoints="1" noAdjustHandles="1" noChangeArrowheads="1" noChangeShapeType="1"/>
          </p:cNvCxnSpPr>
          <p:nvPr/>
        </p:nvCxnSpPr>
        <p:spPr>
          <a:xfrm flipH="1">
            <a:off x="630330" y="6522756"/>
            <a:ext cx="8037891" cy="0"/>
          </a:xfrm>
          <a:prstGeom prst="line">
            <a:avLst/>
          </a:prstGeom>
          <a:ln w="12700" cap="sq">
            <a:solidFill>
              <a:schemeClr val="tx2"/>
            </a:solidFill>
            <a:headEnd type="none"/>
            <a:tailEnd type="none"/>
          </a:ln>
        </p:spPr>
        <p:style>
          <a:lnRef idx="1">
            <a:schemeClr val="accent1"/>
          </a:lnRef>
          <a:fillRef idx="0">
            <a:schemeClr val="accent1"/>
          </a:fillRef>
          <a:effectRef idx="0">
            <a:schemeClr val="accent1"/>
          </a:effectRef>
          <a:fontRef idx="minor">
            <a:schemeClr val="tx1"/>
          </a:fontRef>
        </p:style>
      </p:cxnSp>
      <p:grpSp>
        <p:nvGrpSpPr>
          <p:cNvPr id="16" name="Group 15"/>
          <p:cNvGrpSpPr>
            <a:grpSpLocks noGrp="1" noRot="1" noChangeAspect="1" noMove="1" noResize="1" noUngrp="1"/>
          </p:cNvGrpSpPr>
          <p:nvPr/>
        </p:nvGrpSpPr>
        <p:grpSpPr>
          <a:xfrm>
            <a:off x="10644791" y="6400800"/>
            <a:ext cx="338328" cy="240175"/>
            <a:chOff x="4089400" y="933450"/>
            <a:chExt cx="338328" cy="341938"/>
          </a:xfrm>
        </p:grpSpPr>
        <p:cxnSp>
          <p:nvCxnSpPr>
            <p:cNvPr id="17" name="Straight Connector 16"/>
            <p:cNvCxnSpPr/>
            <p:nvPr/>
          </p:nvCxnSpPr>
          <p:spPr>
            <a:xfrm>
              <a:off x="4258564" y="933450"/>
              <a:ext cx="0" cy="341938"/>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4089400" y="1104419"/>
              <a:ext cx="338328"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0936" y="502920"/>
            <a:ext cx="7882128" cy="1975104"/>
          </a:xfrm>
        </p:spPr>
        <p:txBody>
          <a:bodyPr anchor="b">
            <a:normAutofit/>
          </a:bodyPr>
          <a:lstStyle/>
          <a:p>
            <a:r>
              <a:rPr lang="en-US" sz="4300" dirty="0"/>
              <a:t>The External Trade Requirement of RTA</a:t>
            </a:r>
            <a:endParaRPr lang="en-US" sz="4300" dirty="0"/>
          </a:p>
        </p:txBody>
      </p:sp>
      <p:sp>
        <p:nvSpPr>
          <p:cNvPr id="10" name="Rectangle 9"/>
          <p:cNvSpPr>
            <a:spLocks noGrp="1" noRot="1" noChangeAspect="1" noMove="1" noResize="1" noEditPoints="1" noAdjustHandles="1" noChangeArrowheads="1" noChangeShapeType="1" noTextEdit="1"/>
          </p:cNvSpPr>
          <p:nvPr/>
        </p:nvSpPr>
        <p:spPr>
          <a:xfrm>
            <a:off x="632079" y="0"/>
            <a:ext cx="7879842"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2" name="Rectangle 11"/>
          <p:cNvSpPr>
            <a:spLocks noGrp="1" noRot="1" noChangeAspect="1" noMove="1" noResize="1" noEditPoints="1" noAdjustHandles="1" noChangeArrowheads="1" noChangeShapeType="1" noTextEdit="1"/>
          </p:cNvSpPr>
          <p:nvPr/>
        </p:nvSpPr>
        <p:spPr>
          <a:xfrm>
            <a:off x="630936" y="2894076"/>
            <a:ext cx="787984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630936" y="3169920"/>
            <a:ext cx="7882128" cy="2990088"/>
          </a:xfrm>
        </p:spPr>
        <p:txBody>
          <a:bodyPr>
            <a:normAutofit/>
          </a:bodyPr>
          <a:lstStyle/>
          <a:p>
            <a:r>
              <a:rPr lang="en-US" dirty="0"/>
              <a:t>Free Trade Areas and Customs Unions</a:t>
            </a:r>
            <a:endParaRPr lang="en-US" dirty="0"/>
          </a:p>
          <a:p>
            <a:pPr lvl="1"/>
            <a:r>
              <a:rPr lang="en-US" sz="2800" dirty="0"/>
              <a:t>Tariffs and other trade restrictions existing with countries that are not member states of the FTA must not be higher or more restrictive than they were prior to the formation of the FTA</a:t>
            </a:r>
            <a:endParaRPr lang="en-US"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p:cNvSpPr>
            <a:spLocks noGrp="1" noRot="1" noChangeAspect="1" noMove="1" noResize="1" noEditPoints="1" noAdjustHandles="1" noChangeArrowheads="1" noChangeShapeType="1" noTextEdit="1"/>
          </p:cNvSpPr>
          <p:nvPr/>
        </p:nvSpPr>
        <p:spPr>
          <a:xfrm>
            <a:off x="409575" y="349250"/>
            <a:ext cx="8324850" cy="18034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588168"/>
            <a:ext cx="7886700" cy="1325563"/>
          </a:xfrm>
        </p:spPr>
        <p:txBody>
          <a:bodyPr>
            <a:normAutofit/>
          </a:bodyPr>
          <a:lstStyle/>
          <a:p>
            <a:pPr algn="ctr"/>
            <a:r>
              <a:rPr lang="en-US">
                <a:solidFill>
                  <a:srgbClr val="FFFFFF"/>
                </a:solidFill>
              </a:rPr>
              <a:t>PTAs in the GATS context: Art. V GATS</a:t>
            </a:r>
            <a:endParaRPr lang="en-US">
              <a:solidFill>
                <a:srgbClr val="FFFFFF"/>
              </a:solidFill>
            </a:endParaRPr>
          </a:p>
        </p:txBody>
      </p:sp>
      <p:sp>
        <p:nvSpPr>
          <p:cNvPr id="3" name="Content Placeholder 2"/>
          <p:cNvSpPr>
            <a:spLocks noGrp="1"/>
          </p:cNvSpPr>
          <p:nvPr>
            <p:ph idx="1"/>
          </p:nvPr>
        </p:nvSpPr>
        <p:spPr>
          <a:xfrm>
            <a:off x="533399" y="2391568"/>
            <a:ext cx="8201025" cy="3878264"/>
          </a:xfrm>
        </p:spPr>
        <p:txBody>
          <a:bodyPr anchor="ctr">
            <a:normAutofit/>
          </a:bodyPr>
          <a:lstStyle/>
          <a:p>
            <a:r>
              <a:rPr lang="en-US" sz="2100" dirty="0"/>
              <a:t>Procedural obligation:</a:t>
            </a:r>
            <a:endParaRPr lang="en-US" sz="2100" dirty="0"/>
          </a:p>
          <a:p>
            <a:pPr lvl="1"/>
            <a:r>
              <a:rPr lang="en-US" sz="2100" dirty="0"/>
              <a:t>All WTO members who wish to enter a PTA are under an obligation to notify the scheme to the Council for Trade in Services (Art. V.7, GATS)</a:t>
            </a:r>
            <a:endParaRPr lang="en-US" sz="2100" dirty="0"/>
          </a:p>
          <a:p>
            <a:r>
              <a:rPr lang="en-US" sz="2100" dirty="0"/>
              <a:t>Substantive obligation:</a:t>
            </a:r>
            <a:endParaRPr lang="en-US" sz="2100" dirty="0"/>
          </a:p>
          <a:p>
            <a:pPr lvl="1"/>
            <a:r>
              <a:rPr lang="en-US" sz="2100" dirty="0"/>
              <a:t>Ensure elimination of all discrimination within the framework of substantial sectoral coverage Art V.1(internal requirement)</a:t>
            </a:r>
            <a:endParaRPr lang="en-US" sz="2100" dirty="0"/>
          </a:p>
          <a:p>
            <a:pPr lvl="1"/>
            <a:r>
              <a:rPr lang="en-US" sz="2100" dirty="0"/>
              <a:t>Prohibits erecting new trade barriers towards non-participants in the scheme art V.5(external requirement)</a:t>
            </a:r>
            <a:endParaRPr lang="en-US" sz="2100" dirty="0"/>
          </a:p>
          <a:p>
            <a:pPr marL="411480" lvl="1" indent="0">
              <a:buNone/>
            </a:pPr>
            <a:endParaRPr lang="en-US" sz="2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p:cNvSpPr>
            <a:spLocks noGrp="1" noRot="1" noChangeAspect="1" noMove="1" noResize="1" noEditPoints="1" noAdjustHandles="1" noChangeArrowheads="1" noChangeShapeType="1" noTextEdit="1"/>
          </p:cNvSpPr>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lstStyle/>
          <a:p>
            <a:endParaRPr lang="en-US"/>
          </a:p>
        </p:txBody>
      </p:sp>
      <p:sp>
        <p:nvSpPr>
          <p:cNvPr id="12" name="Freeform 46"/>
          <p:cNvSpPr>
            <a:spLocks noGrp="1" noRot="1" noChangeAspect="1" noMove="1" noResize="1" noEditPoints="1" noAdjustHandles="1" noChangeArrowheads="1" noChangeShapeType="1" noTextEdit="1"/>
          </p:cNvSpPr>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lstStyle/>
          <a:p>
            <a:endParaRPr lang="en-US"/>
          </a:p>
        </p:txBody>
      </p:sp>
      <p:sp>
        <p:nvSpPr>
          <p:cNvPr id="14" name="Freeform 47"/>
          <p:cNvSpPr>
            <a:spLocks noGrp="1" noRot="1" noChangeAspect="1" noMove="1" noResize="1" noEditPoints="1" noAdjustHandles="1" noChangeArrowheads="1" noChangeShapeType="1" noTextEdit="1"/>
          </p:cNvSpPr>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lstStyle/>
          <a:p>
            <a:endParaRPr lang="en-US"/>
          </a:p>
        </p:txBody>
      </p:sp>
      <p:sp>
        <p:nvSpPr>
          <p:cNvPr id="16" name="Freeform 44"/>
          <p:cNvSpPr>
            <a:spLocks noGrp="1" noRot="1" noChangeAspect="1" noMove="1" noResize="1" noEditPoints="1" noAdjustHandles="1" noChangeArrowheads="1" noChangeShapeType="1" noTextEdit="1"/>
          </p:cNvSpPr>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lstStyle/>
          <a:p>
            <a:endParaRPr lang="en-US"/>
          </a:p>
        </p:txBody>
      </p:sp>
      <p:sp>
        <p:nvSpPr>
          <p:cNvPr id="18" name="Rectangle 17"/>
          <p:cNvSpPr>
            <a:spLocks noGrp="1" noRot="1" noChangeAspect="1" noMove="1" noResize="1" noEditPoints="1" noAdjustHandles="1" noChangeArrowheads="1" noChangeShapeType="1" noTextEdit="1"/>
          </p:cNvSpPr>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lstStyle/>
          <a:p>
            <a:endParaRPr lang="en-US"/>
          </a:p>
        </p:txBody>
      </p:sp>
      <p:sp>
        <p:nvSpPr>
          <p:cNvPr id="2" name="Title 1"/>
          <p:cNvSpPr>
            <a:spLocks noGrp="1"/>
          </p:cNvSpPr>
          <p:nvPr>
            <p:ph type="title"/>
          </p:nvPr>
        </p:nvSpPr>
        <p:spPr>
          <a:xfrm>
            <a:off x="718879" y="800392"/>
            <a:ext cx="7698523" cy="1212102"/>
          </a:xfrm>
        </p:spPr>
        <p:txBody>
          <a:bodyPr>
            <a:normAutofit/>
          </a:bodyPr>
          <a:lstStyle/>
          <a:p>
            <a:r>
              <a:rPr lang="en-US" sz="3500">
                <a:solidFill>
                  <a:srgbClr val="FFFFFF"/>
                </a:solidFill>
              </a:rPr>
              <a:t>Other Types Of Regional Integration</a:t>
            </a:r>
            <a:endParaRPr lang="en-US" sz="3500">
              <a:solidFill>
                <a:srgbClr val="FFFFFF"/>
              </a:solidFill>
            </a:endParaRPr>
          </a:p>
        </p:txBody>
      </p:sp>
      <p:sp>
        <p:nvSpPr>
          <p:cNvPr id="3" name="Content Placeholder 2"/>
          <p:cNvSpPr>
            <a:spLocks noGrp="1"/>
          </p:cNvSpPr>
          <p:nvPr>
            <p:ph idx="1"/>
          </p:nvPr>
        </p:nvSpPr>
        <p:spPr>
          <a:xfrm>
            <a:off x="1025718" y="2490436"/>
            <a:ext cx="7281746" cy="3567173"/>
          </a:xfrm>
        </p:spPr>
        <p:txBody>
          <a:bodyPr anchor="ctr">
            <a:normAutofit fontScale="92500"/>
          </a:bodyPr>
          <a:lstStyle/>
          <a:p>
            <a:r>
              <a:rPr lang="en-US" sz="2100" dirty="0"/>
              <a:t>The following forms of Regional Integration exist but are not provided for in the GATT;</a:t>
            </a:r>
            <a:endParaRPr lang="en-US" sz="2100" dirty="0"/>
          </a:p>
          <a:p>
            <a:pPr lvl="1"/>
            <a:r>
              <a:rPr lang="en-US" sz="2100" dirty="0"/>
              <a:t>Common Market</a:t>
            </a:r>
            <a:endParaRPr lang="en-US" sz="2100" dirty="0"/>
          </a:p>
          <a:p>
            <a:pPr lvl="2"/>
            <a:r>
              <a:rPr lang="en-US" sz="2100" dirty="0"/>
              <a:t>An economic unit that is formed by nations to reduce trade barriers among its members by imposing few or no duties on trade with one another. </a:t>
            </a:r>
            <a:endParaRPr lang="en-US" sz="2100" dirty="0"/>
          </a:p>
          <a:p>
            <a:pPr lvl="2"/>
            <a:r>
              <a:rPr lang="en-US" dirty="0"/>
              <a:t>In addition, a common tariff is imposed on trade with other countries.</a:t>
            </a:r>
            <a:endParaRPr lang="en-US" dirty="0"/>
          </a:p>
          <a:p>
            <a:pPr lvl="2"/>
            <a:r>
              <a:rPr lang="en-US" dirty="0"/>
              <a:t>Movement of factors of production (capital and </a:t>
            </a:r>
            <a:r>
              <a:rPr lang="en-US" dirty="0" err="1"/>
              <a:t>labour</a:t>
            </a:r>
            <a:r>
              <a:rPr lang="en-US" dirty="0"/>
              <a:t>) is </a:t>
            </a:r>
            <a:r>
              <a:rPr lang="en-US" dirty="0" err="1"/>
              <a:t>liberalised</a:t>
            </a:r>
            <a:endParaRPr lang="en-US" dirty="0"/>
          </a:p>
          <a:p>
            <a:pPr lvl="2"/>
            <a:endParaRPr lang="en-US" sz="2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p:cNvSpPr>
            <a:spLocks noGrp="1" noRot="1" noChangeAspect="1" noMove="1" noResize="1" noEditPoints="1" noAdjustHandles="1" noChangeArrowheads="1" noChangeShapeType="1" noTextEdit="1"/>
          </p:cNvSpPr>
          <p:nvPr/>
        </p:nvSpPr>
        <p:spPr bwMode="auto">
          <a:xfrm>
            <a:off x="307282" y="1022350"/>
            <a:ext cx="532209"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lstStyle/>
          <a:p>
            <a:endParaRPr lang="en-US"/>
          </a:p>
        </p:txBody>
      </p:sp>
      <p:sp>
        <p:nvSpPr>
          <p:cNvPr id="12" name="Freeform 46"/>
          <p:cNvSpPr>
            <a:spLocks noGrp="1" noRot="1" noChangeAspect="1" noMove="1" noResize="1" noEditPoints="1" noAdjustHandles="1" noChangeArrowheads="1" noChangeShapeType="1" noTextEdit="1"/>
          </p:cNvSpPr>
          <p:nvPr/>
        </p:nvSpPr>
        <p:spPr bwMode="auto">
          <a:xfrm>
            <a:off x="307282" y="837744"/>
            <a:ext cx="302419"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lstStyle/>
          <a:p>
            <a:endParaRPr lang="en-US"/>
          </a:p>
        </p:txBody>
      </p:sp>
      <p:sp>
        <p:nvSpPr>
          <p:cNvPr id="14" name="Freeform 47"/>
          <p:cNvSpPr>
            <a:spLocks noGrp="1" noRot="1" noChangeAspect="1" noMove="1" noResize="1" noEditPoints="1" noAdjustHandles="1" noChangeArrowheads="1" noChangeShapeType="1" noTextEdit="1"/>
          </p:cNvSpPr>
          <p:nvPr/>
        </p:nvSpPr>
        <p:spPr bwMode="auto">
          <a:xfrm>
            <a:off x="483495" y="640894"/>
            <a:ext cx="126206"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lstStyle/>
          <a:p>
            <a:endParaRPr lang="en-US"/>
          </a:p>
        </p:txBody>
      </p:sp>
      <p:sp>
        <p:nvSpPr>
          <p:cNvPr id="16" name="Freeform 44"/>
          <p:cNvSpPr>
            <a:spLocks noGrp="1" noRot="1" noChangeAspect="1" noMove="1" noResize="1" noEditPoints="1" noAdjustHandles="1" noChangeArrowheads="1" noChangeShapeType="1" noTextEdit="1"/>
          </p:cNvSpPr>
          <p:nvPr/>
        </p:nvSpPr>
        <p:spPr bwMode="auto">
          <a:xfrm>
            <a:off x="8417402" y="635716"/>
            <a:ext cx="246459"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lstStyle/>
          <a:p>
            <a:endParaRPr lang="en-US"/>
          </a:p>
        </p:txBody>
      </p:sp>
      <p:sp>
        <p:nvSpPr>
          <p:cNvPr id="18" name="Rectangle 17"/>
          <p:cNvSpPr>
            <a:spLocks noGrp="1" noRot="1" noChangeAspect="1" noMove="1" noResize="1" noEditPoints="1" noAdjustHandles="1" noChangeArrowheads="1" noChangeShapeType="1" noTextEdit="1"/>
          </p:cNvSpPr>
          <p:nvPr/>
        </p:nvSpPr>
        <p:spPr bwMode="auto">
          <a:xfrm>
            <a:off x="483041" y="635715"/>
            <a:ext cx="8180897" cy="1541457"/>
          </a:xfrm>
          <a:prstGeom prst="rect">
            <a:avLst/>
          </a:prstGeom>
          <a:solidFill>
            <a:schemeClr val="accent1"/>
          </a:solidFill>
          <a:ln>
            <a:noFill/>
          </a:ln>
        </p:spPr>
        <p:txBody>
          <a:bodyPr vert="horz" wrap="square" lIns="91440" tIns="45720" rIns="91440" bIns="45720" numCol="1" anchor="t" anchorCtr="0" compatLnSpc="1"/>
          <a:lstStyle/>
          <a:p>
            <a:endParaRPr lang="en-US"/>
          </a:p>
        </p:txBody>
      </p:sp>
      <p:sp>
        <p:nvSpPr>
          <p:cNvPr id="2" name="Title 1"/>
          <p:cNvSpPr>
            <a:spLocks noGrp="1"/>
          </p:cNvSpPr>
          <p:nvPr>
            <p:ph type="title"/>
          </p:nvPr>
        </p:nvSpPr>
        <p:spPr>
          <a:xfrm>
            <a:off x="718879" y="800392"/>
            <a:ext cx="7698523" cy="1212102"/>
          </a:xfrm>
        </p:spPr>
        <p:txBody>
          <a:bodyPr>
            <a:normAutofit/>
          </a:bodyPr>
          <a:lstStyle/>
          <a:p>
            <a:r>
              <a:rPr lang="en-US" sz="3500">
                <a:solidFill>
                  <a:srgbClr val="FFFFFF"/>
                </a:solidFill>
              </a:rPr>
              <a:t>Types Of Regional Integration</a:t>
            </a:r>
            <a:endParaRPr lang="en-US" sz="3500">
              <a:solidFill>
                <a:srgbClr val="FFFFFF"/>
              </a:solidFill>
            </a:endParaRPr>
          </a:p>
        </p:txBody>
      </p:sp>
      <p:sp>
        <p:nvSpPr>
          <p:cNvPr id="3" name="Content Placeholder 2"/>
          <p:cNvSpPr>
            <a:spLocks noGrp="1"/>
          </p:cNvSpPr>
          <p:nvPr>
            <p:ph idx="1"/>
          </p:nvPr>
        </p:nvSpPr>
        <p:spPr>
          <a:xfrm>
            <a:off x="948669" y="1977580"/>
            <a:ext cx="7281746" cy="4080028"/>
          </a:xfrm>
        </p:spPr>
        <p:txBody>
          <a:bodyPr anchor="ctr">
            <a:normAutofit/>
          </a:bodyPr>
          <a:lstStyle/>
          <a:p>
            <a:pPr lvl="1"/>
            <a:r>
              <a:rPr lang="en-US" sz="2100" dirty="0"/>
              <a:t>Economic Union</a:t>
            </a:r>
            <a:endParaRPr lang="en-US" sz="2100" dirty="0"/>
          </a:p>
          <a:p>
            <a:pPr lvl="2"/>
            <a:r>
              <a:rPr lang="en-US" sz="2100" dirty="0"/>
              <a:t>Composed of a common market and a customs union</a:t>
            </a:r>
            <a:endParaRPr lang="en-US" sz="2100" dirty="0"/>
          </a:p>
          <a:p>
            <a:pPr lvl="2"/>
            <a:r>
              <a:rPr lang="en-US" sz="2100" dirty="0"/>
              <a:t>In addition to the characteristics of a customs union and a common market, it allows </a:t>
            </a:r>
            <a:r>
              <a:rPr lang="en-US" sz="2100" dirty="0" err="1"/>
              <a:t>harmonisation</a:t>
            </a:r>
            <a:r>
              <a:rPr lang="en-US" sz="2100" dirty="0"/>
              <a:t> of monetary and fiscal policies of its member states</a:t>
            </a:r>
            <a:endParaRPr lang="en-US" sz="2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p:cNvGrpSpPr>
            <a:grpSpLocks noGrp="1" noRot="1" noChangeAspect="1" noMove="1" noResize="1" noUngrp="1"/>
          </p:cNvGrpSpPr>
          <p:nvPr/>
        </p:nvGrpSpPr>
        <p:grpSpPr>
          <a:xfrm>
            <a:off x="307282" y="635715"/>
            <a:ext cx="8356656" cy="2482136"/>
            <a:chOff x="409710" y="635715"/>
            <a:chExt cx="11142208" cy="2482136"/>
          </a:xfrm>
        </p:grpSpPr>
        <p:sp>
          <p:nvSpPr>
            <p:cNvPr id="13" name="Freeform 44"/>
            <p:cNvSpPr/>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lstStyle/>
            <a:p>
              <a:endParaRPr lang="en-US"/>
            </a:p>
          </p:txBody>
        </p:sp>
        <p:sp>
          <p:nvSpPr>
            <p:cNvPr id="14" name="Freeform 45"/>
            <p:cNvSpPr/>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lstStyle/>
            <a:p>
              <a:endParaRPr lang="en-US"/>
            </a:p>
          </p:txBody>
        </p:sp>
        <p:sp>
          <p:nvSpPr>
            <p:cNvPr id="15" name="Freeform 46"/>
            <p:cNvSpPr/>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lstStyle/>
            <a:p>
              <a:endParaRPr lang="en-US"/>
            </a:p>
          </p:txBody>
        </p:sp>
        <p:sp>
          <p:nvSpPr>
            <p:cNvPr id="16" name="Freeform 47"/>
            <p:cNvSpPr/>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lstStyle/>
            <a:p>
              <a:endParaRPr lang="en-US"/>
            </a:p>
          </p:txBody>
        </p:sp>
        <p:sp>
          <p:nvSpPr>
            <p:cNvPr id="17" name="Rectangle 16"/>
            <p:cNvSpPr>
              <a:spLocks noChangeArrowheads="1"/>
            </p:cNvSpPr>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lstStyle/>
            <a:p>
              <a:endParaRPr lang="en-US"/>
            </a:p>
          </p:txBody>
        </p:sp>
      </p:grpSp>
      <p:sp>
        <p:nvSpPr>
          <p:cNvPr id="2" name="Title 1"/>
          <p:cNvSpPr>
            <a:spLocks noGrp="1"/>
          </p:cNvSpPr>
          <p:nvPr>
            <p:ph type="title"/>
          </p:nvPr>
        </p:nvSpPr>
        <p:spPr>
          <a:xfrm>
            <a:off x="1015249" y="759805"/>
            <a:ext cx="7500100" cy="1325563"/>
          </a:xfrm>
        </p:spPr>
        <p:txBody>
          <a:bodyPr>
            <a:normAutofit/>
          </a:bodyPr>
          <a:lstStyle/>
          <a:p>
            <a:r>
              <a:rPr lang="en-US" sz="3500">
                <a:solidFill>
                  <a:srgbClr val="FFFFFF"/>
                </a:solidFill>
              </a:rPr>
              <a:t>Marks Of Origin</a:t>
            </a:r>
            <a:endParaRPr lang="en-US" sz="3500">
              <a:solidFill>
                <a:srgbClr val="FFFFFF"/>
              </a:solidFill>
            </a:endParaRPr>
          </a:p>
        </p:txBody>
      </p:sp>
      <p:graphicFrame>
        <p:nvGraphicFramePr>
          <p:cNvPr id="5" name="Content Placeholder 2"/>
          <p:cNvGraphicFramePr>
            <a:graphicFrameLocks noGrp="1"/>
          </p:cNvGraphicFramePr>
          <p:nvPr>
            <p:ph idx="1"/>
          </p:nvPr>
        </p:nvGraphicFramePr>
        <p:xfrm>
          <a:off x="1066869" y="2499837"/>
          <a:ext cx="7130833" cy="371469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p:cNvSpPr>
            <a:spLocks noGrp="1" noRot="1" noChangeAspect="1" noMove="1" noResize="1" noEditPoints="1" noAdjustHandles="1" noChangeArrowheads="1" noChangeShapeType="1" noTextEdit="1"/>
          </p:cNvSpPr>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p:cNvSpPr>
            <a:spLocks noGrp="1" noRot="1" noChangeAspect="1" noMove="1" noResize="1" noEditPoints="1" noAdjustHandles="1" noChangeArrowheads="1" noChangeShapeType="1" noTextEdit="1"/>
          </p:cNvSpPr>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c 18"/>
          <p:cNvSpPr>
            <a:spLocks noGrp="1" noRot="1" noChangeAspect="1" noMove="1" noResize="1" noEditPoints="1" noAdjustHandles="1" noChangeArrowheads="1" noChangeShapeType="1" noTextEdit="1"/>
          </p:cNvSpPr>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335481" y="591344"/>
            <a:ext cx="5179868" cy="5585619"/>
          </a:xfrm>
        </p:spPr>
        <p:txBody>
          <a:bodyPr anchor="ctr">
            <a:normAutofit/>
          </a:bodyPr>
          <a:lstStyle/>
          <a:p>
            <a:pPr marL="109855" indent="0">
              <a:buNone/>
            </a:pPr>
            <a:endParaRPr lang="en-US"/>
          </a:p>
          <a:p>
            <a:pPr marL="109855" indent="0">
              <a:buNone/>
            </a:pPr>
            <a:endParaRPr lang="en-US"/>
          </a:p>
          <a:p>
            <a:pPr marL="109855" indent="0">
              <a:buNone/>
            </a:pPr>
            <a:endParaRPr lang="en-US"/>
          </a:p>
          <a:p>
            <a:pPr marL="109855" indent="0">
              <a:buNone/>
            </a:pPr>
            <a:r>
              <a:rPr lang="en-US"/>
              <a:t>The End</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400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Freeform: Shape 9"/>
          <p:cNvSpPr>
            <a:spLocks noGrp="1" noRot="1" noChangeAspect="1" noMove="1" noResize="1" noEditPoints="1" noAdjustHandles="1" noChangeArrowheads="1" noChangeShapeType="1" noTextEdit="1"/>
          </p:cNvSpPr>
          <p:nvPr/>
        </p:nvSpPr>
        <p:spPr>
          <a:xfrm>
            <a:off x="0" y="0"/>
            <a:ext cx="3614166"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6E6E6"/>
            </a:solidFill>
          </a:ln>
          <a:effectLst>
            <a:outerShdw blurRad="508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6" name="Freeform: Shape 11"/>
          <p:cNvSpPr>
            <a:spLocks noGrp="1" noRot="1" noChangeAspect="1" noMove="1" noResize="1" noEditPoints="1" noAdjustHandles="1" noChangeArrowheads="1" noChangeShapeType="1" noTextEdit="1"/>
          </p:cNvSpPr>
          <p:nvPr/>
        </p:nvSpPr>
        <p:spPr>
          <a:xfrm>
            <a:off x="0" y="0"/>
            <a:ext cx="3608608"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466344" y="1161288"/>
            <a:ext cx="2702052" cy="4526280"/>
          </a:xfrm>
        </p:spPr>
        <p:txBody>
          <a:bodyPr>
            <a:normAutofit/>
          </a:bodyPr>
          <a:lstStyle/>
          <a:p>
            <a:r>
              <a:rPr lang="en-US" sz="3500"/>
              <a:t>Learning objectives</a:t>
            </a:r>
            <a:endParaRPr lang="en-US" sz="3500"/>
          </a:p>
        </p:txBody>
      </p:sp>
      <p:sp>
        <p:nvSpPr>
          <p:cNvPr id="14" name="Rectangle 13"/>
          <p:cNvSpPr>
            <a:spLocks noGrp="1" noRot="1" noChangeAspect="1" noMove="1" noResize="1" noEditPoints="1" noAdjustHandles="1" noChangeArrowheads="1" noChangeShapeType="1" noTextEdit="1"/>
          </p:cNvSpPr>
          <p:nvPr/>
        </p:nvSpPr>
        <p:spPr>
          <a:xfrm>
            <a:off x="0" y="3102049"/>
            <a:ext cx="96012"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4075611" y="932688"/>
            <a:ext cx="4437453" cy="4992624"/>
          </a:xfrm>
        </p:spPr>
        <p:txBody>
          <a:bodyPr anchor="ctr">
            <a:normAutofit/>
          </a:bodyPr>
          <a:lstStyle/>
          <a:p>
            <a:pPr lvl="0"/>
            <a:r>
              <a:rPr lang="en-US" dirty="0"/>
              <a:t>Define Regional Trade Agreements</a:t>
            </a:r>
            <a:endParaRPr lang="en-US" dirty="0"/>
          </a:p>
          <a:p>
            <a:r>
              <a:rPr lang="en-US" dirty="0"/>
              <a:t>Describe the types of PTAs; Free Trade Areas and Customs Unions</a:t>
            </a:r>
            <a:endParaRPr lang="en-US" dirty="0"/>
          </a:p>
          <a:p>
            <a:pPr lvl="0"/>
            <a:r>
              <a:rPr lang="en-US" dirty="0"/>
              <a:t>Describe PTAs in the GATT and GATS context</a:t>
            </a:r>
            <a:endParaRPr lang="en-US" dirty="0"/>
          </a:p>
          <a:p>
            <a:pPr lvl="0"/>
            <a:r>
              <a:rPr lang="en-US" dirty="0"/>
              <a:t>Describe other forms of RTAs</a:t>
            </a:r>
            <a:endParaRPr lang="en-US" dirty="0"/>
          </a:p>
          <a:p>
            <a:endParaRPr lang="en-US" sz="17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2286" y="4293"/>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9"/>
          <p:cNvSpPr>
            <a:spLocks noGrp="1" noRot="1" noChangeAspect="1" noMove="1" noResize="1" noEditPoints="1" noAdjustHandles="1" noChangeArrowheads="1" noChangeShapeType="1" noTextEdit="1"/>
          </p:cNvSpPr>
          <p:nvPr/>
        </p:nvSpPr>
        <p:spPr>
          <a:xfrm>
            <a:off x="0" y="-4"/>
            <a:ext cx="3125451"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591344"/>
            <a:ext cx="2400300" cy="5585619"/>
          </a:xfrm>
        </p:spPr>
        <p:txBody>
          <a:bodyPr>
            <a:normAutofit/>
          </a:bodyPr>
          <a:lstStyle/>
          <a:p>
            <a:r>
              <a:rPr lang="en-US" sz="3100">
                <a:solidFill>
                  <a:srgbClr val="FFFFFF"/>
                </a:solidFill>
              </a:rPr>
              <a:t>What is Regional Integration?</a:t>
            </a:r>
            <a:endParaRPr lang="en-US" sz="3100">
              <a:solidFill>
                <a:srgbClr val="FFFFFF"/>
              </a:solidFill>
            </a:endParaRPr>
          </a:p>
        </p:txBody>
      </p:sp>
      <p:sp>
        <p:nvSpPr>
          <p:cNvPr id="12" name="Arc 11"/>
          <p:cNvSpPr>
            <a:spLocks noGrp="1" noRot="1" noChangeAspect="1" noMove="1" noResize="1" noEditPoints="1" noAdjustHandles="1" noChangeArrowheads="1" noChangeShapeType="1" noTextEdit="1"/>
          </p:cNvSpPr>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335481" y="591344"/>
            <a:ext cx="5293394" cy="5585619"/>
          </a:xfrm>
        </p:spPr>
        <p:txBody>
          <a:bodyPr anchor="ctr">
            <a:normAutofit/>
          </a:bodyPr>
          <a:lstStyle/>
          <a:p>
            <a:r>
              <a:rPr lang="en-US" dirty="0"/>
              <a:t>Process by which two or more states agree to co-operate and work together in order to achieve peace stability and wealth</a:t>
            </a:r>
            <a:endParaRPr lang="en-US" dirty="0"/>
          </a:p>
          <a:p>
            <a:r>
              <a:rPr lang="en-US" dirty="0"/>
              <a:t>Need not be regional in the sense of geographical proximity i.e. may be cross – regional</a:t>
            </a:r>
            <a:endParaRPr lang="en-US"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p:cNvSpPr>
            <a:spLocks noGrp="1" noRot="1" noChangeAspect="1" noMove="1" noResize="1" noEditPoints="1" noAdjustHandles="1" noChangeArrowheads="1" noChangeShapeType="1" noTextEdit="1"/>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0936" y="426720"/>
            <a:ext cx="7879842" cy="1919141"/>
          </a:xfrm>
        </p:spPr>
        <p:txBody>
          <a:bodyPr anchor="b">
            <a:normAutofit/>
          </a:bodyPr>
          <a:lstStyle/>
          <a:p>
            <a:r>
              <a:rPr lang="en-US" sz="5200"/>
              <a:t>What is Regional Integration?</a:t>
            </a:r>
            <a:endParaRPr lang="en-US" sz="5200"/>
          </a:p>
        </p:txBody>
      </p:sp>
      <p:sp>
        <p:nvSpPr>
          <p:cNvPr id="21" name="Rectangle 20"/>
          <p:cNvSpPr>
            <a:spLocks noGrp="1" noRot="1" noChangeAspect="1" noMove="1" noResize="1" noEditPoints="1" noAdjustHandles="1" noChangeArrowheads="1" noChangeShapeType="1" noTextEdit="1"/>
          </p:cNvSpPr>
          <p:nvPr/>
        </p:nvSpPr>
        <p:spPr>
          <a:xfrm>
            <a:off x="649464" y="2899927"/>
            <a:ext cx="7838694"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3" name="Rectangle 22"/>
          <p:cNvSpPr>
            <a:spLocks noGrp="1" noRot="1" noChangeAspect="1" noMove="1" noResize="1" noEditPoints="1" noAdjustHandles="1" noChangeArrowheads="1" noChangeShapeType="1" noTextEdit="1"/>
          </p:cNvSpPr>
          <p:nvPr/>
        </p:nvSpPr>
        <p:spPr>
          <a:xfrm flipV="1">
            <a:off x="630936" y="2776031"/>
            <a:ext cx="1405092"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630936" y="3129310"/>
            <a:ext cx="7882128" cy="3140426"/>
          </a:xfrm>
        </p:spPr>
        <p:txBody>
          <a:bodyPr>
            <a:normAutofit fontScale="92500" lnSpcReduction="10000"/>
          </a:bodyPr>
          <a:lstStyle/>
          <a:p>
            <a:r>
              <a:rPr lang="en-US" sz="2600" dirty="0"/>
              <a:t>Allows states to form preferential schemes that deviate from the MFN rule in accordance with </a:t>
            </a:r>
            <a:r>
              <a:rPr lang="en-US" sz="2600" b="1" dirty="0"/>
              <a:t>Art. XXIV, GATT </a:t>
            </a:r>
            <a:endParaRPr lang="en-US" sz="2600" dirty="0"/>
          </a:p>
          <a:p>
            <a:pPr lvl="0"/>
            <a:r>
              <a:rPr lang="en-US" sz="2600" dirty="0"/>
              <a:t>A regional trading arrangements may be set up as an exception to the MFN rule provided that arrangements are made to help trade flow more freely among the countries in the RTA without barriers being raised on trade with non-member states of the RTA</a:t>
            </a:r>
            <a:endParaRPr lang="en-US" sz="2600" dirty="0"/>
          </a:p>
          <a:p>
            <a:endParaRPr lang="en-US" sz="1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a:spLocks noGrp="1" noRot="1" noChangeAspect="1" noMove="1" noResize="1" noEditPoints="1" noAdjustHandles="1" noChangeArrowheads="1" noChangeShapeType="1" noTextEdit="1"/>
          </p:cNvSpPr>
          <p:nvPr/>
        </p:nvSpPr>
        <p:spPr bwMode="ltGray">
          <a:xfrm>
            <a:off x="253746" y="303591"/>
            <a:ext cx="2743200" cy="5896743"/>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45770" y="637125"/>
            <a:ext cx="2372868" cy="5256371"/>
          </a:xfrm>
        </p:spPr>
        <p:txBody>
          <a:bodyPr>
            <a:normAutofit/>
          </a:bodyPr>
          <a:lstStyle/>
          <a:p>
            <a:r>
              <a:rPr lang="en-US">
                <a:solidFill>
                  <a:schemeClr val="bg1"/>
                </a:solidFill>
              </a:rPr>
              <a:t>Functions of RTAs</a:t>
            </a:r>
            <a:endParaRPr lang="en-US">
              <a:solidFill>
                <a:schemeClr val="bg1"/>
              </a:solidFill>
            </a:endParaRPr>
          </a:p>
        </p:txBody>
      </p:sp>
      <p:graphicFrame>
        <p:nvGraphicFramePr>
          <p:cNvPr id="5" name="Content Placeholder 2"/>
          <p:cNvGraphicFramePr>
            <a:graphicFrameLocks noGrp="1"/>
          </p:cNvGraphicFramePr>
          <p:nvPr>
            <p:ph idx="1"/>
          </p:nvPr>
        </p:nvGraphicFramePr>
        <p:xfrm>
          <a:off x="3387852" y="303591"/>
          <a:ext cx="5431536" cy="5896743"/>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p:cNvSpPr>
            <a:spLocks noGrp="1" noRot="1" noChangeAspect="1" noMove="1" noResize="1" noEditPoints="1" noAdjustHandles="1" noChangeArrowheads="1" noChangeShapeType="1" noTextEdit="1"/>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Freeform: Shape 11"/>
          <p:cNvSpPr>
            <a:spLocks noGrp="1" noRot="1" noChangeAspect="1" noMove="1" noResize="1" noEditPoints="1" noAdjustHandles="1" noChangeArrowheads="1" noChangeShapeType="1" noTextEdit="1"/>
          </p:cNvSpPr>
          <p:nvPr/>
        </p:nvSpPr>
        <p:spPr>
          <a:xfrm>
            <a:off x="0" y="0"/>
            <a:ext cx="3614166"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4" name="Freeform: Shape 13"/>
          <p:cNvSpPr>
            <a:spLocks noGrp="1" noRot="1" noChangeAspect="1" noMove="1" noResize="1" noEditPoints="1" noAdjustHandles="1" noChangeArrowheads="1" noChangeShapeType="1" noTextEdit="1"/>
          </p:cNvSpPr>
          <p:nvPr/>
        </p:nvSpPr>
        <p:spPr>
          <a:xfrm>
            <a:off x="0" y="0"/>
            <a:ext cx="3608608"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466344" y="1161288"/>
            <a:ext cx="2702052" cy="4526280"/>
          </a:xfrm>
        </p:spPr>
        <p:txBody>
          <a:bodyPr>
            <a:normAutofit/>
          </a:bodyPr>
          <a:lstStyle/>
          <a:p>
            <a:br>
              <a:rPr lang="en-US" sz="3500"/>
            </a:br>
            <a:r>
              <a:rPr lang="en-US" sz="3500"/>
              <a:t>What is a  Preferential Trade Agreement?</a:t>
            </a:r>
            <a:br>
              <a:rPr lang="en-US" sz="3500"/>
            </a:br>
            <a:endParaRPr lang="en-US" sz="3500"/>
          </a:p>
        </p:txBody>
      </p:sp>
      <p:sp>
        <p:nvSpPr>
          <p:cNvPr id="16" name="Rectangle 15"/>
          <p:cNvSpPr>
            <a:spLocks noGrp="1" noRot="1" noChangeAspect="1" noMove="1" noResize="1" noEditPoints="1" noAdjustHandles="1" noChangeArrowheads="1" noChangeShapeType="1" noTextEdit="1"/>
          </p:cNvSpPr>
          <p:nvPr/>
        </p:nvSpPr>
        <p:spPr>
          <a:xfrm>
            <a:off x="0" y="3081528"/>
            <a:ext cx="96012"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p:cNvGraphicFramePr>
            <a:graphicFrameLocks noGrp="1"/>
          </p:cNvGraphicFramePr>
          <p:nvPr>
            <p:ph idx="1"/>
          </p:nvPr>
        </p:nvGraphicFramePr>
        <p:xfrm>
          <a:off x="3977640" y="676656"/>
          <a:ext cx="4773168" cy="5513832"/>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0936" y="426720"/>
            <a:ext cx="7879842" cy="1919141"/>
          </a:xfrm>
        </p:spPr>
        <p:txBody>
          <a:bodyPr anchor="b">
            <a:normAutofit/>
          </a:bodyPr>
          <a:lstStyle/>
          <a:p>
            <a:r>
              <a:rPr lang="en-US" sz="5200"/>
              <a:t>Types of Regional Integration Art XXIV.8</a:t>
            </a:r>
            <a:endParaRPr lang="en-US" sz="5200"/>
          </a:p>
        </p:txBody>
      </p:sp>
      <p:sp>
        <p:nvSpPr>
          <p:cNvPr id="10" name="Rectangle 9"/>
          <p:cNvSpPr>
            <a:spLocks noGrp="1" noRot="1" noChangeAspect="1" noMove="1" noResize="1" noEditPoints="1" noAdjustHandles="1" noChangeArrowheads="1" noChangeShapeType="1" noTextEdit="1"/>
          </p:cNvSpPr>
          <p:nvPr/>
        </p:nvSpPr>
        <p:spPr>
          <a:xfrm>
            <a:off x="649464" y="2899927"/>
            <a:ext cx="7838694"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2" name="Rectangle 11"/>
          <p:cNvSpPr>
            <a:spLocks noGrp="1" noRot="1" noChangeAspect="1" noMove="1" noResize="1" noEditPoints="1" noAdjustHandles="1" noChangeArrowheads="1" noChangeShapeType="1" noTextEdit="1"/>
          </p:cNvSpPr>
          <p:nvPr/>
        </p:nvSpPr>
        <p:spPr>
          <a:xfrm flipV="1">
            <a:off x="630936" y="2776031"/>
            <a:ext cx="1405092" cy="137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p:cNvSpPr>
            <a:spLocks noGrp="1"/>
          </p:cNvSpPr>
          <p:nvPr>
            <p:ph idx="1"/>
          </p:nvPr>
        </p:nvSpPr>
        <p:spPr>
          <a:xfrm>
            <a:off x="630936" y="3337269"/>
            <a:ext cx="7882128" cy="2905686"/>
          </a:xfrm>
        </p:spPr>
        <p:txBody>
          <a:bodyPr>
            <a:normAutofit/>
          </a:bodyPr>
          <a:lstStyle/>
          <a:p>
            <a:r>
              <a:rPr lang="en-US" dirty="0"/>
              <a:t>The GATT refers to two types of regional integration; </a:t>
            </a:r>
            <a:endParaRPr lang="en-US" dirty="0"/>
          </a:p>
          <a:p>
            <a:pPr lvl="1"/>
            <a:r>
              <a:rPr lang="en-US" sz="2800" dirty="0"/>
              <a:t>Free Trade Areas (FTA) and </a:t>
            </a:r>
            <a:endParaRPr lang="en-US" sz="2800" dirty="0"/>
          </a:p>
          <a:p>
            <a:pPr lvl="1"/>
            <a:r>
              <a:rPr lang="en-US" sz="2800" dirty="0"/>
              <a:t>Customs Unions (CU)</a:t>
            </a:r>
            <a:endParaRPr lang="en-US" sz="2800" dirty="0"/>
          </a:p>
          <a:p>
            <a:pPr marL="0" indent="0">
              <a:buNone/>
            </a:pPr>
            <a:endParaRPr lang="en-US" sz="1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a:spLocks noGrp="1" noRot="1" noChangeAspect="1" noMove="1" noResize="1" noEditPoints="1" noAdjustHandles="1" noChangeArrowheads="1" noChangeShapeType="1" noTextEdit="1"/>
          </p:cNvSpPr>
          <p:nvPr/>
        </p:nvSpPr>
        <p:spPr>
          <a:xfrm>
            <a:off x="344191" y="453981"/>
            <a:ext cx="5006340" cy="1877811"/>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title"/>
          </p:nvPr>
        </p:nvSpPr>
        <p:spPr>
          <a:xfrm>
            <a:off x="548640" y="731520"/>
            <a:ext cx="4567428" cy="1426464"/>
          </a:xfrm>
        </p:spPr>
        <p:txBody>
          <a:bodyPr>
            <a:normAutofit fontScale="90000"/>
          </a:bodyPr>
          <a:lstStyle/>
          <a:p>
            <a:pPr>
              <a:lnSpc>
                <a:spcPct val="90000"/>
              </a:lnSpc>
            </a:pPr>
            <a:br>
              <a:rPr lang="en-US" sz="1900" dirty="0">
                <a:solidFill>
                  <a:srgbClr val="FFFFFF"/>
                </a:solidFill>
              </a:rPr>
            </a:br>
            <a:br>
              <a:rPr lang="en-US" sz="1900" dirty="0">
                <a:solidFill>
                  <a:srgbClr val="FFFFFF"/>
                </a:solidFill>
              </a:rPr>
            </a:br>
            <a:r>
              <a:rPr lang="en-US" sz="3600" b="1" dirty="0">
                <a:solidFill>
                  <a:srgbClr val="FFFFFF"/>
                </a:solidFill>
              </a:rPr>
              <a:t>Free Trade Area</a:t>
            </a:r>
            <a:br>
              <a:rPr lang="en-US" sz="1900" dirty="0">
                <a:solidFill>
                  <a:srgbClr val="FFFFFF"/>
                </a:solidFill>
              </a:rPr>
            </a:br>
            <a:br>
              <a:rPr lang="en-US" sz="1900" dirty="0">
                <a:solidFill>
                  <a:srgbClr val="FFFFFF"/>
                </a:solidFill>
              </a:rPr>
            </a:br>
            <a:endParaRPr lang="en-US" sz="1900" dirty="0">
              <a:solidFill>
                <a:srgbClr val="FFFFFF"/>
              </a:solidFill>
            </a:endParaRPr>
          </a:p>
        </p:txBody>
      </p:sp>
      <p:sp>
        <p:nvSpPr>
          <p:cNvPr id="10" name="Rectangle 9"/>
          <p:cNvSpPr>
            <a:spLocks noGrp="1" noRot="1" noChangeAspect="1" noMove="1" noResize="1" noEditPoints="1" noAdjustHandles="1" noChangeArrowheads="1" noChangeShapeType="1" noTextEdit="1"/>
          </p:cNvSpPr>
          <p:nvPr/>
        </p:nvSpPr>
        <p:spPr>
          <a:xfrm>
            <a:off x="5457825" y="461737"/>
            <a:ext cx="1612020" cy="1870055"/>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Rectangle 11"/>
          <p:cNvSpPr>
            <a:spLocks noGrp="1" noRot="1" noChangeAspect="1" noMove="1" noResize="1" noEditPoints="1" noAdjustHandles="1" noChangeArrowheads="1" noChangeShapeType="1" noTextEdit="1"/>
          </p:cNvSpPr>
          <p:nvPr/>
        </p:nvSpPr>
        <p:spPr>
          <a:xfrm>
            <a:off x="7180326" y="453155"/>
            <a:ext cx="1612018" cy="1878638"/>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4" name="Rectangle 13"/>
          <p:cNvSpPr>
            <a:spLocks noGrp="1" noRot="1" noChangeAspect="1" noMove="1" noResize="1" noEditPoints="1" noAdjustHandles="1" noChangeArrowheads="1" noChangeShapeType="1" noTextEdit="1"/>
          </p:cNvSpPr>
          <p:nvPr/>
        </p:nvSpPr>
        <p:spPr>
          <a:xfrm>
            <a:off x="344190" y="2480956"/>
            <a:ext cx="8448154" cy="3918122"/>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548640" y="2971800"/>
            <a:ext cx="7948296" cy="3283260"/>
          </a:xfrm>
        </p:spPr>
        <p:txBody>
          <a:bodyPr anchor="ctr">
            <a:normAutofit/>
          </a:bodyPr>
          <a:lstStyle/>
          <a:p>
            <a:pPr lvl="1"/>
            <a:r>
              <a:rPr lang="en-US" sz="2300" dirty="0"/>
              <a:t>A group of two or more territories </a:t>
            </a:r>
            <a:endParaRPr lang="en-US" sz="2300" dirty="0"/>
          </a:p>
          <a:p>
            <a:pPr lvl="1"/>
            <a:r>
              <a:rPr lang="en-US" sz="2300" dirty="0"/>
              <a:t>Tariffs and other restrictive regulations of commerce on trade between or among the members of the FTA are eliminated with respect to products that originate in such territories</a:t>
            </a:r>
            <a:endParaRPr lang="en-US" sz="2300" dirty="0"/>
          </a:p>
          <a:p>
            <a:pPr lvl="1"/>
            <a:r>
              <a:rPr lang="en-US" sz="2300" dirty="0"/>
              <a:t>E.g. Tripartite COMESA SADC EAC Free Trade Area</a:t>
            </a:r>
            <a:endParaRPr lang="en-US" sz="2300" dirty="0"/>
          </a:p>
          <a:p>
            <a:pPr lvl="1"/>
            <a:r>
              <a:rPr lang="en-US" sz="2400" dirty="0"/>
              <a:t>Members of a free trade area do not have a common policy towards non-member states of the FTA.</a:t>
            </a:r>
            <a:endParaRPr lang="en-US" sz="2400" dirty="0"/>
          </a:p>
          <a:p>
            <a:pPr marL="411480" lvl="1" indent="0">
              <a:buNone/>
            </a:pPr>
            <a:endParaRPr lang="en-US" sz="2300" dirty="0"/>
          </a:p>
          <a:p>
            <a:endParaRPr lang="en-US" sz="23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p:cNvSpPr>
            <a:spLocks noGrp="1" noRot="1" noChangeAspect="1" noMove="1" noResize="1" noEditPoints="1" noAdjustHandles="1" noChangeArrowheads="1" noChangeShapeType="1" noTextEdit="1"/>
          </p:cNvSpPr>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a:grpSpLocks noGrp="1" noRot="1" noChangeAspect="1" noMove="1" noResize="1" noUngrp="1"/>
          </p:cNvGrpSpPr>
          <p:nvPr/>
        </p:nvGrpSpPr>
        <p:grpSpPr>
          <a:xfrm>
            <a:off x="0" y="1216597"/>
            <a:ext cx="548639" cy="673460"/>
            <a:chOff x="3940602" y="308034"/>
            <a:chExt cx="2116791" cy="3428999"/>
          </a:xfrm>
          <a:solidFill>
            <a:schemeClr val="accent4"/>
          </a:solidFill>
        </p:grpSpPr>
        <p:sp>
          <p:nvSpPr>
            <p:cNvPr id="11" name="Rectangle 10"/>
            <p:cNvSpPr/>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p:cNvSpPr>
            <a:spLocks noGrp="1" noRot="1" noChangeAspect="1" noMove="1" noResize="1" noEditPoints="1" noAdjustHandles="1" noChangeArrowheads="1" noChangeShapeType="1" noTextEdit="1"/>
          </p:cNvSpPr>
          <p:nvPr/>
        </p:nvSpPr>
        <p:spPr>
          <a:xfrm>
            <a:off x="480059" y="613954"/>
            <a:ext cx="8180615"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82723" y="809898"/>
            <a:ext cx="7457037" cy="1554480"/>
          </a:xfrm>
        </p:spPr>
        <p:txBody>
          <a:bodyPr anchor="ctr">
            <a:normAutofit/>
          </a:bodyPr>
          <a:lstStyle/>
          <a:p>
            <a:r>
              <a:rPr lang="en-US" sz="4200"/>
              <a:t>Customs Union (CU)</a:t>
            </a:r>
            <a:endParaRPr lang="en-US" sz="4200"/>
          </a:p>
        </p:txBody>
      </p:sp>
      <p:sp>
        <p:nvSpPr>
          <p:cNvPr id="3" name="Content Placeholder 2"/>
          <p:cNvSpPr>
            <a:spLocks noGrp="1"/>
          </p:cNvSpPr>
          <p:nvPr>
            <p:ph idx="1"/>
          </p:nvPr>
        </p:nvSpPr>
        <p:spPr>
          <a:xfrm>
            <a:off x="548639" y="2704014"/>
            <a:ext cx="8112035" cy="3438166"/>
          </a:xfrm>
        </p:spPr>
        <p:txBody>
          <a:bodyPr anchor="ctr">
            <a:normAutofit fontScale="92500"/>
          </a:bodyPr>
          <a:lstStyle/>
          <a:p>
            <a:pPr lvl="1"/>
            <a:r>
              <a:rPr lang="en-US" sz="2100" dirty="0"/>
              <a:t>A group of 2 or more territories </a:t>
            </a:r>
            <a:endParaRPr lang="en-US" sz="2100" dirty="0"/>
          </a:p>
          <a:p>
            <a:pPr lvl="1"/>
            <a:r>
              <a:rPr lang="en-US" sz="2100" dirty="0"/>
              <a:t>The duties and other restrictive regulations of commerce on trade between or among member states of the CU are eliminated with respect to products that originate in such territories</a:t>
            </a:r>
            <a:endParaRPr lang="en-US" sz="2100" dirty="0"/>
          </a:p>
          <a:p>
            <a:pPr lvl="1">
              <a:lnSpc>
                <a:spcPct val="150000"/>
              </a:lnSpc>
            </a:pPr>
            <a:r>
              <a:rPr lang="en-US" sz="2200" dirty="0"/>
              <a:t>In addition, the same duties and other regulations of commerce are applied by each of the members of the union to the trade with non-member states of the CU</a:t>
            </a:r>
            <a:endParaRPr lang="en-US" sz="2200" dirty="0"/>
          </a:p>
          <a:p>
            <a:pPr lvl="1">
              <a:lnSpc>
                <a:spcPct val="150000"/>
              </a:lnSpc>
            </a:pPr>
            <a:r>
              <a:rPr lang="en-US" sz="2200" dirty="0"/>
              <a:t>E.g. COMESA</a:t>
            </a:r>
            <a:endParaRPr lang="en-US" sz="2200" dirty="0"/>
          </a:p>
          <a:p>
            <a:pPr marL="0" indent="0">
              <a:buNone/>
            </a:pPr>
            <a:endParaRPr lang="en-US" sz="2100" dirty="0"/>
          </a:p>
        </p:txBody>
      </p:sp>
      <p:cxnSp>
        <p:nvCxnSpPr>
          <p:cNvPr id="17" name="Straight Connector 16"/>
          <p:cNvCxnSpPr>
            <a:cxnSpLocks noGrp="1" noRot="1" noChangeAspect="1" noMove="1" noResize="1" noEditPoints="1" noAdjustHandles="1" noChangeArrowheads="1" noChangeShapeType="1"/>
          </p:cNvCxnSpPr>
          <p:nvPr/>
        </p:nvCxnSpPr>
        <p:spPr>
          <a:xfrm flipH="1">
            <a:off x="628650" y="6485313"/>
            <a:ext cx="78867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3701</Words>
  <Application>WPS Presentation</Application>
  <PresentationFormat>On-screen Show (4:3)</PresentationFormat>
  <Paragraphs>104</Paragraphs>
  <Slides>17</Slides>
  <Notes>1</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17</vt:i4>
      </vt:variant>
    </vt:vector>
  </HeadingPairs>
  <TitlesOfParts>
    <vt:vector size="30" baseType="lpstr">
      <vt:lpstr>Arial</vt:lpstr>
      <vt:lpstr>SimSun</vt:lpstr>
      <vt:lpstr>Wingdings</vt:lpstr>
      <vt:lpstr>Georgia</vt:lpstr>
      <vt:lpstr>Wingdings 2</vt:lpstr>
      <vt:lpstr>Calibri</vt:lpstr>
      <vt:lpstr>Trebuchet MS</vt:lpstr>
      <vt:lpstr>Microsoft YaHei</vt:lpstr>
      <vt:lpstr>汉仪旗黑</vt:lpstr>
      <vt:lpstr>Arial Unicode MS</vt:lpstr>
      <vt:lpstr>Helvetica Neue</vt:lpstr>
      <vt:lpstr>宋体-简</vt:lpstr>
      <vt:lpstr>Urban</vt:lpstr>
      <vt:lpstr>REGIONAL INTEGRATION UNDER THE WTO</vt:lpstr>
      <vt:lpstr>Learning objectives</vt:lpstr>
      <vt:lpstr>What is Regional Integration?</vt:lpstr>
      <vt:lpstr>What is Regional Integration?</vt:lpstr>
      <vt:lpstr>Functions of RTAs</vt:lpstr>
      <vt:lpstr> What is a  Preferential Trade Agreement? </vt:lpstr>
      <vt:lpstr>Types of Regional Integration Art XXIV.8</vt:lpstr>
      <vt:lpstr>  Free Trade Area  </vt:lpstr>
      <vt:lpstr>Customs Union (CU)</vt:lpstr>
      <vt:lpstr>Interim Agreements</vt:lpstr>
      <vt:lpstr>The Internal Trade Requirement of RTA Art XXIV.8</vt:lpstr>
      <vt:lpstr>The External Trade Requirement of RTA</vt:lpstr>
      <vt:lpstr>PTAs in the GATS context: Art. V GATS</vt:lpstr>
      <vt:lpstr>Other Types Of Regional Integration</vt:lpstr>
      <vt:lpstr>Types Of Regional Integration</vt:lpstr>
      <vt:lpstr>Marks Of Origin</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 INTEGRATION UNDER THE WTO</dc:title>
  <dc:creator>Winjie Siwale</dc:creator>
  <cp:lastModifiedBy>inongemutemwa</cp:lastModifiedBy>
  <cp:revision>3</cp:revision>
  <dcterms:created xsi:type="dcterms:W3CDTF">2023-11-22T07:31:36Z</dcterms:created>
  <dcterms:modified xsi:type="dcterms:W3CDTF">2023-11-22T07:31:36Z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94F8C1D7A82742CCB7B05598A2BAC4CE</vt:lpwstr>
  </property>
  <property fmtid="{D5CDD505-2E9C-101B-9397-08002B2CF9AE}" pid="3" name="KSOProductBuildVer">
    <vt:lpwstr>1033-5.6.0.8082</vt:lpwstr>
  </property>
</Properties>
</file>