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74" r:id="rId14"/>
    <p:sldId id="267" r:id="rId15"/>
    <p:sldId id="268" r:id="rId16"/>
    <p:sldId id="269" r:id="rId17"/>
    <p:sldId id="270" r:id="rId18"/>
    <p:sldId id="271" r:id="rId19"/>
    <p:sldId id="272" r:id="rId20"/>
    <p:sldId id="273"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41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1466B1CB-5DF3-4259-ABC5-7B386184FF9C}"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39D1885C-A6B9-4B27-874A-E497C3777C0B}">
      <dgm:prSet/>
      <dgm:spPr/>
      <dgm:t>
        <a:bodyPr/>
        <a:lstStyle/>
        <a:p>
          <a:r>
            <a:rPr lang="en-US"/>
            <a:t>Define safeguard measures</a:t>
          </a:r>
        </a:p>
      </dgm:t>
    </dgm:pt>
    <dgm:pt modelId="{D3B7A2D7-6055-468F-8B02-1E3C2D732274}" cxnId="{7687D2BB-35FE-4A58-96E1-CDB929663E1D}" type="parTrans">
      <dgm:prSet/>
      <dgm:spPr/>
      <dgm:t>
        <a:bodyPr/>
        <a:lstStyle/>
        <a:p>
          <a:endParaRPr lang="en-US"/>
        </a:p>
      </dgm:t>
    </dgm:pt>
    <dgm:pt modelId="{627A8D6B-D013-4A09-9619-5DC2BFDDA58B}" cxnId="{7687D2BB-35FE-4A58-96E1-CDB929663E1D}" type="sibTrans">
      <dgm:prSet/>
      <dgm:spPr/>
      <dgm:t>
        <a:bodyPr/>
        <a:lstStyle/>
        <a:p>
          <a:endParaRPr lang="en-US"/>
        </a:p>
      </dgm:t>
    </dgm:pt>
    <dgm:pt modelId="{8075A027-2D37-4BCF-8CC5-57C2713F3CE3}">
      <dgm:prSet/>
      <dgm:spPr/>
      <dgm:t>
        <a:bodyPr/>
        <a:lstStyle/>
        <a:p>
          <a:r>
            <a:rPr lang="en-US"/>
            <a:t>Describe circumstances in which a country may apply safeguard measures</a:t>
          </a:r>
        </a:p>
      </dgm:t>
    </dgm:pt>
    <dgm:pt modelId="{C37890EB-5B4D-4136-B82F-8986690C9785}" cxnId="{728A9018-A2E0-4585-8AD9-43CC589538CF}" type="parTrans">
      <dgm:prSet/>
      <dgm:spPr/>
      <dgm:t>
        <a:bodyPr/>
        <a:lstStyle/>
        <a:p>
          <a:endParaRPr lang="en-US"/>
        </a:p>
      </dgm:t>
    </dgm:pt>
    <dgm:pt modelId="{45DB0C53-6712-4567-ACDD-0A3EE625CE0A}" cxnId="{728A9018-A2E0-4585-8AD9-43CC589538CF}" type="sibTrans">
      <dgm:prSet/>
      <dgm:spPr/>
      <dgm:t>
        <a:bodyPr/>
        <a:lstStyle/>
        <a:p>
          <a:endParaRPr lang="en-US"/>
        </a:p>
      </dgm:t>
    </dgm:pt>
    <dgm:pt modelId="{29CA329D-F6A4-40ED-BDBE-0A8B2C8F9868}" type="pres">
      <dgm:prSet presAssocID="{1466B1CB-5DF3-4259-ABC5-7B386184FF9C}" presName="hierChild1" presStyleCnt="0">
        <dgm:presLayoutVars>
          <dgm:chPref val="1"/>
          <dgm:dir/>
          <dgm:animOne val="branch"/>
          <dgm:animLvl val="lvl"/>
          <dgm:resizeHandles/>
        </dgm:presLayoutVars>
      </dgm:prSet>
      <dgm:spPr/>
    </dgm:pt>
    <dgm:pt modelId="{5429E4D4-C951-4643-90CA-9C8DA1B82131}" type="pres">
      <dgm:prSet presAssocID="{39D1885C-A6B9-4B27-874A-E497C3777C0B}" presName="hierRoot1" presStyleCnt="0"/>
      <dgm:spPr/>
    </dgm:pt>
    <dgm:pt modelId="{1F24FBC6-0DFD-470A-BA48-CF4E494AD19C}" type="pres">
      <dgm:prSet presAssocID="{39D1885C-A6B9-4B27-874A-E497C3777C0B}" presName="composite" presStyleCnt="0"/>
      <dgm:spPr/>
    </dgm:pt>
    <dgm:pt modelId="{A855F9DD-0A94-4D37-A617-C2C1FB53D08B}" type="pres">
      <dgm:prSet presAssocID="{39D1885C-A6B9-4B27-874A-E497C3777C0B}" presName="background" presStyleLbl="node0" presStyleIdx="0" presStyleCnt="2"/>
      <dgm:spPr/>
    </dgm:pt>
    <dgm:pt modelId="{927773A5-DBC0-4D3C-B81E-D036B323DFC0}" type="pres">
      <dgm:prSet presAssocID="{39D1885C-A6B9-4B27-874A-E497C3777C0B}" presName="text" presStyleLbl="fgAcc0" presStyleIdx="0" presStyleCnt="2">
        <dgm:presLayoutVars>
          <dgm:chPref val="3"/>
        </dgm:presLayoutVars>
      </dgm:prSet>
      <dgm:spPr/>
    </dgm:pt>
    <dgm:pt modelId="{FF9E3AB0-5279-40C4-B316-5CC053C53FBC}" type="pres">
      <dgm:prSet presAssocID="{39D1885C-A6B9-4B27-874A-E497C3777C0B}" presName="hierChild2" presStyleCnt="0"/>
      <dgm:spPr/>
    </dgm:pt>
    <dgm:pt modelId="{2219041D-E46B-4789-8B66-418ED1F6BECE}" type="pres">
      <dgm:prSet presAssocID="{8075A027-2D37-4BCF-8CC5-57C2713F3CE3}" presName="hierRoot1" presStyleCnt="0"/>
      <dgm:spPr/>
    </dgm:pt>
    <dgm:pt modelId="{B1251F35-D4CD-48D0-AC8C-9E7A6D0A566F}" type="pres">
      <dgm:prSet presAssocID="{8075A027-2D37-4BCF-8CC5-57C2713F3CE3}" presName="composite" presStyleCnt="0"/>
      <dgm:spPr/>
    </dgm:pt>
    <dgm:pt modelId="{1FBDE009-7C37-4337-9BDA-AC7C6A63E766}" type="pres">
      <dgm:prSet presAssocID="{8075A027-2D37-4BCF-8CC5-57C2713F3CE3}" presName="background" presStyleLbl="node0" presStyleIdx="1" presStyleCnt="2"/>
      <dgm:spPr/>
    </dgm:pt>
    <dgm:pt modelId="{D6253F1A-79F7-4CA9-B44D-1F845832AEE4}" type="pres">
      <dgm:prSet presAssocID="{8075A027-2D37-4BCF-8CC5-57C2713F3CE3}" presName="text" presStyleLbl="fgAcc0" presStyleIdx="1" presStyleCnt="2">
        <dgm:presLayoutVars>
          <dgm:chPref val="3"/>
        </dgm:presLayoutVars>
      </dgm:prSet>
      <dgm:spPr/>
    </dgm:pt>
    <dgm:pt modelId="{F767018C-D7A3-4BEF-8036-4F49C652B18B}" type="pres">
      <dgm:prSet presAssocID="{8075A027-2D37-4BCF-8CC5-57C2713F3CE3}" presName="hierChild2" presStyleCnt="0"/>
      <dgm:spPr/>
    </dgm:pt>
  </dgm:ptLst>
  <dgm:cxnLst>
    <dgm:cxn modelId="{28B37F11-4BC4-4A02-B81B-CA032EBF20A9}" type="presOf" srcId="{39D1885C-A6B9-4B27-874A-E497C3777C0B}" destId="{927773A5-DBC0-4D3C-B81E-D036B323DFC0}" srcOrd="0" destOrd="0" presId="urn:microsoft.com/office/officeart/2005/8/layout/hierarchy1"/>
    <dgm:cxn modelId="{728A9018-A2E0-4585-8AD9-43CC589538CF}" srcId="{1466B1CB-5DF3-4259-ABC5-7B386184FF9C}" destId="{8075A027-2D37-4BCF-8CC5-57C2713F3CE3}" srcOrd="1" destOrd="0" parTransId="{C37890EB-5B4D-4136-B82F-8986690C9785}" sibTransId="{45DB0C53-6712-4567-ACDD-0A3EE625CE0A}"/>
    <dgm:cxn modelId="{01863973-0F3D-4849-A6F0-2A5A9A2087FC}" type="presOf" srcId="{8075A027-2D37-4BCF-8CC5-57C2713F3CE3}" destId="{D6253F1A-79F7-4CA9-B44D-1F845832AEE4}" srcOrd="0" destOrd="0" presId="urn:microsoft.com/office/officeart/2005/8/layout/hierarchy1"/>
    <dgm:cxn modelId="{C319B98A-0792-4309-8A5F-710E3449978E}" type="presOf" srcId="{1466B1CB-5DF3-4259-ABC5-7B386184FF9C}" destId="{29CA329D-F6A4-40ED-BDBE-0A8B2C8F9868}" srcOrd="0" destOrd="0" presId="urn:microsoft.com/office/officeart/2005/8/layout/hierarchy1"/>
    <dgm:cxn modelId="{7687D2BB-35FE-4A58-96E1-CDB929663E1D}" srcId="{1466B1CB-5DF3-4259-ABC5-7B386184FF9C}" destId="{39D1885C-A6B9-4B27-874A-E497C3777C0B}" srcOrd="0" destOrd="0" parTransId="{D3B7A2D7-6055-468F-8B02-1E3C2D732274}" sibTransId="{627A8D6B-D013-4A09-9619-5DC2BFDDA58B}"/>
    <dgm:cxn modelId="{E36E6725-2DD8-4ACE-A3E6-B4094872BE47}" type="presParOf" srcId="{29CA329D-F6A4-40ED-BDBE-0A8B2C8F9868}" destId="{5429E4D4-C951-4643-90CA-9C8DA1B82131}" srcOrd="0" destOrd="0" presId="urn:microsoft.com/office/officeart/2005/8/layout/hierarchy1"/>
    <dgm:cxn modelId="{555C6CA1-2B95-4BCE-86E9-AE6262CB254A}" type="presParOf" srcId="{5429E4D4-C951-4643-90CA-9C8DA1B82131}" destId="{1F24FBC6-0DFD-470A-BA48-CF4E494AD19C}" srcOrd="0" destOrd="0" presId="urn:microsoft.com/office/officeart/2005/8/layout/hierarchy1"/>
    <dgm:cxn modelId="{136B25A7-7417-473A-80F1-46753258F6BD}" type="presParOf" srcId="{1F24FBC6-0DFD-470A-BA48-CF4E494AD19C}" destId="{A855F9DD-0A94-4D37-A617-C2C1FB53D08B}" srcOrd="0" destOrd="0" presId="urn:microsoft.com/office/officeart/2005/8/layout/hierarchy1"/>
    <dgm:cxn modelId="{DC88BD33-5B39-4393-ADC2-8E9C918527D3}" type="presParOf" srcId="{1F24FBC6-0DFD-470A-BA48-CF4E494AD19C}" destId="{927773A5-DBC0-4D3C-B81E-D036B323DFC0}" srcOrd="1" destOrd="0" presId="urn:microsoft.com/office/officeart/2005/8/layout/hierarchy1"/>
    <dgm:cxn modelId="{B3AD5028-73FF-4FB7-8610-69AC69780673}" type="presParOf" srcId="{5429E4D4-C951-4643-90CA-9C8DA1B82131}" destId="{FF9E3AB0-5279-40C4-B316-5CC053C53FBC}" srcOrd="1" destOrd="0" presId="urn:microsoft.com/office/officeart/2005/8/layout/hierarchy1"/>
    <dgm:cxn modelId="{8EF0416C-853C-454F-845B-C5B9F748E7F0}" type="presParOf" srcId="{29CA329D-F6A4-40ED-BDBE-0A8B2C8F9868}" destId="{2219041D-E46B-4789-8B66-418ED1F6BECE}" srcOrd="1" destOrd="0" presId="urn:microsoft.com/office/officeart/2005/8/layout/hierarchy1"/>
    <dgm:cxn modelId="{3AB7494A-CE6F-4B5D-B21A-67B9F8A21297}" type="presParOf" srcId="{2219041D-E46B-4789-8B66-418ED1F6BECE}" destId="{B1251F35-D4CD-48D0-AC8C-9E7A6D0A566F}" srcOrd="0" destOrd="0" presId="urn:microsoft.com/office/officeart/2005/8/layout/hierarchy1"/>
    <dgm:cxn modelId="{AEF671E6-3F46-49B9-AFB4-E5E5291690CF}" type="presParOf" srcId="{B1251F35-D4CD-48D0-AC8C-9E7A6D0A566F}" destId="{1FBDE009-7C37-4337-9BDA-AC7C6A63E766}" srcOrd="0" destOrd="0" presId="urn:microsoft.com/office/officeart/2005/8/layout/hierarchy1"/>
    <dgm:cxn modelId="{80B110B1-30E2-495B-A6B8-AAEF7AE8CA0F}" type="presParOf" srcId="{B1251F35-D4CD-48D0-AC8C-9E7A6D0A566F}" destId="{D6253F1A-79F7-4CA9-B44D-1F845832AEE4}" srcOrd="1" destOrd="0" presId="urn:microsoft.com/office/officeart/2005/8/layout/hierarchy1"/>
    <dgm:cxn modelId="{DEDE4905-6BEC-4270-BC49-3F52965DA97E}" type="presParOf" srcId="{2219041D-E46B-4789-8B66-418ED1F6BECE}" destId="{F767018C-D7A3-4BEF-8036-4F49C652B18B}" srcOrd="1" destOrd="0" presId="urn:microsoft.com/office/officeart/2005/8/layout/hierarchy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740553" cy="3653941"/>
        <a:chOff x="0" y="0"/>
        <a:chExt cx="6740553" cy="3653941"/>
      </a:xfrm>
    </dsp:grpSpPr>
    <dsp:sp modelId="{A855F9DD-0A94-4D37-A617-C2C1FB53D08B}">
      <dsp:nvSpPr>
        <dsp:cNvPr id="3" name="Rounded Rectangle 2"/>
        <dsp:cNvSpPr/>
      </dsp:nvSpPr>
      <dsp:spPr bwMode="white">
        <a:xfrm>
          <a:off x="0" y="757309"/>
          <a:ext cx="2888808" cy="1834393"/>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0" y="757309"/>
        <a:ext cx="2888808" cy="1834393"/>
      </dsp:txXfrm>
    </dsp:sp>
    <dsp:sp modelId="{927773A5-DBC0-4D3C-B81E-D036B323DFC0}">
      <dsp:nvSpPr>
        <dsp:cNvPr id="4" name="Rounded Rectangle 3"/>
        <dsp:cNvSpPr/>
      </dsp:nvSpPr>
      <dsp:spPr bwMode="white">
        <a:xfrm>
          <a:off x="320979" y="1062239"/>
          <a:ext cx="2888808" cy="1834393"/>
        </a:xfrm>
        <a:prstGeom prst="roundRect">
          <a:avLst>
            <a:gd name="adj" fmla="val 10000"/>
          </a:avLst>
        </a:prstGeom>
      </dsp:spPr>
      <dsp:style>
        <a:lnRef idx="2">
          <a:schemeClr val="accent1">
            <a:hueOff val="0"/>
            <a:satOff val="0"/>
            <a:lumOff val="0"/>
            <a:alpha val="100000"/>
          </a:schemeClr>
        </a:lnRef>
        <a:fillRef idx="1">
          <a:schemeClr val="lt1">
            <a:alpha val="90000"/>
          </a:schemeClr>
        </a:fillRef>
        <a:effectRef idx="0">
          <a:scrgbClr r="0" g="0" b="0"/>
        </a:effectRef>
        <a:fontRef idx="minor"/>
      </dsp:style>
      <dsp:txBody>
        <a:bodyPr lIns="76200" tIns="76200" rIns="76200" bIns="76200" anchor="ctr"/>
        <a:lstStyle>
          <a:lvl1pPr algn="ctr">
            <a:defRPr sz="2000"/>
          </a:lvl1pPr>
          <a:lvl2pPr marL="114300" indent="-114300" algn="ctr">
            <a:defRPr sz="1500"/>
          </a:lvl2pPr>
          <a:lvl3pPr marL="228600" indent="-114300" algn="ctr">
            <a:defRPr sz="1500"/>
          </a:lvl3pPr>
          <a:lvl4pPr marL="342900" indent="-114300" algn="ctr">
            <a:defRPr sz="1500"/>
          </a:lvl4pPr>
          <a:lvl5pPr marL="457200" indent="-114300" algn="ctr">
            <a:defRPr sz="1500"/>
          </a:lvl5pPr>
          <a:lvl6pPr marL="571500" indent="-114300" algn="ctr">
            <a:defRPr sz="1500"/>
          </a:lvl6pPr>
          <a:lvl7pPr marL="685800" indent="-114300" algn="ctr">
            <a:defRPr sz="1500"/>
          </a:lvl7pPr>
          <a:lvl8pPr marL="800100" indent="-114300" algn="ctr">
            <a:defRPr sz="1500"/>
          </a:lvl8pPr>
          <a:lvl9pPr marL="914400" indent="-114300" algn="ctr">
            <a:defRPr sz="1500"/>
          </a:lvl9pPr>
        </a:lstStyle>
        <a:p>
          <a:pPr lvl="0">
            <a:lnSpc>
              <a:spcPct val="100000"/>
            </a:lnSpc>
            <a:spcBef>
              <a:spcPct val="0"/>
            </a:spcBef>
            <a:spcAft>
              <a:spcPct val="35000"/>
            </a:spcAft>
          </a:pPr>
          <a:r>
            <a:rPr lang="en-US">
              <a:solidFill>
                <a:schemeClr val="dk1"/>
              </a:solidFill>
            </a:rPr>
            <a:t>Define safeguard measures</a:t>
          </a:r>
          <a:endParaRPr>
            <a:solidFill>
              <a:schemeClr val="dk1"/>
            </a:solidFill>
          </a:endParaRPr>
        </a:p>
      </dsp:txBody>
      <dsp:txXfrm>
        <a:off x="320979" y="1062239"/>
        <a:ext cx="2888808" cy="1834393"/>
      </dsp:txXfrm>
    </dsp:sp>
    <dsp:sp modelId="{1FBDE009-7C37-4337-9BDA-AC7C6A63E766}">
      <dsp:nvSpPr>
        <dsp:cNvPr id="5" name="Rounded Rectangle 4"/>
        <dsp:cNvSpPr/>
      </dsp:nvSpPr>
      <dsp:spPr bwMode="white">
        <a:xfrm>
          <a:off x="3530766" y="757309"/>
          <a:ext cx="2888808" cy="1834393"/>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3530766" y="757309"/>
        <a:ext cx="2888808" cy="1834393"/>
      </dsp:txXfrm>
    </dsp:sp>
    <dsp:sp modelId="{D6253F1A-79F7-4CA9-B44D-1F845832AEE4}">
      <dsp:nvSpPr>
        <dsp:cNvPr id="6" name="Rounded Rectangle 5"/>
        <dsp:cNvSpPr/>
      </dsp:nvSpPr>
      <dsp:spPr bwMode="white">
        <a:xfrm>
          <a:off x="3851745" y="1062239"/>
          <a:ext cx="2888808" cy="1834393"/>
        </a:xfrm>
        <a:prstGeom prst="roundRect">
          <a:avLst>
            <a:gd name="adj" fmla="val 10000"/>
          </a:avLst>
        </a:prstGeom>
      </dsp:spPr>
      <dsp:style>
        <a:lnRef idx="2">
          <a:schemeClr val="accent1">
            <a:hueOff val="0"/>
            <a:satOff val="0"/>
            <a:lumOff val="0"/>
            <a:alpha val="100000"/>
          </a:schemeClr>
        </a:lnRef>
        <a:fillRef idx="1">
          <a:schemeClr val="lt1">
            <a:alpha val="90000"/>
          </a:schemeClr>
        </a:fillRef>
        <a:effectRef idx="0">
          <a:scrgbClr r="0" g="0" b="0"/>
        </a:effectRef>
        <a:fontRef idx="minor"/>
      </dsp:style>
      <dsp:txBody>
        <a:bodyPr lIns="76200" tIns="76200" rIns="76200" bIns="76200" anchor="ctr"/>
        <a:lstStyle>
          <a:lvl1pPr algn="ctr">
            <a:defRPr sz="2000"/>
          </a:lvl1pPr>
          <a:lvl2pPr marL="114300" indent="-114300" algn="ctr">
            <a:defRPr sz="1500"/>
          </a:lvl2pPr>
          <a:lvl3pPr marL="228600" indent="-114300" algn="ctr">
            <a:defRPr sz="1500"/>
          </a:lvl3pPr>
          <a:lvl4pPr marL="342900" indent="-114300" algn="ctr">
            <a:defRPr sz="1500"/>
          </a:lvl4pPr>
          <a:lvl5pPr marL="457200" indent="-114300" algn="ctr">
            <a:defRPr sz="1500"/>
          </a:lvl5pPr>
          <a:lvl6pPr marL="571500" indent="-114300" algn="ctr">
            <a:defRPr sz="1500"/>
          </a:lvl6pPr>
          <a:lvl7pPr marL="685800" indent="-114300" algn="ctr">
            <a:defRPr sz="1500"/>
          </a:lvl7pPr>
          <a:lvl8pPr marL="800100" indent="-114300" algn="ctr">
            <a:defRPr sz="1500"/>
          </a:lvl8pPr>
          <a:lvl9pPr marL="914400" indent="-114300" algn="ctr">
            <a:defRPr sz="1500"/>
          </a:lvl9pPr>
        </a:lstStyle>
        <a:p>
          <a:pPr lvl="0">
            <a:lnSpc>
              <a:spcPct val="100000"/>
            </a:lnSpc>
            <a:spcBef>
              <a:spcPct val="0"/>
            </a:spcBef>
            <a:spcAft>
              <a:spcPct val="35000"/>
            </a:spcAft>
          </a:pPr>
          <a:r>
            <a:rPr lang="en-US">
              <a:solidFill>
                <a:schemeClr val="dk1"/>
              </a:solidFill>
            </a:rPr>
            <a:t>Describe circumstances in which a country may apply safeguard measures</a:t>
          </a:r>
          <a:endParaRPr>
            <a:solidFill>
              <a:schemeClr val="dk1"/>
            </a:solidFill>
          </a:endParaRPr>
        </a:p>
      </dsp:txBody>
      <dsp:txXfrm>
        <a:off x="3851745" y="1062239"/>
        <a:ext cx="2888808" cy="183439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srcNode" val="background"/>
                    <dgm:param type="dstNode" val="background2"/>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srcNode" val="background2"/>
                            <dgm:param type="dstNode" val="background3"/>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srcNode" val="background3"/>
                                        <dgm:param type="dstNode" val="background4"/>
                                        <dgm:param type="dim" val="1D"/>
                                        <dgm:param type="endSty" val="noArr"/>
                                        <dgm:param type="connRout" val="bend"/>
                                        <dgm:param type="begPts" val="bCtr"/>
                                        <dgm:param type="endPts" val="tCtr"/>
                                        <dgm:param type="bendPt" val="end"/>
                                      </dgm:alg>
                                    </dgm:if>
                                    <dgm:else name="Name26">
                                      <dgm:alg type="conn">
                                        <dgm:param type="srcNode" val="background4"/>
                                        <dgm:param type="dstNode" val="background4"/>
                                        <dgm:param type="dim" val="1D"/>
                                        <dgm:param type="endSty" val="noArr"/>
                                        <dgm:param type="connRout" val="bend"/>
                                        <dgm:param type="begPts" val="bCtr"/>
                                        <dgm:param type="endPts" val="tCtr"/>
                                        <dgm:param type="bendPt" val="end"/>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1AE86F-360B-4D30-9163-DAC691FF73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F6FA05F-916D-46E0-AC51-4817A5C35BF2}"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391AE86F-360B-4D30-9163-DAC691FF73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6FA05F-916D-46E0-AC51-4817A5C35BF2}"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391AE86F-360B-4D30-9163-DAC691FF73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6FA05F-916D-46E0-AC51-4817A5C35BF2}" type="slidenum">
              <a:rPr lang="en-US" smtClean="0"/>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endParaRPr lang="en-US"/>
          </a:p>
        </p:txBody>
      </p:sp>
      <p:sp>
        <p:nvSpPr>
          <p:cNvPr id="5" name="Date Placeholder 4"/>
          <p:cNvSpPr>
            <a:spLocks noGrp="1"/>
          </p:cNvSpPr>
          <p:nvPr>
            <p:ph type="dt" sz="half" idx="10"/>
          </p:nvPr>
        </p:nvSpPr>
        <p:spPr/>
        <p:txBody>
          <a:bodyPr/>
          <a:lstStyle/>
          <a:p>
            <a:fld id="{391AE86F-360B-4D30-9163-DAC691FF730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6FA05F-916D-46E0-AC51-4817A5C35BF2}" type="slidenum">
              <a:rPr lang="en-US" smtClean="0"/>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endParaRPr lang="en-US"/>
          </a:p>
        </p:txBody>
      </p:sp>
      <p:sp>
        <p:nvSpPr>
          <p:cNvPr id="5" name="Date Placeholder 4"/>
          <p:cNvSpPr>
            <a:spLocks noGrp="1"/>
          </p:cNvSpPr>
          <p:nvPr>
            <p:ph type="dt" sz="half" idx="10"/>
          </p:nvPr>
        </p:nvSpPr>
        <p:spPr/>
        <p:txBody>
          <a:bodyPr/>
          <a:lstStyle/>
          <a:p>
            <a:fld id="{391AE86F-360B-4D30-9163-DAC691FF730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6FA05F-916D-46E0-AC51-4817A5C35BF2}" type="slidenum">
              <a:rPr lang="en-US" smtClean="0"/>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endParaRPr lang="en-US"/>
          </a:p>
        </p:txBody>
      </p:sp>
      <p:sp>
        <p:nvSpPr>
          <p:cNvPr id="5" name="Date Placeholder 4"/>
          <p:cNvSpPr>
            <a:spLocks noGrp="1"/>
          </p:cNvSpPr>
          <p:nvPr>
            <p:ph type="dt" sz="half" idx="10"/>
          </p:nvPr>
        </p:nvSpPr>
        <p:spPr/>
        <p:txBody>
          <a:bodyPr/>
          <a:lstStyle/>
          <a:p>
            <a:fld id="{391AE86F-360B-4D30-9163-DAC691FF730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6FA05F-916D-46E0-AC51-4817A5C35BF2}" type="slidenum">
              <a:rPr lang="en-US" smtClean="0"/>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391AE86F-360B-4D30-9163-DAC691FF73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6FA05F-916D-46E0-AC51-4817A5C35BF2}" type="slidenum">
              <a:rPr lang="en-US" smtClean="0"/>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391AE86F-360B-4D30-9163-DAC691FF73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6FA05F-916D-46E0-AC51-4817A5C35BF2}"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391AE86F-360B-4D30-9163-DAC691FF73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6FA05F-916D-46E0-AC51-4817A5C35BF2}"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391AE86F-360B-4D30-9163-DAC691FF73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6FA05F-916D-46E0-AC51-4817A5C35BF2}"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391AE86F-360B-4D30-9163-DAC691FF730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F6FA05F-916D-46E0-AC51-4817A5C35BF2}"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391AE86F-360B-4D30-9163-DAC691FF730B}"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F6FA05F-916D-46E0-AC51-4817A5C35BF2}"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91AE86F-360B-4D30-9163-DAC691FF730B}"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6FA05F-916D-46E0-AC51-4817A5C35BF2}"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AE86F-360B-4D30-9163-DAC691FF730B}"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6FA05F-916D-46E0-AC51-4817A5C35BF2}"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391AE86F-360B-4D30-9163-DAC691FF730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6FA05F-916D-46E0-AC51-4817A5C35BF2}"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391AE86F-360B-4D30-9163-DAC691FF730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6FA05F-916D-46E0-AC51-4817A5C35BF2}"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391AE86F-360B-4D30-9163-DAC691FF730B}" type="datetimeFigureOut">
              <a:rPr lang="en-US" smtClean="0"/>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F6FA05F-916D-46E0-AC51-4817A5C35BF2}"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1"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529796" y="1864865"/>
            <a:ext cx="6098663" cy="2262781"/>
          </a:xfrm>
        </p:spPr>
        <p:txBody>
          <a:bodyPr>
            <a:normAutofit/>
          </a:bodyPr>
          <a:lstStyle/>
          <a:p>
            <a:pPr>
              <a:lnSpc>
                <a:spcPct val="90000"/>
              </a:lnSpc>
            </a:pPr>
            <a:r>
              <a:rPr lang="en-US" sz="3800" dirty="0"/>
              <a:t>SAFEGUARDS</a:t>
            </a:r>
            <a:endParaRPr lang="en-US" sz="3800" dirty="0"/>
          </a:p>
        </p:txBody>
      </p:sp>
      <p:sp>
        <p:nvSpPr>
          <p:cNvPr id="3" name="Subtitle 2"/>
          <p:cNvSpPr>
            <a:spLocks noGrp="1"/>
          </p:cNvSpPr>
          <p:nvPr>
            <p:ph type="subTitle" idx="1"/>
          </p:nvPr>
        </p:nvSpPr>
        <p:spPr>
          <a:xfrm>
            <a:off x="2529796" y="4127644"/>
            <a:ext cx="6098663" cy="1126283"/>
          </a:xfrm>
        </p:spPr>
        <p:txBody>
          <a:bodyPr>
            <a:normAutofit/>
          </a:bodyPr>
          <a:lstStyle/>
          <a:p>
            <a:r>
              <a:rPr lang="en-US" b="1"/>
              <a:t>Unit 11</a:t>
            </a:r>
            <a:endParaRPr lang="en-US" b="1"/>
          </a:p>
        </p:txBody>
      </p:sp>
      <p:sp>
        <p:nvSpPr>
          <p:cNvPr id="10" name="Rectangle 9"/>
          <p:cNvSpPr>
            <a:spLocks noGrp="1" noRot="1" noChangeAspect="1" noMove="1" noResize="1" noEditPoints="1" noAdjustHandles="1" noChangeArrowheads="1" noChangeShapeType="1" noTextEdit="1"/>
          </p:cNvSpPr>
          <p:nvPr/>
        </p:nvSpPr>
        <p:spPr>
          <a:xfrm>
            <a:off x="0" y="0"/>
            <a:ext cx="2138637"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a:grpSpLocks noGrp="1" noRot="1" noChangeAspect="1" noMove="1" noResize="1" noUngrp="1"/>
          </p:cNvGrpSpPr>
          <p:nvPr/>
        </p:nvGrpSpPr>
        <p:grpSpPr>
          <a:xfrm>
            <a:off x="-10" y="228600"/>
            <a:ext cx="2138628" cy="6638625"/>
            <a:chOff x="2487613" y="285750"/>
            <a:chExt cx="2428875" cy="5654676"/>
          </a:xfrm>
          <a:solidFill>
            <a:schemeClr val="tx2">
              <a:lumMod val="60000"/>
              <a:lumOff val="40000"/>
              <a:alpha val="40000"/>
            </a:schemeClr>
          </a:solidFill>
        </p:grpSpPr>
        <p:sp>
          <p:nvSpPr>
            <p:cNvPr id="13"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p:cNvGrpSpPr>
            <a:grpSpLocks noGrp="1" noRot="1" noChangeAspect="1" noMove="1" noResize="1" noUngrp="1"/>
          </p:cNvGrpSpPr>
          <p:nvPr/>
        </p:nvGrpSpPr>
        <p:grpSpPr>
          <a:xfrm>
            <a:off x="20412" y="-786"/>
            <a:ext cx="1767505" cy="6854040"/>
            <a:chOff x="6627813" y="194833"/>
            <a:chExt cx="1952625" cy="5678918"/>
          </a:xfrm>
          <a:solidFill>
            <a:schemeClr val="tx2">
              <a:lumMod val="75000"/>
              <a:alpha val="70000"/>
            </a:schemeClr>
          </a:solidFill>
        </p:grpSpPr>
        <p:sp>
          <p:nvSpPr>
            <p:cNvPr id="27"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p:cNvSpPr>
            <a:spLocks noGrp="1" noRot="1" noChangeAspect="1" noMove="1" noResize="1" noEditPoints="1" noAdjustHandles="1" noChangeArrowheads="1" noChangeShapeType="1" noTextEdit="1"/>
          </p:cNvSpPr>
          <p:nvPr/>
        </p:nvSpPr>
        <p:spPr bwMode="auto">
          <a:xfrm flipV="1">
            <a:off x="-119" y="3411452"/>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Determination of increased imports, Art 2</a:t>
            </a:r>
            <a:endParaRPr lang="en-US" dirty="0"/>
          </a:p>
        </p:txBody>
      </p:sp>
      <p:sp>
        <p:nvSpPr>
          <p:cNvPr id="3" name="Content Placeholder 2"/>
          <p:cNvSpPr>
            <a:spLocks noGrp="1"/>
          </p:cNvSpPr>
          <p:nvPr>
            <p:ph idx="1"/>
          </p:nvPr>
        </p:nvSpPr>
        <p:spPr>
          <a:xfrm>
            <a:off x="1219200" y="2119257"/>
            <a:ext cx="7162800" cy="3603812"/>
          </a:xfrm>
        </p:spPr>
        <p:txBody>
          <a:bodyPr>
            <a:normAutofit fontScale="92500" lnSpcReduction="20000"/>
          </a:bodyPr>
          <a:lstStyle/>
          <a:p>
            <a:r>
              <a:rPr lang="en-US" sz="2800" dirty="0"/>
              <a:t>There must be an increase in the quantity of imports that causes or threatens to cause serious injury to the domestic industry</a:t>
            </a:r>
            <a:endParaRPr lang="en-US" sz="2800" dirty="0"/>
          </a:p>
          <a:p>
            <a:r>
              <a:rPr lang="en-US" sz="2800" dirty="0"/>
              <a:t>This is determined by the competent authority when investigations are being conducted</a:t>
            </a:r>
            <a:endParaRPr lang="en-US" sz="2800" dirty="0"/>
          </a:p>
          <a:p>
            <a:r>
              <a:rPr lang="en-US" sz="2800" dirty="0"/>
              <a:t>Does this by making an evaluation of the trend of imports during the entire period of the investigation</a:t>
            </a:r>
            <a:endParaRPr lang="en-US" sz="2800"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Unforeseen developments</a:t>
            </a:r>
            <a:endParaRPr lang="en-US" dirty="0"/>
          </a:p>
        </p:txBody>
      </p:sp>
      <p:sp>
        <p:nvSpPr>
          <p:cNvPr id="3" name="Content Placeholder 2"/>
          <p:cNvSpPr>
            <a:spLocks noGrp="1"/>
          </p:cNvSpPr>
          <p:nvPr>
            <p:ph idx="1"/>
          </p:nvPr>
        </p:nvSpPr>
        <p:spPr>
          <a:xfrm>
            <a:off x="1447800" y="1905000"/>
            <a:ext cx="6781800" cy="3886200"/>
          </a:xfrm>
        </p:spPr>
        <p:txBody>
          <a:bodyPr>
            <a:normAutofit fontScale="92500"/>
          </a:bodyPr>
          <a:lstStyle/>
          <a:p>
            <a:r>
              <a:rPr lang="en-US" sz="2800" dirty="0"/>
              <a:t>Developments that were not foreseen at the time of the most recent trade negotiation</a:t>
            </a:r>
            <a:endParaRPr lang="en-US" sz="2800" dirty="0"/>
          </a:p>
          <a:p>
            <a:r>
              <a:rPr lang="en-US" sz="2800" dirty="0"/>
              <a:t>These developments must be the circumstances that lead to a sharp increase in imports e.g. unforeseen economic changes on the world market; technological breakthrough, change in consumers’ preferences</a:t>
            </a:r>
            <a:endParaRPr lang="en-US" sz="2800" dirty="0"/>
          </a:p>
          <a:p>
            <a:endParaRPr lang="en-US" sz="2800"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1"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529796" y="624110"/>
            <a:ext cx="6098663" cy="1280890"/>
          </a:xfrm>
        </p:spPr>
        <p:txBody>
          <a:bodyPr>
            <a:normAutofit/>
          </a:bodyPr>
          <a:lstStyle/>
          <a:p>
            <a:r>
              <a:rPr lang="en-US" dirty="0"/>
              <a:t>Unforeseen developments</a:t>
            </a:r>
            <a:endParaRPr lang="en-US" dirty="0"/>
          </a:p>
        </p:txBody>
      </p:sp>
      <p:sp>
        <p:nvSpPr>
          <p:cNvPr id="10" name="Rectangle 9"/>
          <p:cNvSpPr>
            <a:spLocks noGrp="1" noRot="1" noChangeAspect="1" noMove="1" noResize="1" noEditPoints="1" noAdjustHandles="1" noChangeArrowheads="1" noChangeShapeType="1" noTextEdit="1"/>
          </p:cNvSpPr>
          <p:nvPr/>
        </p:nvSpPr>
        <p:spPr>
          <a:xfrm>
            <a:off x="0" y="0"/>
            <a:ext cx="2138637"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a:grpSpLocks noGrp="1" noRot="1" noChangeAspect="1" noMove="1" noResize="1" noUngrp="1"/>
          </p:cNvGrpSpPr>
          <p:nvPr/>
        </p:nvGrpSpPr>
        <p:grpSpPr>
          <a:xfrm>
            <a:off x="-10" y="228600"/>
            <a:ext cx="2138628" cy="6638625"/>
            <a:chOff x="2487613" y="285750"/>
            <a:chExt cx="2428875" cy="5654676"/>
          </a:xfrm>
          <a:solidFill>
            <a:schemeClr val="tx2">
              <a:lumMod val="60000"/>
              <a:lumOff val="40000"/>
              <a:alpha val="40000"/>
            </a:schemeClr>
          </a:solidFill>
        </p:grpSpPr>
        <p:sp>
          <p:nvSpPr>
            <p:cNvPr id="13"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p:cNvGrpSpPr>
            <a:grpSpLocks noGrp="1" noRot="1" noChangeAspect="1" noMove="1" noResize="1" noUngrp="1"/>
          </p:cNvGrpSpPr>
          <p:nvPr/>
        </p:nvGrpSpPr>
        <p:grpSpPr>
          <a:xfrm>
            <a:off x="20412" y="-786"/>
            <a:ext cx="1767505" cy="6854040"/>
            <a:chOff x="6627813" y="194833"/>
            <a:chExt cx="1952625" cy="5678918"/>
          </a:xfrm>
          <a:solidFill>
            <a:schemeClr val="tx2">
              <a:lumMod val="75000"/>
              <a:alpha val="70000"/>
            </a:schemeClr>
          </a:solidFill>
        </p:grpSpPr>
        <p:sp>
          <p:nvSpPr>
            <p:cNvPr id="27"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p:cNvSpPr>
            <a:spLocks noGrp="1" noRot="1" noChangeAspect="1" noMove="1" noResize="1" noEditPoints="1" noAdjustHandles="1" noChangeArrowheads="1" noChangeShapeType="1" noTextEdit="1"/>
          </p:cNvSpPr>
          <p:nvPr/>
        </p:nvSpPr>
        <p:spPr bwMode="auto">
          <a:xfrm flipV="1">
            <a:off x="-119" y="3411452"/>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Content Placeholder 2"/>
          <p:cNvSpPr>
            <a:spLocks noGrp="1"/>
          </p:cNvSpPr>
          <p:nvPr>
            <p:ph idx="1"/>
          </p:nvPr>
        </p:nvSpPr>
        <p:spPr>
          <a:xfrm>
            <a:off x="2529796" y="1752600"/>
            <a:ext cx="6098663" cy="4158622"/>
          </a:xfrm>
        </p:spPr>
        <p:txBody>
          <a:bodyPr>
            <a:normAutofit/>
          </a:bodyPr>
          <a:lstStyle/>
          <a:p>
            <a:r>
              <a:rPr lang="en-US" sz="2000" b="1" i="1" dirty="0"/>
              <a:t>US Hatters Fur </a:t>
            </a:r>
            <a:r>
              <a:rPr lang="en-US" sz="2000" dirty="0"/>
              <a:t>– The US invoked a safeguard measure on imported fur products, arguing that the change in hats fashion which led to the increase in imports of felt hats was unforeseen, particularly in view of its magnitude.</a:t>
            </a:r>
            <a:endParaRPr lang="en-US" sz="2000" dirty="0"/>
          </a:p>
          <a:p>
            <a:r>
              <a:rPr lang="en-US" sz="2000" dirty="0"/>
              <a:t>Czechoslovakia  challenged the measure under Article XIX.</a:t>
            </a:r>
            <a:endParaRPr lang="en-US" sz="2000" dirty="0"/>
          </a:p>
          <a:p>
            <a:r>
              <a:rPr lang="en-US" sz="2000" dirty="0"/>
              <a:t>The Working Party found that changes in fashion of women’s hats amounted to ‘unforeseen developments’ and upheld the position of the US</a:t>
            </a:r>
            <a:endParaRPr lang="en-US" sz="2000"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Determination of injury</a:t>
            </a:r>
            <a:endParaRPr lang="en-US" dirty="0"/>
          </a:p>
        </p:txBody>
      </p:sp>
      <p:sp>
        <p:nvSpPr>
          <p:cNvPr id="3" name="Content Placeholder 2"/>
          <p:cNvSpPr>
            <a:spLocks noGrp="1"/>
          </p:cNvSpPr>
          <p:nvPr>
            <p:ph idx="1"/>
          </p:nvPr>
        </p:nvSpPr>
        <p:spPr>
          <a:xfrm>
            <a:off x="1078992" y="1676400"/>
            <a:ext cx="7467600" cy="4557490"/>
          </a:xfrm>
        </p:spPr>
        <p:txBody>
          <a:bodyPr>
            <a:noAutofit/>
          </a:bodyPr>
          <a:lstStyle/>
          <a:p>
            <a:r>
              <a:rPr lang="en-US" sz="2000" b="1" dirty="0"/>
              <a:t>Serious injury: </a:t>
            </a:r>
            <a:r>
              <a:rPr lang="en-US" sz="2000" dirty="0"/>
              <a:t>there must be a significant overall  impairment in the position of the domestic industry caused by the increase in imports</a:t>
            </a:r>
            <a:endParaRPr lang="en-US" sz="2000" dirty="0"/>
          </a:p>
          <a:p>
            <a:r>
              <a:rPr lang="en-US" sz="2000" dirty="0"/>
              <a:t>May be done by comparing share of imports in comparison to that of products of  domestic industry on the market</a:t>
            </a:r>
            <a:endParaRPr lang="en-US" sz="2000" dirty="0"/>
          </a:p>
          <a:p>
            <a:r>
              <a:rPr lang="en-US" sz="2000" b="1" dirty="0"/>
              <a:t>Threat of serious injury: </a:t>
            </a:r>
            <a:r>
              <a:rPr lang="en-US" sz="2000" dirty="0"/>
              <a:t>this must be clearly imminent</a:t>
            </a:r>
            <a:endParaRPr lang="en-US" sz="2000" dirty="0"/>
          </a:p>
          <a:p>
            <a:r>
              <a:rPr lang="en-US" sz="2000" dirty="0"/>
              <a:t>High degree of likelihood that the increase in imports will result in serious injury in the future</a:t>
            </a:r>
            <a:endParaRPr lang="en-US" sz="2000" dirty="0"/>
          </a:p>
          <a:p>
            <a:r>
              <a:rPr lang="en-US" sz="2000" dirty="0"/>
              <a:t>The standard of ‘serious injury’ has been found to be a higher threshold than that of ‘material injury’, which is the standard for antidumping and countervailing measures</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Domestic industry</a:t>
            </a:r>
            <a:endParaRPr lang="en-US" dirty="0"/>
          </a:p>
        </p:txBody>
      </p:sp>
      <p:sp>
        <p:nvSpPr>
          <p:cNvPr id="3" name="Content Placeholder 2"/>
          <p:cNvSpPr>
            <a:spLocks noGrp="1"/>
          </p:cNvSpPr>
          <p:nvPr>
            <p:ph idx="1"/>
          </p:nvPr>
        </p:nvSpPr>
        <p:spPr>
          <a:xfrm>
            <a:off x="1524000" y="1981200"/>
            <a:ext cx="6553200" cy="3603812"/>
          </a:xfrm>
        </p:spPr>
        <p:txBody>
          <a:bodyPr>
            <a:normAutofit fontScale="92500"/>
          </a:bodyPr>
          <a:lstStyle/>
          <a:p>
            <a:r>
              <a:rPr lang="en-US" sz="2800" dirty="0"/>
              <a:t>These are the producers of the like or competitive products that are operating within a territory of a member</a:t>
            </a:r>
            <a:endParaRPr lang="en-US" sz="2800" dirty="0"/>
          </a:p>
          <a:p>
            <a:r>
              <a:rPr lang="en-US" sz="2800" dirty="0"/>
              <a:t>Their collective output of the like, or directly competitive product must constitute a major proportion of that domestic production of that product</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Causation</a:t>
            </a:r>
            <a:endParaRPr lang="en-US" dirty="0"/>
          </a:p>
        </p:txBody>
      </p:sp>
      <p:sp>
        <p:nvSpPr>
          <p:cNvPr id="3" name="Content Placeholder 2"/>
          <p:cNvSpPr>
            <a:spLocks noGrp="1"/>
          </p:cNvSpPr>
          <p:nvPr>
            <p:ph idx="1"/>
          </p:nvPr>
        </p:nvSpPr>
        <p:spPr/>
        <p:txBody>
          <a:bodyPr>
            <a:normAutofit/>
          </a:bodyPr>
          <a:lstStyle/>
          <a:p>
            <a:r>
              <a:rPr lang="en-US" sz="2800" dirty="0"/>
              <a:t>The investigating authority must make a </a:t>
            </a:r>
            <a:r>
              <a:rPr lang="en-US" sz="2800" b="1" dirty="0"/>
              <a:t>finding of fact </a:t>
            </a:r>
            <a:r>
              <a:rPr lang="en-US" sz="2800" dirty="0"/>
              <a:t>that the imports are contributing or bringing about injury to the domestic industry</a:t>
            </a:r>
            <a:endParaRPr lang="en-US" sz="2800" dirty="0"/>
          </a:p>
          <a:p>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4" name="Rectangle 7"/>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p:cNvSpPr>
            <a:spLocks noGrp="1" noRot="1" noChangeAspect="1" noMove="1" noResize="1" noEditPoints="1" noAdjustHandles="1" noChangeArrowheads="1" noChangeShapeType="1" noTextEdit="1"/>
          </p:cNvSpPr>
          <p:nvPr/>
        </p:nvSpPr>
        <p:spPr>
          <a:xfrm>
            <a:off x="0" y="0"/>
            <a:ext cx="9144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382543" y="624110"/>
            <a:ext cx="7037556" cy="1280890"/>
          </a:xfrm>
        </p:spPr>
        <p:txBody>
          <a:bodyPr>
            <a:normAutofit/>
          </a:bodyPr>
          <a:lstStyle/>
          <a:p>
            <a:r>
              <a:rPr lang="en-US" dirty="0">
                <a:solidFill>
                  <a:srgbClr val="FFFFFF"/>
                </a:solidFill>
              </a:rPr>
              <a:t>Extent of Safeguards</a:t>
            </a:r>
            <a:endParaRPr lang="en-US" dirty="0">
              <a:solidFill>
                <a:srgbClr val="FFFFFF"/>
              </a:solidFill>
            </a:endParaRPr>
          </a:p>
        </p:txBody>
      </p:sp>
      <p:sp>
        <p:nvSpPr>
          <p:cNvPr id="16" name="Freeform 11"/>
          <p:cNvSpPr>
            <a:spLocks noGrp="1" noRot="1" noChangeAspect="1" noMove="1" noResize="1" noEditPoints="1" noAdjustHandles="1" noChangeArrowheads="1" noChangeShapeType="1" noTextEdit="1"/>
          </p:cNvSpPr>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Content Placeholder 2"/>
          <p:cNvSpPr>
            <a:spLocks noGrp="1"/>
          </p:cNvSpPr>
          <p:nvPr>
            <p:ph idx="1"/>
          </p:nvPr>
        </p:nvSpPr>
        <p:spPr>
          <a:xfrm>
            <a:off x="533400" y="2623930"/>
            <a:ext cx="8153400" cy="3853070"/>
          </a:xfrm>
        </p:spPr>
        <p:txBody>
          <a:bodyPr>
            <a:normAutofit/>
          </a:bodyPr>
          <a:lstStyle/>
          <a:p>
            <a:r>
              <a:rPr lang="en-US" sz="2000" dirty="0"/>
              <a:t>If all these  conditions are satisfied, safeguard measures may be applied</a:t>
            </a:r>
            <a:endParaRPr lang="en-US" sz="2000" dirty="0"/>
          </a:p>
          <a:p>
            <a:r>
              <a:rPr lang="en-US" sz="2000" dirty="0"/>
              <a:t>In imposing the safeguards, a member must act within the following limits provided in the SG Agreement:</a:t>
            </a:r>
            <a:endParaRPr lang="en-US" sz="2000" dirty="0"/>
          </a:p>
          <a:p>
            <a:pPr lvl="1"/>
            <a:r>
              <a:rPr lang="en-US" sz="2000" dirty="0"/>
              <a:t>Safeguards must be applied only to the extent necessary to prevent or remedy serious injury and to facilitate adjustment. Art 5</a:t>
            </a:r>
            <a:endParaRPr lang="en-US" sz="2000" dirty="0"/>
          </a:p>
          <a:p>
            <a:pPr lvl="1"/>
            <a:r>
              <a:rPr lang="en-US" sz="2000" dirty="0"/>
              <a:t>Cannot be applied to products of developing countries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65182"/>
            <a:ext cx="6965245" cy="1011218"/>
          </a:xfrm>
        </p:spPr>
        <p:txBody>
          <a:bodyPr>
            <a:normAutofit/>
          </a:bodyPr>
          <a:lstStyle/>
          <a:p>
            <a:r>
              <a:rPr lang="en-US" dirty="0"/>
              <a:t>Provisional SG measures</a:t>
            </a:r>
            <a:endParaRPr lang="en-US" dirty="0"/>
          </a:p>
        </p:txBody>
      </p:sp>
      <p:sp>
        <p:nvSpPr>
          <p:cNvPr id="3" name="Content Placeholder 2"/>
          <p:cNvSpPr>
            <a:spLocks noGrp="1"/>
          </p:cNvSpPr>
          <p:nvPr>
            <p:ph idx="1"/>
          </p:nvPr>
        </p:nvSpPr>
        <p:spPr>
          <a:xfrm>
            <a:off x="990600" y="1676400"/>
            <a:ext cx="7696200" cy="4876800"/>
          </a:xfrm>
        </p:spPr>
        <p:txBody>
          <a:bodyPr>
            <a:noAutofit/>
          </a:bodyPr>
          <a:lstStyle/>
          <a:p>
            <a:r>
              <a:rPr lang="en-US" sz="2400" dirty="0"/>
              <a:t>May be imposed if the following requirements are met:</a:t>
            </a:r>
            <a:endParaRPr lang="en-US" sz="2400" dirty="0"/>
          </a:p>
          <a:p>
            <a:pPr lvl="1"/>
            <a:r>
              <a:rPr lang="en-US" sz="2400" dirty="0"/>
              <a:t>There must be critical circumstances in which  delay would cause damage that would be difficult to repair</a:t>
            </a:r>
            <a:endParaRPr lang="en-US" sz="2400" dirty="0"/>
          </a:p>
          <a:p>
            <a:pPr lvl="1"/>
            <a:r>
              <a:rPr lang="en-US" sz="2400" dirty="0"/>
              <a:t>a preliminary determination must indicate that there is clear evidence that increased imports have caused or are threatening to cause serious injury.</a:t>
            </a:r>
            <a:endParaRPr lang="en-US" sz="2400" dirty="0"/>
          </a:p>
          <a:p>
            <a:r>
              <a:rPr lang="en-US" sz="2400" dirty="0"/>
              <a:t>The duration of the provisional measure shall not exceed 200 days</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33400"/>
            <a:ext cx="6589199" cy="1280890"/>
          </a:xfrm>
        </p:spPr>
        <p:txBody>
          <a:bodyPr>
            <a:normAutofit/>
          </a:bodyPr>
          <a:lstStyle/>
          <a:p>
            <a:r>
              <a:rPr lang="en-US" dirty="0"/>
              <a:t>Duration and Review of Safeguard Measures</a:t>
            </a:r>
            <a:endParaRPr lang="en-US" dirty="0"/>
          </a:p>
        </p:txBody>
      </p:sp>
      <p:sp>
        <p:nvSpPr>
          <p:cNvPr id="3" name="Content Placeholder 2"/>
          <p:cNvSpPr>
            <a:spLocks noGrp="1"/>
          </p:cNvSpPr>
          <p:nvPr>
            <p:ph idx="1"/>
          </p:nvPr>
        </p:nvSpPr>
        <p:spPr>
          <a:xfrm>
            <a:off x="1066800" y="2119256"/>
            <a:ext cx="7772400" cy="4281544"/>
          </a:xfrm>
        </p:spPr>
        <p:txBody>
          <a:bodyPr>
            <a:normAutofit fontScale="92500" lnSpcReduction="10000"/>
          </a:bodyPr>
          <a:lstStyle/>
          <a:p>
            <a:r>
              <a:rPr lang="en-US" sz="2800" dirty="0"/>
              <a:t>A Member shall apply safeguard measures for such period that is necessary to prevent or remedy serious injury and to facilitate adjustment. </a:t>
            </a:r>
            <a:endParaRPr lang="en-US" sz="2800" dirty="0"/>
          </a:p>
          <a:p>
            <a:r>
              <a:rPr lang="en-US" sz="2800" dirty="0"/>
              <a:t>The period should not exceed four years</a:t>
            </a:r>
            <a:endParaRPr lang="en-US" sz="2800" dirty="0"/>
          </a:p>
          <a:p>
            <a:r>
              <a:rPr lang="en-US" sz="2800" dirty="0"/>
              <a:t>May be extended provided that the competent authorities of the importing Member have determined, in conformity with the procedures set out in SG Agreement that the safeguard measure continues to be necessary to prevent or remedy serious injury</a:t>
            </a: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800" dirty="0"/>
          </a:p>
          <a:p>
            <a:pPr marL="0" indent="0" algn="ctr">
              <a:buNone/>
            </a:pPr>
            <a:r>
              <a:rPr lang="en-US" sz="4800" dirty="0"/>
              <a:t>The End</a:t>
            </a:r>
            <a:endParaRPr lang="en-US" sz="4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46172" y="624110"/>
            <a:ext cx="7284749" cy="1280890"/>
          </a:xfrm>
        </p:spPr>
        <p:txBody>
          <a:bodyPr>
            <a:normAutofit/>
          </a:bodyPr>
          <a:lstStyle/>
          <a:p>
            <a:r>
              <a:rPr lang="en-US" dirty="0"/>
              <a:t>Learning objectives:</a:t>
            </a:r>
            <a:endParaRPr lang="en-US" dirty="0"/>
          </a:p>
        </p:txBody>
      </p:sp>
      <p:sp>
        <p:nvSpPr>
          <p:cNvPr id="12" name="Rectangle 11"/>
          <p:cNvSpPr>
            <a:spLocks noGrp="1" noRot="1" noChangeAspect="1" noMove="1" noResize="1" noEditPoints="1" noAdjustHandles="1" noChangeArrowheads="1" noChangeShapeType="1" noTextEdit="1"/>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p:cNvSpPr>
            <a:spLocks noGrp="1" noRot="1" noChangeAspect="1" noMove="1" noResize="1" noEditPoints="1" noAdjustHandles="1" noChangeArrowheads="1" noChangeShapeType="1" noTextEdit="1"/>
          </p:cNvSpPr>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graphicFrame>
        <p:nvGraphicFramePr>
          <p:cNvPr id="5" name="Content Placeholder 2"/>
          <p:cNvGraphicFramePr>
            <a:graphicFrameLocks noGrp="1"/>
          </p:cNvGraphicFramePr>
          <p:nvPr>
            <p:ph idx="1"/>
          </p:nvPr>
        </p:nvGraphicFramePr>
        <p:xfrm>
          <a:off x="1346172" y="2222983"/>
          <a:ext cx="6740553" cy="3653941"/>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1720" y="624110"/>
            <a:ext cx="7211280" cy="1280890"/>
          </a:xfrm>
        </p:spPr>
        <p:txBody>
          <a:bodyPr>
            <a:normAutofit/>
          </a:bodyPr>
          <a:lstStyle/>
          <a:p>
            <a:r>
              <a:rPr lang="en-US" dirty="0"/>
              <a:t>What are safeguard measures?</a:t>
            </a:r>
            <a:endParaRPr lang="en-US" dirty="0"/>
          </a:p>
        </p:txBody>
      </p:sp>
      <p:sp>
        <p:nvSpPr>
          <p:cNvPr id="3" name="Content Placeholder 2"/>
          <p:cNvSpPr>
            <a:spLocks noGrp="1"/>
          </p:cNvSpPr>
          <p:nvPr>
            <p:ph idx="1"/>
          </p:nvPr>
        </p:nvSpPr>
        <p:spPr>
          <a:xfrm>
            <a:off x="1371600" y="1524000"/>
            <a:ext cx="7211280" cy="4495800"/>
          </a:xfrm>
        </p:spPr>
        <p:txBody>
          <a:bodyPr>
            <a:normAutofit fontScale="62500" lnSpcReduction="20000"/>
          </a:bodyPr>
          <a:lstStyle/>
          <a:p>
            <a:r>
              <a:rPr lang="en-US" sz="3400" dirty="0"/>
              <a:t>The right of a WTO member to impose:</a:t>
            </a:r>
            <a:endParaRPr lang="en-US" sz="3400" dirty="0"/>
          </a:p>
          <a:p>
            <a:pPr lvl="1"/>
            <a:r>
              <a:rPr lang="en-US" sz="3400" dirty="0"/>
              <a:t>Temporary tariffs,</a:t>
            </a:r>
            <a:endParaRPr lang="en-US" sz="3400" dirty="0"/>
          </a:p>
          <a:p>
            <a:pPr lvl="1"/>
            <a:r>
              <a:rPr lang="en-US" sz="3400" dirty="0"/>
              <a:t>Quotas,</a:t>
            </a:r>
            <a:endParaRPr lang="en-US" sz="3400" dirty="0"/>
          </a:p>
          <a:p>
            <a:pPr lvl="1"/>
            <a:r>
              <a:rPr lang="en-US" sz="3400" dirty="0"/>
              <a:t>Tariff rate quotas, or </a:t>
            </a:r>
            <a:endParaRPr lang="en-US" sz="3400" dirty="0"/>
          </a:p>
          <a:p>
            <a:pPr lvl="1"/>
            <a:r>
              <a:rPr lang="en-US" sz="3400" dirty="0"/>
              <a:t>Other measures,</a:t>
            </a:r>
            <a:endParaRPr lang="en-US" sz="3400" dirty="0"/>
          </a:p>
          <a:p>
            <a:r>
              <a:rPr lang="en-US" sz="3400" dirty="0"/>
              <a:t>That is, restrict imports of a product temporarily. This is done to ensure that its economy or domestic industries do not suffer serious harm from imports and trade concessions</a:t>
            </a:r>
            <a:endParaRPr lang="en-US" sz="3400" dirty="0"/>
          </a:p>
          <a:p>
            <a:r>
              <a:rPr lang="en-US" sz="3400" dirty="0"/>
              <a:t>Unlike rights to impose import restrictions to counteract dumping and subsidies, safeguard remedies are not based on any concept of unfair trade or remedy for distortions by exporters.</a:t>
            </a:r>
            <a:endParaRPr lang="en-US" sz="3400" dirty="0"/>
          </a:p>
          <a:p>
            <a:endParaRPr lang="en-US" dirty="0"/>
          </a:p>
          <a:p>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1" y="624110"/>
            <a:ext cx="7010400" cy="1280890"/>
          </a:xfrm>
        </p:spPr>
        <p:txBody>
          <a:bodyPr>
            <a:normAutofit/>
          </a:bodyPr>
          <a:lstStyle/>
          <a:p>
            <a:r>
              <a:rPr lang="en-US" dirty="0"/>
              <a:t>Reasons for allowing safeguards</a:t>
            </a:r>
            <a:endParaRPr lang="en-US" dirty="0"/>
          </a:p>
        </p:txBody>
      </p:sp>
      <p:sp>
        <p:nvSpPr>
          <p:cNvPr id="3" name="Content Placeholder 2"/>
          <p:cNvSpPr>
            <a:spLocks noGrp="1"/>
          </p:cNvSpPr>
          <p:nvPr>
            <p:ph idx="1"/>
          </p:nvPr>
        </p:nvSpPr>
        <p:spPr>
          <a:xfrm>
            <a:off x="1219199" y="2133600"/>
            <a:ext cx="7543801" cy="3962400"/>
          </a:xfrm>
        </p:spPr>
        <p:txBody>
          <a:bodyPr>
            <a:normAutofit fontScale="85000" lnSpcReduction="20000"/>
          </a:bodyPr>
          <a:lstStyle/>
          <a:p>
            <a:r>
              <a:rPr lang="en-US" sz="2800" dirty="0"/>
              <a:t>They are an acknowledgement of political realities; trade may improve welfare and at the same time it may hinder the prosperity of the politically powerful</a:t>
            </a:r>
            <a:endParaRPr lang="en-US" sz="2800" dirty="0"/>
          </a:p>
          <a:p>
            <a:r>
              <a:rPr lang="en-US" sz="2800" dirty="0"/>
              <a:t>They are a form of compensation for the injury that workers and firms suffer as a result of trade </a:t>
            </a:r>
            <a:r>
              <a:rPr lang="en-US" sz="2800" dirty="0" err="1"/>
              <a:t>liberalisation</a:t>
            </a:r>
            <a:endParaRPr lang="en-US" sz="2800" dirty="0"/>
          </a:p>
          <a:p>
            <a:r>
              <a:rPr lang="en-US" sz="2800" dirty="0"/>
              <a:t>They are a breathing space to firms and policy makers, to allow them to take necessary measures to restore competitiveness of an industry</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0569" y="609600"/>
            <a:ext cx="6589199" cy="1280890"/>
          </a:xfrm>
        </p:spPr>
        <p:txBody>
          <a:bodyPr>
            <a:normAutofit/>
          </a:bodyPr>
          <a:lstStyle/>
          <a:p>
            <a:r>
              <a:rPr lang="en-US" dirty="0"/>
              <a:t>Safeguards Measures: Legal Framework</a:t>
            </a:r>
            <a:endParaRPr lang="en-US" dirty="0"/>
          </a:p>
        </p:txBody>
      </p:sp>
      <p:sp>
        <p:nvSpPr>
          <p:cNvPr id="3" name="Content Placeholder 2"/>
          <p:cNvSpPr>
            <a:spLocks noGrp="1"/>
          </p:cNvSpPr>
          <p:nvPr>
            <p:ph idx="1"/>
          </p:nvPr>
        </p:nvSpPr>
        <p:spPr>
          <a:xfrm>
            <a:off x="1219200" y="2119256"/>
            <a:ext cx="7315200" cy="3824343"/>
          </a:xfrm>
        </p:spPr>
        <p:txBody>
          <a:bodyPr>
            <a:normAutofit/>
          </a:bodyPr>
          <a:lstStyle/>
          <a:p>
            <a:r>
              <a:rPr lang="en-US" sz="2800" dirty="0"/>
              <a:t>Safeguard measures were always available under the GATT (Article XIX). However, they were infrequently used</a:t>
            </a:r>
            <a:endParaRPr lang="en-US" sz="2800" dirty="0"/>
          </a:p>
          <a:p>
            <a:r>
              <a:rPr lang="en-US" sz="2800" dirty="0"/>
              <a:t>Supplemented by Agreement on Safeguards (AG)</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685800"/>
            <a:ext cx="6965245" cy="1447800"/>
          </a:xfrm>
        </p:spPr>
        <p:txBody>
          <a:bodyPr>
            <a:normAutofit/>
          </a:bodyPr>
          <a:lstStyle/>
          <a:p>
            <a:r>
              <a:rPr lang="en-US" dirty="0"/>
              <a:t>Safeguard measures: circumstances – GATT Art. XIX</a:t>
            </a:r>
            <a:endParaRPr lang="en-US" dirty="0"/>
          </a:p>
        </p:txBody>
      </p:sp>
      <p:sp>
        <p:nvSpPr>
          <p:cNvPr id="3" name="Content Placeholder 2"/>
          <p:cNvSpPr>
            <a:spLocks noGrp="1"/>
          </p:cNvSpPr>
          <p:nvPr>
            <p:ph idx="1"/>
          </p:nvPr>
        </p:nvSpPr>
        <p:spPr>
          <a:xfrm>
            <a:off x="1143000" y="2286000"/>
            <a:ext cx="6934200" cy="3657599"/>
          </a:xfrm>
        </p:spPr>
        <p:txBody>
          <a:bodyPr>
            <a:normAutofit lnSpcReduction="10000"/>
          </a:bodyPr>
          <a:lstStyle/>
          <a:p>
            <a:r>
              <a:rPr lang="en-US" sz="2800" dirty="0"/>
              <a:t>A country can impose safeguard measures in the following circumstances:</a:t>
            </a:r>
            <a:endParaRPr lang="en-US" sz="2800" dirty="0"/>
          </a:p>
          <a:p>
            <a:pPr lvl="1"/>
            <a:r>
              <a:rPr lang="en-US" sz="2800" dirty="0"/>
              <a:t>There must be an increase in imports of the product in question</a:t>
            </a:r>
            <a:endParaRPr lang="en-US" sz="2800" dirty="0"/>
          </a:p>
          <a:p>
            <a:pPr lvl="1"/>
            <a:r>
              <a:rPr lang="en-US" sz="2800" dirty="0"/>
              <a:t>Increase in imports should have been caused by unforeseen developments</a:t>
            </a:r>
            <a:endParaRPr lang="en-US" sz="2800" dirty="0"/>
          </a:p>
          <a:p>
            <a:pPr marL="0" indent="0">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524000"/>
            <a:ext cx="6553200" cy="3886200"/>
          </a:xfrm>
        </p:spPr>
        <p:txBody>
          <a:bodyPr>
            <a:normAutofit fontScale="92500" lnSpcReduction="20000"/>
          </a:bodyPr>
          <a:lstStyle/>
          <a:p>
            <a:pPr lvl="1"/>
            <a:r>
              <a:rPr lang="en-US" sz="2800" dirty="0"/>
              <a:t>The increase in imports must cause, or threaten to cause serious injury to the domestic industry of like or competitive products</a:t>
            </a:r>
            <a:endParaRPr lang="en-US" sz="2800" dirty="0"/>
          </a:p>
          <a:p>
            <a:r>
              <a:rPr lang="en-US" sz="2800" dirty="0"/>
              <a:t>If the conditions are met, the right to apply a safeguard measure is established</a:t>
            </a:r>
            <a:endParaRPr lang="en-US" sz="2800" dirty="0"/>
          </a:p>
          <a:p>
            <a:r>
              <a:rPr lang="en-US" sz="2800" dirty="0"/>
              <a:t>The safeguard measure must be applied within the limits that are set out in the SG</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Safeguard measures: investigation, Art 3</a:t>
            </a:r>
            <a:endParaRPr lang="en-US" dirty="0"/>
          </a:p>
        </p:txBody>
      </p:sp>
      <p:sp>
        <p:nvSpPr>
          <p:cNvPr id="3" name="Content Placeholder 2"/>
          <p:cNvSpPr>
            <a:spLocks noGrp="1"/>
          </p:cNvSpPr>
          <p:nvPr>
            <p:ph idx="1"/>
          </p:nvPr>
        </p:nvSpPr>
        <p:spPr>
          <a:xfrm>
            <a:off x="1143000" y="2119256"/>
            <a:ext cx="6934200" cy="3748143"/>
          </a:xfrm>
        </p:spPr>
        <p:txBody>
          <a:bodyPr>
            <a:normAutofit fontScale="55000" lnSpcReduction="20000"/>
          </a:bodyPr>
          <a:lstStyle/>
          <a:p>
            <a:r>
              <a:rPr lang="en-US" sz="4000" dirty="0"/>
              <a:t>Before a member imposes safeguard measures, investigations must be carried out by competent authorities pursuant to the Safeguards Agreement</a:t>
            </a:r>
            <a:endParaRPr lang="en-US" sz="4000" dirty="0"/>
          </a:p>
          <a:p>
            <a:r>
              <a:rPr lang="en-US" sz="4000" dirty="0"/>
              <a:t>Aim of investigation will be to establish the necessity of imposing safeguard measures</a:t>
            </a:r>
            <a:endParaRPr lang="en-US" sz="4000" dirty="0"/>
          </a:p>
          <a:p>
            <a:r>
              <a:rPr lang="en-US" sz="4000" dirty="0"/>
              <a:t>A public notice of investigations must be given to interested parties e.g. exporters and importers</a:t>
            </a:r>
            <a:endParaRPr lang="en-US" sz="4000" dirty="0"/>
          </a:p>
          <a:p>
            <a:r>
              <a:rPr lang="en-US" sz="4000" dirty="0"/>
              <a:t>Done to give them an opportunity to express their views on the matter</a:t>
            </a:r>
            <a:endParaRPr lang="en-US" sz="4000" dirty="0"/>
          </a:p>
          <a:p>
            <a:endParaRPr lang="en-US" sz="2800" dirty="0"/>
          </a:p>
          <a:p>
            <a:endParaRPr lang="en-US" sz="2800"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609600"/>
            <a:ext cx="6589199" cy="1280890"/>
          </a:xfrm>
        </p:spPr>
        <p:txBody>
          <a:bodyPr>
            <a:normAutofit/>
          </a:bodyPr>
          <a:lstStyle/>
          <a:p>
            <a:r>
              <a:rPr lang="en-US" dirty="0"/>
              <a:t>SG measures: investigation, Art 3</a:t>
            </a:r>
            <a:endParaRPr lang="en-US" dirty="0"/>
          </a:p>
        </p:txBody>
      </p:sp>
      <p:sp>
        <p:nvSpPr>
          <p:cNvPr id="3" name="Content Placeholder 2"/>
          <p:cNvSpPr>
            <a:spLocks noGrp="1"/>
          </p:cNvSpPr>
          <p:nvPr>
            <p:ph idx="1"/>
          </p:nvPr>
        </p:nvSpPr>
        <p:spPr>
          <a:xfrm>
            <a:off x="1066799" y="2119257"/>
            <a:ext cx="7046399" cy="3603812"/>
          </a:xfrm>
        </p:spPr>
        <p:txBody>
          <a:bodyPr>
            <a:normAutofit/>
          </a:bodyPr>
          <a:lstStyle/>
          <a:p>
            <a:r>
              <a:rPr lang="en-US" sz="2800" dirty="0"/>
              <a:t>After investigations are carried out the competent authority must publish a report of its findings, and the conclusions that it has reached on issues of fact and law</a:t>
            </a:r>
            <a:endParaRPr lang="en-US" sz="2800" dirty="0"/>
          </a:p>
          <a:p>
            <a:r>
              <a:rPr lang="en-US" sz="2800" dirty="0"/>
              <a:t>Committee on safeguards must be informed</a:t>
            </a:r>
            <a:endParaRPr lang="en-US" sz="2800" dirty="0"/>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5717</Words>
  <Application>WPS Presentation</Application>
  <PresentationFormat>On-screen Show (4:3)</PresentationFormat>
  <Paragraphs>117</Paragraphs>
  <Slides>19</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19</vt:i4>
      </vt:variant>
    </vt:vector>
  </HeadingPairs>
  <TitlesOfParts>
    <vt:vector size="33" baseType="lpstr">
      <vt:lpstr>Arial</vt:lpstr>
      <vt:lpstr>SimSun</vt:lpstr>
      <vt:lpstr>Wingdings</vt:lpstr>
      <vt:lpstr>Wingdings 3</vt:lpstr>
      <vt:lpstr>Arial</vt:lpstr>
      <vt:lpstr>Century Gothic</vt:lpstr>
      <vt:lpstr>苹方-简</vt:lpstr>
      <vt:lpstr>Microsoft YaHei</vt:lpstr>
      <vt:lpstr>汉仪旗黑</vt:lpstr>
      <vt:lpstr>Arial Unicode MS</vt:lpstr>
      <vt:lpstr>Calibri</vt:lpstr>
      <vt:lpstr>Helvetica Neue</vt:lpstr>
      <vt:lpstr>宋体-简</vt:lpstr>
      <vt:lpstr>Wisp</vt:lpstr>
      <vt:lpstr>SAFEGUARDS</vt:lpstr>
      <vt:lpstr>Learning objectives:</vt:lpstr>
      <vt:lpstr>What are safeguard measures?</vt:lpstr>
      <vt:lpstr>Reasons for allowing safeguards</vt:lpstr>
      <vt:lpstr>Safeguards Measures: Legal Framework</vt:lpstr>
      <vt:lpstr>Safeguard measures: circumstances – GATT Art. XIX</vt:lpstr>
      <vt:lpstr>PowerPoint 演示文稿</vt:lpstr>
      <vt:lpstr>Safeguard measures: investigation, Art 3</vt:lpstr>
      <vt:lpstr>SG measures: investigation, Art 3</vt:lpstr>
      <vt:lpstr>Determination of increased imports, Art 2</vt:lpstr>
      <vt:lpstr>Unforeseen developments</vt:lpstr>
      <vt:lpstr>Unforeseen developments</vt:lpstr>
      <vt:lpstr>Determination of injury</vt:lpstr>
      <vt:lpstr>Domestic industry</vt:lpstr>
      <vt:lpstr>Causation</vt:lpstr>
      <vt:lpstr>Extent of Safeguards</vt:lpstr>
      <vt:lpstr>Provisional SG measures</vt:lpstr>
      <vt:lpstr>Duration and Review of Safeguard Measures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SAFEGUARDS</dc:title>
  <dc:creator>Winjie Siwale</dc:creator>
  <cp:lastModifiedBy>inongemutemwa</cp:lastModifiedBy>
  <cp:revision>4</cp:revision>
  <dcterms:created xsi:type="dcterms:W3CDTF">2024-01-26T08:08:59Z</dcterms:created>
  <dcterms:modified xsi:type="dcterms:W3CDTF">2024-01-26T08:08:59Z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5951F5D1A73842A6844C7C3AD4E4FB64</vt:lpwstr>
  </property>
  <property fmtid="{D5CDD505-2E9C-101B-9397-08002B2CF9AE}" pid="3" name="KSOProductBuildVer">
    <vt:lpwstr>1033-5.6.0.8082</vt:lpwstr>
  </property>
</Properties>
</file>