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39"/>
  </p:handoutMasterIdLst>
  <p:sldIdLst>
    <p:sldId id="256" r:id="rId3"/>
    <p:sldId id="257" r:id="rId4"/>
    <p:sldId id="258" r:id="rId5"/>
    <p:sldId id="259" r:id="rId6"/>
    <p:sldId id="260" r:id="rId7"/>
    <p:sldId id="262" r:id="rId8"/>
    <p:sldId id="261" r:id="rId9"/>
    <p:sldId id="263" r:id="rId10"/>
    <p:sldId id="264" r:id="rId11"/>
    <p:sldId id="265" r:id="rId12"/>
    <p:sldId id="287" r:id="rId13"/>
    <p:sldId id="266" r:id="rId15"/>
    <p:sldId id="268" r:id="rId16"/>
    <p:sldId id="269" r:id="rId17"/>
    <p:sldId id="270" r:id="rId18"/>
    <p:sldId id="271" r:id="rId19"/>
    <p:sldId id="272" r:id="rId20"/>
    <p:sldId id="278" r:id="rId21"/>
    <p:sldId id="273" r:id="rId22"/>
    <p:sldId id="274" r:id="rId23"/>
    <p:sldId id="275" r:id="rId24"/>
    <p:sldId id="276" r:id="rId25"/>
    <p:sldId id="280" r:id="rId26"/>
    <p:sldId id="281" r:id="rId27"/>
    <p:sldId id="282" r:id="rId28"/>
    <p:sldId id="283" r:id="rId29"/>
    <p:sldId id="285" r:id="rId30"/>
    <p:sldId id="286" r:id="rId31"/>
    <p:sldId id="305" r:id="rId32"/>
    <p:sldId id="306" r:id="rId33"/>
    <p:sldId id="307" r:id="rId34"/>
    <p:sldId id="308" r:id="rId35"/>
    <p:sldId id="309" r:id="rId36"/>
    <p:sldId id="310" r:id="rId37"/>
    <p:sldId id="311" r:id="rId3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handoutMaster" Target="handoutMasters/handoutMaster1.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133FDCD5-C9BA-4C14-BA27-40EFA3148668}" type="doc">
      <dgm:prSet loTypeId="urn:microsoft.com/office/officeart/2005/8/layout/process2" loCatId="process" qsTypeId="urn:microsoft.com/office/officeart/2005/8/quickstyle/simple1#1" qsCatId="simple" csTypeId="urn:microsoft.com/office/officeart/2005/8/colors/accent1_2#1" csCatId="accent1" phldr="1"/>
      <dgm:spPr/>
    </dgm:pt>
    <dgm:pt modelId="{377F49FD-8866-4613-AB64-864B99DD361E}">
      <dgm:prSet phldrT="[Text]" custT="1"/>
      <dgm:spPr>
        <a:solidFill>
          <a:schemeClr val="accent5"/>
        </a:solidFill>
      </dgm:spPr>
      <dgm:t>
        <a:bodyPr/>
        <a:lstStyle/>
        <a:p>
          <a:pPr algn="ctr"/>
          <a:r>
            <a:rPr lang="en-US" sz="3000" dirty="0"/>
            <a:t>Panel</a:t>
          </a:r>
        </a:p>
        <a:p>
          <a:pPr algn="ctr"/>
          <a:r>
            <a:rPr lang="en-US" sz="2400" dirty="0"/>
            <a:t>3-5 Independent Experts </a:t>
          </a:r>
        </a:p>
      </dgm:t>
    </dgm:pt>
    <dgm:pt modelId="{3DFADF9F-54CF-49CF-8666-CB803A781E34}" cxnId="{1DD9A382-87B8-4B7E-A6AF-531C4765FB78}" type="parTrans">
      <dgm:prSet/>
      <dgm:spPr/>
      <dgm:t>
        <a:bodyPr/>
        <a:lstStyle/>
        <a:p>
          <a:endParaRPr lang="en-US"/>
        </a:p>
      </dgm:t>
    </dgm:pt>
    <dgm:pt modelId="{F4171534-11A1-465E-A84B-0B32F3AB409C}" cxnId="{1DD9A382-87B8-4B7E-A6AF-531C4765FB78}" type="sibTrans">
      <dgm:prSet/>
      <dgm:spPr/>
      <dgm:t>
        <a:bodyPr/>
        <a:lstStyle/>
        <a:p>
          <a:endParaRPr lang="en-US"/>
        </a:p>
      </dgm:t>
    </dgm:pt>
    <dgm:pt modelId="{B4C7B039-04F3-4D63-AA34-453F65705E49}">
      <dgm:prSet phldrT="[Text]" custT="1"/>
      <dgm:spPr/>
      <dgm:t>
        <a:bodyPr/>
        <a:lstStyle/>
        <a:p>
          <a:pPr algn="ctr"/>
          <a:r>
            <a:rPr lang="en-US" sz="3000" dirty="0"/>
            <a:t>GATT Council</a:t>
          </a:r>
        </a:p>
        <a:p>
          <a:pPr algn="ctr"/>
          <a:r>
            <a:rPr lang="en-US" sz="2000" dirty="0"/>
            <a:t>All Contracting Parties</a:t>
          </a:r>
        </a:p>
      </dgm:t>
    </dgm:pt>
    <dgm:pt modelId="{F9490F69-95A7-4003-B34F-32D0BF50406F}" cxnId="{44B32082-106B-4ABE-9E2D-02DF9A1C3271}" type="parTrans">
      <dgm:prSet/>
      <dgm:spPr/>
      <dgm:t>
        <a:bodyPr/>
        <a:lstStyle/>
        <a:p>
          <a:endParaRPr lang="en-US"/>
        </a:p>
      </dgm:t>
    </dgm:pt>
    <dgm:pt modelId="{CAC1C790-221F-4EB2-B832-4BEAECB34E05}" cxnId="{44B32082-106B-4ABE-9E2D-02DF9A1C3271}" type="sibTrans">
      <dgm:prSet/>
      <dgm:spPr/>
      <dgm:t>
        <a:bodyPr/>
        <a:lstStyle/>
        <a:p>
          <a:endParaRPr lang="en-US"/>
        </a:p>
      </dgm:t>
    </dgm:pt>
    <dgm:pt modelId="{C0246FB7-4A8C-49DD-9DB5-F5D8C6AEB149}" type="pres">
      <dgm:prSet presAssocID="{133FDCD5-C9BA-4C14-BA27-40EFA3148668}" presName="linearFlow" presStyleCnt="0">
        <dgm:presLayoutVars>
          <dgm:resizeHandles val="exact"/>
        </dgm:presLayoutVars>
      </dgm:prSet>
      <dgm:spPr/>
    </dgm:pt>
    <dgm:pt modelId="{F1097FA7-C8B3-4D0D-A587-4E260E5C5245}" type="pres">
      <dgm:prSet presAssocID="{377F49FD-8866-4613-AB64-864B99DD361E}" presName="node" presStyleLbl="node1" presStyleIdx="0" presStyleCnt="2">
        <dgm:presLayoutVars>
          <dgm:bulletEnabled val="1"/>
        </dgm:presLayoutVars>
      </dgm:prSet>
      <dgm:spPr/>
      <dgm:t>
        <a:bodyPr/>
        <a:lstStyle/>
        <a:p>
          <a:endParaRPr lang="en-US"/>
        </a:p>
      </dgm:t>
    </dgm:pt>
    <dgm:pt modelId="{C2509902-8CDC-442D-A4F0-BAB8D32195C4}" type="pres">
      <dgm:prSet presAssocID="{F4171534-11A1-465E-A84B-0B32F3AB409C}" presName="sibTrans" presStyleLbl="sibTrans2D1" presStyleIdx="0" presStyleCnt="1"/>
      <dgm:spPr/>
      <dgm:t>
        <a:bodyPr/>
        <a:lstStyle/>
        <a:p>
          <a:endParaRPr lang="en-US"/>
        </a:p>
      </dgm:t>
    </dgm:pt>
    <dgm:pt modelId="{2F19B3DE-56BA-4C26-BC83-4BD749754DB7}" type="pres">
      <dgm:prSet presAssocID="{F4171534-11A1-465E-A84B-0B32F3AB409C}" presName="connectorText" presStyleLbl="sibTrans2D1" presStyleIdx="0" presStyleCnt="1"/>
      <dgm:spPr/>
      <dgm:t>
        <a:bodyPr/>
        <a:lstStyle/>
        <a:p>
          <a:endParaRPr lang="en-US"/>
        </a:p>
      </dgm:t>
    </dgm:pt>
    <dgm:pt modelId="{BEF39FDD-921C-4AB1-8DCE-96983622FD32}" type="pres">
      <dgm:prSet presAssocID="{B4C7B039-04F3-4D63-AA34-453F65705E49}" presName="node" presStyleLbl="node1" presStyleIdx="1" presStyleCnt="2">
        <dgm:presLayoutVars>
          <dgm:bulletEnabled val="1"/>
        </dgm:presLayoutVars>
      </dgm:prSet>
      <dgm:spPr/>
      <dgm:t>
        <a:bodyPr/>
        <a:lstStyle/>
        <a:p>
          <a:endParaRPr lang="en-US"/>
        </a:p>
      </dgm:t>
    </dgm:pt>
  </dgm:ptLst>
  <dgm:cxnLst>
    <dgm:cxn modelId="{6839DD43-4DFC-44CC-8CBC-4D9FB1A353C3}" type="presOf" srcId="{377F49FD-8866-4613-AB64-864B99DD361E}" destId="{F1097FA7-C8B3-4D0D-A587-4E260E5C5245}" srcOrd="0" destOrd="0" presId="urn:microsoft.com/office/officeart/2005/8/layout/process2"/>
    <dgm:cxn modelId="{03D7FAB8-4577-47EB-9598-088D3A4830E4}" type="presOf" srcId="{B4C7B039-04F3-4D63-AA34-453F65705E49}" destId="{BEF39FDD-921C-4AB1-8DCE-96983622FD32}" srcOrd="0" destOrd="0" presId="urn:microsoft.com/office/officeart/2005/8/layout/process2"/>
    <dgm:cxn modelId="{167273CB-03DB-46E3-8A3D-5C2F51E25306}" type="presOf" srcId="{F4171534-11A1-465E-A84B-0B32F3AB409C}" destId="{2F19B3DE-56BA-4C26-BC83-4BD749754DB7}" srcOrd="1" destOrd="0" presId="urn:microsoft.com/office/officeart/2005/8/layout/process2"/>
    <dgm:cxn modelId="{FD5F7278-8257-49E8-9555-F864521A45F1}" type="presOf" srcId="{F4171534-11A1-465E-A84B-0B32F3AB409C}" destId="{C2509902-8CDC-442D-A4F0-BAB8D32195C4}" srcOrd="0" destOrd="0" presId="urn:microsoft.com/office/officeart/2005/8/layout/process2"/>
    <dgm:cxn modelId="{44B32082-106B-4ABE-9E2D-02DF9A1C3271}" srcId="{133FDCD5-C9BA-4C14-BA27-40EFA3148668}" destId="{B4C7B039-04F3-4D63-AA34-453F65705E49}" srcOrd="1" destOrd="0" parTransId="{F9490F69-95A7-4003-B34F-32D0BF50406F}" sibTransId="{CAC1C790-221F-4EB2-B832-4BEAECB34E05}"/>
    <dgm:cxn modelId="{5F22A78C-D905-481C-A0DC-5E74798F42E6}" type="presOf" srcId="{133FDCD5-C9BA-4C14-BA27-40EFA3148668}" destId="{C0246FB7-4A8C-49DD-9DB5-F5D8C6AEB149}" srcOrd="0" destOrd="0" presId="urn:microsoft.com/office/officeart/2005/8/layout/process2"/>
    <dgm:cxn modelId="{1DD9A382-87B8-4B7E-A6AF-531C4765FB78}" srcId="{133FDCD5-C9BA-4C14-BA27-40EFA3148668}" destId="{377F49FD-8866-4613-AB64-864B99DD361E}" srcOrd="0" destOrd="0" parTransId="{3DFADF9F-54CF-49CF-8666-CB803A781E34}" sibTransId="{F4171534-11A1-465E-A84B-0B32F3AB409C}"/>
    <dgm:cxn modelId="{52EE1544-E5EE-4C22-B5C4-1870B70F67C9}" type="presParOf" srcId="{C0246FB7-4A8C-49DD-9DB5-F5D8C6AEB149}" destId="{F1097FA7-C8B3-4D0D-A587-4E260E5C5245}" srcOrd="0" destOrd="0" presId="urn:microsoft.com/office/officeart/2005/8/layout/process2"/>
    <dgm:cxn modelId="{207227B9-CC17-453C-BB79-D6A4E4FE104B}" type="presParOf" srcId="{C0246FB7-4A8C-49DD-9DB5-F5D8C6AEB149}" destId="{C2509902-8CDC-442D-A4F0-BAB8D32195C4}" srcOrd="1" destOrd="0" presId="urn:microsoft.com/office/officeart/2005/8/layout/process2"/>
    <dgm:cxn modelId="{F506BC33-53D8-4B5E-9F21-EE2AE28B63C3}" type="presParOf" srcId="{C2509902-8CDC-442D-A4F0-BAB8D32195C4}" destId="{2F19B3DE-56BA-4C26-BC83-4BD749754DB7}" srcOrd="0" destOrd="0" presId="urn:microsoft.com/office/officeart/2005/8/layout/process2"/>
    <dgm:cxn modelId="{D9213D29-6ECA-4D88-BD48-E05FA8817D71}" type="presParOf" srcId="{C0246FB7-4A8C-49DD-9DB5-F5D8C6AEB149}" destId="{BEF39FDD-921C-4AB1-8DCE-96983622FD32}" srcOrd="2" destOrd="0" presId="urn:microsoft.com/office/officeart/2005/8/layout/process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8E9ADA-B2B8-4AAB-A426-4381D1068DC8}" type="doc">
      <dgm:prSet loTypeId="urn:microsoft.com/office/officeart/2005/8/layout/hProcess9#3" loCatId="process" qsTypeId="urn:microsoft.com/office/officeart/2005/8/quickstyle/simple1#3" qsCatId="simple" csTypeId="urn:microsoft.com/office/officeart/2005/8/colors/accent1_2#3" csCatId="accent1"/>
      <dgm:spPr/>
      <dgm:t>
        <a:bodyPr/>
        <a:lstStyle/>
        <a:p>
          <a:endParaRPr lang="en-US"/>
        </a:p>
      </dgm:t>
    </dgm:pt>
    <dgm:pt modelId="{9C62D766-0018-4A7B-9F52-015058B950C8}">
      <dgm:prSet/>
      <dgm:spPr>
        <a:xfrm>
          <a:off x="8021" y="1185386"/>
          <a:ext cx="2403633" cy="1580515"/>
        </a:xfr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rtl="0"/>
          <a:r>
            <a:rPr lang="en-ZA">
              <a:solidFill>
                <a:sysClr val="window" lastClr="FFFFFF"/>
              </a:solidFill>
              <a:latin typeface="Calibri" panose="020F0502020204030204"/>
              <a:ea typeface="+mn-ea"/>
              <a:cs typeface="+mn-cs"/>
            </a:rPr>
            <a:t>Power-based system</a:t>
          </a:r>
          <a:endParaRPr lang="en-US">
            <a:solidFill>
              <a:sysClr val="window" lastClr="FFFFFF"/>
            </a:solidFill>
            <a:latin typeface="Calibri" panose="020F0502020204030204"/>
            <a:ea typeface="+mn-ea"/>
            <a:cs typeface="+mn-cs"/>
          </a:endParaRPr>
        </a:p>
      </dgm:t>
    </dgm:pt>
    <dgm:pt modelId="{44DE4502-E866-4414-9AB3-F9364F0860B2}" cxnId="{AB983CA8-E615-4287-A358-00A4B3AF886B}" type="parTrans">
      <dgm:prSet/>
      <dgm:spPr/>
      <dgm:t>
        <a:bodyPr/>
        <a:lstStyle/>
        <a:p>
          <a:endParaRPr lang="en-US"/>
        </a:p>
      </dgm:t>
    </dgm:pt>
    <dgm:pt modelId="{F67854E4-A3D5-43EB-A8A2-7FE60F1BF85C}" cxnId="{AB983CA8-E615-4287-A358-00A4B3AF886B}" type="sibTrans">
      <dgm:prSet/>
      <dgm:spPr/>
      <dgm:t>
        <a:bodyPr/>
        <a:lstStyle/>
        <a:p>
          <a:endParaRPr lang="en-US"/>
        </a:p>
      </dgm:t>
    </dgm:pt>
    <dgm:pt modelId="{4AF5880C-1416-4D1F-AA7D-7736A72E5B5E}">
      <dgm:prSet/>
      <dgm:spPr>
        <a:xfrm>
          <a:off x="5055944" y="1185386"/>
          <a:ext cx="2403633" cy="1580515"/>
        </a:xfr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rtl="0"/>
          <a:r>
            <a:rPr lang="en-ZA">
              <a:solidFill>
                <a:sysClr val="window" lastClr="FFFFFF"/>
              </a:solidFill>
              <a:latin typeface="Calibri" panose="020F0502020204030204"/>
              <a:ea typeface="+mn-ea"/>
              <a:cs typeface="+mn-cs"/>
            </a:rPr>
            <a:t>Rules-based system through adjudication</a:t>
          </a:r>
          <a:endParaRPr lang="en-US">
            <a:solidFill>
              <a:sysClr val="window" lastClr="FFFFFF"/>
            </a:solidFill>
            <a:latin typeface="Calibri" panose="020F0502020204030204"/>
            <a:ea typeface="+mn-ea"/>
            <a:cs typeface="+mn-cs"/>
          </a:endParaRPr>
        </a:p>
      </dgm:t>
    </dgm:pt>
    <dgm:pt modelId="{4153DF4E-01FC-467D-BA87-A95686385331}" cxnId="{59C3FC12-9EA7-4510-AB78-DA63A2B9259B}" type="parTrans">
      <dgm:prSet/>
      <dgm:spPr/>
      <dgm:t>
        <a:bodyPr/>
        <a:lstStyle/>
        <a:p>
          <a:endParaRPr lang="en-US"/>
        </a:p>
      </dgm:t>
    </dgm:pt>
    <dgm:pt modelId="{E5AB2534-5661-4026-B80F-8DD1E2A6F1DD}" cxnId="{59C3FC12-9EA7-4510-AB78-DA63A2B9259B}" type="sibTrans">
      <dgm:prSet/>
      <dgm:spPr/>
      <dgm:t>
        <a:bodyPr/>
        <a:lstStyle/>
        <a:p>
          <a:endParaRPr lang="en-US"/>
        </a:p>
      </dgm:t>
    </dgm:pt>
    <dgm:pt modelId="{CE63C151-3ADF-4FFD-A3A8-A7D441D0D3FE}">
      <dgm:prSet/>
      <dgm:spPr>
        <a:xfrm>
          <a:off x="2531983" y="1185386"/>
          <a:ext cx="2403633" cy="1580515"/>
        </a:xfr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rtl="0"/>
          <a:r>
            <a:rPr lang="en-ZA" dirty="0">
              <a:solidFill>
                <a:sysClr val="window" lastClr="FFFFFF"/>
              </a:solidFill>
              <a:latin typeface="Calibri" panose="020F0502020204030204"/>
              <a:ea typeface="+mn-ea"/>
              <a:cs typeface="+mn-cs"/>
            </a:rPr>
            <a:t>Diplomatic negotiations</a:t>
          </a:r>
          <a:endParaRPr lang="en-US" dirty="0">
            <a:solidFill>
              <a:sysClr val="window" lastClr="FFFFFF"/>
            </a:solidFill>
            <a:latin typeface="Calibri" panose="020F0502020204030204"/>
            <a:ea typeface="+mn-ea"/>
            <a:cs typeface="+mn-cs"/>
          </a:endParaRPr>
        </a:p>
      </dgm:t>
    </dgm:pt>
    <dgm:pt modelId="{01218A6D-D15C-48A0-8295-B3DD5A191C7E}" cxnId="{4C8A39B9-B98A-4938-8350-373EC1C6323B}" type="sibTrans">
      <dgm:prSet/>
      <dgm:spPr/>
      <dgm:t>
        <a:bodyPr/>
        <a:lstStyle/>
        <a:p>
          <a:endParaRPr lang="en-US"/>
        </a:p>
      </dgm:t>
    </dgm:pt>
    <dgm:pt modelId="{5FD66CC2-E7EA-4AB1-9979-4353918BEACC}" cxnId="{4C8A39B9-B98A-4938-8350-373EC1C6323B}" type="parTrans">
      <dgm:prSet/>
      <dgm:spPr/>
      <dgm:t>
        <a:bodyPr/>
        <a:lstStyle/>
        <a:p>
          <a:endParaRPr lang="en-US"/>
        </a:p>
      </dgm:t>
    </dgm:pt>
    <dgm:pt modelId="{5C2622F8-35A0-4CBB-B2FE-808FB74E7EE0}" type="pres">
      <dgm:prSet presAssocID="{978E9ADA-B2B8-4AAB-A426-4381D1068DC8}" presName="CompostProcess" presStyleCnt="0">
        <dgm:presLayoutVars>
          <dgm:dir/>
          <dgm:resizeHandles val="exact"/>
        </dgm:presLayoutVars>
      </dgm:prSet>
      <dgm:spPr/>
      <dgm:t>
        <a:bodyPr/>
        <a:lstStyle/>
        <a:p>
          <a:endParaRPr lang="en-US"/>
        </a:p>
      </dgm:t>
    </dgm:pt>
    <dgm:pt modelId="{C329A89F-A1EE-4B07-A76A-C18EFA8F9C42}" type="pres">
      <dgm:prSet presAssocID="{978E9ADA-B2B8-4AAB-A426-4381D1068DC8}" presName="arrow" presStyleLbl="bgShp" presStyleIdx="0" presStyleCnt="1"/>
      <dgm:spPr>
        <a:xfrm>
          <a:off x="560069" y="0"/>
          <a:ext cx="6347460" cy="3951288"/>
        </a:xfrm>
        <a:prstGeom prst="rightArrow">
          <a:avLst/>
        </a:prstGeom>
        <a:solidFill>
          <a:srgbClr val="5B9BD5">
            <a:tint val="40000"/>
            <a:hueOff val="0"/>
            <a:satOff val="0"/>
            <a:lumOff val="0"/>
            <a:alphaOff val="0"/>
          </a:srgbClr>
        </a:solidFill>
        <a:ln>
          <a:noFill/>
        </a:ln>
        <a:effectLst/>
      </dgm:spPr>
    </dgm:pt>
    <dgm:pt modelId="{BEE003BC-50B1-4CE0-8B09-226A2DA8F48E}" type="pres">
      <dgm:prSet presAssocID="{978E9ADA-B2B8-4AAB-A426-4381D1068DC8}" presName="linearProcess" presStyleCnt="0"/>
      <dgm:spPr/>
    </dgm:pt>
    <dgm:pt modelId="{D9A93B37-AAEF-4833-8CCC-11EB02FFA0C4}" type="pres">
      <dgm:prSet presAssocID="{9C62D766-0018-4A7B-9F52-015058B950C8}" presName="textNode" presStyleLbl="node1" presStyleIdx="0" presStyleCnt="3">
        <dgm:presLayoutVars>
          <dgm:bulletEnabled val="1"/>
        </dgm:presLayoutVars>
      </dgm:prSet>
      <dgm:spPr>
        <a:prstGeom prst="roundRect">
          <a:avLst/>
        </a:prstGeom>
      </dgm:spPr>
      <dgm:t>
        <a:bodyPr/>
        <a:lstStyle/>
        <a:p>
          <a:endParaRPr lang="en-US"/>
        </a:p>
      </dgm:t>
    </dgm:pt>
    <dgm:pt modelId="{ADDD426D-C0CA-4915-84D7-2D76E29283F8}" type="pres">
      <dgm:prSet presAssocID="{F67854E4-A3D5-43EB-A8A2-7FE60F1BF85C}" presName="sibTrans" presStyleCnt="0"/>
      <dgm:spPr/>
    </dgm:pt>
    <dgm:pt modelId="{287CBC31-C8D1-4FB3-8DF6-79FBD5C99806}" type="pres">
      <dgm:prSet presAssocID="{CE63C151-3ADF-4FFD-A3A8-A7D441D0D3FE}" presName="textNode" presStyleLbl="node1" presStyleIdx="1" presStyleCnt="3">
        <dgm:presLayoutVars>
          <dgm:bulletEnabled val="1"/>
        </dgm:presLayoutVars>
      </dgm:prSet>
      <dgm:spPr>
        <a:prstGeom prst="roundRect">
          <a:avLst/>
        </a:prstGeom>
      </dgm:spPr>
      <dgm:t>
        <a:bodyPr/>
        <a:lstStyle/>
        <a:p>
          <a:endParaRPr lang="en-US"/>
        </a:p>
      </dgm:t>
    </dgm:pt>
    <dgm:pt modelId="{992EE173-4DA2-448E-B9AC-6EADDB1891ED}" type="pres">
      <dgm:prSet presAssocID="{01218A6D-D15C-48A0-8295-B3DD5A191C7E}" presName="sibTrans" presStyleCnt="0"/>
      <dgm:spPr/>
    </dgm:pt>
    <dgm:pt modelId="{EF221AD4-805D-48BC-BBA9-51CE6D0BF0FD}" type="pres">
      <dgm:prSet presAssocID="{4AF5880C-1416-4D1F-AA7D-7736A72E5B5E}" presName="textNode" presStyleLbl="node1" presStyleIdx="2" presStyleCnt="3">
        <dgm:presLayoutVars>
          <dgm:bulletEnabled val="1"/>
        </dgm:presLayoutVars>
      </dgm:prSet>
      <dgm:spPr>
        <a:prstGeom prst="roundRect">
          <a:avLst/>
        </a:prstGeom>
      </dgm:spPr>
      <dgm:t>
        <a:bodyPr/>
        <a:lstStyle/>
        <a:p>
          <a:endParaRPr lang="en-US"/>
        </a:p>
      </dgm:t>
    </dgm:pt>
  </dgm:ptLst>
  <dgm:cxnLst>
    <dgm:cxn modelId="{81D30EA2-6E2A-43D8-9E4C-A4B26BB66B75}" type="presOf" srcId="{4AF5880C-1416-4D1F-AA7D-7736A72E5B5E}" destId="{EF221AD4-805D-48BC-BBA9-51CE6D0BF0FD}" srcOrd="0" destOrd="0" presId="urn:microsoft.com/office/officeart/2005/8/layout/hProcess9#3"/>
    <dgm:cxn modelId="{7FFFB453-0362-40B6-B123-46B2CA7A1AD7}" type="presOf" srcId="{9C62D766-0018-4A7B-9F52-015058B950C8}" destId="{D9A93B37-AAEF-4833-8CCC-11EB02FFA0C4}" srcOrd="0" destOrd="0" presId="urn:microsoft.com/office/officeart/2005/8/layout/hProcess9#3"/>
    <dgm:cxn modelId="{AB983CA8-E615-4287-A358-00A4B3AF886B}" srcId="{978E9ADA-B2B8-4AAB-A426-4381D1068DC8}" destId="{9C62D766-0018-4A7B-9F52-015058B950C8}" srcOrd="0" destOrd="0" parTransId="{44DE4502-E866-4414-9AB3-F9364F0860B2}" sibTransId="{F67854E4-A3D5-43EB-A8A2-7FE60F1BF85C}"/>
    <dgm:cxn modelId="{4B2F227A-F1E4-44D1-9FDF-577BD76FCF41}" type="presOf" srcId="{CE63C151-3ADF-4FFD-A3A8-A7D441D0D3FE}" destId="{287CBC31-C8D1-4FB3-8DF6-79FBD5C99806}" srcOrd="0" destOrd="0" presId="urn:microsoft.com/office/officeart/2005/8/layout/hProcess9#3"/>
    <dgm:cxn modelId="{AB7E9ABF-FDD0-4758-A2DD-6B8816522D3C}" type="presOf" srcId="{978E9ADA-B2B8-4AAB-A426-4381D1068DC8}" destId="{5C2622F8-35A0-4CBB-B2FE-808FB74E7EE0}" srcOrd="0" destOrd="0" presId="urn:microsoft.com/office/officeart/2005/8/layout/hProcess9#3"/>
    <dgm:cxn modelId="{59C3FC12-9EA7-4510-AB78-DA63A2B9259B}" srcId="{978E9ADA-B2B8-4AAB-A426-4381D1068DC8}" destId="{4AF5880C-1416-4D1F-AA7D-7736A72E5B5E}" srcOrd="2" destOrd="0" parTransId="{4153DF4E-01FC-467D-BA87-A95686385331}" sibTransId="{E5AB2534-5661-4026-B80F-8DD1E2A6F1DD}"/>
    <dgm:cxn modelId="{4C8A39B9-B98A-4938-8350-373EC1C6323B}" srcId="{978E9ADA-B2B8-4AAB-A426-4381D1068DC8}" destId="{CE63C151-3ADF-4FFD-A3A8-A7D441D0D3FE}" srcOrd="1" destOrd="0" parTransId="{5FD66CC2-E7EA-4AB1-9979-4353918BEACC}" sibTransId="{01218A6D-D15C-48A0-8295-B3DD5A191C7E}"/>
    <dgm:cxn modelId="{B0D5B12B-221A-4244-AD47-E9EAECC10F00}" type="presParOf" srcId="{5C2622F8-35A0-4CBB-B2FE-808FB74E7EE0}" destId="{C329A89F-A1EE-4B07-A76A-C18EFA8F9C42}" srcOrd="0" destOrd="0" presId="urn:microsoft.com/office/officeart/2005/8/layout/hProcess9#3"/>
    <dgm:cxn modelId="{EB1499D5-FB0E-43EE-9E34-477FBB7850CF}" type="presParOf" srcId="{5C2622F8-35A0-4CBB-B2FE-808FB74E7EE0}" destId="{BEE003BC-50B1-4CE0-8B09-226A2DA8F48E}" srcOrd="1" destOrd="0" presId="urn:microsoft.com/office/officeart/2005/8/layout/hProcess9#3"/>
    <dgm:cxn modelId="{6A5ED6F8-32A0-4E39-A0A3-D112E23C6075}" type="presParOf" srcId="{BEE003BC-50B1-4CE0-8B09-226A2DA8F48E}" destId="{D9A93B37-AAEF-4833-8CCC-11EB02FFA0C4}" srcOrd="0" destOrd="0" presId="urn:microsoft.com/office/officeart/2005/8/layout/hProcess9#3"/>
    <dgm:cxn modelId="{7F210343-8FF7-48DE-8ECA-30AB9C0321A9}" type="presParOf" srcId="{BEE003BC-50B1-4CE0-8B09-226A2DA8F48E}" destId="{ADDD426D-C0CA-4915-84D7-2D76E29283F8}" srcOrd="1" destOrd="0" presId="urn:microsoft.com/office/officeart/2005/8/layout/hProcess9#3"/>
    <dgm:cxn modelId="{6D322CBC-520D-40C1-9B7B-BB295A2146DC}" type="presParOf" srcId="{BEE003BC-50B1-4CE0-8B09-226A2DA8F48E}" destId="{287CBC31-C8D1-4FB3-8DF6-79FBD5C99806}" srcOrd="2" destOrd="0" presId="urn:microsoft.com/office/officeart/2005/8/layout/hProcess9#3"/>
    <dgm:cxn modelId="{9963E110-E21E-4555-8918-BF093E3C7D57}" type="presParOf" srcId="{BEE003BC-50B1-4CE0-8B09-226A2DA8F48E}" destId="{992EE173-4DA2-448E-B9AC-6EADDB1891ED}" srcOrd="3" destOrd="0" presId="urn:microsoft.com/office/officeart/2005/8/layout/hProcess9#3"/>
    <dgm:cxn modelId="{885BD69E-9298-4844-9F6C-EAB83A6F897D}" type="presParOf" srcId="{BEE003BC-50B1-4CE0-8B09-226A2DA8F48E}" destId="{EF221AD4-805D-48BC-BBA9-51CE6D0BF0FD}" srcOrd="4" destOrd="0" presId="urn:microsoft.com/office/officeart/2005/8/layout/hProcess9#3"/>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7467600" cy="4286250"/>
        <a:chOff x="0" y="0"/>
        <a:chExt cx="7467600" cy="4286250"/>
      </a:xfrm>
    </dsp:grpSpPr>
    <dsp:sp modelId="{F1097FA7-C8B3-4D0D-A587-4E260E5C5245}">
      <dsp:nvSpPr>
        <dsp:cNvPr id="3" name="Rounded Rectangle 2"/>
        <dsp:cNvSpPr/>
      </dsp:nvSpPr>
      <dsp:spPr bwMode="white">
        <a:xfrm>
          <a:off x="1791335" y="0"/>
          <a:ext cx="3884930" cy="1714500"/>
        </a:xfrm>
        <a:prstGeom prst="roundRect">
          <a:avLst>
            <a:gd name="adj" fmla="val 10000"/>
          </a:avLst>
        </a:prstGeom>
        <a:solidFill>
          <a:schemeClr val="accent5"/>
        </a:solidFill>
      </dsp:spPr>
      <dsp:style>
        <a:lnRef idx="2">
          <a:schemeClr val="lt1"/>
        </a:lnRef>
        <a:fillRef idx="1">
          <a:schemeClr val="accent1"/>
        </a:fillRef>
        <a:effectRef idx="0">
          <a:scrgbClr r="0" g="0" b="0"/>
        </a:effectRef>
        <a:fontRef idx="minor">
          <a:schemeClr val="lt1"/>
        </a:fontRef>
      </dsp:style>
      <dsp:txBody>
        <a:bodyPr lIns="114300" tIns="114300" rIns="114300" bIns="1143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ctr">
            <a:lnSpc>
              <a:spcPct val="100000"/>
            </a:lnSpc>
            <a:spcBef>
              <a:spcPct val="0"/>
            </a:spcBef>
            <a:spcAft>
              <a:spcPct val="35000"/>
            </a:spcAft>
          </a:pPr>
          <a:r>
            <a:rPr lang="en-US" sz="3000" dirty="0"/>
            <a:t>Panel</a:t>
          </a:r>
          <a:endParaRPr lang="en-US" sz="3000" dirty="0"/>
        </a:p>
        <a:p>
          <a:pPr lvl="0" algn="ctr">
            <a:lnSpc>
              <a:spcPct val="100000"/>
            </a:lnSpc>
            <a:spcBef>
              <a:spcPct val="0"/>
            </a:spcBef>
            <a:spcAft>
              <a:spcPct val="35000"/>
            </a:spcAft>
          </a:pPr>
          <a:r>
            <a:rPr lang="en-US" sz="2400" dirty="0"/>
            <a:t>3-5 Independent Experts </a:t>
          </a:r>
        </a:p>
      </dsp:txBody>
      <dsp:txXfrm>
        <a:off x="1791335" y="0"/>
        <a:ext cx="3884930" cy="1714500"/>
      </dsp:txXfrm>
    </dsp:sp>
    <dsp:sp modelId="{C2509902-8CDC-442D-A4F0-BAB8D32195C4}">
      <dsp:nvSpPr>
        <dsp:cNvPr id="4" name="Right Arrow 3"/>
        <dsp:cNvSpPr/>
      </dsp:nvSpPr>
      <dsp:spPr bwMode="white">
        <a:xfrm rot="5399999">
          <a:off x="3412331" y="1757363"/>
          <a:ext cx="642938" cy="771525"/>
        </a:xfrm>
        <a:prstGeom prst="rightArrow">
          <a:avLst>
            <a:gd name="adj1" fmla="val 60000"/>
            <a:gd name="adj2" fmla="val 50000"/>
          </a:avLst>
        </a:prstGeom>
      </dsp:spPr>
      <dsp:style>
        <a:lnRef idx="0">
          <a:schemeClr val="accent1">
            <a:tint val="60000"/>
          </a:schemeClr>
        </a:lnRef>
        <a:fillRef idx="1">
          <a:schemeClr val="accent1">
            <a:tint val="60000"/>
          </a:schemeClr>
        </a:fillRef>
        <a:effectRef idx="0">
          <a:scrgbClr r="0" g="0" b="0"/>
        </a:effectRef>
        <a:fontRef idx="minor">
          <a:schemeClr val="lt1"/>
        </a:fontRef>
      </dsp:style>
      <dsp:txBody>
        <a:bodyPr rot="-5400000" lIns="0" tIns="0" rIns="0" bIns="0"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endParaRPr lang="en-US"/>
        </a:p>
      </dsp:txBody>
      <dsp:txXfrm rot="5399999">
        <a:off x="3412331" y="1757363"/>
        <a:ext cx="642938" cy="771525"/>
      </dsp:txXfrm>
    </dsp:sp>
    <dsp:sp modelId="{BEF39FDD-921C-4AB1-8DCE-96983622FD32}">
      <dsp:nvSpPr>
        <dsp:cNvPr id="5" name="Rounded Rectangle 4"/>
        <dsp:cNvSpPr/>
      </dsp:nvSpPr>
      <dsp:spPr bwMode="white">
        <a:xfrm>
          <a:off x="1791335" y="2571750"/>
          <a:ext cx="3884930" cy="171450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114300" tIns="114300" rIns="114300" bIns="1143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ctr">
            <a:lnSpc>
              <a:spcPct val="100000"/>
            </a:lnSpc>
            <a:spcBef>
              <a:spcPct val="0"/>
            </a:spcBef>
            <a:spcAft>
              <a:spcPct val="35000"/>
            </a:spcAft>
          </a:pPr>
          <a:r>
            <a:rPr lang="en-US" sz="3000" dirty="0"/>
            <a:t>GATT Council</a:t>
          </a:r>
          <a:endParaRPr lang="en-US" sz="3000" dirty="0"/>
        </a:p>
        <a:p>
          <a:pPr lvl="0" algn="ctr">
            <a:lnSpc>
              <a:spcPct val="100000"/>
            </a:lnSpc>
            <a:spcBef>
              <a:spcPct val="0"/>
            </a:spcBef>
            <a:spcAft>
              <a:spcPct val="35000"/>
            </a:spcAft>
          </a:pPr>
          <a:r>
            <a:rPr lang="en-US" sz="2000" dirty="0"/>
            <a:t>All Contracting Parties</a:t>
          </a:r>
        </a:p>
      </dsp:txBody>
      <dsp:txXfrm>
        <a:off x="1791335" y="2571750"/>
        <a:ext cx="3884930" cy="1714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7200900" cy="3581400"/>
        <a:chOff x="0" y="0"/>
        <a:chExt cx="7200900" cy="3581400"/>
      </a:xfrm>
    </dsp:grpSpPr>
    <dsp:sp modelId="{C329A89F-A1EE-4B07-A76A-C18EFA8F9C42}">
      <dsp:nvSpPr>
        <dsp:cNvPr id="3" name="Right Arrow 2"/>
        <dsp:cNvSpPr/>
      </dsp:nvSpPr>
      <dsp:spPr bwMode="white">
        <a:xfrm>
          <a:off x="540068" y="0"/>
          <a:ext cx="6120765" cy="3581400"/>
        </a:xfrm>
        <a:prstGeom prst="rightArrow">
          <a:avLst/>
        </a:prstGeom>
        <a:solidFill>
          <a:srgbClr val="5B9BD5">
            <a:tint val="40000"/>
            <a:hueOff val="0"/>
            <a:satOff val="0"/>
            <a:lumOff val="0"/>
            <a:alphaOff val="0"/>
          </a:srgbClr>
        </a:solidFill>
        <a:ln>
          <a:noFill/>
        </a:ln>
        <a:effectLst/>
      </dsp:spPr>
      <dsp:style>
        <a:lnRef idx="0">
          <a:schemeClr val="accent1"/>
        </a:lnRef>
        <a:fillRef idx="1">
          <a:schemeClr val="accent1">
            <a:tint val="40000"/>
          </a:schemeClr>
        </a:fillRef>
        <a:effectRef idx="0">
          <a:scrgbClr r="0" g="0" b="0"/>
        </a:effectRef>
        <a:fontRef idx="minor"/>
      </dsp:style>
      <dsp:txXfrm>
        <a:off x="540068" y="0"/>
        <a:ext cx="6120765" cy="3581400"/>
      </dsp:txXfrm>
    </dsp:sp>
    <dsp:sp modelId="{D9A93B37-AAEF-4833-8CCC-11EB02FFA0C4}">
      <dsp:nvSpPr>
        <dsp:cNvPr id="4" name="Rounded Rectangle 3"/>
        <dsp:cNvSpPr/>
      </dsp:nvSpPr>
      <dsp:spPr bwMode="white">
        <a:xfrm>
          <a:off x="0" y="1074420"/>
          <a:ext cx="2160270" cy="1432560"/>
        </a:xfrm>
        <a:prstGeom prst="round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lIns="80010" tIns="80010" rIns="80010" bIns="80010" anchor="ctr"/>
        <a:lstStyle>
          <a:lvl1pPr algn="ctr">
            <a:defRPr sz="2100"/>
          </a:lvl1pPr>
          <a:lvl2pPr marL="171450" indent="-171450" algn="ctr">
            <a:defRPr sz="1600"/>
          </a:lvl2pPr>
          <a:lvl3pPr marL="342900" indent="-171450" algn="ctr">
            <a:defRPr sz="1600"/>
          </a:lvl3pPr>
          <a:lvl4pPr marL="514350" indent="-171450" algn="ctr">
            <a:defRPr sz="1600"/>
          </a:lvl4pPr>
          <a:lvl5pPr marL="685800" indent="-171450" algn="ctr">
            <a:defRPr sz="1600"/>
          </a:lvl5pPr>
          <a:lvl6pPr marL="857250" indent="-171450" algn="ctr">
            <a:defRPr sz="1600"/>
          </a:lvl6pPr>
          <a:lvl7pPr marL="1028700" indent="-171450" algn="ctr">
            <a:defRPr sz="1600"/>
          </a:lvl7pPr>
          <a:lvl8pPr marL="1200150" indent="-171450" algn="ctr">
            <a:defRPr sz="1600"/>
          </a:lvl8pPr>
          <a:lvl9pPr marL="1371600" indent="-171450" algn="ctr">
            <a:defRPr sz="1600"/>
          </a:lvl9pPr>
        </a:lstStyle>
        <a:p>
          <a:pPr lvl="0" rtl="0">
            <a:lnSpc>
              <a:spcPct val="100000"/>
            </a:lnSpc>
            <a:spcBef>
              <a:spcPct val="0"/>
            </a:spcBef>
            <a:spcAft>
              <a:spcPct val="35000"/>
            </a:spcAft>
          </a:pPr>
          <a:r>
            <a:rPr lang="en-ZA">
              <a:solidFill>
                <a:sysClr val="window" lastClr="FFFFFF"/>
              </a:solidFill>
              <a:latin typeface="Calibri" panose="020F0502020204030204"/>
              <a:ea typeface="+mn-ea"/>
              <a:cs typeface="+mn-cs"/>
            </a:rPr>
            <a:t>Power-based system</a:t>
          </a:r>
          <a:endParaRPr lang="en-US">
            <a:solidFill>
              <a:sysClr val="window" lastClr="FFFFFF"/>
            </a:solidFill>
            <a:latin typeface="Calibri" panose="020F0502020204030204"/>
            <a:ea typeface="+mn-ea"/>
            <a:cs typeface="+mn-cs"/>
          </a:endParaRPr>
        </a:p>
      </dsp:txBody>
      <dsp:txXfrm>
        <a:off x="0" y="1074420"/>
        <a:ext cx="2160270" cy="1432560"/>
      </dsp:txXfrm>
    </dsp:sp>
    <dsp:sp modelId="{287CBC31-C8D1-4FB3-8DF6-79FBD5C99806}">
      <dsp:nvSpPr>
        <dsp:cNvPr id="5" name="Rounded Rectangle 4"/>
        <dsp:cNvSpPr/>
      </dsp:nvSpPr>
      <dsp:spPr bwMode="white">
        <a:xfrm>
          <a:off x="2520315" y="1074420"/>
          <a:ext cx="2160270" cy="1432560"/>
        </a:xfrm>
        <a:prstGeom prst="round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lIns="80010" tIns="80010" rIns="80010" bIns="80010" anchor="ctr"/>
        <a:lstStyle>
          <a:lvl1pPr algn="ctr">
            <a:defRPr sz="2100"/>
          </a:lvl1pPr>
          <a:lvl2pPr marL="171450" indent="-171450" algn="ctr">
            <a:defRPr sz="1600"/>
          </a:lvl2pPr>
          <a:lvl3pPr marL="342900" indent="-171450" algn="ctr">
            <a:defRPr sz="1600"/>
          </a:lvl3pPr>
          <a:lvl4pPr marL="514350" indent="-171450" algn="ctr">
            <a:defRPr sz="1600"/>
          </a:lvl4pPr>
          <a:lvl5pPr marL="685800" indent="-171450" algn="ctr">
            <a:defRPr sz="1600"/>
          </a:lvl5pPr>
          <a:lvl6pPr marL="857250" indent="-171450" algn="ctr">
            <a:defRPr sz="1600"/>
          </a:lvl6pPr>
          <a:lvl7pPr marL="1028700" indent="-171450" algn="ctr">
            <a:defRPr sz="1600"/>
          </a:lvl7pPr>
          <a:lvl8pPr marL="1200150" indent="-171450" algn="ctr">
            <a:defRPr sz="1600"/>
          </a:lvl8pPr>
          <a:lvl9pPr marL="1371600" indent="-171450" algn="ctr">
            <a:defRPr sz="1600"/>
          </a:lvl9pPr>
        </a:lstStyle>
        <a:p>
          <a:pPr lvl="0" rtl="0">
            <a:lnSpc>
              <a:spcPct val="100000"/>
            </a:lnSpc>
            <a:spcBef>
              <a:spcPct val="0"/>
            </a:spcBef>
            <a:spcAft>
              <a:spcPct val="35000"/>
            </a:spcAft>
          </a:pPr>
          <a:r>
            <a:rPr lang="en-ZA" dirty="0">
              <a:solidFill>
                <a:sysClr val="window" lastClr="FFFFFF"/>
              </a:solidFill>
              <a:latin typeface="Calibri" panose="020F0502020204030204"/>
              <a:ea typeface="+mn-ea"/>
              <a:cs typeface="+mn-cs"/>
            </a:rPr>
            <a:t>Diplomatic negotiations</a:t>
          </a:r>
          <a:endParaRPr lang="en-US" dirty="0">
            <a:solidFill>
              <a:sysClr val="window" lastClr="FFFFFF"/>
            </a:solidFill>
            <a:latin typeface="Calibri" panose="020F0502020204030204"/>
            <a:ea typeface="+mn-ea"/>
            <a:cs typeface="+mn-cs"/>
          </a:endParaRPr>
        </a:p>
      </dsp:txBody>
      <dsp:txXfrm>
        <a:off x="2520315" y="1074420"/>
        <a:ext cx="2160270" cy="1432560"/>
      </dsp:txXfrm>
    </dsp:sp>
    <dsp:sp modelId="{EF221AD4-805D-48BC-BBA9-51CE6D0BF0FD}">
      <dsp:nvSpPr>
        <dsp:cNvPr id="6" name="Rounded Rectangle 5"/>
        <dsp:cNvSpPr/>
      </dsp:nvSpPr>
      <dsp:spPr bwMode="white">
        <a:xfrm>
          <a:off x="5040630" y="1074420"/>
          <a:ext cx="2160270" cy="1432560"/>
        </a:xfrm>
        <a:prstGeom prst="roundRect">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hemeClr val="lt1"/>
        </a:lnRef>
        <a:fillRef idx="1">
          <a:schemeClr val="accent1"/>
        </a:fillRef>
        <a:effectRef idx="0">
          <a:scrgbClr r="0" g="0" b="0"/>
        </a:effectRef>
        <a:fontRef idx="minor">
          <a:schemeClr val="lt1"/>
        </a:fontRef>
      </dsp:style>
      <dsp:txBody>
        <a:bodyPr lIns="80010" tIns="80010" rIns="80010" bIns="80010" anchor="ctr"/>
        <a:lstStyle>
          <a:lvl1pPr algn="ctr">
            <a:defRPr sz="2100"/>
          </a:lvl1pPr>
          <a:lvl2pPr marL="171450" indent="-171450" algn="ctr">
            <a:defRPr sz="1600"/>
          </a:lvl2pPr>
          <a:lvl3pPr marL="342900" indent="-171450" algn="ctr">
            <a:defRPr sz="1600"/>
          </a:lvl3pPr>
          <a:lvl4pPr marL="514350" indent="-171450" algn="ctr">
            <a:defRPr sz="1600"/>
          </a:lvl4pPr>
          <a:lvl5pPr marL="685800" indent="-171450" algn="ctr">
            <a:defRPr sz="1600"/>
          </a:lvl5pPr>
          <a:lvl6pPr marL="857250" indent="-171450" algn="ctr">
            <a:defRPr sz="1600"/>
          </a:lvl6pPr>
          <a:lvl7pPr marL="1028700" indent="-171450" algn="ctr">
            <a:defRPr sz="1600"/>
          </a:lvl7pPr>
          <a:lvl8pPr marL="1200150" indent="-171450" algn="ctr">
            <a:defRPr sz="1600"/>
          </a:lvl8pPr>
          <a:lvl9pPr marL="1371600" indent="-171450" algn="ctr">
            <a:defRPr sz="1600"/>
          </a:lvl9pPr>
        </a:lstStyle>
        <a:p>
          <a:pPr lvl="0" rtl="0">
            <a:lnSpc>
              <a:spcPct val="100000"/>
            </a:lnSpc>
            <a:spcBef>
              <a:spcPct val="0"/>
            </a:spcBef>
            <a:spcAft>
              <a:spcPct val="35000"/>
            </a:spcAft>
          </a:pPr>
          <a:r>
            <a:rPr lang="en-ZA">
              <a:solidFill>
                <a:sysClr val="window" lastClr="FFFFFF"/>
              </a:solidFill>
              <a:latin typeface="Calibri" panose="020F0502020204030204"/>
              <a:ea typeface="+mn-ea"/>
              <a:cs typeface="+mn-cs"/>
            </a:rPr>
            <a:t>Rules-based system through adjudication</a:t>
          </a:r>
          <a:endParaRPr lang="en-US">
            <a:solidFill>
              <a:sysClr val="window" lastClr="FFFFFF"/>
            </a:solidFill>
            <a:latin typeface="Calibri" panose="020F0502020204030204"/>
            <a:ea typeface="+mn-ea"/>
            <a:cs typeface="+mn-cs"/>
          </a:endParaRPr>
        </a:p>
      </dsp:txBody>
      <dsp:txXfrm>
        <a:off x="5040630" y="1074420"/>
        <a:ext cx="2160270" cy="1432560"/>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3">
  <dgm:title val=""/>
  <dgm:desc val=""/>
  <dgm:catLst>
    <dgm:cat type="process" pri="5000"/>
    <dgm:cat type="convert" pri="13000"/>
  </dgm:catLst>
  <dgm:sampData useDef="1">
    <dgm:dataModel>
      <dgm:pt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vertAlign" val="mid"/>
      <dgm:param type="horzAlign" val="ctr"/>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rawings/_rels/vmlDrawing1.vml.rels><?xml version="1.0" encoding="UTF-8" standalone="yes"?>
<Relationships xmlns="http://schemas.openxmlformats.org/package/2006/relationships"><Relationship Id="rId5" Type="http://schemas.openxmlformats.org/officeDocument/2006/relationships/image" Target="../media/image5.wmf"/><Relationship Id="rId4" Type="http://schemas.openxmlformats.org/officeDocument/2006/relationships/image" Target="../media/image4.wmf"/><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7082869-1FF9-47AD-A9A2-EF4A32B36AE9}" type="datetimeFigureOut">
              <a:rPr lang="en-US" smtClean="0"/>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67AC871-B712-4DD6-9FE9-57D2048D6E9D}"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A4A0A84-290C-4DE9-9D9D-A666F34E30AE}" type="datetimeFigureOut">
              <a:rPr lang="en-US" smtClean="0"/>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A1C8506-8E44-4805-A473-81AD82A30022}"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p:cNvSpPr>
          <p:nvPr>
            <p:ph type="sldNum" sz="quarter"/>
          </p:nvPr>
        </p:nvSpPr>
        <p:spPr>
          <a:xfrm>
            <a:off x="3971796" y="8831060"/>
            <a:ext cx="3036967" cy="463853"/>
          </a:xfrm>
          <a:prstGeom prst="rect">
            <a:avLst/>
          </a:prstGeom>
          <a:noFill/>
          <a:ln w="9525">
            <a:noFill/>
          </a:ln>
        </p:spPr>
        <p:txBody>
          <a:bodyPr lIns="93945" tIns="46971" rIns="93945" bIns="46971" anchor="b"/>
          <a:lstStyle/>
          <a:p>
            <a:pPr defTabSz="940435"/>
            <a:fld id="{9A0DB2DC-4C9A-4742-B13C-FB6460FD3503}" type="slidenum">
              <a:rPr lang="en-GB" altLang="en-US" dirty="0">
                <a:latin typeface="Arial" panose="020B0604020202020204" pitchFamily="34" charset="0"/>
              </a:rPr>
            </a:fld>
            <a:endParaRPr lang="en-GB" altLang="en-US" dirty="0">
              <a:latin typeface="Arial" panose="020B0604020202020204" pitchFamily="34" charset="0"/>
            </a:endParaRPr>
          </a:p>
        </p:txBody>
      </p:sp>
      <p:sp>
        <p:nvSpPr>
          <p:cNvPr id="59395" name="Rectangle 2"/>
          <p:cNvSpPr>
            <a:spLocks noGrp="1" noRot="1" noChangeAspect="1" noTextEdit="1"/>
          </p:cNvSpPr>
          <p:nvPr>
            <p:ph type="sldImg"/>
          </p:nvPr>
        </p:nvSpPr>
        <p:spPr>
          <a:xfrm>
            <a:off x="1181100" y="696913"/>
            <a:ext cx="4648200" cy="3486150"/>
          </a:xfrm>
        </p:spPr>
      </p:sp>
      <p:sp>
        <p:nvSpPr>
          <p:cNvPr id="59396" name="Rectangle 3"/>
          <p:cNvSpPr>
            <a:spLocks noGrp="1"/>
          </p:cNvSpPr>
          <p:nvPr>
            <p:ph type="body" idx="1"/>
          </p:nvPr>
        </p:nvSpPr>
        <p:spPr>
          <a:xfrm>
            <a:off x="700713" y="4415530"/>
            <a:ext cx="5602426" cy="4626643"/>
          </a:xfrm>
        </p:spPr>
        <p:txBody>
          <a:bodyPr wrap="square" lIns="93945" tIns="46971" rIns="93945" bIns="46971" anchor="t"/>
          <a:lstStyle/>
          <a:p>
            <a:pPr lvl="0" eaLnBrk="1" hangingPunct="1">
              <a:lnSpc>
                <a:spcPct val="90000"/>
              </a:lnSpc>
            </a:pPr>
            <a:r>
              <a:rPr lang="en-GB" altLang="en-US" u="sng" dirty="0"/>
              <a:t>Functions and composition of the DSB</a:t>
            </a:r>
            <a:endParaRPr lang="en-GB" altLang="en-US" dirty="0"/>
          </a:p>
          <a:p>
            <a:pPr lvl="0" eaLnBrk="1" hangingPunct="1">
              <a:lnSpc>
                <a:spcPct val="90000"/>
              </a:lnSpc>
            </a:pPr>
            <a:r>
              <a:rPr lang="en-GB" altLang="en-US" dirty="0"/>
              <a:t>The General Council discharges its responsibilities under the DSU through the DSB (Article IV:3 of the WTO Agreement). Like the General Council, the DSB is composed of representatives of all WTO Members.  These are governmental representatives, in most cases diplomatic delegates who reside in Geneva (where the WTO is based) and who belong to either the trade or the foreign affairs ministry of the WTO Member they represent.  As civil servants, they receive instructions from their capitals on the positions to take and the statements to make in the DSB.  As such, the DSB is a political body.  </a:t>
            </a:r>
            <a:endParaRPr lang="en-GB" altLang="en-US" dirty="0"/>
          </a:p>
          <a:p>
            <a:pPr lvl="0" eaLnBrk="1" hangingPunct="1">
              <a:lnSpc>
                <a:spcPct val="90000"/>
              </a:lnSpc>
            </a:pPr>
            <a:r>
              <a:rPr lang="en-GB" altLang="en-US" dirty="0"/>
              <a:t>The DSB is responsible for administering the DSU, i.e. for overseeing the entire dispute settlement process.  </a:t>
            </a:r>
            <a:endParaRPr lang="en-GB" altLang="en-US" dirty="0"/>
          </a:p>
          <a:p>
            <a:pPr lvl="0" eaLnBrk="1" hangingPunct="1">
              <a:lnSpc>
                <a:spcPct val="90000"/>
              </a:lnSpc>
            </a:pPr>
            <a:r>
              <a:rPr lang="en-GB" altLang="en-US" dirty="0"/>
              <a:t>The DSB has the authority to establish panels, adopt panel and Appellate Body reports, maintain surveillance of implementation of rulings and recommendations and authorize the suspension of obligations under the covered agreements (Article 2.1 of the DSU).  A later chapter on the stages of the dispute settlement procedure will explain exactly what all these actions mean.  In less technical terms, the DSB is responsible for the referral of a dispute to adjudication (establishing a panel);  for making the adjudicative decision binding (adopting the reports);  generally, for supervising the implementation of the ruling;  and for authorizing "retaliation" when a Member does not comply with the ruling.  </a:t>
            </a:r>
            <a:endParaRPr lang="en-GB" altLang="en-US" dirty="0"/>
          </a:p>
          <a:p>
            <a:pPr lvl="0" eaLnBrk="1" hangingPunct="1">
              <a:lnSpc>
                <a:spcPct val="90000"/>
              </a:lnSpc>
            </a:pPr>
            <a:r>
              <a:rPr lang="en-GB" altLang="en-US" dirty="0"/>
              <a:t>The DSB meets as often as is necessary to adhere to the time‑frames provided for in the DSU (Article 2.3 of the DSU).  In practice, the DSB usually has one regular meeting per month.  When a Member so requests, the Director-General convenes additional special meetings.  The staff of the WTO Secretariat provides administrative support for the DSB (Article 27.1 of the DSU). </a:t>
            </a:r>
            <a:endParaRPr lang="en-GB" altLang="en-US" dirty="0"/>
          </a:p>
          <a:p>
            <a:pPr lvl="0" eaLnBrk="1" hangingPunct="1">
              <a:lnSpc>
                <a:spcPct val="90000"/>
              </a:lnSpc>
            </a:pPr>
            <a:r>
              <a:rPr lang="en-GB" altLang="en-US" u="sng" dirty="0"/>
              <a:t>Role of the chairperson</a:t>
            </a:r>
            <a:endParaRPr lang="en-GB" altLang="en-US" dirty="0"/>
          </a:p>
          <a:p>
            <a:pPr lvl="0" eaLnBrk="1" hangingPunct="1">
              <a:lnSpc>
                <a:spcPct val="90000"/>
              </a:lnSpc>
            </a:pPr>
            <a:r>
              <a:rPr lang="en-GB" altLang="en-US" dirty="0"/>
              <a:t>The DSB has its own chairperson, who is usually one of the Geneva-based ambassadors, i.e. a chief of mission of a Member's permanent representation to the WTO (Article IV:3 of the WTO Agreement).  The chairperson is appointed by a consensus decision of the WTO Members.  The chairperson of the DSB has mainly procedural functions, that is, passing information to the Members, chairing the meeting, calling up and introducing the items on the agenda, giving the floor to delegations wishing to speak, proposing and, if taken, announcing the requested decision.  The chairperson of the DSB is also the addressee of the Members’ communications to the DSB.</a:t>
            </a:r>
            <a:endParaRPr lang="en-GB" altLang="en-US" dirty="0"/>
          </a:p>
          <a:p>
            <a:pPr lvl="0" eaLnBrk="1" hangingPunct="1">
              <a:lnSpc>
                <a:spcPct val="90000"/>
              </a:lnSpc>
            </a:pPr>
            <a:r>
              <a:rPr lang="en-GB" altLang="en-US" dirty="0"/>
              <a:t>In addition, the chairperson has several responsibilities in specific situations.  For instance, the chairperson determines, upon request by a party and in consultation with the parties to the dispute, the rules and procedures in disputes involving several covered agreements with conflicting "special or additional rules and procedures" [1] if the parties cannot agree on the procedure within 20 days (Article 1.2 of the DSU).  The chairperson can also be authorized by the DSB to draw up special terms of reference pursuant to Article 7.3 of the DSU.  The DSB chairperson is further entitled to extend, after consultation with the parties, the time-period for consultations involving a measure taken by a developing country Member, if the parties cannot agree that the consultations have concluded (Article 12.10 of the DSU).  In dispute settlement cases involving a least-developed country Member, the least-developed country can request the DSB chairperson to offer his/her good offices, conciliation and mediation before the case goes to a panel (Article 24.2 of the DSU).  Lastly, the DSB chairperson is to be consulted before the Director-General determines the composition of the panel under Article 8.7 of the DSU[2], and before the Appellate Body adopts or amends its Working Procedures (Article 17.9 of the DSU). </a:t>
            </a:r>
            <a:br>
              <a:rPr lang="en-GB" altLang="en-US" dirty="0"/>
            </a:br>
            <a:r>
              <a:rPr lang="en-GB" altLang="en-US" dirty="0"/>
              <a:t>[1] </a:t>
            </a:r>
            <a:r>
              <a:rPr lang="en-GB" altLang="en-US" i="1" dirty="0"/>
              <a:t>See </a:t>
            </a:r>
            <a:r>
              <a:rPr lang="en-GB" altLang="en-US" dirty="0"/>
              <a:t>above</a:t>
            </a:r>
            <a:r>
              <a:rPr lang="en-GB" altLang="en-US" i="1" dirty="0"/>
              <a:t> </a:t>
            </a:r>
            <a:r>
              <a:rPr lang="en-GB" altLang="en-US" dirty="0"/>
              <a:t>the section on A single set of rules and procedures on page 14.</a:t>
            </a:r>
            <a:endParaRPr lang="en-GB" altLang="en-US" dirty="0"/>
          </a:p>
          <a:p>
            <a:pPr lvl="0" eaLnBrk="1" hangingPunct="1">
              <a:lnSpc>
                <a:spcPct val="90000"/>
              </a:lnSpc>
            </a:pPr>
            <a:r>
              <a:rPr lang="en-GB" altLang="en-US" dirty="0"/>
              <a:t>[2] </a:t>
            </a:r>
            <a:r>
              <a:rPr lang="en-GB" altLang="en-US" i="1" dirty="0"/>
              <a:t>See </a:t>
            </a:r>
            <a:r>
              <a:rPr lang="en-GB" altLang="en-US" dirty="0"/>
              <a:t>further below</a:t>
            </a:r>
            <a:r>
              <a:rPr lang="en-GB" altLang="en-US" i="1" dirty="0"/>
              <a:t> </a:t>
            </a:r>
            <a:r>
              <a:rPr lang="en-GB" altLang="en-US" dirty="0"/>
              <a:t>in the section on the Composition of the panel on page 44. </a:t>
            </a:r>
            <a:endParaRPr lang="en-GB" altLang="en-US" dirty="0"/>
          </a:p>
          <a:p>
            <a:pPr lvl="0" eaLnBrk="1" hangingPunct="1">
              <a:lnSpc>
                <a:spcPct val="90000"/>
              </a:lnSpc>
            </a:pPr>
            <a:r>
              <a:rPr lang="en-GB" altLang="en-US" dirty="0"/>
              <a:t>Source: DS Handbook</a:t>
            </a:r>
            <a:endParaRPr lang="en-GB" altLang="en-US" dirty="0"/>
          </a:p>
          <a:p>
            <a:pPr lvl="0" eaLnBrk="1" hangingPunct="1">
              <a:lnSpc>
                <a:spcPct val="90000"/>
              </a:lnSpc>
            </a:pPr>
            <a:endParaRPr lang="en-GB" altLang="en-US" dirty="0"/>
          </a:p>
          <a:p>
            <a:pPr lvl="0" eaLnBrk="1" hangingPunct="1">
              <a:lnSpc>
                <a:spcPct val="90000"/>
              </a:lnSpc>
            </a:pPr>
            <a:endParaRPr lang="en-GB" altLang="en-US" dirty="0"/>
          </a:p>
          <a:p>
            <a:pPr lvl="0" eaLnBrk="1" hangingPunct="1">
              <a:lnSpc>
                <a:spcPct val="90000"/>
              </a:lnSpc>
            </a:pPr>
            <a:endParaRPr lang="en-GB" altLang="en-US" sz="500" dirty="0"/>
          </a:p>
          <a:p>
            <a:pPr lvl="0" eaLnBrk="1" hangingPunct="1">
              <a:lnSpc>
                <a:spcPct val="90000"/>
              </a:lnSpc>
            </a:pPr>
            <a:endParaRPr lang="en-US" altLang="en-US" sz="5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solidFill>
                  <a:schemeClr val="bg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4E109FD5-896B-4FDC-9368-AEB6535D2A3C}" type="datetimeFigureOut">
              <a:rPr lang="en-US" smtClean="0"/>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4EDC8B3D-8239-4BEE-81B1-CFCBAAD078AC}" type="slidenum">
              <a:rPr lang="en-US" smtClean="0"/>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4E109FD5-896B-4FDC-9368-AEB6535D2A3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DC8B3D-8239-4BEE-81B1-CFCBAAD078AC}"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4E109FD5-896B-4FDC-9368-AEB6535D2A3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DC8B3D-8239-4BEE-81B1-CFCBAAD078AC}"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4E109FD5-896B-4FDC-9368-AEB6535D2A3C}"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DC8B3D-8239-4BEE-81B1-CFCBAAD078AC}"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4E109FD5-896B-4FDC-9368-AEB6535D2A3C}" type="datetimeFigureOut">
              <a:rPr lang="en-US" smtClean="0"/>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4EDC8B3D-8239-4BEE-81B1-CFCBAAD078AC}" type="slidenum">
              <a:rPr lang="en-US" smtClean="0"/>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4E109FD5-896B-4FDC-9368-AEB6535D2A3C}"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DC8B3D-8239-4BEE-81B1-CFCBAAD078AC}"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4E109FD5-896B-4FDC-9368-AEB6535D2A3C}"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DC8B3D-8239-4BEE-81B1-CFCBAAD078AC}"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109FD5-896B-4FDC-9368-AEB6535D2A3C}"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DC8B3D-8239-4BEE-81B1-CFCBAAD078AC}"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109FD5-896B-4FDC-9368-AEB6535D2A3C}"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DC8B3D-8239-4BEE-81B1-CFCBAAD078AC}"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4E109FD5-896B-4FDC-9368-AEB6535D2A3C}" type="datetimeFigureOut">
              <a:rPr lang="en-US" smtClean="0"/>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4EDC8B3D-8239-4BEE-81B1-CFCBAAD078AC}" type="slidenum">
              <a:rPr lang="en-US" smtClean="0"/>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4E109FD5-896B-4FDC-9368-AEB6535D2A3C}" type="datetimeFigureOut">
              <a:rPr lang="en-US" smtClean="0"/>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4EDC8B3D-8239-4BEE-81B1-CFCBAAD078AC}" type="slidenum">
              <a:rPr lang="en-US" smtClean="0"/>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4E109FD5-896B-4FDC-9368-AEB6535D2A3C}" type="datetimeFigureOut">
              <a:rPr lang="en-US" smtClean="0"/>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4EDC8B3D-8239-4BEE-81B1-CFCBAAD078AC}" type="slidenum">
              <a:rPr lang="en-US" smtClean="0"/>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175" indent="-384175"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175"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175"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175"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175"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175"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175"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175"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175"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9" Type="http://schemas.openxmlformats.org/officeDocument/2006/relationships/oleObject" Target="../embeddings/oleObject5.bin"/><Relationship Id="rId8" Type="http://schemas.openxmlformats.org/officeDocument/2006/relationships/image" Target="../media/image4.wmf"/><Relationship Id="rId7" Type="http://schemas.openxmlformats.org/officeDocument/2006/relationships/oleObject" Target="../embeddings/oleObject4.bin"/><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 Id="rId3" Type="http://schemas.openxmlformats.org/officeDocument/2006/relationships/oleObject" Target="../embeddings/oleObject2.bin"/><Relationship Id="rId2" Type="http://schemas.openxmlformats.org/officeDocument/2006/relationships/image" Target="../media/image1.wmf"/><Relationship Id="rId13" Type="http://schemas.openxmlformats.org/officeDocument/2006/relationships/notesSlide" Target="../notesSlides/notesSlide1.xml"/><Relationship Id="rId12" Type="http://schemas.openxmlformats.org/officeDocument/2006/relationships/vmlDrawing" Target="../drawings/vmlDrawing1.vml"/><Relationship Id="rId11" Type="http://schemas.openxmlformats.org/officeDocument/2006/relationships/slideLayout" Target="../slideLayouts/slideLayout2.xml"/><Relationship Id="rId10" Type="http://schemas.openxmlformats.org/officeDocument/2006/relationships/image" Target="../media/image5.wmf"/><Relationship Id="rId1"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360000">
            <a:off x="1908171" y="2710244"/>
            <a:ext cx="6182211" cy="2463165"/>
          </a:xfrm>
        </p:spPr>
        <p:txBody>
          <a:bodyPr/>
          <a:lstStyle/>
          <a:p>
            <a:r>
              <a:rPr lang="en-US" dirty="0"/>
              <a:t>DISPUTE SETTLEMENT IN THE WTO</a:t>
            </a:r>
            <a:endParaRPr lang="en-US" dirty="0"/>
          </a:p>
        </p:txBody>
      </p:sp>
      <p:sp>
        <p:nvSpPr>
          <p:cNvPr id="3" name="Subtitle 2"/>
          <p:cNvSpPr>
            <a:spLocks noGrp="1"/>
          </p:cNvSpPr>
          <p:nvPr>
            <p:ph type="subTitle" idx="1"/>
          </p:nvPr>
        </p:nvSpPr>
        <p:spPr>
          <a:xfrm rot="360000">
            <a:off x="3003427" y="5221973"/>
            <a:ext cx="4836456" cy="1040845"/>
          </a:xfrm>
        </p:spPr>
        <p:txBody>
          <a:bodyPr/>
          <a:lstStyle/>
          <a:p>
            <a:r>
              <a:rPr lang="en-US" dirty="0"/>
              <a:t>UNIT 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The WTO Dispute Settlement Understanding</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28700" y="2057400"/>
            <a:ext cx="7658100" cy="4267200"/>
          </a:xfrm>
        </p:spPr>
        <p:txBody>
          <a:bodyPr>
            <a:noAutofit/>
          </a:bodyPr>
          <a:lstStyle/>
          <a:p>
            <a:r>
              <a:rPr lang="en-US" sz="2800" dirty="0"/>
              <a:t>The </a:t>
            </a:r>
            <a:r>
              <a:rPr lang="en-US" sz="2800" i="1" dirty="0"/>
              <a:t>Understanding on Rules and Procedures Governing the Settlement of Disputes</a:t>
            </a:r>
            <a:r>
              <a:rPr lang="en-US" sz="2800" dirty="0"/>
              <a:t>, commonly referred to as the Dispute Settlement Understanding or DSU, is attached to the WTO Agreement as Annex 2 and constitutes an integral part of that Agreement.</a:t>
            </a:r>
            <a:endParaRPr lang="en-US" sz="2800" dirty="0"/>
          </a:p>
          <a:p>
            <a:r>
              <a:rPr lang="en-US" sz="2800" dirty="0"/>
              <a:t>The DSU provides for an elaborate dispute settlement system and is often referred to as one of the most important achievements of the Uruguay Round negotiation</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68313" y="125413"/>
            <a:ext cx="8229600" cy="1143000"/>
          </a:xfrm>
        </p:spPr>
        <p:txBody>
          <a:bodyPr vert="horz" lIns="91440" tIns="45720" rIns="91440" bIns="45720" rtlCol="0" anchor="b">
            <a:normAutofit fontScale="90000"/>
          </a:bodyPr>
          <a:lstStyle/>
          <a:p>
            <a:pPr marL="0" marR="0" lvl="0" indent="0" algn="r" defTabSz="914400" rtl="0" eaLnBrk="1" fontAlgn="auto" latinLnBrk="0" hangingPunct="1">
              <a:lnSpc>
                <a:spcPct val="100000"/>
              </a:lnSpc>
              <a:spcBef>
                <a:spcPct val="0"/>
              </a:spcBef>
              <a:spcAft>
                <a:spcPts val="0"/>
              </a:spcAft>
              <a:buClrTx/>
              <a:buSzTx/>
              <a:buFontTx/>
              <a:buNone/>
              <a:defRPr/>
            </a:pPr>
            <a:r>
              <a:rPr kumimoji="0" lang="en-US" altLang="en-US" sz="36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mj-lt"/>
                <a:ea typeface="+mj-ea"/>
                <a:cs typeface="+mj-cs"/>
              </a:rPr>
              <a:t>How the Dispute Settlement System works</a:t>
            </a:r>
            <a:endParaRPr kumimoji="0" lang="en-US" altLang="en-US" sz="36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21507" name="Slide Number Placeholder 5"/>
          <p:cNvSpPr txBox="1">
            <a:spLocks noGrp="1"/>
          </p:cNvSpPr>
          <p:nvPr>
            <p:ph type="sldNum" sz="quarter" idx="12"/>
          </p:nvPr>
        </p:nvSpPr>
        <p:spPr>
          <a:xfrm rot="900000">
            <a:off x="1265238" y="300038"/>
            <a:ext cx="2287587" cy="365125"/>
          </a:xfrm>
          <a:prstGeom prst="rect">
            <a:avLst/>
          </a:prstGeom>
          <a:noFill/>
          <a:ln>
            <a:noFill/>
          </a:ln>
        </p:spPr>
        <p:txBody>
          <a:bodyPr anchor="ctr"/>
          <a:lstStyle>
            <a:lvl1pPr marL="0" lvl="0" indent="0" algn="l" defTabSz="914400" rtl="0" eaLnBrk="0" fontAlgn="base" latinLnBrk="0" hangingPunct="0">
              <a:lnSpc>
                <a:spcPct val="100000"/>
              </a:lnSpc>
              <a:spcBef>
                <a:spcPct val="0"/>
              </a:spcBef>
              <a:spcAft>
                <a:spcPct val="0"/>
              </a:spcAft>
              <a:buNone/>
              <a:defRPr sz="2800" b="0" i="0" u="none" kern="1200" baseline="0">
                <a:solidFill>
                  <a:schemeClr val="bg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sz="2800" b="0" i="0" u="none" kern="1200" baseline="0">
                <a:solidFill>
                  <a:schemeClr val="bg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sz="2800" b="0" i="0" u="none" kern="1200" baseline="0">
                <a:solidFill>
                  <a:schemeClr val="bg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sz="2800" b="0" i="0" u="none" kern="1200" baseline="0">
                <a:solidFill>
                  <a:schemeClr val="bg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sz="2800" b="0" i="0" u="none" kern="1200" baseline="0">
                <a:solidFill>
                  <a:schemeClr val="bg1"/>
                </a:solidFill>
                <a:latin typeface="Times New Roman" panose="02020603050405020304" pitchFamily="18" charset="0"/>
                <a:ea typeface="+mn-ea"/>
                <a:cs typeface="+mn-cs"/>
              </a:defRPr>
            </a:lvl5pPr>
          </a:lstStyle>
          <a:p>
            <a:pPr lvl="0" algn="r"/>
            <a:fld id="{9A0DB2DC-4C9A-4742-B13C-FB6460FD3503}" type="slidenum">
              <a:rPr lang="en-US" altLang="en-US" sz="1400" dirty="0"/>
            </a:fld>
            <a:endParaRPr lang="en-US" altLang="en-US" sz="1400" dirty="0"/>
          </a:p>
        </p:txBody>
      </p:sp>
      <p:grpSp>
        <p:nvGrpSpPr>
          <p:cNvPr id="134166" name="Group 22"/>
          <p:cNvGrpSpPr/>
          <p:nvPr/>
        </p:nvGrpSpPr>
        <p:grpSpPr>
          <a:xfrm>
            <a:off x="468313" y="4422775"/>
            <a:ext cx="1708150" cy="1743075"/>
            <a:chOff x="295" y="2740"/>
            <a:chExt cx="1076" cy="1098"/>
          </a:xfrm>
        </p:grpSpPr>
        <p:sp>
          <p:nvSpPr>
            <p:cNvPr id="21530" name="AutoShape 11"/>
            <p:cNvSpPr/>
            <p:nvPr/>
          </p:nvSpPr>
          <p:spPr>
            <a:xfrm>
              <a:off x="295" y="3067"/>
              <a:ext cx="907" cy="364"/>
            </a:xfrm>
            <a:prstGeom prst="roundRect">
              <a:avLst>
                <a:gd name="adj" fmla="val 16667"/>
              </a:avLst>
            </a:prstGeom>
            <a:solidFill>
              <a:srgbClr val="3366FF">
                <a:alpha val="70195"/>
              </a:srgbClr>
            </a:solidFill>
            <a:ln w="12700" cap="flat" cmpd="sng">
              <a:solidFill>
                <a:schemeClr val="accent2"/>
              </a:solidFill>
              <a:prstDash val="solid"/>
              <a:headEnd type="none" w="sm" len="sm"/>
              <a:tailEnd type="none" w="sm" len="sm"/>
            </a:ln>
          </p:spPr>
          <p:txBody>
            <a:bodyPr wrap="none" anchor="ctr"/>
            <a:lstStyle/>
            <a:p>
              <a:pPr algn="ctr"/>
              <a:r>
                <a:rPr lang="en-US" altLang="en-US" dirty="0">
                  <a:latin typeface="Comic Sans MS" panose="030F0702030302020204" pitchFamily="66" charset="0"/>
                </a:rPr>
                <a:t>Panel</a:t>
              </a:r>
              <a:endParaRPr lang="en-US" altLang="en-US" dirty="0">
                <a:latin typeface="Comic Sans MS" panose="030F0702030302020204" pitchFamily="66" charset="0"/>
              </a:endParaRPr>
            </a:p>
          </p:txBody>
        </p:sp>
        <p:graphicFrame>
          <p:nvGraphicFramePr>
            <p:cNvPr id="21531" name="Object 32"/>
            <p:cNvGraphicFramePr>
              <a:graphicFrameLocks noChangeAspect="1"/>
            </p:cNvGraphicFramePr>
            <p:nvPr/>
          </p:nvGraphicFramePr>
          <p:xfrm>
            <a:off x="489" y="3373"/>
            <a:ext cx="441" cy="465"/>
          </p:xfrm>
          <a:graphic>
            <a:graphicData uri="http://schemas.openxmlformats.org/presentationml/2006/ole">
              <mc:AlternateContent xmlns:mc="http://schemas.openxmlformats.org/markup-compatibility/2006">
                <mc:Choice xmlns:v="urn:schemas-microsoft-com:vml" Requires="v">
                  <p:oleObj spid="_x0000_s1058" name="" r:id="rId1" imgW="913765" imgH="1176655" progId="MS_ClipArt_Gallery.2">
                    <p:embed/>
                  </p:oleObj>
                </mc:Choice>
                <mc:Fallback>
                  <p:oleObj name="" r:id="rId1" imgW="913765" imgH="1176655" progId="MS_ClipArt_Gallery.2">
                    <p:embed/>
                    <p:pic>
                      <p:nvPicPr>
                        <p:cNvPr id="0" name="Picture 1035"/>
                        <p:cNvPicPr/>
                        <p:nvPr/>
                      </p:nvPicPr>
                      <p:blipFill>
                        <a:blip r:embed="rId2"/>
                        <a:stretch>
                          <a:fillRect/>
                        </a:stretch>
                      </p:blipFill>
                      <p:spPr>
                        <a:xfrm>
                          <a:off x="489" y="3373"/>
                          <a:ext cx="441" cy="465"/>
                        </a:xfrm>
                        <a:prstGeom prst="rect">
                          <a:avLst/>
                        </a:prstGeom>
                        <a:noFill/>
                        <a:ln w="38100">
                          <a:noFill/>
                          <a:miter/>
                        </a:ln>
                      </p:spPr>
                    </p:pic>
                  </p:oleObj>
                </mc:Fallback>
              </mc:AlternateContent>
            </a:graphicData>
          </a:graphic>
        </p:graphicFrame>
        <p:graphicFrame>
          <p:nvGraphicFramePr>
            <p:cNvPr id="21532" name="Object 68"/>
            <p:cNvGraphicFramePr>
              <a:graphicFrameLocks noChangeAspect="1"/>
            </p:cNvGraphicFramePr>
            <p:nvPr/>
          </p:nvGraphicFramePr>
          <p:xfrm>
            <a:off x="1066" y="2740"/>
            <a:ext cx="305" cy="599"/>
          </p:xfrm>
          <a:graphic>
            <a:graphicData uri="http://schemas.openxmlformats.org/presentationml/2006/ole">
              <mc:AlternateContent xmlns:mc="http://schemas.openxmlformats.org/markup-compatibility/2006">
                <mc:Choice xmlns:v="urn:schemas-microsoft-com:vml" Requires="v">
                  <p:oleObj spid="_x0000_s1059" name="" r:id="rId3" imgW="1889760" imgH="3000375" progId="MS_ClipArt_Gallery.2">
                    <p:embed/>
                  </p:oleObj>
                </mc:Choice>
                <mc:Fallback>
                  <p:oleObj name="" r:id="rId3" imgW="1889760" imgH="3000375" progId="MS_ClipArt_Gallery.2">
                    <p:embed/>
                    <p:pic>
                      <p:nvPicPr>
                        <p:cNvPr id="0" name="Picture 1036"/>
                        <p:cNvPicPr/>
                        <p:nvPr/>
                      </p:nvPicPr>
                      <p:blipFill>
                        <a:blip r:embed="rId4"/>
                        <a:stretch>
                          <a:fillRect/>
                        </a:stretch>
                      </p:blipFill>
                      <p:spPr>
                        <a:xfrm>
                          <a:off x="1066" y="2740"/>
                          <a:ext cx="305" cy="599"/>
                        </a:xfrm>
                        <a:prstGeom prst="rect">
                          <a:avLst/>
                        </a:prstGeom>
                        <a:noFill/>
                        <a:ln w="38100">
                          <a:noFill/>
                          <a:miter/>
                        </a:ln>
                      </p:spPr>
                    </p:pic>
                  </p:oleObj>
                </mc:Fallback>
              </mc:AlternateContent>
            </a:graphicData>
          </a:graphic>
        </p:graphicFrame>
      </p:grpSp>
      <p:grpSp>
        <p:nvGrpSpPr>
          <p:cNvPr id="134167" name="Group 23"/>
          <p:cNvGrpSpPr/>
          <p:nvPr/>
        </p:nvGrpSpPr>
        <p:grpSpPr>
          <a:xfrm>
            <a:off x="3060700" y="4927600"/>
            <a:ext cx="1655763" cy="1152525"/>
            <a:chOff x="1882" y="3067"/>
            <a:chExt cx="1043" cy="726"/>
          </a:xfrm>
        </p:grpSpPr>
        <p:sp>
          <p:nvSpPr>
            <p:cNvPr id="21528" name="AutoShape 12"/>
            <p:cNvSpPr/>
            <p:nvPr/>
          </p:nvSpPr>
          <p:spPr>
            <a:xfrm>
              <a:off x="1882" y="3067"/>
              <a:ext cx="1043" cy="363"/>
            </a:xfrm>
            <a:prstGeom prst="roundRect">
              <a:avLst>
                <a:gd name="adj" fmla="val 16667"/>
              </a:avLst>
            </a:prstGeom>
            <a:solidFill>
              <a:srgbClr val="3366FF">
                <a:alpha val="70195"/>
              </a:srgbClr>
            </a:solidFill>
            <a:ln w="12700" cap="flat" cmpd="sng">
              <a:solidFill>
                <a:schemeClr val="accent2"/>
              </a:solidFill>
              <a:prstDash val="solid"/>
              <a:headEnd type="none" w="sm" len="sm"/>
              <a:tailEnd type="none" w="sm" len="sm"/>
            </a:ln>
          </p:spPr>
          <p:txBody>
            <a:bodyPr wrap="none" anchor="ctr"/>
            <a:lstStyle/>
            <a:p>
              <a:pPr algn="ctr"/>
              <a:r>
                <a:rPr lang="en-US" altLang="en-US" dirty="0">
                  <a:latin typeface="Comic Sans MS" panose="030F0702030302020204" pitchFamily="66" charset="0"/>
                </a:rPr>
                <a:t>Report</a:t>
              </a:r>
              <a:endParaRPr lang="en-US" altLang="en-US" dirty="0">
                <a:latin typeface="Comic Sans MS" panose="030F0702030302020204" pitchFamily="66" charset="0"/>
              </a:endParaRPr>
            </a:p>
          </p:txBody>
        </p:sp>
        <p:graphicFrame>
          <p:nvGraphicFramePr>
            <p:cNvPr id="21529" name="Object 45"/>
            <p:cNvGraphicFramePr>
              <a:graphicFrameLocks noChangeAspect="1"/>
            </p:cNvGraphicFramePr>
            <p:nvPr/>
          </p:nvGraphicFramePr>
          <p:xfrm>
            <a:off x="2154" y="3339"/>
            <a:ext cx="452" cy="454"/>
          </p:xfrm>
          <a:graphic>
            <a:graphicData uri="http://schemas.openxmlformats.org/presentationml/2006/ole">
              <mc:AlternateContent xmlns:mc="http://schemas.openxmlformats.org/markup-compatibility/2006">
                <mc:Choice xmlns:v="urn:schemas-microsoft-com:vml" Requires="v">
                  <p:oleObj spid="_x0000_s1060" name="" r:id="rId5" imgW="1059815" imgH="1082040" progId="MS_ClipArt_Gallery.2">
                    <p:embed/>
                  </p:oleObj>
                </mc:Choice>
                <mc:Fallback>
                  <p:oleObj name="" r:id="rId5" imgW="1059815" imgH="1082040" progId="MS_ClipArt_Gallery.2">
                    <p:embed/>
                    <p:pic>
                      <p:nvPicPr>
                        <p:cNvPr id="0" name="Picture 1037"/>
                        <p:cNvPicPr/>
                        <p:nvPr/>
                      </p:nvPicPr>
                      <p:blipFill>
                        <a:blip r:embed="rId6"/>
                        <a:stretch>
                          <a:fillRect/>
                        </a:stretch>
                      </p:blipFill>
                      <p:spPr>
                        <a:xfrm>
                          <a:off x="2154" y="3339"/>
                          <a:ext cx="452" cy="454"/>
                        </a:xfrm>
                        <a:prstGeom prst="rect">
                          <a:avLst/>
                        </a:prstGeom>
                        <a:noFill/>
                        <a:ln w="38100">
                          <a:noFill/>
                          <a:miter/>
                        </a:ln>
                      </p:spPr>
                    </p:pic>
                  </p:oleObj>
                </mc:Fallback>
              </mc:AlternateContent>
            </a:graphicData>
          </a:graphic>
        </p:graphicFrame>
      </p:grpSp>
      <p:grpSp>
        <p:nvGrpSpPr>
          <p:cNvPr id="134169" name="Group 25"/>
          <p:cNvGrpSpPr/>
          <p:nvPr/>
        </p:nvGrpSpPr>
        <p:grpSpPr>
          <a:xfrm>
            <a:off x="5580063" y="4927600"/>
            <a:ext cx="3024187" cy="1008063"/>
            <a:chOff x="3515" y="3022"/>
            <a:chExt cx="1905" cy="635"/>
          </a:xfrm>
        </p:grpSpPr>
        <p:sp>
          <p:nvSpPr>
            <p:cNvPr id="21526" name="AutoShape 14"/>
            <p:cNvSpPr/>
            <p:nvPr/>
          </p:nvSpPr>
          <p:spPr>
            <a:xfrm>
              <a:off x="3515" y="3022"/>
              <a:ext cx="1905" cy="363"/>
            </a:xfrm>
            <a:prstGeom prst="roundRect">
              <a:avLst>
                <a:gd name="adj" fmla="val 16667"/>
              </a:avLst>
            </a:prstGeom>
            <a:solidFill>
              <a:srgbClr val="3366FF">
                <a:alpha val="39999"/>
              </a:srgbClr>
            </a:solidFill>
            <a:ln w="12700" cap="flat" cmpd="sng">
              <a:solidFill>
                <a:schemeClr val="accent2"/>
              </a:solidFill>
              <a:prstDash val="solid"/>
              <a:headEnd type="none" w="sm" len="sm"/>
              <a:tailEnd type="none" w="sm" len="sm"/>
            </a:ln>
          </p:spPr>
          <p:txBody>
            <a:bodyPr wrap="none" anchor="ctr"/>
            <a:lstStyle/>
            <a:p>
              <a:pPr algn="ctr"/>
              <a:r>
                <a:rPr lang="en-US" altLang="en-US" dirty="0">
                  <a:latin typeface="Comic Sans MS" panose="030F0702030302020204" pitchFamily="66" charset="0"/>
                </a:rPr>
                <a:t> Appellate Body</a:t>
              </a:r>
              <a:endParaRPr lang="en-US" altLang="en-US" dirty="0">
                <a:latin typeface="Comic Sans MS" panose="030F0702030302020204" pitchFamily="66" charset="0"/>
              </a:endParaRPr>
            </a:p>
          </p:txBody>
        </p:sp>
        <p:graphicFrame>
          <p:nvGraphicFramePr>
            <p:cNvPr id="21527" name="Object 64"/>
            <p:cNvGraphicFramePr>
              <a:graphicFrameLocks noChangeAspect="1"/>
            </p:cNvGraphicFramePr>
            <p:nvPr/>
          </p:nvGraphicFramePr>
          <p:xfrm>
            <a:off x="4286" y="3316"/>
            <a:ext cx="610" cy="341"/>
          </p:xfrm>
          <a:graphic>
            <a:graphicData uri="http://schemas.openxmlformats.org/presentationml/2006/ole">
              <mc:AlternateContent xmlns:mc="http://schemas.openxmlformats.org/markup-compatibility/2006">
                <mc:Choice xmlns:v="urn:schemas-microsoft-com:vml" Requires="v">
                  <p:oleObj spid="_x0000_s1061" name="" r:id="rId7" imgW="895350" imgH="500380" progId="MS_ClipArt_Gallery.2">
                    <p:embed/>
                  </p:oleObj>
                </mc:Choice>
                <mc:Fallback>
                  <p:oleObj name="" r:id="rId7" imgW="895350" imgH="500380" progId="MS_ClipArt_Gallery.2">
                    <p:embed/>
                    <p:pic>
                      <p:nvPicPr>
                        <p:cNvPr id="0" name="Picture 1038"/>
                        <p:cNvPicPr/>
                        <p:nvPr/>
                      </p:nvPicPr>
                      <p:blipFill>
                        <a:blip r:embed="rId8"/>
                        <a:stretch>
                          <a:fillRect/>
                        </a:stretch>
                      </p:blipFill>
                      <p:spPr>
                        <a:xfrm>
                          <a:off x="4286" y="3316"/>
                          <a:ext cx="610" cy="341"/>
                        </a:xfrm>
                        <a:prstGeom prst="rect">
                          <a:avLst/>
                        </a:prstGeom>
                        <a:noFill/>
                        <a:ln w="38100">
                          <a:noFill/>
                          <a:miter/>
                        </a:ln>
                      </p:spPr>
                    </p:pic>
                  </p:oleObj>
                </mc:Fallback>
              </mc:AlternateContent>
            </a:graphicData>
          </a:graphic>
        </p:graphicFrame>
      </p:grpSp>
      <p:sp>
        <p:nvSpPr>
          <p:cNvPr id="134162" name="Line 18"/>
          <p:cNvSpPr/>
          <p:nvPr/>
        </p:nvSpPr>
        <p:spPr>
          <a:xfrm>
            <a:off x="2268538" y="5214938"/>
            <a:ext cx="431800" cy="0"/>
          </a:xfrm>
          <a:prstGeom prst="line">
            <a:avLst/>
          </a:prstGeom>
          <a:ln w="76200" cap="flat" cmpd="sng">
            <a:solidFill>
              <a:schemeClr val="accent2"/>
            </a:solidFill>
            <a:prstDash val="solid"/>
            <a:headEnd type="none" w="sm" len="sm"/>
            <a:tailEnd type="triangle" w="sm" len="sm"/>
          </a:ln>
        </p:spPr>
      </p:sp>
      <p:grpSp>
        <p:nvGrpSpPr>
          <p:cNvPr id="134180" name="Group 36"/>
          <p:cNvGrpSpPr/>
          <p:nvPr/>
        </p:nvGrpSpPr>
        <p:grpSpPr>
          <a:xfrm>
            <a:off x="1187450" y="3487738"/>
            <a:ext cx="1655763" cy="1258887"/>
            <a:chOff x="748" y="2115"/>
            <a:chExt cx="1043" cy="793"/>
          </a:xfrm>
        </p:grpSpPr>
        <p:sp>
          <p:nvSpPr>
            <p:cNvPr id="21524" name="Line 16"/>
            <p:cNvSpPr/>
            <p:nvPr/>
          </p:nvSpPr>
          <p:spPr>
            <a:xfrm>
              <a:off x="748" y="2115"/>
              <a:ext cx="0" cy="793"/>
            </a:xfrm>
            <a:prstGeom prst="line">
              <a:avLst/>
            </a:prstGeom>
            <a:ln w="76200" cap="flat" cmpd="sng">
              <a:solidFill>
                <a:schemeClr val="accent2"/>
              </a:solidFill>
              <a:prstDash val="solid"/>
              <a:headEnd type="none" w="sm" len="sm"/>
              <a:tailEnd type="triangle" w="sm" len="sm"/>
            </a:ln>
          </p:spPr>
        </p:sp>
        <p:sp>
          <p:nvSpPr>
            <p:cNvPr id="21525" name="Text Box 26"/>
            <p:cNvSpPr txBox="1"/>
            <p:nvPr/>
          </p:nvSpPr>
          <p:spPr>
            <a:xfrm>
              <a:off x="748" y="2251"/>
              <a:ext cx="1043" cy="250"/>
            </a:xfrm>
            <a:prstGeom prst="rect">
              <a:avLst/>
            </a:prstGeom>
            <a:noFill/>
            <a:ln w="12700">
              <a:noFill/>
            </a:ln>
          </p:spPr>
          <p:txBody>
            <a:bodyPr>
              <a:spAutoFit/>
            </a:bodyPr>
            <a:lstStyle/>
            <a:p>
              <a:pPr>
                <a:spcBef>
                  <a:spcPct val="50000"/>
                </a:spcBef>
              </a:pPr>
              <a:r>
                <a:rPr lang="en-US" altLang="en-US" sz="2000" dirty="0">
                  <a:solidFill>
                    <a:schemeClr val="accent2"/>
                  </a:solidFill>
                  <a:latin typeface="Comic Sans MS" panose="030F0702030302020204" pitchFamily="66" charset="0"/>
                </a:rPr>
                <a:t>Establishes</a:t>
              </a:r>
              <a:endParaRPr lang="en-US" altLang="en-US" sz="2000" dirty="0">
                <a:solidFill>
                  <a:schemeClr val="accent2"/>
                </a:solidFill>
                <a:latin typeface="Comic Sans MS" panose="030F0702030302020204" pitchFamily="66" charset="0"/>
              </a:endParaRPr>
            </a:p>
          </p:txBody>
        </p:sp>
      </p:grpSp>
      <p:grpSp>
        <p:nvGrpSpPr>
          <p:cNvPr id="134182" name="Group 38"/>
          <p:cNvGrpSpPr/>
          <p:nvPr/>
        </p:nvGrpSpPr>
        <p:grpSpPr>
          <a:xfrm>
            <a:off x="3924300" y="3487738"/>
            <a:ext cx="1800225" cy="1800225"/>
            <a:chOff x="2472" y="2115"/>
            <a:chExt cx="1134" cy="1134"/>
          </a:xfrm>
        </p:grpSpPr>
        <p:sp>
          <p:nvSpPr>
            <p:cNvPr id="21520" name="Line 20"/>
            <p:cNvSpPr/>
            <p:nvPr/>
          </p:nvSpPr>
          <p:spPr>
            <a:xfrm>
              <a:off x="3107" y="3249"/>
              <a:ext cx="272" cy="0"/>
            </a:xfrm>
            <a:prstGeom prst="line">
              <a:avLst/>
            </a:prstGeom>
            <a:ln w="76200" cap="flat" cmpd="sng">
              <a:solidFill>
                <a:schemeClr val="accent2"/>
              </a:solidFill>
              <a:prstDash val="solid"/>
              <a:headEnd type="none" w="sm" len="sm"/>
              <a:tailEnd type="triangle" w="sm" len="sm"/>
            </a:ln>
          </p:spPr>
        </p:sp>
        <p:grpSp>
          <p:nvGrpSpPr>
            <p:cNvPr id="21521" name="Group 37"/>
            <p:cNvGrpSpPr/>
            <p:nvPr/>
          </p:nvGrpSpPr>
          <p:grpSpPr>
            <a:xfrm>
              <a:off x="2472" y="2115"/>
              <a:ext cx="1134" cy="793"/>
              <a:chOff x="2472" y="2115"/>
              <a:chExt cx="1134" cy="793"/>
            </a:xfrm>
          </p:grpSpPr>
          <p:sp>
            <p:nvSpPr>
              <p:cNvPr id="21522" name="Line 28"/>
              <p:cNvSpPr/>
              <p:nvPr/>
            </p:nvSpPr>
            <p:spPr>
              <a:xfrm flipV="1">
                <a:off x="2472" y="2115"/>
                <a:ext cx="0" cy="793"/>
              </a:xfrm>
              <a:prstGeom prst="line">
                <a:avLst/>
              </a:prstGeom>
              <a:ln w="76200" cap="flat" cmpd="sng">
                <a:solidFill>
                  <a:schemeClr val="accent2"/>
                </a:solidFill>
                <a:prstDash val="solid"/>
                <a:headEnd type="none" w="sm" len="sm"/>
                <a:tailEnd type="triangle" w="sm" len="sm"/>
              </a:ln>
            </p:spPr>
          </p:sp>
          <p:sp>
            <p:nvSpPr>
              <p:cNvPr id="21523" name="Text Box 32"/>
              <p:cNvSpPr txBox="1"/>
              <p:nvPr/>
            </p:nvSpPr>
            <p:spPr>
              <a:xfrm>
                <a:off x="2472" y="2251"/>
                <a:ext cx="1134" cy="634"/>
              </a:xfrm>
              <a:prstGeom prst="rect">
                <a:avLst/>
              </a:prstGeom>
              <a:noFill/>
              <a:ln w="12700">
                <a:noFill/>
              </a:ln>
            </p:spPr>
            <p:txBody>
              <a:bodyPr>
                <a:spAutoFit/>
              </a:bodyPr>
              <a:lstStyle/>
              <a:p>
                <a:pPr>
                  <a:spcBef>
                    <a:spcPct val="50000"/>
                  </a:spcBef>
                </a:pPr>
                <a:r>
                  <a:rPr lang="en-US" altLang="en-US" sz="2000" dirty="0">
                    <a:solidFill>
                      <a:schemeClr val="accent2"/>
                    </a:solidFill>
                    <a:latin typeface="Comic Sans MS" panose="030F0702030302020204" pitchFamily="66" charset="0"/>
                  </a:rPr>
                  <a:t>No appeal? </a:t>
                </a:r>
                <a:br>
                  <a:rPr lang="en-US" altLang="en-US" sz="2000" dirty="0">
                    <a:solidFill>
                      <a:schemeClr val="accent2"/>
                    </a:solidFill>
                    <a:latin typeface="Comic Sans MS" panose="030F0702030302020204" pitchFamily="66" charset="0"/>
                  </a:rPr>
                </a:br>
                <a:r>
                  <a:rPr lang="en-US" altLang="en-US" sz="2000" dirty="0">
                    <a:solidFill>
                      <a:schemeClr val="accent2"/>
                    </a:solidFill>
                    <a:latin typeface="Comic Sans MS" panose="030F0702030302020204" pitchFamily="66" charset="0"/>
                  </a:rPr>
                  <a:t>DSB adopts the report</a:t>
                </a:r>
                <a:endParaRPr lang="en-US" altLang="en-US" sz="2000" dirty="0">
                  <a:solidFill>
                    <a:schemeClr val="accent2"/>
                  </a:solidFill>
                  <a:latin typeface="Comic Sans MS" panose="030F0702030302020204" pitchFamily="66" charset="0"/>
                </a:endParaRPr>
              </a:p>
            </p:txBody>
          </p:sp>
        </p:grpSp>
      </p:grpSp>
      <p:grpSp>
        <p:nvGrpSpPr>
          <p:cNvPr id="134186" name="Group 42"/>
          <p:cNvGrpSpPr/>
          <p:nvPr/>
        </p:nvGrpSpPr>
        <p:grpSpPr>
          <a:xfrm>
            <a:off x="7092950" y="3500438"/>
            <a:ext cx="1871663" cy="1258887"/>
            <a:chOff x="4468" y="2205"/>
            <a:chExt cx="1179" cy="793"/>
          </a:xfrm>
        </p:grpSpPr>
        <p:sp>
          <p:nvSpPr>
            <p:cNvPr id="21518" name="Line 17"/>
            <p:cNvSpPr/>
            <p:nvPr/>
          </p:nvSpPr>
          <p:spPr>
            <a:xfrm flipV="1">
              <a:off x="4468" y="2205"/>
              <a:ext cx="0" cy="793"/>
            </a:xfrm>
            <a:prstGeom prst="line">
              <a:avLst/>
            </a:prstGeom>
            <a:ln w="76200" cap="flat" cmpd="sng">
              <a:solidFill>
                <a:schemeClr val="accent2"/>
              </a:solidFill>
              <a:prstDash val="solid"/>
              <a:headEnd type="none" w="sm" len="sm"/>
              <a:tailEnd type="triangle" w="sm" len="sm"/>
            </a:ln>
          </p:spPr>
        </p:sp>
        <p:sp>
          <p:nvSpPr>
            <p:cNvPr id="21519" name="Text Box 35"/>
            <p:cNvSpPr txBox="1"/>
            <p:nvPr/>
          </p:nvSpPr>
          <p:spPr>
            <a:xfrm>
              <a:off x="4513" y="2353"/>
              <a:ext cx="1134" cy="442"/>
            </a:xfrm>
            <a:prstGeom prst="rect">
              <a:avLst/>
            </a:prstGeom>
            <a:noFill/>
            <a:ln w="12700">
              <a:noFill/>
            </a:ln>
          </p:spPr>
          <p:txBody>
            <a:bodyPr>
              <a:spAutoFit/>
            </a:bodyPr>
            <a:lstStyle/>
            <a:p>
              <a:pPr>
                <a:spcBef>
                  <a:spcPct val="50000"/>
                </a:spcBef>
              </a:pPr>
              <a:r>
                <a:rPr lang="en-US" altLang="en-US" sz="2000" dirty="0">
                  <a:solidFill>
                    <a:schemeClr val="accent2"/>
                  </a:solidFill>
                  <a:latin typeface="Comic Sans MS" panose="030F0702030302020204" pitchFamily="66" charset="0"/>
                </a:rPr>
                <a:t>DSB adopts the reports</a:t>
              </a:r>
              <a:r>
                <a:rPr lang="en-US" altLang="en-US" sz="1800" dirty="0">
                  <a:solidFill>
                    <a:schemeClr val="accent2"/>
                  </a:solidFill>
                  <a:latin typeface="Comic Sans MS" panose="030F0702030302020204" pitchFamily="66" charset="0"/>
                </a:rPr>
                <a:t> </a:t>
              </a:r>
              <a:endParaRPr lang="en-US" altLang="en-US" sz="1800" dirty="0">
                <a:solidFill>
                  <a:schemeClr val="accent2"/>
                </a:solidFill>
                <a:latin typeface="Comic Sans MS" panose="030F0702030302020204" pitchFamily="66" charset="0"/>
              </a:endParaRPr>
            </a:p>
          </p:txBody>
        </p:sp>
      </p:grpSp>
      <p:grpSp>
        <p:nvGrpSpPr>
          <p:cNvPr id="134185" name="Group 41"/>
          <p:cNvGrpSpPr/>
          <p:nvPr/>
        </p:nvGrpSpPr>
        <p:grpSpPr>
          <a:xfrm>
            <a:off x="611188" y="1793875"/>
            <a:ext cx="8208962" cy="1549400"/>
            <a:chOff x="385" y="1048"/>
            <a:chExt cx="5171" cy="976"/>
          </a:xfrm>
        </p:grpSpPr>
        <p:sp>
          <p:nvSpPr>
            <p:cNvPr id="21516" name="AutoShape 5"/>
            <p:cNvSpPr/>
            <p:nvPr/>
          </p:nvSpPr>
          <p:spPr>
            <a:xfrm>
              <a:off x="385" y="1243"/>
              <a:ext cx="3765" cy="771"/>
            </a:xfrm>
            <a:prstGeom prst="roundRect">
              <a:avLst>
                <a:gd name="adj" fmla="val 16667"/>
              </a:avLst>
            </a:prstGeom>
            <a:solidFill>
              <a:srgbClr val="3366FF"/>
            </a:solidFill>
            <a:ln w="12700" cap="flat" cmpd="sng">
              <a:solidFill>
                <a:schemeClr val="accent2"/>
              </a:solidFill>
              <a:prstDash val="solid"/>
              <a:headEnd type="none" w="sm" len="sm"/>
              <a:tailEnd type="none" w="sm" len="sm"/>
            </a:ln>
          </p:spPr>
          <p:txBody>
            <a:bodyPr wrap="none" anchor="ctr"/>
            <a:lstStyle/>
            <a:p>
              <a:pPr algn="ctr"/>
              <a:r>
                <a:rPr lang="en-US" altLang="en-US" dirty="0">
                  <a:latin typeface="Comic Sans MS" panose="030F0702030302020204" pitchFamily="66" charset="0"/>
                </a:rPr>
                <a:t> </a:t>
              </a:r>
              <a:endParaRPr lang="en-US" altLang="en-US" dirty="0">
                <a:latin typeface="Comic Sans MS" panose="030F0702030302020204" pitchFamily="66" charset="0"/>
              </a:endParaRPr>
            </a:p>
            <a:p>
              <a:pPr algn="ctr"/>
              <a:r>
                <a:rPr lang="en-US" altLang="en-US" dirty="0">
                  <a:latin typeface="Comic Sans MS" panose="030F0702030302020204" pitchFamily="66" charset="0"/>
                </a:rPr>
                <a:t>The Dispute Settlement Body,</a:t>
              </a:r>
              <a:endParaRPr lang="en-US" altLang="en-US" dirty="0">
                <a:latin typeface="Comic Sans MS" panose="030F0702030302020204" pitchFamily="66" charset="0"/>
              </a:endParaRPr>
            </a:p>
            <a:p>
              <a:pPr algn="ctr"/>
              <a:r>
                <a:rPr lang="en-US" altLang="en-US" dirty="0">
                  <a:latin typeface="Comic Sans MS" panose="030F0702030302020204" pitchFamily="66" charset="0"/>
                </a:rPr>
                <a:t>All Members</a:t>
              </a:r>
              <a:endParaRPr lang="en-US" altLang="en-US" dirty="0">
                <a:latin typeface="Comic Sans MS" panose="030F0702030302020204" pitchFamily="66" charset="0"/>
              </a:endParaRPr>
            </a:p>
            <a:p>
              <a:pPr algn="ctr"/>
              <a:r>
                <a:rPr lang="en-US" altLang="en-US" dirty="0">
                  <a:latin typeface="Comic Sans MS" panose="030F0702030302020204" pitchFamily="66" charset="0"/>
                </a:rPr>
                <a:t> </a:t>
              </a:r>
              <a:endParaRPr lang="en-US" altLang="en-US" dirty="0">
                <a:latin typeface="Comic Sans MS" panose="030F0702030302020204" pitchFamily="66" charset="0"/>
              </a:endParaRPr>
            </a:p>
          </p:txBody>
        </p:sp>
        <p:graphicFrame>
          <p:nvGraphicFramePr>
            <p:cNvPr id="21517" name="Object 40"/>
            <p:cNvGraphicFramePr>
              <a:graphicFrameLocks noChangeAspect="1"/>
            </p:cNvGraphicFramePr>
            <p:nvPr/>
          </p:nvGraphicFramePr>
          <p:xfrm>
            <a:off x="3946" y="1048"/>
            <a:ext cx="1610" cy="976"/>
          </p:xfrm>
          <a:graphic>
            <a:graphicData uri="http://schemas.openxmlformats.org/presentationml/2006/ole">
              <mc:AlternateContent xmlns:mc="http://schemas.openxmlformats.org/markup-compatibility/2006">
                <mc:Choice xmlns:v="urn:schemas-microsoft-com:vml" Requires="v">
                  <p:oleObj spid="_x0000_s1062" name="" r:id="rId9" imgW="3537585" imgH="2145030" progId="MS_ClipArt_Gallery.2">
                    <p:embed/>
                  </p:oleObj>
                </mc:Choice>
                <mc:Fallback>
                  <p:oleObj name="" r:id="rId9" imgW="3537585" imgH="2145030" progId="MS_ClipArt_Gallery.2">
                    <p:embed/>
                    <p:pic>
                      <p:nvPicPr>
                        <p:cNvPr id="0" name="Picture 1039"/>
                        <p:cNvPicPr/>
                        <p:nvPr/>
                      </p:nvPicPr>
                      <p:blipFill>
                        <a:blip r:embed="rId10"/>
                        <a:stretch>
                          <a:fillRect/>
                        </a:stretch>
                      </p:blipFill>
                      <p:spPr>
                        <a:xfrm>
                          <a:off x="3946" y="1048"/>
                          <a:ext cx="1610" cy="976"/>
                        </a:xfrm>
                        <a:prstGeom prst="rect">
                          <a:avLst/>
                        </a:prstGeom>
                        <a:noFill/>
                        <a:ln w="38100">
                          <a:noFill/>
                          <a:miter/>
                        </a:ln>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34185"/>
                                        </p:tgtEl>
                                        <p:attrNameLst>
                                          <p:attrName>style.visibility</p:attrName>
                                        </p:attrNameLst>
                                      </p:cBhvr>
                                      <p:to>
                                        <p:strVal val="visible"/>
                                      </p:to>
                                    </p:set>
                                    <p:animEffect transition="in" filter="blinds(horizontal)">
                                      <p:cBhvr>
                                        <p:cTn id="7" dur="500"/>
                                        <p:tgtEl>
                                          <p:spTgt spid="13418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34180"/>
                                        </p:tgtEl>
                                        <p:attrNameLst>
                                          <p:attrName>style.visibility</p:attrName>
                                        </p:attrNameLst>
                                      </p:cBhvr>
                                      <p:to>
                                        <p:strVal val="visible"/>
                                      </p:to>
                                    </p:set>
                                    <p:animEffect transition="in" filter="blinds(horizontal)">
                                      <p:cBhvr>
                                        <p:cTn id="12" dur="500"/>
                                        <p:tgtEl>
                                          <p:spTgt spid="13418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34166"/>
                                        </p:tgtEl>
                                        <p:attrNameLst>
                                          <p:attrName>style.visibility</p:attrName>
                                        </p:attrNameLst>
                                      </p:cBhvr>
                                      <p:to>
                                        <p:strVal val="visible"/>
                                      </p:to>
                                    </p:set>
                                    <p:animEffect transition="in" filter="blinds(horizontal)">
                                      <p:cBhvr>
                                        <p:cTn id="17" dur="500"/>
                                        <p:tgtEl>
                                          <p:spTgt spid="13416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34162"/>
                                        </p:tgtEl>
                                        <p:attrNameLst>
                                          <p:attrName>style.visibility</p:attrName>
                                        </p:attrNameLst>
                                      </p:cBhvr>
                                      <p:to>
                                        <p:strVal val="visible"/>
                                      </p:to>
                                    </p:set>
                                    <p:animEffect transition="in" filter="blinds(horizontal)">
                                      <p:cBhvr>
                                        <p:cTn id="22" dur="500"/>
                                        <p:tgtEl>
                                          <p:spTgt spid="134162"/>
                                        </p:tgtEl>
                                      </p:cBhvr>
                                    </p:animEffect>
                                  </p:childTnLst>
                                </p:cTn>
                              </p:par>
                              <p:par>
                                <p:cTn id="23" presetID="3" presetClass="entr" presetSubtype="10" fill="hold" nodeType="withEffect">
                                  <p:stCondLst>
                                    <p:cond delay="0"/>
                                  </p:stCondLst>
                                  <p:childTnLst>
                                    <p:set>
                                      <p:cBhvr>
                                        <p:cTn id="24" dur="1" fill="hold">
                                          <p:stCondLst>
                                            <p:cond delay="0"/>
                                          </p:stCondLst>
                                        </p:cTn>
                                        <p:tgtEl>
                                          <p:spTgt spid="134167"/>
                                        </p:tgtEl>
                                        <p:attrNameLst>
                                          <p:attrName>style.visibility</p:attrName>
                                        </p:attrNameLst>
                                      </p:cBhvr>
                                      <p:to>
                                        <p:strVal val="visible"/>
                                      </p:to>
                                    </p:set>
                                    <p:animEffect transition="in" filter="blinds(horizontal)">
                                      <p:cBhvr>
                                        <p:cTn id="25" dur="500"/>
                                        <p:tgtEl>
                                          <p:spTgt spid="134167"/>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134182"/>
                                        </p:tgtEl>
                                        <p:attrNameLst>
                                          <p:attrName>style.visibility</p:attrName>
                                        </p:attrNameLst>
                                      </p:cBhvr>
                                      <p:to>
                                        <p:strVal val="visible"/>
                                      </p:to>
                                    </p:set>
                                    <p:animEffect transition="in" filter="blinds(horizontal)">
                                      <p:cBhvr>
                                        <p:cTn id="30" dur="500"/>
                                        <p:tgtEl>
                                          <p:spTgt spid="134182"/>
                                        </p:tgtEl>
                                      </p:cBhvr>
                                    </p:animEffect>
                                  </p:childTnLst>
                                </p:cTn>
                              </p:par>
                              <p:par>
                                <p:cTn id="31" presetID="3" presetClass="entr" presetSubtype="10" fill="hold" nodeType="withEffect">
                                  <p:stCondLst>
                                    <p:cond delay="0"/>
                                  </p:stCondLst>
                                  <p:childTnLst>
                                    <p:set>
                                      <p:cBhvr>
                                        <p:cTn id="32" dur="1" fill="hold">
                                          <p:stCondLst>
                                            <p:cond delay="0"/>
                                          </p:stCondLst>
                                        </p:cTn>
                                        <p:tgtEl>
                                          <p:spTgt spid="134169"/>
                                        </p:tgtEl>
                                        <p:attrNameLst>
                                          <p:attrName>style.visibility</p:attrName>
                                        </p:attrNameLst>
                                      </p:cBhvr>
                                      <p:to>
                                        <p:strVal val="visible"/>
                                      </p:to>
                                    </p:set>
                                    <p:animEffect transition="in" filter="blinds(horizontal)">
                                      <p:cBhvr>
                                        <p:cTn id="33" dur="500"/>
                                        <p:tgtEl>
                                          <p:spTgt spid="134169"/>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34186"/>
                                        </p:tgtEl>
                                        <p:attrNameLst>
                                          <p:attrName>style.visibility</p:attrName>
                                        </p:attrNameLst>
                                      </p:cBhvr>
                                      <p:to>
                                        <p:strVal val="visible"/>
                                      </p:to>
                                    </p:set>
                                    <p:animEffect transition="in" filter="blinds(horizontal)">
                                      <p:cBhvr>
                                        <p:cTn id="38" dur="500"/>
                                        <p:tgtEl>
                                          <p:spTgt spid="134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Significant Innovations</a:t>
            </a:r>
            <a:endParaRPr lang="en-US" dirty="0"/>
          </a:p>
        </p:txBody>
      </p:sp>
      <p:sp>
        <p:nvSpPr>
          <p:cNvPr id="3" name="Content Placeholder 2"/>
          <p:cNvSpPr>
            <a:spLocks noGrp="1"/>
          </p:cNvSpPr>
          <p:nvPr>
            <p:ph idx="1"/>
          </p:nvPr>
        </p:nvSpPr>
        <p:spPr>
          <a:xfrm>
            <a:off x="838200" y="2038388"/>
            <a:ext cx="7467600" cy="3448012"/>
          </a:xfrm>
        </p:spPr>
        <p:txBody>
          <a:bodyPr/>
          <a:lstStyle/>
          <a:p>
            <a:pPr marL="457200" indent="-457200">
              <a:buFont typeface="+mj-lt"/>
              <a:buAutoNum type="arabicParenR"/>
            </a:pPr>
            <a:r>
              <a:rPr lang="en-US" dirty="0"/>
              <a:t> The quasi-automatic adoption of requests for the establishment of a panel, of dispute settlement reports and of requests for the authorization to suspend concessions</a:t>
            </a:r>
            <a:endParaRPr lang="en-US" dirty="0"/>
          </a:p>
          <a:p>
            <a:pPr marL="457200" indent="-457200">
              <a:buFont typeface="+mj-lt"/>
              <a:buAutoNum type="arabicParenR"/>
            </a:pPr>
            <a:r>
              <a:rPr lang="en-US" dirty="0"/>
              <a:t> The strict timeframes for various stages of the dispute settlement process</a:t>
            </a:r>
            <a:endParaRPr lang="en-US" dirty="0"/>
          </a:p>
          <a:p>
            <a:pPr marL="457200" indent="-457200">
              <a:buFont typeface="+mj-lt"/>
              <a:buAutoNum type="arabicParenR"/>
            </a:pPr>
            <a:r>
              <a:rPr lang="en-US" dirty="0"/>
              <a:t> The possibility of appellate review of panel reports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280" y="152400"/>
            <a:ext cx="8041440" cy="2057400"/>
          </a:xfrm>
        </p:spPr>
        <p:txBody>
          <a:bodyPr/>
          <a:lstStyle/>
          <a:p>
            <a:r>
              <a:rPr lang="en-US" dirty="0"/>
              <a:t>Object and Purpose of the WTO Dispute Settlement System</a:t>
            </a:r>
            <a:endParaRPr lang="en-US" dirty="0"/>
          </a:p>
        </p:txBody>
      </p:sp>
      <p:sp>
        <p:nvSpPr>
          <p:cNvPr id="3" name="Content Placeholder 2"/>
          <p:cNvSpPr>
            <a:spLocks noGrp="1"/>
          </p:cNvSpPr>
          <p:nvPr>
            <p:ph idx="1"/>
          </p:nvPr>
        </p:nvSpPr>
        <p:spPr>
          <a:xfrm>
            <a:off x="838200" y="1600200"/>
            <a:ext cx="7848600" cy="4800600"/>
          </a:xfrm>
        </p:spPr>
        <p:txBody>
          <a:bodyPr>
            <a:normAutofit/>
          </a:bodyPr>
          <a:lstStyle/>
          <a:p>
            <a:pPr marL="0" indent="0">
              <a:buNone/>
            </a:pPr>
            <a:r>
              <a:rPr lang="en-US" sz="2400" dirty="0"/>
              <a:t>Article 3.2 of the DSU states:</a:t>
            </a:r>
            <a:endParaRPr lang="en-US" sz="2400" dirty="0"/>
          </a:p>
          <a:p>
            <a:r>
              <a:rPr lang="en-US" sz="2400" i="1" dirty="0"/>
              <a:t>“The dispute settlement system of the WTO is a central element in providing</a:t>
            </a:r>
            <a:r>
              <a:rPr lang="en-US" sz="2400" b="1" i="1" dirty="0"/>
              <a:t> security </a:t>
            </a:r>
            <a:r>
              <a:rPr lang="en-US" sz="2400" i="1" dirty="0"/>
              <a:t>and </a:t>
            </a:r>
            <a:r>
              <a:rPr lang="en-US" sz="2400" b="1" i="1" dirty="0"/>
              <a:t>predictability</a:t>
            </a:r>
            <a:r>
              <a:rPr lang="en-US" sz="2400" i="1" dirty="0"/>
              <a:t> to the multilateral trading system. The Members recognize that it serves to </a:t>
            </a:r>
            <a:r>
              <a:rPr lang="en-US" sz="2400" b="1" i="1" dirty="0"/>
              <a:t>preserve the rights and obligations of Members </a:t>
            </a:r>
            <a:r>
              <a:rPr lang="en-US" sz="2400" i="1" dirty="0"/>
              <a:t>under the covered agreements, and to </a:t>
            </a:r>
            <a:r>
              <a:rPr lang="en-US" sz="2400" b="1" i="1" dirty="0"/>
              <a:t>clarify the existing provisions</a:t>
            </a:r>
            <a:r>
              <a:rPr lang="en-US" sz="2400" i="1" dirty="0"/>
              <a:t> of those agreements in accordance with customary rules of interpretation of public international law. Recommendations and rulings of the DSB cannot add to or diminish the rights and obligations provided in the covered agreements</a:t>
            </a:r>
            <a:r>
              <a:rPr lang="en-US" sz="2400" dirty="0"/>
              <a:t>.”</a:t>
            </a:r>
            <a:endParaRPr lang="en-US" sz="2400"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280" y="152400"/>
            <a:ext cx="8041440" cy="2057400"/>
          </a:xfrm>
        </p:spPr>
        <p:txBody>
          <a:bodyPr/>
          <a:lstStyle/>
          <a:p>
            <a:r>
              <a:rPr lang="en-US" dirty="0"/>
              <a:t>Object and Purpose of the WTO Dispute Settlement System</a:t>
            </a:r>
            <a:endParaRPr lang="en-US" dirty="0"/>
          </a:p>
        </p:txBody>
      </p:sp>
      <p:sp>
        <p:nvSpPr>
          <p:cNvPr id="3" name="Content Placeholder 2"/>
          <p:cNvSpPr>
            <a:spLocks noGrp="1"/>
          </p:cNvSpPr>
          <p:nvPr>
            <p:ph idx="1"/>
          </p:nvPr>
        </p:nvSpPr>
        <p:spPr>
          <a:xfrm>
            <a:off x="990600" y="2286000"/>
            <a:ext cx="7696200" cy="3627525"/>
          </a:xfrm>
        </p:spPr>
        <p:txBody>
          <a:bodyPr>
            <a:normAutofit/>
          </a:bodyPr>
          <a:lstStyle/>
          <a:p>
            <a:pPr marL="82550" indent="0">
              <a:buNone/>
            </a:pPr>
            <a:r>
              <a:rPr lang="en-ZA" dirty="0"/>
              <a:t>Object: prompt settlement of disputes through multilateral proceedings, e.g. </a:t>
            </a:r>
            <a:endParaRPr lang="en-ZA" dirty="0"/>
          </a:p>
          <a:p>
            <a:pPr marL="82550" indent="0">
              <a:buNone/>
            </a:pPr>
            <a:r>
              <a:rPr lang="en-US" sz="2800" i="1" dirty="0"/>
              <a:t>EC – Bananas III </a:t>
            </a:r>
            <a:endParaRPr lang="en-US" sz="2800" i="1" dirty="0"/>
          </a:p>
          <a:p>
            <a:r>
              <a:rPr lang="en-ZA" dirty="0"/>
              <a:t>Request for Consultations		</a:t>
            </a:r>
            <a:r>
              <a:rPr lang="en-ZA" dirty="0" smtClean="0"/>
              <a:t>           </a:t>
            </a:r>
            <a:r>
              <a:rPr lang="en-ZA" i="1" dirty="0" smtClean="0"/>
              <a:t>5 </a:t>
            </a:r>
            <a:r>
              <a:rPr lang="en-ZA" i="1" dirty="0"/>
              <a:t>February 1996</a:t>
            </a:r>
            <a:endParaRPr lang="en-ZA" i="1" dirty="0"/>
          </a:p>
          <a:p>
            <a:r>
              <a:rPr lang="en-ZA" dirty="0"/>
              <a:t>Panel Report 					</a:t>
            </a:r>
            <a:r>
              <a:rPr lang="en-ZA" i="1" dirty="0"/>
              <a:t>22 May 1997</a:t>
            </a:r>
            <a:endParaRPr lang="en-ZA" i="1" dirty="0"/>
          </a:p>
          <a:p>
            <a:r>
              <a:rPr lang="en-ZA" dirty="0"/>
              <a:t>Appellate Body Report			</a:t>
            </a:r>
            <a:r>
              <a:rPr lang="en-ZA" i="1" dirty="0"/>
              <a:t>7 September 1997</a:t>
            </a:r>
            <a:endParaRPr lang="en-ZA" i="1" dirty="0"/>
          </a:p>
          <a:p>
            <a:pPr marL="0" indent="0">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280" y="152400"/>
            <a:ext cx="8041440" cy="2057400"/>
          </a:xfrm>
        </p:spPr>
        <p:txBody>
          <a:bodyPr/>
          <a:lstStyle/>
          <a:p>
            <a:r>
              <a:rPr lang="en-US" dirty="0"/>
              <a:t>4 Different Methods of Dispute Settlement</a:t>
            </a:r>
            <a:endParaRPr lang="en-US" dirty="0"/>
          </a:p>
        </p:txBody>
      </p:sp>
      <p:sp>
        <p:nvSpPr>
          <p:cNvPr id="3" name="Content Placeholder 2"/>
          <p:cNvSpPr>
            <a:spLocks noGrp="1"/>
          </p:cNvSpPr>
          <p:nvPr>
            <p:ph idx="1"/>
          </p:nvPr>
        </p:nvSpPr>
        <p:spPr>
          <a:xfrm>
            <a:off x="838200" y="2362200"/>
            <a:ext cx="7467600" cy="3627525"/>
          </a:xfrm>
        </p:spPr>
        <p:txBody>
          <a:bodyPr/>
          <a:lstStyle/>
          <a:p>
            <a:pPr marL="596900" indent="-514350">
              <a:buAutoNum type="arabicPeriod"/>
            </a:pPr>
            <a:r>
              <a:rPr lang="en-ZA" dirty="0"/>
              <a:t>Consultations/negotiations (Art 4)</a:t>
            </a:r>
            <a:endParaRPr lang="en-ZA" dirty="0"/>
          </a:p>
          <a:p>
            <a:pPr marL="596900" indent="-514350">
              <a:buAutoNum type="arabicPeriod"/>
            </a:pPr>
            <a:r>
              <a:rPr lang="en-ZA" dirty="0"/>
              <a:t>Adjudication by panels/AB (Arts 6-20)</a:t>
            </a:r>
            <a:endParaRPr lang="en-ZA" dirty="0"/>
          </a:p>
          <a:p>
            <a:pPr marL="596900" indent="-514350">
              <a:buAutoNum type="arabicPeriod"/>
            </a:pPr>
            <a:r>
              <a:rPr lang="en-ZA" dirty="0"/>
              <a:t>Arbitration (Art 21.3(c), 22.6 and 25)</a:t>
            </a:r>
            <a:endParaRPr lang="en-ZA" dirty="0"/>
          </a:p>
          <a:p>
            <a:pPr marL="596900" indent="-514350">
              <a:buAutoNum type="arabicPeriod"/>
            </a:pPr>
            <a:r>
              <a:rPr lang="en-ZA" dirty="0"/>
              <a:t>Good offices, conciliation and mediation (Art 5)</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Jurisdiction</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752600"/>
            <a:ext cx="7848600" cy="4419600"/>
          </a:xfrm>
        </p:spPr>
        <p:txBody>
          <a:bodyPr>
            <a:normAutofit fontScale="92500"/>
          </a:bodyPr>
          <a:lstStyle/>
          <a:p>
            <a:pPr marL="0" indent="0">
              <a:buNone/>
            </a:pPr>
            <a:r>
              <a:rPr lang="en-US" sz="2400" b="1" dirty="0">
                <a:solidFill>
                  <a:srgbClr val="002060"/>
                </a:solidFill>
              </a:rPr>
              <a:t>Scope of Jurisdiction </a:t>
            </a:r>
            <a:endParaRPr lang="en-US" sz="2400" b="1" dirty="0">
              <a:solidFill>
                <a:srgbClr val="002060"/>
              </a:solidFill>
            </a:endParaRPr>
          </a:p>
          <a:p>
            <a:r>
              <a:rPr lang="en-US" sz="2400" dirty="0"/>
              <a:t>Article 1.1 of DSU - Any dispute between WTO Members arising under what are called the covered agreement</a:t>
            </a:r>
            <a:endParaRPr lang="en-US" sz="2400" dirty="0"/>
          </a:p>
          <a:p>
            <a:r>
              <a:rPr lang="en-US" sz="2400" dirty="0"/>
              <a:t>However, some of the covered agreements provide for a few special and additional rules and procedures “designed to deal with the particularities of dispute settlement relating to obligations arising under a specific covered agreement” – Art 1.2</a:t>
            </a:r>
            <a:endParaRPr lang="en-US" sz="2400" dirty="0"/>
          </a:p>
          <a:p>
            <a:r>
              <a:rPr lang="en-US" sz="2400" dirty="0"/>
              <a:t>These special or additional rules and procedures prevail over the DSU rules and procedures to the extent that there is a conflict, between the DSU rules and procedures and the special and additional rules and procedures.</a:t>
            </a:r>
            <a:endParaRPr lang="en-US" sz="2400"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Jurisdiction</a:t>
            </a:r>
            <a:endParaRPr lang="en-US" dirty="0"/>
          </a:p>
        </p:txBody>
      </p:sp>
      <p:sp>
        <p:nvSpPr>
          <p:cNvPr id="3" name="Content Placeholder 2"/>
          <p:cNvSpPr>
            <a:spLocks noGrp="1"/>
          </p:cNvSpPr>
          <p:nvPr>
            <p:ph idx="1"/>
          </p:nvPr>
        </p:nvSpPr>
        <p:spPr>
          <a:xfrm>
            <a:off x="838200" y="1752600"/>
            <a:ext cx="7772400" cy="4343400"/>
          </a:xfrm>
        </p:spPr>
        <p:txBody>
          <a:bodyPr>
            <a:normAutofit/>
          </a:bodyPr>
          <a:lstStyle/>
          <a:p>
            <a:pPr marL="0" indent="0">
              <a:buNone/>
            </a:pPr>
            <a:r>
              <a:rPr lang="en-US" b="1" dirty="0">
                <a:solidFill>
                  <a:srgbClr val="002060"/>
                </a:solidFill>
              </a:rPr>
              <a:t>Compulsory Jurisdiction</a:t>
            </a:r>
            <a:endParaRPr lang="en-US" b="1" dirty="0">
              <a:solidFill>
                <a:srgbClr val="002060"/>
              </a:solidFill>
            </a:endParaRPr>
          </a:p>
          <a:p>
            <a:r>
              <a:rPr lang="en-US" dirty="0"/>
              <a:t>Pursuant to Article 23.1 of the DSU, a complaining Member is </a:t>
            </a:r>
            <a:r>
              <a:rPr lang="en-US" u="sng" dirty="0"/>
              <a:t>obliged</a:t>
            </a:r>
            <a:r>
              <a:rPr lang="en-US" dirty="0"/>
              <a:t> to bring any dispute arising under the covered agreements to the WTO dispute settlement system.</a:t>
            </a:r>
            <a:endParaRPr lang="en-US" dirty="0"/>
          </a:p>
          <a:p>
            <a:r>
              <a:rPr lang="en-US" dirty="0"/>
              <a:t>As a matter of law (Art 6.1) a  responding Member, on the other hand, has no choice but to accept the jurisdiction of the WTO dispute settlement system.</a:t>
            </a:r>
            <a:endParaRPr lang="en-US" dirty="0"/>
          </a:p>
          <a:p>
            <a:r>
              <a:rPr lang="en-US" dirty="0"/>
              <a:t> Accession to the WTO constitutes consent to and acceptance of the compulsory jurisdiction of the WTO dispute settlement system.</a:t>
            </a:r>
            <a:endParaRPr lang="en-US" dirty="0"/>
          </a:p>
          <a:p>
            <a:r>
              <a:rPr lang="en-US" dirty="0"/>
              <a:t>With regard the jurisdiction of the WTO dispute settlement system, it should also be noted that the system has only </a:t>
            </a:r>
            <a:r>
              <a:rPr lang="en-US" dirty="0">
                <a:solidFill>
                  <a:srgbClr val="FF0000"/>
                </a:solidFill>
              </a:rPr>
              <a:t>contentious</a:t>
            </a:r>
            <a:r>
              <a:rPr lang="en-US" dirty="0"/>
              <a:t>, and no advisory, jurisdiction.</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Jurisdiction</a:t>
            </a:r>
            <a:endParaRPr lang="en-US" dirty="0"/>
          </a:p>
        </p:txBody>
      </p:sp>
      <p:sp>
        <p:nvSpPr>
          <p:cNvPr id="3" name="Content Placeholder 2"/>
          <p:cNvSpPr>
            <a:spLocks noGrp="1"/>
          </p:cNvSpPr>
          <p:nvPr>
            <p:ph idx="1"/>
          </p:nvPr>
        </p:nvSpPr>
        <p:spPr>
          <a:xfrm>
            <a:off x="838200" y="1752600"/>
            <a:ext cx="7467600" cy="4419600"/>
          </a:xfrm>
        </p:spPr>
        <p:txBody>
          <a:bodyPr>
            <a:normAutofit fontScale="92500" lnSpcReduction="10000"/>
          </a:bodyPr>
          <a:lstStyle/>
          <a:p>
            <a:r>
              <a:rPr lang="en-ZA" dirty="0"/>
              <a:t>Covers all main agreements</a:t>
            </a:r>
            <a:endParaRPr lang="en-ZA" dirty="0"/>
          </a:p>
          <a:p>
            <a:r>
              <a:rPr lang="en-ZA" dirty="0"/>
              <a:t>Compulsory, exclusive and contentious in nature</a:t>
            </a:r>
            <a:endParaRPr lang="en-ZA" dirty="0"/>
          </a:p>
          <a:p>
            <a:endParaRPr lang="en-ZA" dirty="0"/>
          </a:p>
          <a:p>
            <a:pPr marL="82550" indent="0">
              <a:buNone/>
            </a:pPr>
            <a:r>
              <a:rPr lang="en-ZA" b="1" u="sng" dirty="0"/>
              <a:t>Access</a:t>
            </a:r>
            <a:r>
              <a:rPr lang="en-ZA" u="sng" dirty="0"/>
              <a:t> to DSB limited </a:t>
            </a:r>
            <a:r>
              <a:rPr lang="en-ZA" b="1" u="sng" dirty="0"/>
              <a:t>to Members</a:t>
            </a:r>
            <a:r>
              <a:rPr lang="en-ZA" u="sng" dirty="0"/>
              <a:t>:</a:t>
            </a:r>
            <a:endParaRPr lang="en-ZA" u="sng" dirty="0"/>
          </a:p>
          <a:p>
            <a:r>
              <a:rPr lang="en-ZA" dirty="0"/>
              <a:t>Members have standing when it claims a benefit accruing to it in a WTO agreement has been impaired</a:t>
            </a:r>
            <a:endParaRPr lang="en-ZA" dirty="0"/>
          </a:p>
          <a:p>
            <a:r>
              <a:rPr lang="en-ZA" dirty="0"/>
              <a:t>If a violation is shown, there is a presumption that a benefit has been impaired</a:t>
            </a:r>
            <a:endParaRPr lang="en-ZA" dirty="0"/>
          </a:p>
          <a:p>
            <a:r>
              <a:rPr lang="en-ZA" dirty="0"/>
              <a:t>NGOs, industry associations or individuals have no access to the DSB, however, most disputes are brought at the instigation of companies or industry associations</a:t>
            </a:r>
            <a:endParaRPr lang="en-ZA" dirty="0"/>
          </a:p>
          <a:p>
            <a:r>
              <a:rPr lang="en-ZA" dirty="0"/>
              <a:t>Panels and ABs may accept </a:t>
            </a:r>
            <a:r>
              <a:rPr lang="en-ZA" i="1" dirty="0"/>
              <a:t>amicus curiae </a:t>
            </a:r>
            <a:r>
              <a:rPr lang="en-ZA" dirty="0"/>
              <a:t>(friend of the court) briefs from NGOs</a:t>
            </a:r>
            <a:endParaRPr lang="en-US" dirty="0"/>
          </a:p>
          <a:p>
            <a:pPr marL="0" indent="0">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Access to WTO Dispute Settlement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2038388"/>
            <a:ext cx="7924800" cy="4286212"/>
          </a:xfrm>
        </p:spPr>
        <p:txBody>
          <a:bodyPr>
            <a:normAutofit fontScale="92500" lnSpcReduction="20000"/>
          </a:bodyPr>
          <a:lstStyle/>
          <a:p>
            <a:r>
              <a:rPr lang="en-US" dirty="0"/>
              <a:t>Access to, that is, the use of, the WTO dispute settlement system is limited to Members of the WTO</a:t>
            </a:r>
            <a:endParaRPr lang="en-US" dirty="0"/>
          </a:p>
          <a:p>
            <a:r>
              <a:rPr lang="en-US" b="1" dirty="0"/>
              <a:t>AB in </a:t>
            </a:r>
            <a:r>
              <a:rPr lang="en-US" b="1" i="1" dirty="0"/>
              <a:t>US-Shrimp Case</a:t>
            </a:r>
            <a:r>
              <a:rPr lang="en-US" dirty="0"/>
              <a:t>: </a:t>
            </a:r>
            <a:endParaRPr lang="en-US" dirty="0"/>
          </a:p>
          <a:p>
            <a:pPr marL="0" indent="0">
              <a:buNone/>
            </a:pPr>
            <a:r>
              <a:rPr lang="en-US" dirty="0"/>
              <a:t>	“</a:t>
            </a:r>
            <a:r>
              <a:rPr lang="en-US" i="1" dirty="0"/>
              <a:t>It may be well to stress at the outset that access to the dispute 	settlement process of the WTO is limited to Members of the WTO. 	This access is not available, under the WTO Agreement and the 	covered agreements as they currently exist, to individuals or 	international organizations, whether governmental or non-	governmental. Only Members may become parties to a dispute of 	which a panel may be seized, and only Members “having a	</a:t>
            </a:r>
            <a:r>
              <a:rPr lang="en-US" b="1" i="1" dirty="0"/>
              <a:t>substantial interest </a:t>
            </a:r>
            <a:r>
              <a:rPr lang="en-US" i="1" dirty="0"/>
              <a:t>in a matter before a panel” may become 	third parties in the proceedings before that panel. Thus, under the 	DSU, only Members who are parties to a dispute, or who have 	notified 	their interest in becoming third parties in such a </a:t>
            </a:r>
            <a:r>
              <a:rPr lang="en-US" i="1" dirty="0" smtClean="0"/>
              <a:t>	dispute </a:t>
            </a:r>
            <a:r>
              <a:rPr lang="en-US" i="1" dirty="0"/>
              <a:t>to 	the 	DSB, have a legal right to make submissions to, </a:t>
            </a:r>
            <a:r>
              <a:rPr lang="en-US" i="1" dirty="0" smtClean="0"/>
              <a:t>	and </a:t>
            </a:r>
            <a:r>
              <a:rPr lang="en-US" i="1" dirty="0"/>
              <a:t>have a legal 	right to have those submissions considered by, a </a:t>
            </a:r>
            <a:r>
              <a:rPr lang="en-US" i="1" dirty="0" smtClean="0"/>
              <a:t>	panel</a:t>
            </a:r>
            <a:r>
              <a:rPr lang="en-US" dirty="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Learning Objectives</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28700" y="1828800"/>
            <a:ext cx="7505700" cy="4038600"/>
          </a:xfrm>
        </p:spPr>
        <p:txBody>
          <a:bodyPr>
            <a:normAutofit/>
          </a:bodyPr>
          <a:lstStyle/>
          <a:p>
            <a:r>
              <a:rPr lang="en-US" sz="3200" dirty="0"/>
              <a:t>Identify and assess the general features of the dispute settlement system of the WTO</a:t>
            </a:r>
            <a:endParaRPr lang="en-US" sz="3200" dirty="0"/>
          </a:p>
          <a:p>
            <a:r>
              <a:rPr lang="en-US" sz="3200" dirty="0"/>
              <a:t>Understand dispute settlement processes</a:t>
            </a:r>
            <a:endParaRPr lang="en-US" sz="3200" dirty="0"/>
          </a:p>
          <a:p>
            <a:r>
              <a:rPr lang="en-US" sz="3200" dirty="0"/>
              <a:t>Understand the Functions of the Dispute Settlement Body </a:t>
            </a:r>
            <a:endParaRPr 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Access to WTO Dispute Settlement</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solidFill>
                  <a:srgbClr val="002060"/>
                </a:solidFill>
              </a:rPr>
              <a:t>Causes of Action</a:t>
            </a:r>
            <a:endParaRPr lang="en-US" b="1" dirty="0">
              <a:solidFill>
                <a:srgbClr val="002060"/>
              </a:solidFill>
            </a:endParaRPr>
          </a:p>
          <a:p>
            <a:r>
              <a:rPr lang="en-US" sz="2800" dirty="0"/>
              <a:t>Each covered agreement contains one or more consultation and dispute settlement provisions. These provisions set out when a Member can have recourse to the WTO dispute settlement system.</a:t>
            </a:r>
            <a:endParaRPr lang="en-US" sz="2800" dirty="0"/>
          </a:p>
          <a:p>
            <a:r>
              <a:rPr lang="en-US" sz="2800" dirty="0"/>
              <a:t>For the GATT 1994, the relevant provisions are Articles XXII and XXIII. Of particular importance is Article XXIII:1 of the GATT 1994.</a:t>
            </a:r>
            <a:endParaRPr lang="en-US" sz="2800"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Access to WTO Dispute Settlement</a:t>
            </a:r>
            <a:endParaRPr lang="en-US" dirty="0"/>
          </a:p>
        </p:txBody>
      </p:sp>
      <p:sp>
        <p:nvSpPr>
          <p:cNvPr id="3" name="Content Placeholder 2"/>
          <p:cNvSpPr>
            <a:spLocks noGrp="1"/>
          </p:cNvSpPr>
          <p:nvPr>
            <p:ph idx="1"/>
          </p:nvPr>
        </p:nvSpPr>
        <p:spPr>
          <a:xfrm>
            <a:off x="838200" y="2038388"/>
            <a:ext cx="7772400" cy="4210012"/>
          </a:xfrm>
        </p:spPr>
        <p:txBody>
          <a:bodyPr>
            <a:normAutofit/>
          </a:bodyPr>
          <a:lstStyle/>
          <a:p>
            <a:pPr marL="0" indent="0">
              <a:buNone/>
            </a:pPr>
            <a:r>
              <a:rPr lang="en-US" b="1" dirty="0">
                <a:solidFill>
                  <a:srgbClr val="002060"/>
                </a:solidFill>
              </a:rPr>
              <a:t>Causes of Action</a:t>
            </a:r>
            <a:endParaRPr lang="en-US" b="1" dirty="0">
              <a:solidFill>
                <a:srgbClr val="002060"/>
              </a:solidFill>
            </a:endParaRPr>
          </a:p>
          <a:p>
            <a:pPr marL="0" indent="0">
              <a:buNone/>
            </a:pPr>
            <a:r>
              <a:rPr lang="en-US" dirty="0"/>
              <a:t>In </a:t>
            </a:r>
            <a:r>
              <a:rPr lang="en-US" b="1" i="1" dirty="0"/>
              <a:t>India – Quantitative Restrictions</a:t>
            </a:r>
            <a:r>
              <a:rPr lang="en-US" dirty="0"/>
              <a:t>, the Appellate Body held:</a:t>
            </a:r>
            <a:endParaRPr lang="en-US" dirty="0"/>
          </a:p>
          <a:p>
            <a:r>
              <a:rPr lang="en-US" i="1" dirty="0"/>
              <a:t>“This dispute was brought pursuant to, inter alia, Article XXIII of the GATT 1994. According to Article XXIII, any Member which considers that </a:t>
            </a:r>
            <a:r>
              <a:rPr lang="en-US" b="1" i="1" dirty="0"/>
              <a:t>a benefit accruing to it directly or indirectly under the GATT 1994 is being nullified or impaired as a result of the failure of another Member to carry out its obligations, may resort to the dispute settlement procedures </a:t>
            </a:r>
            <a:r>
              <a:rPr lang="en-US" i="1" dirty="0"/>
              <a:t>of Article XXIII.”</a:t>
            </a:r>
            <a:endParaRPr lang="en-US" i="1" dirty="0"/>
          </a:p>
          <a:p>
            <a:r>
              <a:rPr lang="en-US" dirty="0"/>
              <a:t>The consultation and dispute settlement provisions of most other covered agreements incorporate by reference Articles XXII and XXIII of the GATT 1994.</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Causes of Action</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2038388"/>
            <a:ext cx="7848600" cy="4133812"/>
          </a:xfrm>
        </p:spPr>
        <p:txBody>
          <a:bodyPr>
            <a:normAutofit/>
          </a:bodyPr>
          <a:lstStyle/>
          <a:p>
            <a:r>
              <a:rPr lang="en-US" dirty="0"/>
              <a:t>There is no explicit provision in the DSU requiring a Member to have a “legal interest” in order to have recourse to the WTO dispute settlement system.</a:t>
            </a:r>
            <a:endParaRPr lang="en-US" dirty="0"/>
          </a:p>
          <a:p>
            <a:r>
              <a:rPr lang="en-US" dirty="0"/>
              <a:t>It has been held that such requirement is not implied either in the DSU or any other provision of the WTO Agreement.</a:t>
            </a:r>
            <a:endParaRPr lang="en-US" dirty="0"/>
          </a:p>
          <a:p>
            <a:r>
              <a:rPr lang="en-US" dirty="0"/>
              <a:t>The Appellate Body explicitly agreed with the statement of the Panel in </a:t>
            </a:r>
            <a:r>
              <a:rPr lang="en-US" b="1" i="1" dirty="0"/>
              <a:t>EC – Bananas III </a:t>
            </a:r>
            <a:r>
              <a:rPr lang="en-US" dirty="0"/>
              <a:t>that:</a:t>
            </a:r>
            <a:endParaRPr lang="en-US" dirty="0"/>
          </a:p>
          <a:p>
            <a:pPr marL="0" indent="0" algn="just">
              <a:buNone/>
            </a:pPr>
            <a:r>
              <a:rPr lang="en-US" dirty="0"/>
              <a:t>	“</a:t>
            </a:r>
            <a:r>
              <a:rPr lang="en-US" i="1" dirty="0"/>
              <a:t>... with the increased interdependence of the global 	economy, ... Members have a greater stake in enforcing WTO 	rules than in the past since any deviation from the 	negotiated </a:t>
            </a:r>
            <a:r>
              <a:rPr lang="en-US" i="1" dirty="0" smtClean="0"/>
              <a:t>	balance </a:t>
            </a:r>
            <a:r>
              <a:rPr lang="en-US" i="1" dirty="0"/>
              <a:t>of rights and obligations is more likely 	than ever to </a:t>
            </a:r>
            <a:r>
              <a:rPr lang="en-US" i="1" dirty="0" smtClean="0"/>
              <a:t>	affect </a:t>
            </a:r>
            <a:r>
              <a:rPr lang="en-US" i="1" dirty="0"/>
              <a:t>them, directly or indirectly</a:t>
            </a:r>
            <a:r>
              <a:rPr lang="en-US" dirty="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Composition:</a:t>
            </a:r>
            <a:endParaRPr lang="en-US" b="1" dirty="0"/>
          </a:p>
        </p:txBody>
      </p:sp>
      <p:sp>
        <p:nvSpPr>
          <p:cNvPr id="3" name="Content Placeholder 2"/>
          <p:cNvSpPr>
            <a:spLocks noGrp="1"/>
          </p:cNvSpPr>
          <p:nvPr>
            <p:ph idx="1"/>
          </p:nvPr>
        </p:nvSpPr>
        <p:spPr>
          <a:xfrm>
            <a:off x="628650" y="1905000"/>
            <a:ext cx="7886700" cy="4271963"/>
          </a:xfrm>
        </p:spPr>
        <p:txBody>
          <a:bodyPr>
            <a:normAutofit/>
          </a:bodyPr>
          <a:lstStyle/>
          <a:p>
            <a:pPr marL="82550" indent="0">
              <a:buNone/>
            </a:pPr>
            <a:r>
              <a:rPr lang="en-ZA" b="1" u="sng" dirty="0"/>
              <a:t>Dispute Settlement Body (DSB): </a:t>
            </a:r>
            <a:endParaRPr lang="en-ZA" b="1" u="sng" dirty="0"/>
          </a:p>
          <a:p>
            <a:r>
              <a:rPr lang="en-ZA" dirty="0"/>
              <a:t>Political body composed of all WTO Members</a:t>
            </a:r>
            <a:endParaRPr lang="en-ZA" dirty="0"/>
          </a:p>
          <a:p>
            <a:r>
              <a:rPr lang="en-ZA" dirty="0"/>
              <a:t>Establishes Panels</a:t>
            </a:r>
            <a:endParaRPr lang="en-ZA" dirty="0"/>
          </a:p>
          <a:p>
            <a:r>
              <a:rPr lang="en-ZA" dirty="0"/>
              <a:t>Adopts reports (by reverse consensus) </a:t>
            </a:r>
            <a:endParaRPr lang="en-ZA" dirty="0"/>
          </a:p>
          <a:p>
            <a:r>
              <a:rPr lang="en-ZA" dirty="0"/>
              <a:t>Authorizes suspension of obligations</a:t>
            </a:r>
            <a:endParaRPr lang="en-ZA" dirty="0"/>
          </a:p>
          <a:p>
            <a:pPr marL="0" indent="0">
              <a:buNone/>
            </a:pPr>
            <a:endParaRPr lang="en-ZA" dirty="0"/>
          </a:p>
          <a:p>
            <a:pPr marL="82550" indent="0">
              <a:buNone/>
            </a:pPr>
            <a:r>
              <a:rPr lang="en-ZA" b="1" u="sng" dirty="0"/>
              <a:t>Panels:</a:t>
            </a:r>
            <a:endParaRPr lang="en-ZA" b="1" u="sng" dirty="0"/>
          </a:p>
          <a:p>
            <a:r>
              <a:rPr lang="en-ZA" i="1" dirty="0"/>
              <a:t>Ad hoc</a:t>
            </a:r>
            <a:r>
              <a:rPr lang="en-ZA" dirty="0"/>
              <a:t> bodies established by the DSB</a:t>
            </a:r>
            <a:endParaRPr lang="en-ZA" dirty="0"/>
          </a:p>
          <a:p>
            <a:r>
              <a:rPr lang="en-ZA" dirty="0"/>
              <a:t>Dissolved when their task is done</a:t>
            </a:r>
            <a:endParaRPr lang="en-ZA" dirty="0"/>
          </a:p>
          <a:p>
            <a:endParaRPr lang="en-ZA" dirty="0"/>
          </a:p>
          <a:p>
            <a:pPr marL="82550" indent="0">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Panels:</a:t>
            </a:r>
            <a:endParaRPr lang="en-US" b="1" dirty="0"/>
          </a:p>
        </p:txBody>
      </p:sp>
      <p:sp>
        <p:nvSpPr>
          <p:cNvPr id="3" name="Content Placeholder 2"/>
          <p:cNvSpPr>
            <a:spLocks noGrp="1"/>
          </p:cNvSpPr>
          <p:nvPr>
            <p:ph idx="1"/>
          </p:nvPr>
        </p:nvSpPr>
        <p:spPr>
          <a:xfrm>
            <a:off x="539750" y="1557020"/>
            <a:ext cx="8096885" cy="5040630"/>
          </a:xfrm>
        </p:spPr>
        <p:txBody>
          <a:bodyPr>
            <a:normAutofit/>
          </a:bodyPr>
          <a:lstStyle/>
          <a:p>
            <a:r>
              <a:rPr lang="en-ZA" dirty="0"/>
              <a:t>Parties must decide on composition of panels within 20 days or else complainant may approach director-general to appoint panellists</a:t>
            </a:r>
            <a:endParaRPr lang="en-ZA" dirty="0"/>
          </a:p>
          <a:p>
            <a:r>
              <a:rPr lang="en-ZA" dirty="0"/>
              <a:t>Panel consists of 3 well-qualified individuals from countries not involved in the dispute</a:t>
            </a:r>
            <a:endParaRPr lang="en-ZA" dirty="0"/>
          </a:p>
          <a:p>
            <a:r>
              <a:rPr lang="en-ZA" dirty="0"/>
              <a:t>Panel must only consider claims they must to resolve the matter at hand</a:t>
            </a:r>
            <a:endParaRPr lang="en-ZA" dirty="0"/>
          </a:p>
          <a:p>
            <a:r>
              <a:rPr lang="en-ZA" dirty="0"/>
              <a:t>Panel report must set out findings of fact, applicability of relevant provisions and basic rationale behind findings it makes at a minimum</a:t>
            </a:r>
            <a:endParaRPr lang="en-ZA" dirty="0"/>
          </a:p>
          <a:p>
            <a:r>
              <a:rPr lang="en-ZA" dirty="0"/>
              <a:t>Panel report legally binding when adopted by the DSB (by reverse consensus)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Appellate Body:</a:t>
            </a:r>
            <a:endParaRPr lang="en-US" b="1" dirty="0"/>
          </a:p>
        </p:txBody>
      </p:sp>
      <p:sp>
        <p:nvSpPr>
          <p:cNvPr id="3" name="Content Placeholder 2"/>
          <p:cNvSpPr>
            <a:spLocks noGrp="1"/>
          </p:cNvSpPr>
          <p:nvPr>
            <p:ph idx="1"/>
          </p:nvPr>
        </p:nvSpPr>
        <p:spPr>
          <a:xfrm>
            <a:off x="1028700" y="1752600"/>
            <a:ext cx="7429500" cy="4114800"/>
          </a:xfrm>
        </p:spPr>
        <p:txBody>
          <a:bodyPr>
            <a:normAutofit lnSpcReduction="10000"/>
          </a:bodyPr>
          <a:lstStyle/>
          <a:p>
            <a:r>
              <a:rPr lang="en-ZA" sz="2400" dirty="0"/>
              <a:t>Comprises a standing international tribunal of 7 independent individuals of recognised authority, appointed by the DSB for 4 year terms</a:t>
            </a:r>
            <a:endParaRPr lang="en-ZA" sz="2400" dirty="0"/>
          </a:p>
          <a:p>
            <a:r>
              <a:rPr lang="en-ZA" sz="2400" dirty="0"/>
              <a:t>Composition of AB representative of WTO membership</a:t>
            </a:r>
            <a:endParaRPr lang="en-ZA" sz="2400" dirty="0"/>
          </a:p>
          <a:p>
            <a:r>
              <a:rPr lang="en-ZA" sz="2400" dirty="0"/>
              <a:t>AB hears appeals in divisions of 3 of its members</a:t>
            </a:r>
            <a:endParaRPr lang="en-ZA" sz="2400" dirty="0"/>
          </a:p>
          <a:p>
            <a:r>
              <a:rPr lang="en-ZA" sz="2400" dirty="0"/>
              <a:t>Appeals limited to issues of law covered by panel, and interpretation by </a:t>
            </a:r>
            <a:r>
              <a:rPr lang="en-ZA" sz="2400" dirty="0" smtClean="0"/>
              <a:t>panel</a:t>
            </a:r>
            <a:endParaRPr lang="en-ZA" sz="2400" dirty="0" smtClean="0"/>
          </a:p>
          <a:p>
            <a:r>
              <a:rPr lang="en-US" sz="2400" dirty="0"/>
              <a:t>The Appellate Body can uphold, modify or reverse the legal findings and conclusions of a </a:t>
            </a:r>
            <a:r>
              <a:rPr lang="en-US" sz="2400" dirty="0" smtClean="0"/>
              <a:t>panel</a:t>
            </a:r>
            <a:endParaRPr lang="en-ZA" sz="2400" dirty="0"/>
          </a:p>
          <a:p>
            <a:pPr marL="82550" indent="0">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Process:</a:t>
            </a:r>
            <a:endParaRPr lang="en-US" b="1" dirty="0"/>
          </a:p>
        </p:txBody>
      </p:sp>
      <p:sp>
        <p:nvSpPr>
          <p:cNvPr id="3" name="Content Placeholder 2"/>
          <p:cNvSpPr>
            <a:spLocks noGrp="1"/>
          </p:cNvSpPr>
          <p:nvPr>
            <p:ph idx="1"/>
          </p:nvPr>
        </p:nvSpPr>
        <p:spPr>
          <a:xfrm>
            <a:off x="914400" y="1676400"/>
            <a:ext cx="7696200" cy="4572000"/>
          </a:xfrm>
        </p:spPr>
        <p:txBody>
          <a:bodyPr>
            <a:normAutofit lnSpcReduction="10000"/>
          </a:bodyPr>
          <a:lstStyle/>
          <a:p>
            <a:r>
              <a:rPr lang="en-ZA" sz="2400" u="sng" dirty="0"/>
              <a:t>Consultations</a:t>
            </a:r>
            <a:r>
              <a:rPr lang="en-ZA" sz="2400" dirty="0"/>
              <a:t> – 60 days, if not resolved, complainant may request panel</a:t>
            </a:r>
            <a:endParaRPr lang="en-ZA" sz="2400" dirty="0"/>
          </a:p>
          <a:p>
            <a:r>
              <a:rPr lang="en-ZA" sz="2400" u="sng" dirty="0"/>
              <a:t>Panel proceedings</a:t>
            </a:r>
            <a:r>
              <a:rPr lang="en-ZA" sz="2400" dirty="0"/>
              <a:t> – within 1 week, Panel fixes its timetable for dispute.  Parties submit “first written submission” then “rebuttal submission”.  Panel meets with parties twice.  Panel then finalizes report,  meets with parties, translates into 3 languages and circulates to all WTO Members</a:t>
            </a:r>
            <a:endParaRPr lang="en-ZA" sz="2400" dirty="0"/>
          </a:p>
          <a:p>
            <a:r>
              <a:rPr lang="en-ZA" sz="2400" dirty="0"/>
              <a:t>Panel proceedings should not exceed 9 months, but in practice usually takes 12</a:t>
            </a:r>
            <a:endParaRPr lang="en-ZA" sz="2400" dirty="0"/>
          </a:p>
          <a:p>
            <a:r>
              <a:rPr lang="en-ZA" sz="2400" dirty="0"/>
              <a:t>After 60 days, Panel report is either adopted by DSB or appealed to AB</a:t>
            </a:r>
            <a:endParaRPr lang="en-ZA" sz="2400" dirty="0"/>
          </a:p>
          <a:p>
            <a:pPr marL="82550" indent="0">
              <a:buNone/>
            </a:pPr>
            <a:endParaRPr lang="en-Z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effectLst>
                  <a:outerShdw blurRad="38100" dist="38100" dir="2700000" algn="tl">
                    <a:srgbClr val="000000">
                      <a:alpha val="43137"/>
                    </a:srgbClr>
                  </a:outerShdw>
                </a:effectLst>
              </a:rPr>
              <a:t>Remedies:</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596900" indent="-514350">
              <a:buAutoNum type="arabicPeriod"/>
            </a:pPr>
            <a:r>
              <a:rPr lang="en-ZA" sz="2400" dirty="0"/>
              <a:t>Withdrawal or amendment of WTO-inconsistent measure</a:t>
            </a:r>
            <a:endParaRPr lang="en-ZA" sz="2400" dirty="0"/>
          </a:p>
          <a:p>
            <a:pPr marL="596900" indent="-514350">
              <a:buAutoNum type="arabicPeriod"/>
            </a:pPr>
            <a:r>
              <a:rPr lang="en-ZA" sz="2400" dirty="0"/>
              <a:t>Compensation </a:t>
            </a:r>
            <a:endParaRPr lang="en-ZA" sz="2400" dirty="0"/>
          </a:p>
          <a:p>
            <a:pPr marL="596900" indent="-514350">
              <a:buAutoNum type="arabicPeriod"/>
            </a:pPr>
            <a:r>
              <a:rPr lang="en-ZA" sz="2400" dirty="0"/>
              <a:t>Suspension of concessions or other obligations</a:t>
            </a:r>
            <a:endParaRPr lang="en-ZA" sz="2400" dirty="0"/>
          </a:p>
          <a:p>
            <a:pPr marL="82550" indent="0">
              <a:buNone/>
            </a:pPr>
            <a:endParaRPr lang="en-ZA" sz="2400" dirty="0"/>
          </a:p>
          <a:p>
            <a:pPr marL="82550" indent="0">
              <a:buNone/>
            </a:pPr>
            <a:r>
              <a:rPr lang="en-ZA" sz="2400" dirty="0"/>
              <a:t>2 &amp; 3 are temporary and retaliatory measures, whereas 1. is final </a:t>
            </a: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effectLst>
                  <a:outerShdw blurRad="38100" dist="38100" dir="2700000" algn="tl">
                    <a:srgbClr val="000000">
                      <a:alpha val="43137"/>
                    </a:srgbClr>
                  </a:outerShdw>
                </a:effectLst>
              </a:rPr>
              <a:t>Remedies </a:t>
            </a:r>
            <a:r>
              <a:rPr lang="en-ZA" dirty="0" err="1">
                <a:effectLst>
                  <a:outerShdw blurRad="38100" dist="38100" dir="2700000" algn="tl">
                    <a:srgbClr val="000000">
                      <a:alpha val="43137"/>
                    </a:srgbClr>
                  </a:outerShdw>
                </a:effectLst>
              </a:rPr>
              <a:t>cont</a:t>
            </a:r>
            <a:r>
              <a:rPr lang="en-ZA" dirty="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r>
              <a:rPr lang="en-ZA" dirty="0"/>
              <a:t>Compliance with ruling of the DSB must be immediate or within </a:t>
            </a:r>
            <a:r>
              <a:rPr lang="en-ZA" b="1" dirty="0"/>
              <a:t>reasonable time</a:t>
            </a:r>
            <a:endParaRPr lang="en-ZA" b="1" dirty="0"/>
          </a:p>
          <a:p>
            <a:pPr marL="0" indent="0">
              <a:buNone/>
            </a:pPr>
            <a:endParaRPr lang="en-ZA" b="1" dirty="0"/>
          </a:p>
          <a:p>
            <a:r>
              <a:rPr lang="en-ZA" dirty="0"/>
              <a:t>If not, the DSB will authorize the complainant to take retaliatory measures</a:t>
            </a:r>
            <a:endParaRPr lang="en-ZA" dirty="0"/>
          </a:p>
          <a:p>
            <a:pPr lvl="1"/>
            <a:r>
              <a:rPr lang="en-ZA" dirty="0" err="1"/>
              <a:t>Eg</a:t>
            </a:r>
            <a:r>
              <a:rPr lang="en-ZA" dirty="0"/>
              <a:t>: </a:t>
            </a:r>
            <a:r>
              <a:rPr lang="en-ZA" b="1" dirty="0"/>
              <a:t>drastic increase in customs duties on strategically selected products</a:t>
            </a:r>
            <a:endParaRPr lang="en-ZA" b="1" dirty="0"/>
          </a:p>
          <a:p>
            <a:pPr marL="402590" lvl="1" indent="0">
              <a:buNone/>
            </a:pPr>
            <a:endParaRPr lang="en-US" dirty="0"/>
          </a:p>
          <a:p>
            <a:pPr marL="402590" lvl="1" indent="0">
              <a:spcBef>
                <a:spcPts val="0"/>
              </a:spcBef>
              <a:buNone/>
            </a:pPr>
            <a:r>
              <a:rPr lang="en-ZA" dirty="0"/>
              <a:t>Where parties fail to implement recommendations within reasonable time, other party may retaliate using Art 21.5 DSU</a:t>
            </a:r>
            <a:endParaRPr lang="en-ZA" dirty="0"/>
          </a:p>
          <a:p>
            <a:pPr marL="402590" lvl="1" indent="0">
              <a:buNone/>
            </a:pPr>
            <a:endParaRPr lang="en-Z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028700" y="686435"/>
            <a:ext cx="7200900" cy="1485900"/>
          </a:xfrm>
        </p:spPr>
        <p:txBody>
          <a:bodyPr/>
          <a:p>
            <a:r>
              <a:rPr lang="en-US" b="1"/>
              <a:t>DISPUTE SETTLEMENT FROM 1995 - 2022</a:t>
            </a:r>
            <a:endParaRPr lang="en-US" b="1"/>
          </a:p>
        </p:txBody>
      </p:sp>
      <p:sp>
        <p:nvSpPr>
          <p:cNvPr id="3" name="Content Placeholder 2"/>
          <p:cNvSpPr>
            <a:spLocks noGrp="1"/>
          </p:cNvSpPr>
          <p:nvPr>
            <p:ph idx="1"/>
          </p:nvPr>
        </p:nvSpPr>
        <p:spPr>
          <a:xfrm>
            <a:off x="1028700" y="2172335"/>
            <a:ext cx="7510780" cy="4030980"/>
          </a:xfrm>
        </p:spPr>
        <p:txBody>
          <a:bodyPr>
            <a:normAutofit lnSpcReduction="20000"/>
          </a:bodyPr>
          <a:p>
            <a:r>
              <a:rPr lang="en-US"/>
              <a:t>A total of 615 requests for consultations were circulated to the WTO membership, however not all disputes required a formal ruling to resolve them.</a:t>
            </a:r>
            <a:endParaRPr lang="en-US"/>
          </a:p>
          <a:p>
            <a:r>
              <a:rPr lang="en-US"/>
              <a:t>During this period 53 WTO members initiated at least one dispute.</a:t>
            </a:r>
            <a:endParaRPr lang="en-US"/>
          </a:p>
          <a:p>
            <a:r>
              <a:rPr lang="en-US"/>
              <a:t>61 members were a respondent in at least one dispute </a:t>
            </a:r>
            <a:endParaRPr lang="en-US"/>
          </a:p>
          <a:p>
            <a:r>
              <a:rPr lang="en-US"/>
              <a:t>A total of 90 members have participated as third parties in proceedings between two or more other WTO members.</a:t>
            </a:r>
            <a:endParaRPr lang="en-US"/>
          </a:p>
          <a:p>
            <a:r>
              <a:rPr lang="en-US"/>
              <a:t>Overall a total of 111 members have been active in dispute settlement as a party or third party.</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GATT Dispute Settlement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752600"/>
            <a:ext cx="8153400" cy="5410200"/>
          </a:xfrm>
        </p:spPr>
        <p:txBody>
          <a:bodyPr>
            <a:noAutofit/>
          </a:bodyPr>
          <a:lstStyle/>
          <a:p>
            <a:r>
              <a:rPr lang="en-US" sz="2400" dirty="0"/>
              <a:t>The GATT 1947 was not conceived as an international organization for trade, and, therefore, did not provide for an elaborate dispute settlement system</a:t>
            </a:r>
            <a:endParaRPr lang="en-US" sz="2400" dirty="0"/>
          </a:p>
          <a:p>
            <a:r>
              <a:rPr lang="en-US" sz="2400" dirty="0"/>
              <a:t>In fact, the GATT 1947 contained only two brief provisions relating to dispute settlement: Articles XXII and XXIII</a:t>
            </a:r>
            <a:endParaRPr lang="en-US" sz="2400" dirty="0"/>
          </a:p>
          <a:p>
            <a:r>
              <a:rPr lang="en-US" sz="2400" dirty="0"/>
              <a:t>Under the GATT 1947, a dispute, which parties failed to resolve through consultations, was in the early years of the GATT “handled” by </a:t>
            </a:r>
            <a:r>
              <a:rPr lang="en-US" sz="2400" b="1" dirty="0"/>
              <a:t>working parties </a:t>
            </a:r>
            <a:r>
              <a:rPr lang="en-US" sz="2400" dirty="0"/>
              <a:t>set up pursuant to Article XXIII:2.</a:t>
            </a:r>
            <a:endParaRPr lang="en-US" sz="2400" dirty="0"/>
          </a:p>
          <a:p>
            <a:r>
              <a:rPr lang="en-US" sz="2400" dirty="0"/>
              <a:t>These working parties consisted of representatives of all interested  Contracting Parties not involved in the dispute</a:t>
            </a:r>
            <a:endParaRPr lang="en-US" sz="2400" dirty="0"/>
          </a:p>
          <a:p>
            <a:r>
              <a:rPr lang="en-US" sz="2400" dirty="0"/>
              <a:t>Decisions were made based on consensus</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Agreements Raised in WTO disputes </a:t>
            </a:r>
            <a:endParaRPr lang="en-US"/>
          </a:p>
        </p:txBody>
      </p:sp>
      <p:pic>
        <p:nvPicPr>
          <p:cNvPr id="4" name="Content Placeholder 3" descr="dispustatschart3_e"/>
          <p:cNvPicPr>
            <a:picLocks noChangeAspect="1"/>
          </p:cNvPicPr>
          <p:nvPr>
            <p:ph idx="1"/>
          </p:nvPr>
        </p:nvPicPr>
        <p:blipFill>
          <a:blip r:embed="rId1"/>
          <a:stretch>
            <a:fillRect/>
          </a:stretch>
        </p:blipFill>
        <p:spPr>
          <a:xfrm>
            <a:off x="984250" y="1969135"/>
            <a:ext cx="7531735" cy="447675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143000" y="838200"/>
            <a:ext cx="7663815" cy="3581400"/>
          </a:xfrm>
        </p:spPr>
        <p:txBody>
          <a:bodyPr/>
          <a:p>
            <a:pPr algn="just"/>
            <a:r>
              <a:rPr lang="en-US"/>
              <a:t>The WTO dispute settlement system is “integrated”, such that several agreements can be at issue in the same dispute. The total numbers in the chart above therefore exceed the total number of distinct disputes initiated. In cases involving trade in goods, the GATT 1994 is frequently invoked alongside more specific agreements, which explains why it appears in 506 of the 615 disputes initiated between 1995 and 2022.</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The Appellate Body </a:t>
            </a:r>
            <a:endParaRPr lang="en-US"/>
          </a:p>
        </p:txBody>
      </p:sp>
      <p:sp>
        <p:nvSpPr>
          <p:cNvPr id="3" name="Content Placeholder 2"/>
          <p:cNvSpPr>
            <a:spLocks noGrp="1"/>
          </p:cNvSpPr>
          <p:nvPr>
            <p:ph idx="1"/>
          </p:nvPr>
        </p:nvSpPr>
        <p:spPr>
          <a:xfrm>
            <a:off x="1028700" y="1841500"/>
            <a:ext cx="7200900" cy="4025900"/>
          </a:xfrm>
        </p:spPr>
        <p:txBody>
          <a:bodyPr>
            <a:normAutofit fontScale="90000"/>
          </a:bodyPr>
          <a:p>
            <a:pPr algn="just"/>
            <a:r>
              <a:rPr lang="en-US"/>
              <a:t>Currently the appellate body is unable to review appeals given its ongoing vaccancies. The term of the last sitting appellate body member expired on 30th November 2020.</a:t>
            </a:r>
            <a:endParaRPr lang="en-US"/>
          </a:p>
          <a:p>
            <a:pPr algn="just"/>
            <a:r>
              <a:rPr lang="en-US"/>
              <a:t>As of December 2022, appeals in 25 proceedings were pending before the Appellate Body and cannot be further advanced until new members are appointed.</a:t>
            </a:r>
            <a:endParaRPr lang="en-US"/>
          </a:p>
          <a:p>
            <a:pPr algn="just"/>
            <a:r>
              <a:rPr lang="en-US"/>
              <a:t>In the absence of a functioning Appellate Body, some members have resorted to an alternative appeal mechanism based on arbitration proceedings under Article 25 of the DSU. As of 31 December 2022, parties to ten disputes have agreed on procedures for such review of panel reports and arbitrators have issued awards in two such proceedings.</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066800" y="762000"/>
            <a:ext cx="7200900" cy="3581400"/>
          </a:xfrm>
        </p:spPr>
        <p:txBody>
          <a:bodyPr/>
          <a:p>
            <a:pPr algn="just"/>
            <a:r>
              <a:rPr lang="en-US"/>
              <a:t>Because the appointment process for Appellate Body members operates by consensus, a member can block an appointment by formal objection. In 2016, the United States blocked one proposed reappointment to the Appellate Body and, starting in 2017, it has blocked every proposed appointment or reappointment.  In the latter half of 2019 and 2020, the United States has continued its refusal to entertain measures to fill the vacancies, citing the lack of progress toward reforms of the Appellate Body.</a:t>
            </a: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Autofit/>
          </a:bodyPr>
          <a:p>
            <a:pPr algn="just"/>
            <a:r>
              <a:rPr lang="en-US" sz="1800">
                <a:sym typeface="+mn-ea"/>
              </a:rPr>
              <a:t>In February 2020, the Office of the U.S. Trade Representative published a 121-page report detailing what the United States perceives to be the Appellate Body's shortcomings.</a:t>
            </a:r>
            <a:br>
              <a:rPr lang="en-US" sz="1800"/>
            </a:br>
            <a:endParaRPr lang="en-US" sz="1800"/>
          </a:p>
        </p:txBody>
      </p:sp>
      <p:sp>
        <p:nvSpPr>
          <p:cNvPr id="3" name="Content Placeholder 2"/>
          <p:cNvSpPr>
            <a:spLocks noGrp="1"/>
          </p:cNvSpPr>
          <p:nvPr>
            <p:ph idx="1"/>
          </p:nvPr>
        </p:nvSpPr>
        <p:spPr>
          <a:xfrm>
            <a:off x="1143000" y="1752600"/>
            <a:ext cx="7371715" cy="4601845"/>
          </a:xfrm>
        </p:spPr>
        <p:txBody>
          <a:bodyPr>
            <a:noAutofit/>
          </a:bodyPr>
          <a:p>
            <a:r>
              <a:rPr lang="en-US" sz="1400"/>
              <a:t>•The Appellate Body consistently ignores the mandatory deadline for deciding appeals;</a:t>
            </a:r>
            <a:endParaRPr lang="en-US" sz="1400"/>
          </a:p>
          <a:p>
            <a:r>
              <a:rPr lang="en-US" sz="1400"/>
              <a:t>•The Appellate Body allows individuals who have ceased to serve on the Appellate Body to continue deciding appeals as if their term had been extended by WTO Members in the Dispute Settlement Body;</a:t>
            </a:r>
            <a:endParaRPr lang="en-US" sz="1400"/>
          </a:p>
          <a:p>
            <a:r>
              <a:rPr lang="en-US" sz="1400"/>
              <a:t>•The Appellate Body has made findings on issues of fact, including issues of fact relating to WTO Members’ domestic law, although Members authorized it to address only legal issues;</a:t>
            </a:r>
            <a:endParaRPr lang="en-US" sz="1400"/>
          </a:p>
          <a:p>
            <a:r>
              <a:rPr lang="en-US" sz="1400"/>
              <a:t>•The Appellate Body has issued advisory opinions and otherwise opined on issues not necessary to assist the WTO Dispute Settlement Body in resolving the dispute before it;</a:t>
            </a:r>
            <a:endParaRPr lang="en-US" sz="1400"/>
          </a:p>
          <a:p>
            <a:r>
              <a:rPr lang="en-US" sz="1400"/>
              <a:t>•The Appellate Body has insisted that dispute settlement panels treat prior Appellate Body interpretations as binding precedent;</a:t>
            </a:r>
            <a:endParaRPr lang="en-US" sz="1400"/>
          </a:p>
          <a:p>
            <a:r>
              <a:rPr lang="en-US" sz="1400"/>
              <a:t>•The Appellate Body has asserted that it may ignore WTO rules that explicitly mandate it recommend a WTO Member to bring a WTO-inconsistent measure into compliance with WTO rules; and</a:t>
            </a:r>
            <a:endParaRPr lang="en-US" sz="1400"/>
          </a:p>
          <a:p>
            <a:r>
              <a:rPr lang="en-US" sz="1400"/>
              <a:t>•The Appellate Body has overstepped its authority and opined on matters within the authority of WTO Members acting through the Ministerial Conference, General Council, and Dispute Settlement Body.</a:t>
            </a:r>
            <a:endParaRPr lang="en-US" sz="14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028700" y="521335"/>
            <a:ext cx="7752715" cy="5346065"/>
          </a:xfrm>
        </p:spPr>
        <p:txBody>
          <a:bodyPr>
            <a:normAutofit fontScale="90000" lnSpcReduction="10000"/>
          </a:bodyPr>
          <a:p>
            <a:pPr algn="just">
              <a:lnSpc>
                <a:spcPct val="100000"/>
              </a:lnSpc>
            </a:pPr>
            <a:r>
              <a:rPr lang="en-US"/>
              <a:t>In response to the deadlock, the European Union and eighteen other WTO members have established a Multi-Party Interim Appeal Arbitration Arrangement (MPIA) to function as a substitute for the Appellate Body.</a:t>
            </a:r>
            <a:endParaRPr lang="en-US"/>
          </a:p>
          <a:p>
            <a:pPr algn="just">
              <a:lnSpc>
                <a:spcPct val="100000"/>
              </a:lnSpc>
            </a:pPr>
            <a:r>
              <a:rPr lang="en-US"/>
              <a:t>The members notified the WTO of the MPIA on April 30, 2020, anticipating the pool of arbitrators to be formed three months from that date. Rather than pursuing an appeal through the Appellate Body under Articles 16.4 and 17 of the DSU, participating members have committed to receiving comparable review of panel decisions through arbitration, which, if mutually agreed upon, is a form of dispute settlement authorized by Article 25 of the DSU.</a:t>
            </a:r>
            <a:endParaRPr lang="en-US"/>
          </a:p>
          <a:p>
            <a:pPr algn="just">
              <a:lnSpc>
                <a:spcPct val="100000"/>
              </a:lnSpc>
            </a:pPr>
            <a:r>
              <a:rPr lang="en-US"/>
              <a:t>The MPIA will have a pool of ten arbitrators from which three are selected for each appeal. While the MPIA substantially mirrors the Appellate Body, it integrates new practices intended to improve the appellate process.</a:t>
            </a:r>
            <a:endParaRPr lang="en-US"/>
          </a:p>
          <a:p>
            <a:pPr algn="just">
              <a:lnSpc>
                <a:spcPct val="100000"/>
              </a:lnSpc>
            </a:pPr>
            <a:r>
              <a:rPr lang="en-US"/>
              <a:t> “Any WTO member [can] join the MPIA at any time,” and the interim arbitration procedure will only hear appeals between participants until the Appellate Body is able to hear new appeals again.”</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GATT Dispute Settlement Process – 1950s</a:t>
            </a:r>
            <a:endParaRPr lang="en-US"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838200" y="2038350"/>
          <a:ext cx="7467600" cy="428625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Judicialisation</a:t>
            </a:r>
            <a:endParaRPr lang="en-US" dirty="0"/>
          </a:p>
        </p:txBody>
      </p:sp>
      <p:sp>
        <p:nvSpPr>
          <p:cNvPr id="3" name="Content Placeholder 2"/>
          <p:cNvSpPr>
            <a:spLocks noGrp="1"/>
          </p:cNvSpPr>
          <p:nvPr>
            <p:ph idx="1"/>
          </p:nvPr>
        </p:nvSpPr>
        <p:spPr>
          <a:xfrm>
            <a:off x="1028700" y="1524000"/>
            <a:ext cx="7810500" cy="5105400"/>
          </a:xfrm>
        </p:spPr>
        <p:txBody>
          <a:bodyPr>
            <a:noAutofit/>
          </a:bodyPr>
          <a:lstStyle/>
          <a:p>
            <a:pPr algn="just"/>
            <a:r>
              <a:rPr lang="en-US" sz="2800" dirty="0"/>
              <a:t>In 1983, a GATT </a:t>
            </a:r>
            <a:r>
              <a:rPr lang="en-US" sz="2800" b="1" dirty="0"/>
              <a:t>Legal Office </a:t>
            </a:r>
            <a:r>
              <a:rPr lang="en-US" sz="2800" dirty="0"/>
              <a:t>was established within the GATT Secretariat, to help panels, often composed of trade diplomats without legal training, with the drafting of panel reports.</a:t>
            </a:r>
            <a:endParaRPr lang="en-US" sz="2800" dirty="0"/>
          </a:p>
          <a:p>
            <a:pPr algn="just"/>
            <a:r>
              <a:rPr lang="en-US" sz="2800" dirty="0"/>
              <a:t>During the 1980s, previous panel reports were increasingly used as a sort of “precedent” and the panels started using customary rules of interpretation of public international law.</a:t>
            </a:r>
            <a:endParaRPr lang="en-US" sz="2800" dirty="0"/>
          </a:p>
          <a:p>
            <a:pPr algn="just"/>
            <a:r>
              <a:rPr lang="en-US" sz="2800" dirty="0"/>
              <a:t>Therefore, increasing “</a:t>
            </a:r>
            <a:r>
              <a:rPr lang="en-US" sz="2800" dirty="0" err="1"/>
              <a:t>legalisation</a:t>
            </a:r>
            <a:r>
              <a:rPr lang="en-US" sz="2800" dirty="0"/>
              <a:t>” of the GATT’s “diplomat’s jurisprudence”</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Judicialisation</a:t>
            </a:r>
            <a:endParaRPr lang="en-US" dirty="0"/>
          </a:p>
        </p:txBody>
      </p:sp>
      <p:sp>
        <p:nvSpPr>
          <p:cNvPr id="3" name="Content Placeholder 2"/>
          <p:cNvSpPr>
            <a:spLocks noGrp="1"/>
          </p:cNvSpPr>
          <p:nvPr>
            <p:ph idx="1"/>
          </p:nvPr>
        </p:nvSpPr>
        <p:spPr>
          <a:xfrm>
            <a:off x="1028700" y="1828800"/>
            <a:ext cx="7505700" cy="4038600"/>
          </a:xfrm>
        </p:spPr>
        <p:txBody>
          <a:bodyPr/>
          <a:lstStyle/>
          <a:p>
            <a:r>
              <a:rPr lang="en-US" sz="3200" dirty="0"/>
              <a:t>The GATT dispute settlement system evolved from a </a:t>
            </a:r>
            <a:r>
              <a:rPr lang="en-US" sz="3200" b="1" dirty="0"/>
              <a:t>power-based system </a:t>
            </a:r>
            <a:r>
              <a:rPr lang="en-US" sz="3200" dirty="0"/>
              <a:t>of dispute settlement through </a:t>
            </a:r>
            <a:r>
              <a:rPr lang="en-US" sz="3200" dirty="0">
                <a:solidFill>
                  <a:srgbClr val="FF0000"/>
                </a:solidFill>
              </a:rPr>
              <a:t>diplomatic negotiations </a:t>
            </a:r>
            <a:r>
              <a:rPr lang="en-US" sz="3200" dirty="0"/>
              <a:t>into a system that had many features of a </a:t>
            </a:r>
            <a:r>
              <a:rPr lang="en-US" sz="3200" b="1" dirty="0"/>
              <a:t>rules-based system </a:t>
            </a:r>
            <a:r>
              <a:rPr lang="en-US" sz="3200" dirty="0"/>
              <a:t>of dispute settlement through adjudication.</a:t>
            </a:r>
            <a:endParaRPr lang="en-US" sz="3200"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Judicialisation</a:t>
            </a:r>
            <a:endParaRPr lang="en-US" dirty="0"/>
          </a:p>
        </p:txBody>
      </p:sp>
      <p:graphicFrame>
        <p:nvGraphicFramePr>
          <p:cNvPr id="4" name="Content Placeholder 3"/>
          <p:cNvGraphicFramePr>
            <a:graphicFrameLocks noGrp="1"/>
          </p:cNvGraphicFramePr>
          <p:nvPr>
            <p:ph idx="1"/>
          </p:nvPr>
        </p:nvGraphicFramePr>
        <p:xfrm>
          <a:off x="1028700" y="2286000"/>
          <a:ext cx="7200900" cy="35814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Shortcomings</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752600"/>
            <a:ext cx="7924800" cy="4724400"/>
          </a:xfrm>
        </p:spPr>
        <p:txBody>
          <a:bodyPr>
            <a:normAutofit fontScale="92500"/>
          </a:bodyPr>
          <a:lstStyle/>
          <a:p>
            <a:r>
              <a:rPr lang="en-US" sz="2400" dirty="0"/>
              <a:t>The most important shortcoming of the system was that the decision on the establishment of a panel, the decision on the adoption of the panel report and the decision to authorize the suspension of concessions, were to be taken by the </a:t>
            </a:r>
            <a:r>
              <a:rPr lang="en-US" sz="2400" b="1" dirty="0"/>
              <a:t>GATT Council by consensus</a:t>
            </a:r>
            <a:r>
              <a:rPr lang="en-US" sz="2400" dirty="0"/>
              <a:t>.</a:t>
            </a:r>
            <a:endParaRPr lang="en-US" sz="2400" dirty="0"/>
          </a:p>
          <a:p>
            <a:r>
              <a:rPr lang="en-US" sz="2400" dirty="0"/>
              <a:t>The responding party could thus delay or block any of these decisions and thus paralyze or frustrate the operation of the dispute settlement system</a:t>
            </a:r>
            <a:endParaRPr lang="en-US" sz="2400" dirty="0"/>
          </a:p>
          <a:p>
            <a:r>
              <a:rPr lang="en-US" sz="2400" dirty="0"/>
              <a:t>The fact that the losing party could prevent the adoption of the panel report meant that panels were often tempted to arrive at a conclusion that would be acceptable to all parties</a:t>
            </a:r>
            <a:endParaRPr lang="en-US" sz="2400" dirty="0"/>
          </a:p>
          <a:p>
            <a:r>
              <a:rPr lang="en-US" sz="2400" dirty="0"/>
              <a:t> Whether that conclusion was legally sound, and convincing was not a prime concern</a:t>
            </a:r>
            <a:endParaRPr lang="en-US" sz="2400"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Shortcomings</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022604" y="1905000"/>
            <a:ext cx="7664196" cy="3581400"/>
          </a:xfrm>
        </p:spPr>
        <p:txBody>
          <a:bodyPr>
            <a:normAutofit/>
          </a:bodyPr>
          <a:lstStyle/>
          <a:p>
            <a:r>
              <a:rPr lang="en-US" sz="2800" dirty="0"/>
              <a:t>Contracting Parties regarded the dispute settlement process as </a:t>
            </a:r>
            <a:r>
              <a:rPr lang="en-US" sz="2800" b="1" dirty="0"/>
              <a:t>unable to handle many of the politically sensitive trade disputes</a:t>
            </a:r>
            <a:r>
              <a:rPr lang="en-US" sz="2800" dirty="0"/>
              <a:t> since the assumption was that the respondent would refuse to agree to the establishment of a panel or the losing party would prevent the adoption of the panel report</a:t>
            </a:r>
            <a:endParaRPr lang="en-US" sz="2800" dirty="0"/>
          </a:p>
        </p:txBody>
      </p:sp>
    </p:spTree>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77A1AB"/>
      </a:hlink>
      <a:folHlink>
        <a:srgbClr val="9A5D78"/>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0</TotalTime>
  <Words>15784</Words>
  <Application>WPS Presentation</Application>
  <PresentationFormat>On-screen Show (4:3)</PresentationFormat>
  <Paragraphs>246</Paragraphs>
  <Slides>35</Slides>
  <Notes>1</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5</vt:i4>
      </vt:variant>
      <vt:variant>
        <vt:lpstr>幻灯片标题</vt:lpstr>
      </vt:variant>
      <vt:variant>
        <vt:i4>35</vt:i4>
      </vt:variant>
    </vt:vector>
  </HeadingPairs>
  <TitlesOfParts>
    <vt:vector size="54" baseType="lpstr">
      <vt:lpstr>Arial</vt:lpstr>
      <vt:lpstr>SimSun</vt:lpstr>
      <vt:lpstr>Wingdings</vt:lpstr>
      <vt:lpstr>Franklin Gothic Book</vt:lpstr>
      <vt:lpstr>苹方-简</vt:lpstr>
      <vt:lpstr>Calibri</vt:lpstr>
      <vt:lpstr>Helvetica Neue</vt:lpstr>
      <vt:lpstr>Times New Roman</vt:lpstr>
      <vt:lpstr>Comic Sans MS</vt:lpstr>
      <vt:lpstr>Microsoft YaHei</vt:lpstr>
      <vt:lpstr>汉仪旗黑</vt:lpstr>
      <vt:lpstr>Arial Unicode MS</vt:lpstr>
      <vt:lpstr>宋体-简</vt:lpstr>
      <vt:lpstr>Crop</vt:lpstr>
      <vt:lpstr>MS_ClipArt_Gallery.2</vt:lpstr>
      <vt:lpstr>MS_ClipArt_Gallery.2</vt:lpstr>
      <vt:lpstr>MS_ClipArt_Gallery.2</vt:lpstr>
      <vt:lpstr>MS_ClipArt_Gallery.2</vt:lpstr>
      <vt:lpstr>MS_ClipArt_Gallery.2</vt:lpstr>
      <vt:lpstr>DISPUTE SETTLEMENT IN THE WTO</vt:lpstr>
      <vt:lpstr>Learning Objectives</vt:lpstr>
      <vt:lpstr>GATT Dispute Settlement</vt:lpstr>
      <vt:lpstr>GATT Dispute Settlement Process – 1950s</vt:lpstr>
      <vt:lpstr>Judicialisation</vt:lpstr>
      <vt:lpstr>Judicialisation</vt:lpstr>
      <vt:lpstr>Judicialisation</vt:lpstr>
      <vt:lpstr>Shortcomings</vt:lpstr>
      <vt:lpstr>Shortcomings</vt:lpstr>
      <vt:lpstr>The WTO Dispute Settlement Understanding</vt:lpstr>
      <vt:lpstr>How the Dispute Settlement System works</vt:lpstr>
      <vt:lpstr>Significant Innovations</vt:lpstr>
      <vt:lpstr>Object and Purpose of the WTO Dispute Settlement System</vt:lpstr>
      <vt:lpstr>Object and Purpose of the WTO Dispute Settlement System</vt:lpstr>
      <vt:lpstr>4 Different Methods of Dispute Settlement</vt:lpstr>
      <vt:lpstr>Jurisdiction</vt:lpstr>
      <vt:lpstr>Jurisdiction</vt:lpstr>
      <vt:lpstr>Jurisdiction</vt:lpstr>
      <vt:lpstr>Access to WTO Dispute Settlement</vt:lpstr>
      <vt:lpstr>Access to WTO Dispute Settlement</vt:lpstr>
      <vt:lpstr>Access to WTO Dispute Settlement</vt:lpstr>
      <vt:lpstr>Causes of Action</vt:lpstr>
      <vt:lpstr>Composition:</vt:lpstr>
      <vt:lpstr>Panels:</vt:lpstr>
      <vt:lpstr>Appellate Body:</vt:lpstr>
      <vt:lpstr>Process:</vt:lpstr>
      <vt:lpstr>Remedies:</vt:lpstr>
      <vt:lpstr>Remedies cont…</vt:lpstr>
      <vt:lpstr>DISPUTE SETTLEMENT FROM 1995 - 2022</vt:lpstr>
      <vt:lpstr>Agreements Raised in WTO disputes </vt:lpstr>
      <vt:lpstr>PowerPoint 演示文稿</vt:lpstr>
      <vt:lpstr>The Appellate Body </vt:lpstr>
      <vt:lpstr>PowerPoint 演示文稿</vt:lpstr>
      <vt:lpstr>In February 2020, the Office of the U.S. Trade Representative published a 121-page report detailing what the United States perceives to be the Appellate Body's shortcomings.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TRADE &amp; ECONOMIC LAW</dc:title>
  <dc:creator>Winjie</dc:creator>
  <cp:lastModifiedBy>inongemutemwa</cp:lastModifiedBy>
  <cp:revision>27</cp:revision>
  <cp:lastPrinted>2024-01-26T06:46:31Z</cp:lastPrinted>
  <dcterms:created xsi:type="dcterms:W3CDTF">2024-01-26T06:46:31Z</dcterms:created>
  <dcterms:modified xsi:type="dcterms:W3CDTF">2024-01-26T06:46:31Z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1033-5.6.0.8082</vt:lpwstr>
  </property>
  <property fmtid="{D5CDD505-2E9C-101B-9397-08002B2CF9AE}" pid="3" name="ICV">
    <vt:lpwstr>560423ED37374CDCA9D06A76131E60F9</vt:lpwstr>
  </property>
</Properties>
</file>