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colors2.xml" ContentType="application/vnd.openxmlformats-officedocument.drawingml.diagramColors+xml"/>
  <Override PartName="/ppt/diagrams/colors3.xml" ContentType="application/vnd.openxmlformats-officedocument.drawingml.diagramColors+xml"/>
  <Override PartName="/ppt/diagrams/colors4.xml" ContentType="application/vnd.openxmlformats-officedocument.drawingml.diagramColors+xml"/>
  <Override PartName="/ppt/diagrams/colors5.xml" ContentType="application/vnd.openxmlformats-officedocument.drawingml.diagramColors+xml"/>
  <Override PartName="/ppt/diagrams/colors6.xml" ContentType="application/vnd.openxmlformats-officedocument.drawingml.diagramColors+xml"/>
  <Override PartName="/ppt/diagrams/data1.xml" ContentType="application/vnd.openxmlformats-officedocument.drawingml.diagramData+xml"/>
  <Override PartName="/ppt/diagrams/data2.xml" ContentType="application/vnd.openxmlformats-officedocument.drawingml.diagramData+xml"/>
  <Override PartName="/ppt/diagrams/data3.xml" ContentType="application/vnd.openxmlformats-officedocument.drawingml.diagramData+xml"/>
  <Override PartName="/ppt/diagrams/data4.xml" ContentType="application/vnd.openxmlformats-officedocument.drawingml.diagramData+xml"/>
  <Override PartName="/ppt/diagrams/data5.xml" ContentType="application/vnd.openxmlformats-officedocument.drawingml.diagramData+xml"/>
  <Override PartName="/ppt/diagrams/data6.xml" ContentType="application/vnd.openxmlformats-officedocument.drawingml.diagramData+xml"/>
  <Override PartName="/ppt/diagrams/drawing1.xml" ContentType="application/vnd.ms-office.drawingml.diagramDrawing+xml"/>
  <Override PartName="/ppt/diagrams/drawing2.xml" ContentType="application/vnd.ms-office.drawingml.diagramDrawing+xml"/>
  <Override PartName="/ppt/diagrams/drawing3.xml" ContentType="application/vnd.ms-office.drawingml.diagramDrawing+xml"/>
  <Override PartName="/ppt/diagrams/drawing4.xml" ContentType="application/vnd.ms-office.drawingml.diagramDrawing+xml"/>
  <Override PartName="/ppt/diagrams/drawing5.xml" ContentType="application/vnd.ms-office.drawingml.diagramDrawing+xml"/>
  <Override PartName="/ppt/diagrams/drawing6.xml" ContentType="application/vnd.ms-office.drawingml.diagramDrawing+xml"/>
  <Override PartName="/ppt/diagrams/layout1.xml" ContentType="application/vnd.openxmlformats-officedocument.drawingml.diagram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4.xml" ContentType="application/vnd.openxmlformats-officedocument.drawingml.diagramLayout+xml"/>
  <Override PartName="/ppt/diagrams/layout5.xml" ContentType="application/vnd.openxmlformats-officedocument.drawingml.diagramLayout+xml"/>
  <Override PartName="/ppt/diagrams/layout6.xml" ContentType="application/vnd.openxmlformats-officedocument.drawingml.diagramLayout+xml"/>
  <Override PartName="/ppt/diagrams/quickStyle1.xml" ContentType="application/vnd.openxmlformats-officedocument.drawingml.diagramStyle+xml"/>
  <Override PartName="/ppt/diagrams/quickStyle2.xml" ContentType="application/vnd.openxmlformats-officedocument.drawingml.diagramStyle+xml"/>
  <Override PartName="/ppt/diagrams/quickStyle3.xml" ContentType="application/vnd.openxmlformats-officedocument.drawingml.diagramStyle+xml"/>
  <Override PartName="/ppt/diagrams/quickStyle4.xml" ContentType="application/vnd.openxmlformats-officedocument.drawingml.diagramStyle+xml"/>
  <Override PartName="/ppt/diagrams/quickStyle5.xml" ContentType="application/vnd.openxmlformats-officedocument.drawingml.diagramStyle+xml"/>
  <Override PartName="/ppt/diagrams/quickStyle6.xml" ContentType="application/vnd.openxmlformats-officedocument.drawingml.diagramStyle+xml"/>
  <Override PartName="/ppt/media/image1.svg" ContentType="image/svg+xml"/>
  <Override PartName="/ppt/media/image10.svg" ContentType="image/svg+xml"/>
  <Override PartName="/ppt/media/image11.svg" ContentType="image/svg+xml"/>
  <Override PartName="/ppt/media/image12.svg" ContentType="image/svg+xml"/>
  <Override PartName="/ppt/media/image13.svg" ContentType="image/svg+xml"/>
  <Override PartName="/ppt/media/image14.svg" ContentType="image/svg+xml"/>
  <Override PartName="/ppt/media/image15.svg" ContentType="image/svg+xml"/>
  <Override PartName="/ppt/media/image16.svg" ContentType="image/svg+xml"/>
  <Override PartName="/ppt/media/image17.svg" ContentType="image/svg+xml"/>
  <Override PartName="/ppt/media/image2.svg" ContentType="image/svg+xml"/>
  <Override PartName="/ppt/media/image3.svg" ContentType="image/svg+xml"/>
  <Override PartName="/ppt/media/image4.svg" ContentType="image/svg+xml"/>
  <Override PartName="/ppt/media/image5.svg" ContentType="image/svg+xml"/>
  <Override PartName="/ppt/media/image6.svg" ContentType="image/svg+xml"/>
  <Override PartName="/ppt/media/image7.svg" ContentType="image/svg+xml"/>
  <Override PartName="/ppt/media/image8.svg" ContentType="image/svg+xml"/>
  <Override PartName="/ppt/media/image9.svg" ContentType="image/svg+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64" r:id="rId4"/>
    <p:sldId id="257" r:id="rId5"/>
    <p:sldId id="272" r:id="rId6"/>
    <p:sldId id="258" r:id="rId7"/>
    <p:sldId id="271" r:id="rId8"/>
    <p:sldId id="259" r:id="rId9"/>
    <p:sldId id="260" r:id="rId10"/>
    <p:sldId id="275" r:id="rId11"/>
    <p:sldId id="278" r:id="rId12"/>
    <p:sldId id="261" r:id="rId13"/>
    <p:sldId id="279" r:id="rId14"/>
    <p:sldId id="265" r:id="rId15"/>
    <p:sldId id="280" r:id="rId16"/>
    <p:sldId id="281" r:id="rId17"/>
    <p:sldId id="266" r:id="rId18"/>
    <p:sldId id="267" r:id="rId19"/>
    <p:sldId id="285" r:id="rId20"/>
    <p:sldId id="286" r:id="rId21"/>
    <p:sldId id="287" r:id="rId22"/>
    <p:sldId id="268" r:id="rId23"/>
    <p:sldId id="269" r:id="rId24"/>
    <p:sldId id="270"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p:cViewPr varScale="1">
        <p:scale>
          <a:sx n="84" d="100"/>
          <a:sy n="84" d="100"/>
        </p:scale>
        <p:origin x="18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8" Type="http://schemas.openxmlformats.org/officeDocument/2006/relationships/tableStyles" Target="tableStyles.xml"/><Relationship Id="rId27" Type="http://schemas.openxmlformats.org/officeDocument/2006/relationships/viewProps" Target="viewProps.xml"/><Relationship Id="rId26" Type="http://schemas.openxmlformats.org/officeDocument/2006/relationships/presProps" Target="presProps.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iagrams/_rels/data2.xml.rels><?xml version="1.0" encoding="UTF-8" standalone="yes"?>
<Relationships xmlns="http://schemas.openxmlformats.org/package/2006/relationships"><Relationship Id="rId9" Type="http://schemas.openxmlformats.org/officeDocument/2006/relationships/image" Target="../media/image10.png"/><Relationship Id="rId8" Type="http://schemas.openxmlformats.org/officeDocument/2006/relationships/image" Target="../media/image8.svg"/><Relationship Id="rId7" Type="http://schemas.openxmlformats.org/officeDocument/2006/relationships/image" Target="../media/image9.png"/><Relationship Id="rId6" Type="http://schemas.openxmlformats.org/officeDocument/2006/relationships/image" Target="../media/image7.svg"/><Relationship Id="rId5" Type="http://schemas.openxmlformats.org/officeDocument/2006/relationships/image" Target="../media/image8.png"/><Relationship Id="rId4" Type="http://schemas.openxmlformats.org/officeDocument/2006/relationships/image" Target="../media/image6.svg"/><Relationship Id="rId3" Type="http://schemas.openxmlformats.org/officeDocument/2006/relationships/image" Target="../media/image7.png"/><Relationship Id="rId2" Type="http://schemas.openxmlformats.org/officeDocument/2006/relationships/image" Target="../media/image5.svg"/><Relationship Id="rId10" Type="http://schemas.openxmlformats.org/officeDocument/2006/relationships/image" Target="../media/image9.svg"/><Relationship Id="rId1" Type="http://schemas.openxmlformats.org/officeDocument/2006/relationships/image" Target="../media/image6.png"/></Relationships>
</file>

<file path=ppt/diagrams/_rels/data3.xml.rels><?xml version="1.0" encoding="UTF-8" standalone="yes"?>
<Relationships xmlns="http://schemas.openxmlformats.org/package/2006/relationships"><Relationship Id="rId9" Type="http://schemas.openxmlformats.org/officeDocument/2006/relationships/image" Target="../media/image14.png"/><Relationship Id="rId8" Type="http://schemas.openxmlformats.org/officeDocument/2006/relationships/image" Target="../media/image12.svg"/><Relationship Id="rId7" Type="http://schemas.openxmlformats.org/officeDocument/2006/relationships/image" Target="../media/image13.png"/><Relationship Id="rId6" Type="http://schemas.openxmlformats.org/officeDocument/2006/relationships/image" Target="../media/image11.svg"/><Relationship Id="rId5" Type="http://schemas.openxmlformats.org/officeDocument/2006/relationships/image" Target="../media/image12.png"/><Relationship Id="rId4" Type="http://schemas.openxmlformats.org/officeDocument/2006/relationships/image" Target="../media/image10.svg"/><Relationship Id="rId3" Type="http://schemas.openxmlformats.org/officeDocument/2006/relationships/image" Target="../media/image11.png"/><Relationship Id="rId2" Type="http://schemas.openxmlformats.org/officeDocument/2006/relationships/image" Target="../media/image8.svg"/><Relationship Id="rId10" Type="http://schemas.openxmlformats.org/officeDocument/2006/relationships/image" Target="../media/image13.svg"/><Relationship Id="rId1" Type="http://schemas.openxmlformats.org/officeDocument/2006/relationships/image" Target="../media/image9.png"/></Relationships>
</file>

<file path=ppt/diagrams/_rels/data5.xml.rels><?xml version="1.0" encoding="UTF-8" standalone="yes"?>
<Relationships xmlns="http://schemas.openxmlformats.org/package/2006/relationships"><Relationship Id="rId4" Type="http://schemas.openxmlformats.org/officeDocument/2006/relationships/image" Target="../media/image15.svg"/><Relationship Id="rId3" Type="http://schemas.openxmlformats.org/officeDocument/2006/relationships/image" Target="../media/image16.png"/><Relationship Id="rId2" Type="http://schemas.openxmlformats.org/officeDocument/2006/relationships/image" Target="../media/image14.svg"/><Relationship Id="rId1" Type="http://schemas.openxmlformats.org/officeDocument/2006/relationships/image" Target="../media/image15.png"/></Relationships>
</file>

<file path=ppt/diagrams/_rels/data6.xml.rels><?xml version="1.0" encoding="UTF-8" standalone="yes"?>
<Relationships xmlns="http://schemas.openxmlformats.org/package/2006/relationships"><Relationship Id="rId4" Type="http://schemas.openxmlformats.org/officeDocument/2006/relationships/image" Target="../media/image17.svg"/><Relationship Id="rId3" Type="http://schemas.openxmlformats.org/officeDocument/2006/relationships/image" Target="../media/image18.png"/><Relationship Id="rId2" Type="http://schemas.openxmlformats.org/officeDocument/2006/relationships/image" Target="../media/image16.svg"/><Relationship Id="rId1" Type="http://schemas.openxmlformats.org/officeDocument/2006/relationships/image" Target="../media/image17.png"/></Relationships>
</file>

<file path=ppt/diagrams/_rels/drawing2.xml.rels><?xml version="1.0" encoding="UTF-8" standalone="yes"?>
<Relationships xmlns="http://schemas.openxmlformats.org/package/2006/relationships"><Relationship Id="rId9" Type="http://schemas.openxmlformats.org/officeDocument/2006/relationships/image" Target="../media/image10.png"/><Relationship Id="rId8" Type="http://schemas.openxmlformats.org/officeDocument/2006/relationships/image" Target="../media/image8.svg"/><Relationship Id="rId7" Type="http://schemas.openxmlformats.org/officeDocument/2006/relationships/image" Target="../media/image9.png"/><Relationship Id="rId6" Type="http://schemas.openxmlformats.org/officeDocument/2006/relationships/image" Target="../media/image7.svg"/><Relationship Id="rId5" Type="http://schemas.openxmlformats.org/officeDocument/2006/relationships/image" Target="../media/image8.png"/><Relationship Id="rId4" Type="http://schemas.openxmlformats.org/officeDocument/2006/relationships/image" Target="../media/image6.svg"/><Relationship Id="rId3" Type="http://schemas.openxmlformats.org/officeDocument/2006/relationships/image" Target="../media/image7.png"/><Relationship Id="rId2" Type="http://schemas.openxmlformats.org/officeDocument/2006/relationships/image" Target="../media/image5.svg"/><Relationship Id="rId10" Type="http://schemas.openxmlformats.org/officeDocument/2006/relationships/image" Target="../media/image9.svg"/><Relationship Id="rId1" Type="http://schemas.openxmlformats.org/officeDocument/2006/relationships/image" Target="../media/image6.png"/></Relationships>
</file>

<file path=ppt/diagrams/_rels/drawing3.xml.rels><?xml version="1.0" encoding="UTF-8" standalone="yes"?>
<Relationships xmlns="http://schemas.openxmlformats.org/package/2006/relationships"><Relationship Id="rId9" Type="http://schemas.openxmlformats.org/officeDocument/2006/relationships/image" Target="../media/image14.png"/><Relationship Id="rId8" Type="http://schemas.openxmlformats.org/officeDocument/2006/relationships/image" Target="../media/image12.svg"/><Relationship Id="rId7" Type="http://schemas.openxmlformats.org/officeDocument/2006/relationships/image" Target="../media/image13.png"/><Relationship Id="rId6" Type="http://schemas.openxmlformats.org/officeDocument/2006/relationships/image" Target="../media/image11.svg"/><Relationship Id="rId5" Type="http://schemas.openxmlformats.org/officeDocument/2006/relationships/image" Target="../media/image12.png"/><Relationship Id="rId4" Type="http://schemas.openxmlformats.org/officeDocument/2006/relationships/image" Target="../media/image10.svg"/><Relationship Id="rId3" Type="http://schemas.openxmlformats.org/officeDocument/2006/relationships/image" Target="../media/image11.png"/><Relationship Id="rId2" Type="http://schemas.openxmlformats.org/officeDocument/2006/relationships/image" Target="../media/image8.svg"/><Relationship Id="rId10" Type="http://schemas.openxmlformats.org/officeDocument/2006/relationships/image" Target="../media/image13.svg"/><Relationship Id="rId1" Type="http://schemas.openxmlformats.org/officeDocument/2006/relationships/image" Target="../media/image9.png"/></Relationships>
</file>

<file path=ppt/diagrams/_rels/drawing5.xml.rels><?xml version="1.0" encoding="UTF-8" standalone="yes"?>
<Relationships xmlns="http://schemas.openxmlformats.org/package/2006/relationships"><Relationship Id="rId4" Type="http://schemas.openxmlformats.org/officeDocument/2006/relationships/image" Target="../media/image15.svg"/><Relationship Id="rId3" Type="http://schemas.openxmlformats.org/officeDocument/2006/relationships/image" Target="../media/image16.png"/><Relationship Id="rId2" Type="http://schemas.openxmlformats.org/officeDocument/2006/relationships/image" Target="../media/image14.svg"/><Relationship Id="rId1" Type="http://schemas.openxmlformats.org/officeDocument/2006/relationships/image" Target="../media/image15.png"/></Relationships>
</file>

<file path=ppt/diagrams/_rels/drawing6.xml.rels><?xml version="1.0" encoding="UTF-8" standalone="yes"?>
<Relationships xmlns="http://schemas.openxmlformats.org/package/2006/relationships"><Relationship Id="rId4" Type="http://schemas.openxmlformats.org/officeDocument/2006/relationships/image" Target="../media/image17.svg"/><Relationship Id="rId3" Type="http://schemas.openxmlformats.org/officeDocument/2006/relationships/image" Target="../media/image18.png"/><Relationship Id="rId2" Type="http://schemas.openxmlformats.org/officeDocument/2006/relationships/image" Target="../media/image16.svg"/><Relationship Id="rId1" Type="http://schemas.openxmlformats.org/officeDocument/2006/relationships/image" Target="../media/image17.pn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bg_colorful5">
  <dgm:title val=""/>
  <dgm:desc val=""/>
  <dgm:catLst>
    <dgm:cat type="colorful" pri="10500"/>
  </dgm:catLst>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a:alpha val="0"/>
      </a:schemeClr>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4BCD3992-04DB-4E81-8A68-8902D1D3C991}" type="doc">
      <dgm:prSet loTypeId="urn:microsoft.com/office/officeart/2005/8/layout/vList2" loCatId="list" qsTypeId="urn:microsoft.com/office/officeart/2005/8/quickstyle/simple1" qsCatId="simple" csTypeId="urn:microsoft.com/office/officeart/2005/8/colors/colorful1" csCatId="colorful"/>
      <dgm:spPr/>
      <dgm:t>
        <a:bodyPr/>
        <a:lstStyle/>
        <a:p>
          <a:endParaRPr lang="en-US"/>
        </a:p>
      </dgm:t>
    </dgm:pt>
    <dgm:pt modelId="{9CAD5330-8F16-42F6-BACB-6EA6AE9EA1DE}">
      <dgm:prSet/>
      <dgm:spPr/>
      <dgm:t>
        <a:bodyPr/>
        <a:lstStyle/>
        <a:p>
          <a:r>
            <a:rPr lang="en-US" dirty="0"/>
            <a:t>Measures that governments or public authorities introduce to make imported goods or services less competitive than locally produced goods and services.  </a:t>
          </a:r>
        </a:p>
      </dgm:t>
    </dgm:pt>
    <dgm:pt modelId="{9BE7D917-D337-4DFE-9DCB-CF55FB509ABC}" cxnId="{F88A4D69-40A0-484B-ABA7-29C17B427AE0}" type="parTrans">
      <dgm:prSet/>
      <dgm:spPr/>
      <dgm:t>
        <a:bodyPr/>
        <a:lstStyle/>
        <a:p>
          <a:endParaRPr lang="en-US"/>
        </a:p>
      </dgm:t>
    </dgm:pt>
    <dgm:pt modelId="{751D96FD-B82D-4B10-B9C7-A41CA823564C}" cxnId="{F88A4D69-40A0-484B-ABA7-29C17B427AE0}" type="sibTrans">
      <dgm:prSet/>
      <dgm:spPr/>
      <dgm:t>
        <a:bodyPr/>
        <a:lstStyle/>
        <a:p>
          <a:endParaRPr lang="en-US"/>
        </a:p>
      </dgm:t>
    </dgm:pt>
    <dgm:pt modelId="{9043222F-781C-4405-80C1-57BDE4592117}">
      <dgm:prSet/>
      <dgm:spPr/>
      <dgm:t>
        <a:bodyPr/>
        <a:lstStyle/>
        <a:p>
          <a:r>
            <a:rPr lang="en-US"/>
            <a:t>Domestic companies receive a competitive advantage relative to their foreign counterparts. </a:t>
          </a:r>
        </a:p>
      </dgm:t>
    </dgm:pt>
    <dgm:pt modelId="{A784D5FB-A871-4972-A015-DA0BE1973518}" cxnId="{8557D5E2-1505-4B88-A328-F98F3354A376}" type="parTrans">
      <dgm:prSet/>
      <dgm:spPr/>
      <dgm:t>
        <a:bodyPr/>
        <a:lstStyle/>
        <a:p>
          <a:endParaRPr lang="en-US"/>
        </a:p>
      </dgm:t>
    </dgm:pt>
    <dgm:pt modelId="{F74D873D-52CE-448E-A24D-D227A11A8C5B}" cxnId="{8557D5E2-1505-4B88-A328-F98F3354A376}" type="sibTrans">
      <dgm:prSet/>
      <dgm:spPr/>
      <dgm:t>
        <a:bodyPr/>
        <a:lstStyle/>
        <a:p>
          <a:endParaRPr lang="en-US"/>
        </a:p>
      </dgm:t>
    </dgm:pt>
    <dgm:pt modelId="{4E60D1F7-FED6-4A2C-A4D8-489AAFFE066E}" type="pres">
      <dgm:prSet presAssocID="{4BCD3992-04DB-4E81-8A68-8902D1D3C991}" presName="linear" presStyleCnt="0">
        <dgm:presLayoutVars>
          <dgm:animLvl val="lvl"/>
          <dgm:resizeHandles val="exact"/>
        </dgm:presLayoutVars>
      </dgm:prSet>
      <dgm:spPr/>
    </dgm:pt>
    <dgm:pt modelId="{8EE2C16F-DEE9-435C-B171-CEFC30853AD6}" type="pres">
      <dgm:prSet presAssocID="{9CAD5330-8F16-42F6-BACB-6EA6AE9EA1DE}" presName="parentText" presStyleLbl="node1" presStyleIdx="0" presStyleCnt="2">
        <dgm:presLayoutVars>
          <dgm:chMax val="0"/>
          <dgm:bulletEnabled val="1"/>
        </dgm:presLayoutVars>
      </dgm:prSet>
      <dgm:spPr/>
    </dgm:pt>
    <dgm:pt modelId="{092DCB1F-6426-4A2F-B6CA-F33CF6EE66A8}" type="pres">
      <dgm:prSet presAssocID="{751D96FD-B82D-4B10-B9C7-A41CA823564C}" presName="spacer" presStyleCnt="0"/>
      <dgm:spPr/>
    </dgm:pt>
    <dgm:pt modelId="{E1E421CB-CC6A-4E75-A69A-F872A10BAF20}" type="pres">
      <dgm:prSet presAssocID="{9043222F-781C-4405-80C1-57BDE4592117}" presName="parentText" presStyleLbl="node1" presStyleIdx="1" presStyleCnt="2">
        <dgm:presLayoutVars>
          <dgm:chMax val="0"/>
          <dgm:bulletEnabled val="1"/>
        </dgm:presLayoutVars>
      </dgm:prSet>
      <dgm:spPr/>
    </dgm:pt>
  </dgm:ptLst>
  <dgm:cxnLst>
    <dgm:cxn modelId="{F88A4D69-40A0-484B-ABA7-29C17B427AE0}" srcId="{4BCD3992-04DB-4E81-8A68-8902D1D3C991}" destId="{9CAD5330-8F16-42F6-BACB-6EA6AE9EA1DE}" srcOrd="0" destOrd="0" parTransId="{9BE7D917-D337-4DFE-9DCB-CF55FB509ABC}" sibTransId="{751D96FD-B82D-4B10-B9C7-A41CA823564C}"/>
    <dgm:cxn modelId="{0142E5BA-CA3C-41D2-A136-49F77D825573}" type="presOf" srcId="{9043222F-781C-4405-80C1-57BDE4592117}" destId="{E1E421CB-CC6A-4E75-A69A-F872A10BAF20}" srcOrd="0" destOrd="0" presId="urn:microsoft.com/office/officeart/2005/8/layout/vList2"/>
    <dgm:cxn modelId="{BB27A0CA-5F76-4931-A90B-5F772EE86748}" type="presOf" srcId="{9CAD5330-8F16-42F6-BACB-6EA6AE9EA1DE}" destId="{8EE2C16F-DEE9-435C-B171-CEFC30853AD6}" srcOrd="0" destOrd="0" presId="urn:microsoft.com/office/officeart/2005/8/layout/vList2"/>
    <dgm:cxn modelId="{8557D5E2-1505-4B88-A328-F98F3354A376}" srcId="{4BCD3992-04DB-4E81-8A68-8902D1D3C991}" destId="{9043222F-781C-4405-80C1-57BDE4592117}" srcOrd="1" destOrd="0" parTransId="{A784D5FB-A871-4972-A015-DA0BE1973518}" sibTransId="{F74D873D-52CE-448E-A24D-D227A11A8C5B}"/>
    <dgm:cxn modelId="{7CD7C7FD-A9AD-4779-81EE-70A201DE7A1D}" type="presOf" srcId="{4BCD3992-04DB-4E81-8A68-8902D1D3C991}" destId="{4E60D1F7-FED6-4A2C-A4D8-489AAFFE066E}" srcOrd="0" destOrd="0" presId="urn:microsoft.com/office/officeart/2005/8/layout/vList2"/>
    <dgm:cxn modelId="{419C0C0E-4DBC-4003-A9CE-3CF6987B1FBC}" type="presParOf" srcId="{4E60D1F7-FED6-4A2C-A4D8-489AAFFE066E}" destId="{8EE2C16F-DEE9-435C-B171-CEFC30853AD6}" srcOrd="0" destOrd="0" presId="urn:microsoft.com/office/officeart/2005/8/layout/vList2"/>
    <dgm:cxn modelId="{9540DE2A-A1BC-4271-9C9F-D9F33DD076D8}" type="presParOf" srcId="{4E60D1F7-FED6-4A2C-A4D8-489AAFFE066E}" destId="{092DCB1F-6426-4A2F-B6CA-F33CF6EE66A8}" srcOrd="1" destOrd="0" presId="urn:microsoft.com/office/officeart/2005/8/layout/vList2"/>
    <dgm:cxn modelId="{2F69C8C3-B793-4E2F-98E2-F1D13DE65613}" type="presParOf" srcId="{4E60D1F7-FED6-4A2C-A4D8-489AAFFE066E}" destId="{E1E421CB-CC6A-4E75-A69A-F872A10BAF20}" srcOrd="2" destOrd="0" presId="urn:microsoft.com/office/officeart/2005/8/layout/vList2"/>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37ACCBC-7B7A-4599-A354-496AFFBB6D69}"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0EFFD11E-1390-41C4-AEBF-5D1C559A25C7}">
      <dgm:prSet/>
      <dgm:spPr/>
      <dgm:t>
        <a:bodyPr/>
        <a:lstStyle/>
        <a:p>
          <a:r>
            <a:rPr lang="en-US"/>
            <a:t>To Protect infant industries </a:t>
          </a:r>
        </a:p>
      </dgm:t>
    </dgm:pt>
    <dgm:pt modelId="{210CBB7A-A6D2-43A9-AF18-9562D592E323}" cxnId="{F398A5A8-D625-45FF-B2AD-B7323E0ED547}" type="parTrans">
      <dgm:prSet/>
      <dgm:spPr/>
      <dgm:t>
        <a:bodyPr/>
        <a:lstStyle/>
        <a:p>
          <a:endParaRPr lang="en-US"/>
        </a:p>
      </dgm:t>
    </dgm:pt>
    <dgm:pt modelId="{9EB379D0-66D5-4C8D-AE47-92E0B5C8CA45}" cxnId="{F398A5A8-D625-45FF-B2AD-B7323E0ED547}" type="sibTrans">
      <dgm:prSet/>
      <dgm:spPr/>
      <dgm:t>
        <a:bodyPr/>
        <a:lstStyle/>
        <a:p>
          <a:endParaRPr lang="en-US"/>
        </a:p>
      </dgm:t>
    </dgm:pt>
    <dgm:pt modelId="{9449FFBF-55B6-4DA8-9FC6-26C5A95379B7}">
      <dgm:prSet/>
      <dgm:spPr/>
      <dgm:t>
        <a:bodyPr/>
        <a:lstStyle/>
        <a:p>
          <a:r>
            <a:rPr lang="en-US"/>
            <a:t>To protect domestic employment </a:t>
          </a:r>
        </a:p>
      </dgm:t>
    </dgm:pt>
    <dgm:pt modelId="{AF8A2A29-A34A-4BDA-8AFC-9277331D8D41}" cxnId="{95067369-051F-4799-8232-FCBEC212BF30}" type="parTrans">
      <dgm:prSet/>
      <dgm:spPr/>
      <dgm:t>
        <a:bodyPr/>
        <a:lstStyle/>
        <a:p>
          <a:endParaRPr lang="en-US"/>
        </a:p>
      </dgm:t>
    </dgm:pt>
    <dgm:pt modelId="{4D682668-7AA2-490A-93F1-4459AF7AF1B5}" cxnId="{95067369-051F-4799-8232-FCBEC212BF30}" type="sibTrans">
      <dgm:prSet/>
      <dgm:spPr/>
      <dgm:t>
        <a:bodyPr/>
        <a:lstStyle/>
        <a:p>
          <a:endParaRPr lang="en-US"/>
        </a:p>
      </dgm:t>
    </dgm:pt>
    <dgm:pt modelId="{D357428E-B749-4522-BDDF-268AA6036515}">
      <dgm:prSet/>
      <dgm:spPr/>
      <dgm:t>
        <a:bodyPr/>
        <a:lstStyle/>
        <a:p>
          <a:r>
            <a:rPr lang="en-US"/>
            <a:t>To protect consumers </a:t>
          </a:r>
        </a:p>
      </dgm:t>
    </dgm:pt>
    <dgm:pt modelId="{A3411C64-20EB-493E-8011-00644174AFF7}" cxnId="{0767D7D4-DAEA-44A8-BE6F-354EBBDFE342}" type="parTrans">
      <dgm:prSet/>
      <dgm:spPr/>
      <dgm:t>
        <a:bodyPr/>
        <a:lstStyle/>
        <a:p>
          <a:endParaRPr lang="en-US"/>
        </a:p>
      </dgm:t>
    </dgm:pt>
    <dgm:pt modelId="{C6ABD62B-924D-4792-B9F7-3D317E0EA44D}" cxnId="{0767D7D4-DAEA-44A8-BE6F-354EBBDFE342}" type="sibTrans">
      <dgm:prSet/>
      <dgm:spPr/>
      <dgm:t>
        <a:bodyPr/>
        <a:lstStyle/>
        <a:p>
          <a:endParaRPr lang="en-US"/>
        </a:p>
      </dgm:t>
    </dgm:pt>
    <dgm:pt modelId="{7F510DBC-8A33-46E5-B074-192FB9F9F4CD}">
      <dgm:prSet/>
      <dgm:spPr/>
      <dgm:t>
        <a:bodyPr/>
        <a:lstStyle/>
        <a:p>
          <a:r>
            <a:rPr lang="en-US"/>
            <a:t>Encourage local production to replace imports. </a:t>
          </a:r>
        </a:p>
      </dgm:t>
    </dgm:pt>
    <dgm:pt modelId="{1E186990-F994-434F-8854-90281CF4FFB8}" cxnId="{43C1A261-838E-40D7-8FC3-9112E3B24B16}" type="parTrans">
      <dgm:prSet/>
      <dgm:spPr/>
      <dgm:t>
        <a:bodyPr/>
        <a:lstStyle/>
        <a:p>
          <a:endParaRPr lang="en-US"/>
        </a:p>
      </dgm:t>
    </dgm:pt>
    <dgm:pt modelId="{72FB6230-D83B-4BE7-B339-EFF1E56BDB92}" cxnId="{43C1A261-838E-40D7-8FC3-9112E3B24B16}" type="sibTrans">
      <dgm:prSet/>
      <dgm:spPr/>
      <dgm:t>
        <a:bodyPr/>
        <a:lstStyle/>
        <a:p>
          <a:endParaRPr lang="en-US"/>
        </a:p>
      </dgm:t>
    </dgm:pt>
    <dgm:pt modelId="{813A8FDD-69A0-4418-9D7C-C4CE778954D1}">
      <dgm:prSet/>
      <dgm:spPr/>
      <dgm:t>
        <a:bodyPr/>
        <a:lstStyle/>
        <a:p>
          <a:r>
            <a:rPr lang="en-US"/>
            <a:t>To ensure national security by protecting defence oriented industries </a:t>
          </a:r>
        </a:p>
      </dgm:t>
    </dgm:pt>
    <dgm:pt modelId="{4B17B45A-BD3C-4A36-8E3E-5CC712B6B673}" cxnId="{96554857-B2ED-4A1F-80A8-43CA478C289E}" type="parTrans">
      <dgm:prSet/>
      <dgm:spPr/>
      <dgm:t>
        <a:bodyPr/>
        <a:lstStyle/>
        <a:p>
          <a:endParaRPr lang="en-US"/>
        </a:p>
      </dgm:t>
    </dgm:pt>
    <dgm:pt modelId="{FBF8D0C3-2402-4F99-B7BC-AD0D10C16C00}" cxnId="{96554857-B2ED-4A1F-80A8-43CA478C289E}" type="sibTrans">
      <dgm:prSet/>
      <dgm:spPr/>
      <dgm:t>
        <a:bodyPr/>
        <a:lstStyle/>
        <a:p>
          <a:endParaRPr lang="en-US"/>
        </a:p>
      </dgm:t>
    </dgm:pt>
    <dgm:pt modelId="{EFB8BBA5-1B49-4984-B497-87018E9B3DE6}" type="pres">
      <dgm:prSet presAssocID="{A37ACCBC-7B7A-4599-A354-496AFFBB6D69}" presName="root" presStyleCnt="0">
        <dgm:presLayoutVars>
          <dgm:dir/>
          <dgm:resizeHandles val="exact"/>
        </dgm:presLayoutVars>
      </dgm:prSet>
      <dgm:spPr/>
    </dgm:pt>
    <dgm:pt modelId="{CF961ABC-11E3-4727-A129-D7C2ECA8072C}" type="pres">
      <dgm:prSet presAssocID="{0EFFD11E-1390-41C4-AEBF-5D1C559A25C7}" presName="compNode" presStyleCnt="0"/>
      <dgm:spPr/>
    </dgm:pt>
    <dgm:pt modelId="{A465A0D4-85DA-482A-BC5A-2A15B4C783FE}" type="pres">
      <dgm:prSet presAssocID="{0EFFD11E-1390-41C4-AEBF-5D1C559A25C7}" presName="bgRect" presStyleLbl="bgShp" presStyleIdx="0" presStyleCnt="5"/>
      <dgm:spPr/>
    </dgm:pt>
    <dgm:pt modelId="{D711C45C-2698-463B-B781-46CAD2F3578F}" type="pres">
      <dgm:prSet presAssocID="{0EFFD11E-1390-41C4-AEBF-5D1C559A25C7}"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pt>
    <dgm:pt modelId="{7A8E3270-CB78-47F1-95F1-2C1EA5DE5A34}" type="pres">
      <dgm:prSet presAssocID="{0EFFD11E-1390-41C4-AEBF-5D1C559A25C7}" presName="spaceRect" presStyleCnt="0"/>
      <dgm:spPr/>
    </dgm:pt>
    <dgm:pt modelId="{F50D6075-D75A-4F90-B48C-9264951521FF}" type="pres">
      <dgm:prSet presAssocID="{0EFFD11E-1390-41C4-AEBF-5D1C559A25C7}" presName="parTx" presStyleLbl="revTx" presStyleIdx="0" presStyleCnt="5">
        <dgm:presLayoutVars>
          <dgm:chMax val="0"/>
          <dgm:chPref val="0"/>
        </dgm:presLayoutVars>
      </dgm:prSet>
      <dgm:spPr/>
    </dgm:pt>
    <dgm:pt modelId="{1187DFA3-3808-44AD-BD2E-7D175AA72145}" type="pres">
      <dgm:prSet presAssocID="{9EB379D0-66D5-4C8D-AE47-92E0B5C8CA45}" presName="sibTrans" presStyleCnt="0"/>
      <dgm:spPr/>
    </dgm:pt>
    <dgm:pt modelId="{3257F350-7AE9-46DD-B3B2-4552217CE408}" type="pres">
      <dgm:prSet presAssocID="{9449FFBF-55B6-4DA8-9FC6-26C5A95379B7}" presName="compNode" presStyleCnt="0"/>
      <dgm:spPr/>
    </dgm:pt>
    <dgm:pt modelId="{1E54982A-22E6-45D9-B32A-EA09EC435100}" type="pres">
      <dgm:prSet presAssocID="{9449FFBF-55B6-4DA8-9FC6-26C5A95379B7}" presName="bgRect" presStyleLbl="bgShp" presStyleIdx="1" presStyleCnt="5"/>
      <dgm:spPr/>
    </dgm:pt>
    <dgm:pt modelId="{26AEDCFD-3686-4321-B56F-8C52DDFE6540}" type="pres">
      <dgm:prSet presAssocID="{9449FFBF-55B6-4DA8-9FC6-26C5A95379B7}"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pt>
    <dgm:pt modelId="{A1FF339B-BD87-4ED6-B6F0-6AE625AC4E97}" type="pres">
      <dgm:prSet presAssocID="{9449FFBF-55B6-4DA8-9FC6-26C5A95379B7}" presName="spaceRect" presStyleCnt="0"/>
      <dgm:spPr/>
    </dgm:pt>
    <dgm:pt modelId="{23229053-24E9-4A4E-B841-A651BBFBC0EB}" type="pres">
      <dgm:prSet presAssocID="{9449FFBF-55B6-4DA8-9FC6-26C5A95379B7}" presName="parTx" presStyleLbl="revTx" presStyleIdx="1" presStyleCnt="5">
        <dgm:presLayoutVars>
          <dgm:chMax val="0"/>
          <dgm:chPref val="0"/>
        </dgm:presLayoutVars>
      </dgm:prSet>
      <dgm:spPr/>
    </dgm:pt>
    <dgm:pt modelId="{2080A7C7-C9CB-47B8-A061-21206D788516}" type="pres">
      <dgm:prSet presAssocID="{4D682668-7AA2-490A-93F1-4459AF7AF1B5}" presName="sibTrans" presStyleCnt="0"/>
      <dgm:spPr/>
    </dgm:pt>
    <dgm:pt modelId="{A9A0E1DC-5AA9-4492-8BBD-9DE61B4149FB}" type="pres">
      <dgm:prSet presAssocID="{D357428E-B749-4522-BDDF-268AA6036515}" presName="compNode" presStyleCnt="0"/>
      <dgm:spPr/>
    </dgm:pt>
    <dgm:pt modelId="{F33A264E-8D25-49BB-B7E9-81CED79CB841}" type="pres">
      <dgm:prSet presAssocID="{D357428E-B749-4522-BDDF-268AA6036515}" presName="bgRect" presStyleLbl="bgShp" presStyleIdx="2" presStyleCnt="5"/>
      <dgm:spPr/>
    </dgm:pt>
    <dgm:pt modelId="{80B1B68F-C8FF-43DA-AD35-B7A16BD566A8}" type="pres">
      <dgm:prSet presAssocID="{D357428E-B749-4522-BDDF-268AA6036515}"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pt>
    <dgm:pt modelId="{CCC74062-5AA1-4EC8-911D-AE5F510C9808}" type="pres">
      <dgm:prSet presAssocID="{D357428E-B749-4522-BDDF-268AA6036515}" presName="spaceRect" presStyleCnt="0"/>
      <dgm:spPr/>
    </dgm:pt>
    <dgm:pt modelId="{EE413970-B99F-4F73-B515-334C8B96DFDD}" type="pres">
      <dgm:prSet presAssocID="{D357428E-B749-4522-BDDF-268AA6036515}" presName="parTx" presStyleLbl="revTx" presStyleIdx="2" presStyleCnt="5">
        <dgm:presLayoutVars>
          <dgm:chMax val="0"/>
          <dgm:chPref val="0"/>
        </dgm:presLayoutVars>
      </dgm:prSet>
      <dgm:spPr/>
    </dgm:pt>
    <dgm:pt modelId="{BCD57D0B-E967-4F04-A1BF-3F7846D8725B}" type="pres">
      <dgm:prSet presAssocID="{C6ABD62B-924D-4792-B9F7-3D317E0EA44D}" presName="sibTrans" presStyleCnt="0"/>
      <dgm:spPr/>
    </dgm:pt>
    <dgm:pt modelId="{89DBDBA6-866F-4368-9FD0-F530254B59D6}" type="pres">
      <dgm:prSet presAssocID="{7F510DBC-8A33-46E5-B074-192FB9F9F4CD}" presName="compNode" presStyleCnt="0"/>
      <dgm:spPr/>
    </dgm:pt>
    <dgm:pt modelId="{2D9B1B5E-A8B9-408F-8392-EC30099ECB89}" type="pres">
      <dgm:prSet presAssocID="{7F510DBC-8A33-46E5-B074-192FB9F9F4CD}" presName="bgRect" presStyleLbl="bgShp" presStyleIdx="3" presStyleCnt="5"/>
      <dgm:spPr/>
    </dgm:pt>
    <dgm:pt modelId="{F855262E-9766-4EF7-810E-D71AF0210488}" type="pres">
      <dgm:prSet presAssocID="{7F510DBC-8A33-46E5-B074-192FB9F9F4CD}"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pt>
    <dgm:pt modelId="{40920760-4AD2-406E-A745-00030F56CC9E}" type="pres">
      <dgm:prSet presAssocID="{7F510DBC-8A33-46E5-B074-192FB9F9F4CD}" presName="spaceRect" presStyleCnt="0"/>
      <dgm:spPr/>
    </dgm:pt>
    <dgm:pt modelId="{7D481404-DD96-4DD6-8029-F54BFC40DA28}" type="pres">
      <dgm:prSet presAssocID="{7F510DBC-8A33-46E5-B074-192FB9F9F4CD}" presName="parTx" presStyleLbl="revTx" presStyleIdx="3" presStyleCnt="5">
        <dgm:presLayoutVars>
          <dgm:chMax val="0"/>
          <dgm:chPref val="0"/>
        </dgm:presLayoutVars>
      </dgm:prSet>
      <dgm:spPr/>
    </dgm:pt>
    <dgm:pt modelId="{D33B8006-EEC4-4CF9-96DA-E6847C3B9355}" type="pres">
      <dgm:prSet presAssocID="{72FB6230-D83B-4BE7-B339-EFF1E56BDB92}" presName="sibTrans" presStyleCnt="0"/>
      <dgm:spPr/>
    </dgm:pt>
    <dgm:pt modelId="{B8F050D3-B0A5-49C1-B623-A5AD30EE09FE}" type="pres">
      <dgm:prSet presAssocID="{813A8FDD-69A0-4418-9D7C-C4CE778954D1}" presName="compNode" presStyleCnt="0"/>
      <dgm:spPr/>
    </dgm:pt>
    <dgm:pt modelId="{68B1C847-6671-415F-9466-FB5FD1BFAF54}" type="pres">
      <dgm:prSet presAssocID="{813A8FDD-69A0-4418-9D7C-C4CE778954D1}" presName="bgRect" presStyleLbl="bgShp" presStyleIdx="4" presStyleCnt="5"/>
      <dgm:spPr/>
    </dgm:pt>
    <dgm:pt modelId="{AD0030A5-8917-4121-83A7-6451B3598BCC}" type="pres">
      <dgm:prSet presAssocID="{813A8FDD-69A0-4418-9D7C-C4CE778954D1}"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pt>
    <dgm:pt modelId="{2F6B8454-D5E9-4475-B033-28982789758C}" type="pres">
      <dgm:prSet presAssocID="{813A8FDD-69A0-4418-9D7C-C4CE778954D1}" presName="spaceRect" presStyleCnt="0"/>
      <dgm:spPr/>
    </dgm:pt>
    <dgm:pt modelId="{6225871F-1CBF-43EE-B348-3BF68B3CC790}" type="pres">
      <dgm:prSet presAssocID="{813A8FDD-69A0-4418-9D7C-C4CE778954D1}" presName="parTx" presStyleLbl="revTx" presStyleIdx="4" presStyleCnt="5">
        <dgm:presLayoutVars>
          <dgm:chMax val="0"/>
          <dgm:chPref val="0"/>
        </dgm:presLayoutVars>
      </dgm:prSet>
      <dgm:spPr/>
    </dgm:pt>
  </dgm:ptLst>
  <dgm:cxnLst>
    <dgm:cxn modelId="{E623E218-5C1B-42E5-ACEC-DAE9D8456795}" type="presOf" srcId="{A37ACCBC-7B7A-4599-A354-496AFFBB6D69}" destId="{EFB8BBA5-1B49-4984-B497-87018E9B3DE6}" srcOrd="0" destOrd="0" presId="urn:microsoft.com/office/officeart/2018/2/layout/IconVerticalSolidList"/>
    <dgm:cxn modelId="{5D06BF1C-9E7F-4FE5-A73B-F7841966C375}" type="presOf" srcId="{7F510DBC-8A33-46E5-B074-192FB9F9F4CD}" destId="{7D481404-DD96-4DD6-8029-F54BFC40DA28}" srcOrd="0" destOrd="0" presId="urn:microsoft.com/office/officeart/2018/2/layout/IconVerticalSolidList"/>
    <dgm:cxn modelId="{43C1A261-838E-40D7-8FC3-9112E3B24B16}" srcId="{A37ACCBC-7B7A-4599-A354-496AFFBB6D69}" destId="{7F510DBC-8A33-46E5-B074-192FB9F9F4CD}" srcOrd="3" destOrd="0" parTransId="{1E186990-F994-434F-8854-90281CF4FFB8}" sibTransId="{72FB6230-D83B-4BE7-B339-EFF1E56BDB92}"/>
    <dgm:cxn modelId="{0C1EA263-0946-404C-ACE7-E5BDE8AE2574}" type="presOf" srcId="{0EFFD11E-1390-41C4-AEBF-5D1C559A25C7}" destId="{F50D6075-D75A-4F90-B48C-9264951521FF}" srcOrd="0" destOrd="0" presId="urn:microsoft.com/office/officeart/2018/2/layout/IconVerticalSolidList"/>
    <dgm:cxn modelId="{95067369-051F-4799-8232-FCBEC212BF30}" srcId="{A37ACCBC-7B7A-4599-A354-496AFFBB6D69}" destId="{9449FFBF-55B6-4DA8-9FC6-26C5A95379B7}" srcOrd="1" destOrd="0" parTransId="{AF8A2A29-A34A-4BDA-8AFC-9277331D8D41}" sibTransId="{4D682668-7AA2-490A-93F1-4459AF7AF1B5}"/>
    <dgm:cxn modelId="{210FBE71-4827-4D53-B740-D44B054F49D5}" type="presOf" srcId="{9449FFBF-55B6-4DA8-9FC6-26C5A95379B7}" destId="{23229053-24E9-4A4E-B841-A651BBFBC0EB}" srcOrd="0" destOrd="0" presId="urn:microsoft.com/office/officeart/2018/2/layout/IconVerticalSolidList"/>
    <dgm:cxn modelId="{96554857-B2ED-4A1F-80A8-43CA478C289E}" srcId="{A37ACCBC-7B7A-4599-A354-496AFFBB6D69}" destId="{813A8FDD-69A0-4418-9D7C-C4CE778954D1}" srcOrd="4" destOrd="0" parTransId="{4B17B45A-BD3C-4A36-8E3E-5CC712B6B673}" sibTransId="{FBF8D0C3-2402-4F99-B7BC-AD0D10C16C00}"/>
    <dgm:cxn modelId="{F398A5A8-D625-45FF-B2AD-B7323E0ED547}" srcId="{A37ACCBC-7B7A-4599-A354-496AFFBB6D69}" destId="{0EFFD11E-1390-41C4-AEBF-5D1C559A25C7}" srcOrd="0" destOrd="0" parTransId="{210CBB7A-A6D2-43A9-AF18-9562D592E323}" sibTransId="{9EB379D0-66D5-4C8D-AE47-92E0B5C8CA45}"/>
    <dgm:cxn modelId="{0767D7D4-DAEA-44A8-BE6F-354EBBDFE342}" srcId="{A37ACCBC-7B7A-4599-A354-496AFFBB6D69}" destId="{D357428E-B749-4522-BDDF-268AA6036515}" srcOrd="2" destOrd="0" parTransId="{A3411C64-20EB-493E-8011-00644174AFF7}" sibTransId="{C6ABD62B-924D-4792-B9F7-3D317E0EA44D}"/>
    <dgm:cxn modelId="{943B10D6-931B-4522-AA5F-7D1A579A7FB8}" type="presOf" srcId="{813A8FDD-69A0-4418-9D7C-C4CE778954D1}" destId="{6225871F-1CBF-43EE-B348-3BF68B3CC790}" srcOrd="0" destOrd="0" presId="urn:microsoft.com/office/officeart/2018/2/layout/IconVerticalSolidList"/>
    <dgm:cxn modelId="{2597AAEB-6E21-469D-88A0-0CABD344AAE4}" type="presOf" srcId="{D357428E-B749-4522-BDDF-268AA6036515}" destId="{EE413970-B99F-4F73-B515-334C8B96DFDD}" srcOrd="0" destOrd="0" presId="urn:microsoft.com/office/officeart/2018/2/layout/IconVerticalSolidList"/>
    <dgm:cxn modelId="{EBB5D5D4-9D14-47DF-B0FF-9B8A1D4E14E2}" type="presParOf" srcId="{EFB8BBA5-1B49-4984-B497-87018E9B3DE6}" destId="{CF961ABC-11E3-4727-A129-D7C2ECA8072C}" srcOrd="0" destOrd="0" presId="urn:microsoft.com/office/officeart/2018/2/layout/IconVerticalSolidList"/>
    <dgm:cxn modelId="{BCAA97B3-24FB-40D4-BEDB-C70FC43C3857}" type="presParOf" srcId="{CF961ABC-11E3-4727-A129-D7C2ECA8072C}" destId="{A465A0D4-85DA-482A-BC5A-2A15B4C783FE}" srcOrd="0" destOrd="0" presId="urn:microsoft.com/office/officeart/2018/2/layout/IconVerticalSolidList"/>
    <dgm:cxn modelId="{7C9C0D1A-411C-4072-BF15-AC49FC147EA1}" type="presParOf" srcId="{CF961ABC-11E3-4727-A129-D7C2ECA8072C}" destId="{D711C45C-2698-463B-B781-46CAD2F3578F}" srcOrd="1" destOrd="0" presId="urn:microsoft.com/office/officeart/2018/2/layout/IconVerticalSolidList"/>
    <dgm:cxn modelId="{8801D38F-12D7-4208-9981-7180196111A1}" type="presParOf" srcId="{CF961ABC-11E3-4727-A129-D7C2ECA8072C}" destId="{7A8E3270-CB78-47F1-95F1-2C1EA5DE5A34}" srcOrd="2" destOrd="0" presId="urn:microsoft.com/office/officeart/2018/2/layout/IconVerticalSolidList"/>
    <dgm:cxn modelId="{7E5026D8-4DEB-4C29-8FE6-10AC9B7DA793}" type="presParOf" srcId="{CF961ABC-11E3-4727-A129-D7C2ECA8072C}" destId="{F50D6075-D75A-4F90-B48C-9264951521FF}" srcOrd="3" destOrd="0" presId="urn:microsoft.com/office/officeart/2018/2/layout/IconVerticalSolidList"/>
    <dgm:cxn modelId="{57238CA9-D8DE-4A43-85A2-31B36F28C159}" type="presParOf" srcId="{EFB8BBA5-1B49-4984-B497-87018E9B3DE6}" destId="{1187DFA3-3808-44AD-BD2E-7D175AA72145}" srcOrd="1" destOrd="0" presId="urn:microsoft.com/office/officeart/2018/2/layout/IconVerticalSolidList"/>
    <dgm:cxn modelId="{D18F1818-A713-4CBC-8C02-421A47E014A9}" type="presParOf" srcId="{EFB8BBA5-1B49-4984-B497-87018E9B3DE6}" destId="{3257F350-7AE9-46DD-B3B2-4552217CE408}" srcOrd="2" destOrd="0" presId="urn:microsoft.com/office/officeart/2018/2/layout/IconVerticalSolidList"/>
    <dgm:cxn modelId="{3C87AC30-4DAB-4D89-9DF6-5243BC3D71E1}" type="presParOf" srcId="{3257F350-7AE9-46DD-B3B2-4552217CE408}" destId="{1E54982A-22E6-45D9-B32A-EA09EC435100}" srcOrd="0" destOrd="0" presId="urn:microsoft.com/office/officeart/2018/2/layout/IconVerticalSolidList"/>
    <dgm:cxn modelId="{2FCA4B05-0626-48B4-8E98-8F090ACBE722}" type="presParOf" srcId="{3257F350-7AE9-46DD-B3B2-4552217CE408}" destId="{26AEDCFD-3686-4321-B56F-8C52DDFE6540}" srcOrd="1" destOrd="0" presId="urn:microsoft.com/office/officeart/2018/2/layout/IconVerticalSolidList"/>
    <dgm:cxn modelId="{20241FB8-ED7B-4B29-9876-2FF66D4906AC}" type="presParOf" srcId="{3257F350-7AE9-46DD-B3B2-4552217CE408}" destId="{A1FF339B-BD87-4ED6-B6F0-6AE625AC4E97}" srcOrd="2" destOrd="0" presId="urn:microsoft.com/office/officeart/2018/2/layout/IconVerticalSolidList"/>
    <dgm:cxn modelId="{075BD6E3-7931-4BE2-81C4-027B147BA6CD}" type="presParOf" srcId="{3257F350-7AE9-46DD-B3B2-4552217CE408}" destId="{23229053-24E9-4A4E-B841-A651BBFBC0EB}" srcOrd="3" destOrd="0" presId="urn:microsoft.com/office/officeart/2018/2/layout/IconVerticalSolidList"/>
    <dgm:cxn modelId="{29F31652-8F88-4882-9C5C-3E38E3399C03}" type="presParOf" srcId="{EFB8BBA5-1B49-4984-B497-87018E9B3DE6}" destId="{2080A7C7-C9CB-47B8-A061-21206D788516}" srcOrd="3" destOrd="0" presId="urn:microsoft.com/office/officeart/2018/2/layout/IconVerticalSolidList"/>
    <dgm:cxn modelId="{E504D8D5-D0E1-4721-B23E-E2FFD1FFB509}" type="presParOf" srcId="{EFB8BBA5-1B49-4984-B497-87018E9B3DE6}" destId="{A9A0E1DC-5AA9-4492-8BBD-9DE61B4149FB}" srcOrd="4" destOrd="0" presId="urn:microsoft.com/office/officeart/2018/2/layout/IconVerticalSolidList"/>
    <dgm:cxn modelId="{37F24A07-041C-4084-8266-B83E5EE8A6B9}" type="presParOf" srcId="{A9A0E1DC-5AA9-4492-8BBD-9DE61B4149FB}" destId="{F33A264E-8D25-49BB-B7E9-81CED79CB841}" srcOrd="0" destOrd="0" presId="urn:microsoft.com/office/officeart/2018/2/layout/IconVerticalSolidList"/>
    <dgm:cxn modelId="{D636159D-A968-44B5-BACF-FD5FA7A84F78}" type="presParOf" srcId="{A9A0E1DC-5AA9-4492-8BBD-9DE61B4149FB}" destId="{80B1B68F-C8FF-43DA-AD35-B7A16BD566A8}" srcOrd="1" destOrd="0" presId="urn:microsoft.com/office/officeart/2018/2/layout/IconVerticalSolidList"/>
    <dgm:cxn modelId="{E0135839-A5D0-4683-8401-7BCD8D129B8A}" type="presParOf" srcId="{A9A0E1DC-5AA9-4492-8BBD-9DE61B4149FB}" destId="{CCC74062-5AA1-4EC8-911D-AE5F510C9808}" srcOrd="2" destOrd="0" presId="urn:microsoft.com/office/officeart/2018/2/layout/IconVerticalSolidList"/>
    <dgm:cxn modelId="{AFB5AB80-BC09-4989-9C21-61B145B5EB5C}" type="presParOf" srcId="{A9A0E1DC-5AA9-4492-8BBD-9DE61B4149FB}" destId="{EE413970-B99F-4F73-B515-334C8B96DFDD}" srcOrd="3" destOrd="0" presId="urn:microsoft.com/office/officeart/2018/2/layout/IconVerticalSolidList"/>
    <dgm:cxn modelId="{85947ABA-65ED-43F1-902F-6FC41DE473F4}" type="presParOf" srcId="{EFB8BBA5-1B49-4984-B497-87018E9B3DE6}" destId="{BCD57D0B-E967-4F04-A1BF-3F7846D8725B}" srcOrd="5" destOrd="0" presId="urn:microsoft.com/office/officeart/2018/2/layout/IconVerticalSolidList"/>
    <dgm:cxn modelId="{0A04D073-163C-4D9E-8C90-DC101A70B41F}" type="presParOf" srcId="{EFB8BBA5-1B49-4984-B497-87018E9B3DE6}" destId="{89DBDBA6-866F-4368-9FD0-F530254B59D6}" srcOrd="6" destOrd="0" presId="urn:microsoft.com/office/officeart/2018/2/layout/IconVerticalSolidList"/>
    <dgm:cxn modelId="{1CE9045A-68E6-4F3F-96B4-47290EFAA862}" type="presParOf" srcId="{89DBDBA6-866F-4368-9FD0-F530254B59D6}" destId="{2D9B1B5E-A8B9-408F-8392-EC30099ECB89}" srcOrd="0" destOrd="0" presId="urn:microsoft.com/office/officeart/2018/2/layout/IconVerticalSolidList"/>
    <dgm:cxn modelId="{9C552B92-CA2F-41A6-9F49-92B3E79EDA01}" type="presParOf" srcId="{89DBDBA6-866F-4368-9FD0-F530254B59D6}" destId="{F855262E-9766-4EF7-810E-D71AF0210488}" srcOrd="1" destOrd="0" presId="urn:microsoft.com/office/officeart/2018/2/layout/IconVerticalSolidList"/>
    <dgm:cxn modelId="{6C80A1C9-BADD-4511-81F8-9F7DED5727D6}" type="presParOf" srcId="{89DBDBA6-866F-4368-9FD0-F530254B59D6}" destId="{40920760-4AD2-406E-A745-00030F56CC9E}" srcOrd="2" destOrd="0" presId="urn:microsoft.com/office/officeart/2018/2/layout/IconVerticalSolidList"/>
    <dgm:cxn modelId="{9BF93D5F-4E67-4981-B12E-10282D51E723}" type="presParOf" srcId="{89DBDBA6-866F-4368-9FD0-F530254B59D6}" destId="{7D481404-DD96-4DD6-8029-F54BFC40DA28}" srcOrd="3" destOrd="0" presId="urn:microsoft.com/office/officeart/2018/2/layout/IconVerticalSolidList"/>
    <dgm:cxn modelId="{CB8B693D-1F0B-49A9-827B-447D399DFAD7}" type="presParOf" srcId="{EFB8BBA5-1B49-4984-B497-87018E9B3DE6}" destId="{D33B8006-EEC4-4CF9-96DA-E6847C3B9355}" srcOrd="7" destOrd="0" presId="urn:microsoft.com/office/officeart/2018/2/layout/IconVerticalSolidList"/>
    <dgm:cxn modelId="{E31C483E-78ED-4106-A3AF-B7D7BE6E7979}" type="presParOf" srcId="{EFB8BBA5-1B49-4984-B497-87018E9B3DE6}" destId="{B8F050D3-B0A5-49C1-B623-A5AD30EE09FE}" srcOrd="8" destOrd="0" presId="urn:microsoft.com/office/officeart/2018/2/layout/IconVerticalSolidList"/>
    <dgm:cxn modelId="{4E30550F-65C4-409D-B3C4-AA6F91EB35D1}" type="presParOf" srcId="{B8F050D3-B0A5-49C1-B623-A5AD30EE09FE}" destId="{68B1C847-6671-415F-9466-FB5FD1BFAF54}" srcOrd="0" destOrd="0" presId="urn:microsoft.com/office/officeart/2018/2/layout/IconVerticalSolidList"/>
    <dgm:cxn modelId="{DC3E6AE0-0E65-4EDD-ADFE-FDE1E5662E20}" type="presParOf" srcId="{B8F050D3-B0A5-49C1-B623-A5AD30EE09FE}" destId="{AD0030A5-8917-4121-83A7-6451B3598BCC}" srcOrd="1" destOrd="0" presId="urn:microsoft.com/office/officeart/2018/2/layout/IconVerticalSolidList"/>
    <dgm:cxn modelId="{3A788DD8-C4E2-4F17-8142-6E0093A1D79C}" type="presParOf" srcId="{B8F050D3-B0A5-49C1-B623-A5AD30EE09FE}" destId="{2F6B8454-D5E9-4475-B033-28982789758C}" srcOrd="2" destOrd="0" presId="urn:microsoft.com/office/officeart/2018/2/layout/IconVerticalSolidList"/>
    <dgm:cxn modelId="{1C484D90-F960-4569-81DB-23F5EA83BA94}" type="presParOf" srcId="{B8F050D3-B0A5-49C1-B623-A5AD30EE09FE}" destId="{6225871F-1CBF-43EE-B348-3BF68B3CC790}" srcOrd="3" destOrd="0" presId="urn:microsoft.com/office/officeart/2018/2/layout/IconVerticalSolidList"/>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5CB3D5D-6519-468D-9472-BCB22C79EFA7}"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01DE3B2B-F77B-47CB-B517-F1CFF91A32B8}">
      <dgm:prSet/>
      <dgm:spPr/>
      <dgm:t>
        <a:bodyPr/>
        <a:lstStyle/>
        <a:p>
          <a:r>
            <a:rPr lang="en-ZA"/>
            <a:t>Encourage local and foreign direct investment.</a:t>
          </a:r>
          <a:endParaRPr lang="en-US"/>
        </a:p>
      </dgm:t>
    </dgm:pt>
    <dgm:pt modelId="{9F8FC5E7-CDE8-4B22-AAA3-A5FB0FA4BD9B}" cxnId="{EF99BBE8-019B-4301-A376-24964BC6F230}" type="parTrans">
      <dgm:prSet/>
      <dgm:spPr/>
      <dgm:t>
        <a:bodyPr/>
        <a:lstStyle/>
        <a:p>
          <a:endParaRPr lang="en-US"/>
        </a:p>
      </dgm:t>
    </dgm:pt>
    <dgm:pt modelId="{B280A8E8-1CA2-4502-B2BB-807689D51861}" cxnId="{EF99BBE8-019B-4301-A376-24964BC6F230}" type="sibTrans">
      <dgm:prSet/>
      <dgm:spPr/>
      <dgm:t>
        <a:bodyPr/>
        <a:lstStyle/>
        <a:p>
          <a:endParaRPr lang="en-US"/>
        </a:p>
      </dgm:t>
    </dgm:pt>
    <dgm:pt modelId="{29597BB4-0772-4435-AC3A-93B231F738F7}">
      <dgm:prSet/>
      <dgm:spPr/>
      <dgm:t>
        <a:bodyPr/>
        <a:lstStyle/>
        <a:p>
          <a:r>
            <a:rPr lang="en-ZA"/>
            <a:t>Reduce balance of payments problems.</a:t>
          </a:r>
          <a:endParaRPr lang="en-US"/>
        </a:p>
      </dgm:t>
    </dgm:pt>
    <dgm:pt modelId="{FF4D6DCB-7FC5-4EDC-91E0-F54FCA44387E}" cxnId="{8ACEF01F-3A8B-4C50-85D1-C24317FF7946}" type="parTrans">
      <dgm:prSet/>
      <dgm:spPr/>
      <dgm:t>
        <a:bodyPr/>
        <a:lstStyle/>
        <a:p>
          <a:endParaRPr lang="en-US"/>
        </a:p>
      </dgm:t>
    </dgm:pt>
    <dgm:pt modelId="{EE985547-859E-467A-9EF0-1C5C1747D072}" cxnId="{8ACEF01F-3A8B-4C50-85D1-C24317FF7946}" type="sibTrans">
      <dgm:prSet/>
      <dgm:spPr/>
      <dgm:t>
        <a:bodyPr/>
        <a:lstStyle/>
        <a:p>
          <a:endParaRPr lang="en-US"/>
        </a:p>
      </dgm:t>
    </dgm:pt>
    <dgm:pt modelId="{9B263A49-E25F-420F-9396-842595AF06F1}">
      <dgm:prSet/>
      <dgm:spPr/>
      <dgm:t>
        <a:bodyPr/>
        <a:lstStyle/>
        <a:p>
          <a:r>
            <a:rPr lang="en-ZA"/>
            <a:t>Promote export activity</a:t>
          </a:r>
          <a:endParaRPr lang="en-US"/>
        </a:p>
      </dgm:t>
    </dgm:pt>
    <dgm:pt modelId="{E676A084-CAFD-4560-B8BD-7C9CA3AAF1C8}" cxnId="{C5BA2216-05C1-490E-B8EB-5E657F81B79A}" type="parTrans">
      <dgm:prSet/>
      <dgm:spPr/>
      <dgm:t>
        <a:bodyPr/>
        <a:lstStyle/>
        <a:p>
          <a:endParaRPr lang="en-US"/>
        </a:p>
      </dgm:t>
    </dgm:pt>
    <dgm:pt modelId="{088FDE1B-5496-4250-ADB5-640A3CB21096}" cxnId="{C5BA2216-05C1-490E-B8EB-5E657F81B79A}" type="sibTrans">
      <dgm:prSet/>
      <dgm:spPr/>
      <dgm:t>
        <a:bodyPr/>
        <a:lstStyle/>
        <a:p>
          <a:endParaRPr lang="en-US"/>
        </a:p>
      </dgm:t>
    </dgm:pt>
    <dgm:pt modelId="{3B4DE41D-793F-478E-9B01-170F473BA2FE}">
      <dgm:prSet/>
      <dgm:spPr/>
      <dgm:t>
        <a:bodyPr/>
        <a:lstStyle/>
        <a:p>
          <a:r>
            <a:rPr lang="en-ZA"/>
            <a:t>To prevent dumping</a:t>
          </a:r>
          <a:endParaRPr lang="en-US"/>
        </a:p>
      </dgm:t>
    </dgm:pt>
    <dgm:pt modelId="{34E78D07-45A6-44CD-81A0-10DC1D0BFD15}" cxnId="{574F29EF-BBCE-4F39-A5C5-D6BC7C021B79}" type="parTrans">
      <dgm:prSet/>
      <dgm:spPr/>
      <dgm:t>
        <a:bodyPr/>
        <a:lstStyle/>
        <a:p>
          <a:endParaRPr lang="en-US"/>
        </a:p>
      </dgm:t>
    </dgm:pt>
    <dgm:pt modelId="{1BD9F26B-D655-4480-BE16-1BD751A7F583}" cxnId="{574F29EF-BBCE-4F39-A5C5-D6BC7C021B79}" type="sibTrans">
      <dgm:prSet/>
      <dgm:spPr/>
      <dgm:t>
        <a:bodyPr/>
        <a:lstStyle/>
        <a:p>
          <a:endParaRPr lang="en-US"/>
        </a:p>
      </dgm:t>
    </dgm:pt>
    <dgm:pt modelId="{A7B93D3F-AB8A-4829-A9BF-D93AEFCF35BF}">
      <dgm:prSet/>
      <dgm:spPr/>
      <dgm:t>
        <a:bodyPr/>
        <a:lstStyle/>
        <a:p>
          <a:r>
            <a:rPr lang="en-ZA"/>
            <a:t>Promote political objectives</a:t>
          </a:r>
          <a:endParaRPr lang="en-US"/>
        </a:p>
      </dgm:t>
    </dgm:pt>
    <dgm:pt modelId="{8EE03425-2B98-4AAB-91EC-B91F867FB914}" cxnId="{C7318162-3511-493E-9D29-714DD0446A86}" type="parTrans">
      <dgm:prSet/>
      <dgm:spPr/>
      <dgm:t>
        <a:bodyPr/>
        <a:lstStyle/>
        <a:p>
          <a:endParaRPr lang="en-US"/>
        </a:p>
      </dgm:t>
    </dgm:pt>
    <dgm:pt modelId="{47A6FF43-9217-4692-A477-E68E910B0E22}" cxnId="{C7318162-3511-493E-9D29-714DD0446A86}" type="sibTrans">
      <dgm:prSet/>
      <dgm:spPr/>
      <dgm:t>
        <a:bodyPr/>
        <a:lstStyle/>
        <a:p>
          <a:endParaRPr lang="en-US"/>
        </a:p>
      </dgm:t>
    </dgm:pt>
    <dgm:pt modelId="{0A16FCFD-80B6-493D-97EE-8E0CC76DAFDC}" type="pres">
      <dgm:prSet presAssocID="{75CB3D5D-6519-468D-9472-BCB22C79EFA7}" presName="root" presStyleCnt="0">
        <dgm:presLayoutVars>
          <dgm:dir/>
          <dgm:resizeHandles val="exact"/>
        </dgm:presLayoutVars>
      </dgm:prSet>
      <dgm:spPr/>
    </dgm:pt>
    <dgm:pt modelId="{DAA1A135-8B17-4C2C-9589-8D6FC65253E5}" type="pres">
      <dgm:prSet presAssocID="{01DE3B2B-F77B-47CB-B517-F1CFF91A32B8}" presName="compNode" presStyleCnt="0"/>
      <dgm:spPr/>
    </dgm:pt>
    <dgm:pt modelId="{1B37E225-4414-4846-A7B9-DCE05435A826}" type="pres">
      <dgm:prSet presAssocID="{01DE3B2B-F77B-47CB-B517-F1CFF91A32B8}" presName="bgRect" presStyleLbl="bgShp" presStyleIdx="0" presStyleCnt="5"/>
      <dgm:spPr/>
    </dgm:pt>
    <dgm:pt modelId="{C19F5B7B-FF18-4D83-B894-691B1234E06C}" type="pres">
      <dgm:prSet presAssocID="{01DE3B2B-F77B-47CB-B517-F1CFF91A32B8}"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pt>
    <dgm:pt modelId="{BD1F9A54-CFE7-4634-B4C2-771EB9B7992D}" type="pres">
      <dgm:prSet presAssocID="{01DE3B2B-F77B-47CB-B517-F1CFF91A32B8}" presName="spaceRect" presStyleCnt="0"/>
      <dgm:spPr/>
    </dgm:pt>
    <dgm:pt modelId="{6E23BE8D-38FF-4230-8D0D-8816D7B48BC2}" type="pres">
      <dgm:prSet presAssocID="{01DE3B2B-F77B-47CB-B517-F1CFF91A32B8}" presName="parTx" presStyleLbl="revTx" presStyleIdx="0" presStyleCnt="5">
        <dgm:presLayoutVars>
          <dgm:chMax val="0"/>
          <dgm:chPref val="0"/>
        </dgm:presLayoutVars>
      </dgm:prSet>
      <dgm:spPr/>
    </dgm:pt>
    <dgm:pt modelId="{834A3739-D201-45ED-B54B-4B1F0EF4F60C}" type="pres">
      <dgm:prSet presAssocID="{B280A8E8-1CA2-4502-B2BB-807689D51861}" presName="sibTrans" presStyleCnt="0"/>
      <dgm:spPr/>
    </dgm:pt>
    <dgm:pt modelId="{56E8E113-C038-48F5-A395-48B23CDC3223}" type="pres">
      <dgm:prSet presAssocID="{29597BB4-0772-4435-AC3A-93B231F738F7}" presName="compNode" presStyleCnt="0"/>
      <dgm:spPr/>
    </dgm:pt>
    <dgm:pt modelId="{10C01172-CC89-4E89-85A5-AB73487E3CB0}" type="pres">
      <dgm:prSet presAssocID="{29597BB4-0772-4435-AC3A-93B231F738F7}" presName="bgRect" presStyleLbl="bgShp" presStyleIdx="1" presStyleCnt="5"/>
      <dgm:spPr/>
    </dgm:pt>
    <dgm:pt modelId="{B97E30BB-625C-4801-9350-944D42BA19C4}" type="pres">
      <dgm:prSet presAssocID="{29597BB4-0772-4435-AC3A-93B231F738F7}"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pt>
    <dgm:pt modelId="{FD82780B-36D5-468C-933B-E2DD2AFE2B5B}" type="pres">
      <dgm:prSet presAssocID="{29597BB4-0772-4435-AC3A-93B231F738F7}" presName="spaceRect" presStyleCnt="0"/>
      <dgm:spPr/>
    </dgm:pt>
    <dgm:pt modelId="{0E144CBA-5472-4068-897D-B0E5A3D010FD}" type="pres">
      <dgm:prSet presAssocID="{29597BB4-0772-4435-AC3A-93B231F738F7}" presName="parTx" presStyleLbl="revTx" presStyleIdx="1" presStyleCnt="5">
        <dgm:presLayoutVars>
          <dgm:chMax val="0"/>
          <dgm:chPref val="0"/>
        </dgm:presLayoutVars>
      </dgm:prSet>
      <dgm:spPr/>
    </dgm:pt>
    <dgm:pt modelId="{A3F1062F-FBEB-4E7C-BFE8-9FBBCDA76E39}" type="pres">
      <dgm:prSet presAssocID="{EE985547-859E-467A-9EF0-1C5C1747D072}" presName="sibTrans" presStyleCnt="0"/>
      <dgm:spPr/>
    </dgm:pt>
    <dgm:pt modelId="{ED2DF905-68B6-43CA-A646-9A9A15F54350}" type="pres">
      <dgm:prSet presAssocID="{9B263A49-E25F-420F-9396-842595AF06F1}" presName="compNode" presStyleCnt="0"/>
      <dgm:spPr/>
    </dgm:pt>
    <dgm:pt modelId="{45D3F68A-F12F-4CBF-A096-09536EE978A2}" type="pres">
      <dgm:prSet presAssocID="{9B263A49-E25F-420F-9396-842595AF06F1}" presName="bgRect" presStyleLbl="bgShp" presStyleIdx="2" presStyleCnt="5"/>
      <dgm:spPr/>
    </dgm:pt>
    <dgm:pt modelId="{FC754BE7-EB86-4DE8-B92B-EBED9A903A7F}" type="pres">
      <dgm:prSet presAssocID="{9B263A49-E25F-420F-9396-842595AF06F1}"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pt>
    <dgm:pt modelId="{76AC384A-A15F-4D04-B09E-BF1EBF7E5D18}" type="pres">
      <dgm:prSet presAssocID="{9B263A49-E25F-420F-9396-842595AF06F1}" presName="spaceRect" presStyleCnt="0"/>
      <dgm:spPr/>
    </dgm:pt>
    <dgm:pt modelId="{02C3545B-DCF4-4031-BF19-E8B67ADC6C3A}" type="pres">
      <dgm:prSet presAssocID="{9B263A49-E25F-420F-9396-842595AF06F1}" presName="parTx" presStyleLbl="revTx" presStyleIdx="2" presStyleCnt="5">
        <dgm:presLayoutVars>
          <dgm:chMax val="0"/>
          <dgm:chPref val="0"/>
        </dgm:presLayoutVars>
      </dgm:prSet>
      <dgm:spPr/>
    </dgm:pt>
    <dgm:pt modelId="{F2173146-5949-4CD6-837A-0C46B485B231}" type="pres">
      <dgm:prSet presAssocID="{088FDE1B-5496-4250-ADB5-640A3CB21096}" presName="sibTrans" presStyleCnt="0"/>
      <dgm:spPr/>
    </dgm:pt>
    <dgm:pt modelId="{E9380279-8C8B-4CA5-AAEC-A231A3BC8063}" type="pres">
      <dgm:prSet presAssocID="{3B4DE41D-793F-478E-9B01-170F473BA2FE}" presName="compNode" presStyleCnt="0"/>
      <dgm:spPr/>
    </dgm:pt>
    <dgm:pt modelId="{9436666B-1805-45F0-ADFB-4148D54A66B8}" type="pres">
      <dgm:prSet presAssocID="{3B4DE41D-793F-478E-9B01-170F473BA2FE}" presName="bgRect" presStyleLbl="bgShp" presStyleIdx="3" presStyleCnt="5"/>
      <dgm:spPr/>
    </dgm:pt>
    <dgm:pt modelId="{63257354-DF52-498C-96BB-1DC91143CC4A}" type="pres">
      <dgm:prSet presAssocID="{3B4DE41D-793F-478E-9B01-170F473BA2FE}"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pt>
    <dgm:pt modelId="{D94636D5-4BF1-4C48-BB49-6C8B31936EAD}" type="pres">
      <dgm:prSet presAssocID="{3B4DE41D-793F-478E-9B01-170F473BA2FE}" presName="spaceRect" presStyleCnt="0"/>
      <dgm:spPr/>
    </dgm:pt>
    <dgm:pt modelId="{C422973C-A5F7-41D0-9B8E-304E44F03B41}" type="pres">
      <dgm:prSet presAssocID="{3B4DE41D-793F-478E-9B01-170F473BA2FE}" presName="parTx" presStyleLbl="revTx" presStyleIdx="3" presStyleCnt="5">
        <dgm:presLayoutVars>
          <dgm:chMax val="0"/>
          <dgm:chPref val="0"/>
        </dgm:presLayoutVars>
      </dgm:prSet>
      <dgm:spPr/>
    </dgm:pt>
    <dgm:pt modelId="{DB74A440-A92B-4295-B4BC-0BAD77925D25}" type="pres">
      <dgm:prSet presAssocID="{1BD9F26B-D655-4480-BE16-1BD751A7F583}" presName="sibTrans" presStyleCnt="0"/>
      <dgm:spPr/>
    </dgm:pt>
    <dgm:pt modelId="{57C4AE70-1E7B-4C98-84EF-0BDA0F8A8B32}" type="pres">
      <dgm:prSet presAssocID="{A7B93D3F-AB8A-4829-A9BF-D93AEFCF35BF}" presName="compNode" presStyleCnt="0"/>
      <dgm:spPr/>
    </dgm:pt>
    <dgm:pt modelId="{3F0F33B3-C1C7-4623-AB67-EA2040D3B0C0}" type="pres">
      <dgm:prSet presAssocID="{A7B93D3F-AB8A-4829-A9BF-D93AEFCF35BF}" presName="bgRect" presStyleLbl="bgShp" presStyleIdx="4" presStyleCnt="5"/>
      <dgm:spPr/>
    </dgm:pt>
    <dgm:pt modelId="{DA7FE614-4F12-4B47-A7A7-EBC97ACEC47F}" type="pres">
      <dgm:prSet presAssocID="{A7B93D3F-AB8A-4829-A9BF-D93AEFCF35BF}"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pt>
    <dgm:pt modelId="{109C240B-69C5-48B0-A885-57F39455A736}" type="pres">
      <dgm:prSet presAssocID="{A7B93D3F-AB8A-4829-A9BF-D93AEFCF35BF}" presName="spaceRect" presStyleCnt="0"/>
      <dgm:spPr/>
    </dgm:pt>
    <dgm:pt modelId="{9C2A3A31-3C9C-4CB0-A9F7-15A6C6F385B8}" type="pres">
      <dgm:prSet presAssocID="{A7B93D3F-AB8A-4829-A9BF-D93AEFCF35BF}" presName="parTx" presStyleLbl="revTx" presStyleIdx="4" presStyleCnt="5">
        <dgm:presLayoutVars>
          <dgm:chMax val="0"/>
          <dgm:chPref val="0"/>
        </dgm:presLayoutVars>
      </dgm:prSet>
      <dgm:spPr/>
    </dgm:pt>
  </dgm:ptLst>
  <dgm:cxnLst>
    <dgm:cxn modelId="{C5BA2216-05C1-490E-B8EB-5E657F81B79A}" srcId="{75CB3D5D-6519-468D-9472-BCB22C79EFA7}" destId="{9B263A49-E25F-420F-9396-842595AF06F1}" srcOrd="2" destOrd="0" parTransId="{E676A084-CAFD-4560-B8BD-7C9CA3AAF1C8}" sibTransId="{088FDE1B-5496-4250-ADB5-640A3CB21096}"/>
    <dgm:cxn modelId="{BBCE5C17-4EDC-4AB2-9236-72C3429E71A7}" type="presOf" srcId="{A7B93D3F-AB8A-4829-A9BF-D93AEFCF35BF}" destId="{9C2A3A31-3C9C-4CB0-A9F7-15A6C6F385B8}" srcOrd="0" destOrd="0" presId="urn:microsoft.com/office/officeart/2018/2/layout/IconVerticalSolidList"/>
    <dgm:cxn modelId="{8ACEF01F-3A8B-4C50-85D1-C24317FF7946}" srcId="{75CB3D5D-6519-468D-9472-BCB22C79EFA7}" destId="{29597BB4-0772-4435-AC3A-93B231F738F7}" srcOrd="1" destOrd="0" parTransId="{FF4D6DCB-7FC5-4EDC-91E0-F54FCA44387E}" sibTransId="{EE985547-859E-467A-9EF0-1C5C1747D072}"/>
    <dgm:cxn modelId="{C7318162-3511-493E-9D29-714DD0446A86}" srcId="{75CB3D5D-6519-468D-9472-BCB22C79EFA7}" destId="{A7B93D3F-AB8A-4829-A9BF-D93AEFCF35BF}" srcOrd="4" destOrd="0" parTransId="{8EE03425-2B98-4AAB-91EC-B91F867FB914}" sibTransId="{47A6FF43-9217-4692-A477-E68E910B0E22}"/>
    <dgm:cxn modelId="{16A17F47-81AD-4E6C-A7C6-8690E9F19399}" type="presOf" srcId="{29597BB4-0772-4435-AC3A-93B231F738F7}" destId="{0E144CBA-5472-4068-897D-B0E5A3D010FD}" srcOrd="0" destOrd="0" presId="urn:microsoft.com/office/officeart/2018/2/layout/IconVerticalSolidList"/>
    <dgm:cxn modelId="{82324F6B-FECB-4B4A-A776-FE75AFB82258}" type="presOf" srcId="{9B263A49-E25F-420F-9396-842595AF06F1}" destId="{02C3545B-DCF4-4031-BF19-E8B67ADC6C3A}" srcOrd="0" destOrd="0" presId="urn:microsoft.com/office/officeart/2018/2/layout/IconVerticalSolidList"/>
    <dgm:cxn modelId="{A448E693-4520-4CB8-BBCC-8489B60CB68E}" type="presOf" srcId="{3B4DE41D-793F-478E-9B01-170F473BA2FE}" destId="{C422973C-A5F7-41D0-9B8E-304E44F03B41}" srcOrd="0" destOrd="0" presId="urn:microsoft.com/office/officeart/2018/2/layout/IconVerticalSolidList"/>
    <dgm:cxn modelId="{0CBC8BBD-1D18-439E-A97E-430C00CCD929}" type="presOf" srcId="{01DE3B2B-F77B-47CB-B517-F1CFF91A32B8}" destId="{6E23BE8D-38FF-4230-8D0D-8816D7B48BC2}" srcOrd="0" destOrd="0" presId="urn:microsoft.com/office/officeart/2018/2/layout/IconVerticalSolidList"/>
    <dgm:cxn modelId="{A5A0A3D7-540A-4269-AC09-23F232687F91}" type="presOf" srcId="{75CB3D5D-6519-468D-9472-BCB22C79EFA7}" destId="{0A16FCFD-80B6-493D-97EE-8E0CC76DAFDC}" srcOrd="0" destOrd="0" presId="urn:microsoft.com/office/officeart/2018/2/layout/IconVerticalSolidList"/>
    <dgm:cxn modelId="{EF99BBE8-019B-4301-A376-24964BC6F230}" srcId="{75CB3D5D-6519-468D-9472-BCB22C79EFA7}" destId="{01DE3B2B-F77B-47CB-B517-F1CFF91A32B8}" srcOrd="0" destOrd="0" parTransId="{9F8FC5E7-CDE8-4B22-AAA3-A5FB0FA4BD9B}" sibTransId="{B280A8E8-1CA2-4502-B2BB-807689D51861}"/>
    <dgm:cxn modelId="{574F29EF-BBCE-4F39-A5C5-D6BC7C021B79}" srcId="{75CB3D5D-6519-468D-9472-BCB22C79EFA7}" destId="{3B4DE41D-793F-478E-9B01-170F473BA2FE}" srcOrd="3" destOrd="0" parTransId="{34E78D07-45A6-44CD-81A0-10DC1D0BFD15}" sibTransId="{1BD9F26B-D655-4480-BE16-1BD751A7F583}"/>
    <dgm:cxn modelId="{CDC4D856-8A90-4F53-AE46-CCCE807608EE}" type="presParOf" srcId="{0A16FCFD-80B6-493D-97EE-8E0CC76DAFDC}" destId="{DAA1A135-8B17-4C2C-9589-8D6FC65253E5}" srcOrd="0" destOrd="0" presId="urn:microsoft.com/office/officeart/2018/2/layout/IconVerticalSolidList"/>
    <dgm:cxn modelId="{820075B7-F683-4263-9323-7DAC23457ACD}" type="presParOf" srcId="{DAA1A135-8B17-4C2C-9589-8D6FC65253E5}" destId="{1B37E225-4414-4846-A7B9-DCE05435A826}" srcOrd="0" destOrd="0" presId="urn:microsoft.com/office/officeart/2018/2/layout/IconVerticalSolidList"/>
    <dgm:cxn modelId="{72108E7F-F036-407A-AE5F-CBE6DDFA5121}" type="presParOf" srcId="{DAA1A135-8B17-4C2C-9589-8D6FC65253E5}" destId="{C19F5B7B-FF18-4D83-B894-691B1234E06C}" srcOrd="1" destOrd="0" presId="urn:microsoft.com/office/officeart/2018/2/layout/IconVerticalSolidList"/>
    <dgm:cxn modelId="{2120F1C6-3189-45D9-8744-3CB2AB864236}" type="presParOf" srcId="{DAA1A135-8B17-4C2C-9589-8D6FC65253E5}" destId="{BD1F9A54-CFE7-4634-B4C2-771EB9B7992D}" srcOrd="2" destOrd="0" presId="urn:microsoft.com/office/officeart/2018/2/layout/IconVerticalSolidList"/>
    <dgm:cxn modelId="{ABE5297E-819D-4513-9990-C8ECB62A1BBD}" type="presParOf" srcId="{DAA1A135-8B17-4C2C-9589-8D6FC65253E5}" destId="{6E23BE8D-38FF-4230-8D0D-8816D7B48BC2}" srcOrd="3" destOrd="0" presId="urn:microsoft.com/office/officeart/2018/2/layout/IconVerticalSolidList"/>
    <dgm:cxn modelId="{CBEEA45B-312B-4125-AE2A-25B8B34ABC1E}" type="presParOf" srcId="{0A16FCFD-80B6-493D-97EE-8E0CC76DAFDC}" destId="{834A3739-D201-45ED-B54B-4B1F0EF4F60C}" srcOrd="1" destOrd="0" presId="urn:microsoft.com/office/officeart/2018/2/layout/IconVerticalSolidList"/>
    <dgm:cxn modelId="{8847F6EC-578F-441A-8FB4-B4C9B279E12C}" type="presParOf" srcId="{0A16FCFD-80B6-493D-97EE-8E0CC76DAFDC}" destId="{56E8E113-C038-48F5-A395-48B23CDC3223}" srcOrd="2" destOrd="0" presId="urn:microsoft.com/office/officeart/2018/2/layout/IconVerticalSolidList"/>
    <dgm:cxn modelId="{6CEEEEE2-4968-4735-B178-32F413B4DC56}" type="presParOf" srcId="{56E8E113-C038-48F5-A395-48B23CDC3223}" destId="{10C01172-CC89-4E89-85A5-AB73487E3CB0}" srcOrd="0" destOrd="0" presId="urn:microsoft.com/office/officeart/2018/2/layout/IconVerticalSolidList"/>
    <dgm:cxn modelId="{01F87E82-F517-4C6C-8785-F956576E8256}" type="presParOf" srcId="{56E8E113-C038-48F5-A395-48B23CDC3223}" destId="{B97E30BB-625C-4801-9350-944D42BA19C4}" srcOrd="1" destOrd="0" presId="urn:microsoft.com/office/officeart/2018/2/layout/IconVerticalSolidList"/>
    <dgm:cxn modelId="{BBD7FCEC-ACDB-4313-B90F-5387812D3779}" type="presParOf" srcId="{56E8E113-C038-48F5-A395-48B23CDC3223}" destId="{FD82780B-36D5-468C-933B-E2DD2AFE2B5B}" srcOrd="2" destOrd="0" presId="urn:microsoft.com/office/officeart/2018/2/layout/IconVerticalSolidList"/>
    <dgm:cxn modelId="{0B6215B6-C725-4001-8238-AC88A8E2CE75}" type="presParOf" srcId="{56E8E113-C038-48F5-A395-48B23CDC3223}" destId="{0E144CBA-5472-4068-897D-B0E5A3D010FD}" srcOrd="3" destOrd="0" presId="urn:microsoft.com/office/officeart/2018/2/layout/IconVerticalSolidList"/>
    <dgm:cxn modelId="{1A9D1065-7396-4521-B4AF-D649D0FD44E9}" type="presParOf" srcId="{0A16FCFD-80B6-493D-97EE-8E0CC76DAFDC}" destId="{A3F1062F-FBEB-4E7C-BFE8-9FBBCDA76E39}" srcOrd="3" destOrd="0" presId="urn:microsoft.com/office/officeart/2018/2/layout/IconVerticalSolidList"/>
    <dgm:cxn modelId="{EA15BFE7-6679-4F70-829F-E77E24C69F75}" type="presParOf" srcId="{0A16FCFD-80B6-493D-97EE-8E0CC76DAFDC}" destId="{ED2DF905-68B6-43CA-A646-9A9A15F54350}" srcOrd="4" destOrd="0" presId="urn:microsoft.com/office/officeart/2018/2/layout/IconVerticalSolidList"/>
    <dgm:cxn modelId="{954B740E-3C4F-489A-95F7-50F58AD51366}" type="presParOf" srcId="{ED2DF905-68B6-43CA-A646-9A9A15F54350}" destId="{45D3F68A-F12F-4CBF-A096-09536EE978A2}" srcOrd="0" destOrd="0" presId="urn:microsoft.com/office/officeart/2018/2/layout/IconVerticalSolidList"/>
    <dgm:cxn modelId="{4458E8CB-B9E4-4EDF-987F-F0AA6DB2A4B1}" type="presParOf" srcId="{ED2DF905-68B6-43CA-A646-9A9A15F54350}" destId="{FC754BE7-EB86-4DE8-B92B-EBED9A903A7F}" srcOrd="1" destOrd="0" presId="urn:microsoft.com/office/officeart/2018/2/layout/IconVerticalSolidList"/>
    <dgm:cxn modelId="{A13890B4-9D28-4F33-8217-0479F9960AC5}" type="presParOf" srcId="{ED2DF905-68B6-43CA-A646-9A9A15F54350}" destId="{76AC384A-A15F-4D04-B09E-BF1EBF7E5D18}" srcOrd="2" destOrd="0" presId="urn:microsoft.com/office/officeart/2018/2/layout/IconVerticalSolidList"/>
    <dgm:cxn modelId="{DAC59A8F-1C2B-4DF2-B66B-F213D92FF4EF}" type="presParOf" srcId="{ED2DF905-68B6-43CA-A646-9A9A15F54350}" destId="{02C3545B-DCF4-4031-BF19-E8B67ADC6C3A}" srcOrd="3" destOrd="0" presId="urn:microsoft.com/office/officeart/2018/2/layout/IconVerticalSolidList"/>
    <dgm:cxn modelId="{16F93045-23B1-4C17-938D-1DC29D4E39EB}" type="presParOf" srcId="{0A16FCFD-80B6-493D-97EE-8E0CC76DAFDC}" destId="{F2173146-5949-4CD6-837A-0C46B485B231}" srcOrd="5" destOrd="0" presId="urn:microsoft.com/office/officeart/2018/2/layout/IconVerticalSolidList"/>
    <dgm:cxn modelId="{13A4EA81-BFF3-4517-A029-8EFB82D52A45}" type="presParOf" srcId="{0A16FCFD-80B6-493D-97EE-8E0CC76DAFDC}" destId="{E9380279-8C8B-4CA5-AAEC-A231A3BC8063}" srcOrd="6" destOrd="0" presId="urn:microsoft.com/office/officeart/2018/2/layout/IconVerticalSolidList"/>
    <dgm:cxn modelId="{8D362A52-7654-4B13-B6D8-6A18D158610C}" type="presParOf" srcId="{E9380279-8C8B-4CA5-AAEC-A231A3BC8063}" destId="{9436666B-1805-45F0-ADFB-4148D54A66B8}" srcOrd="0" destOrd="0" presId="urn:microsoft.com/office/officeart/2018/2/layout/IconVerticalSolidList"/>
    <dgm:cxn modelId="{A7B72E47-6020-47B2-96F1-9BA5E919DFA9}" type="presParOf" srcId="{E9380279-8C8B-4CA5-AAEC-A231A3BC8063}" destId="{63257354-DF52-498C-96BB-1DC91143CC4A}" srcOrd="1" destOrd="0" presId="urn:microsoft.com/office/officeart/2018/2/layout/IconVerticalSolidList"/>
    <dgm:cxn modelId="{4852774F-965D-448C-98F2-A88D93722D64}" type="presParOf" srcId="{E9380279-8C8B-4CA5-AAEC-A231A3BC8063}" destId="{D94636D5-4BF1-4C48-BB49-6C8B31936EAD}" srcOrd="2" destOrd="0" presId="urn:microsoft.com/office/officeart/2018/2/layout/IconVerticalSolidList"/>
    <dgm:cxn modelId="{41A05B42-7E17-4D1D-8777-BB1340E74A87}" type="presParOf" srcId="{E9380279-8C8B-4CA5-AAEC-A231A3BC8063}" destId="{C422973C-A5F7-41D0-9B8E-304E44F03B41}" srcOrd="3" destOrd="0" presId="urn:microsoft.com/office/officeart/2018/2/layout/IconVerticalSolidList"/>
    <dgm:cxn modelId="{8440A552-81E5-4E33-9463-8FCC8333D076}" type="presParOf" srcId="{0A16FCFD-80B6-493D-97EE-8E0CC76DAFDC}" destId="{DB74A440-A92B-4295-B4BC-0BAD77925D25}" srcOrd="7" destOrd="0" presId="urn:microsoft.com/office/officeart/2018/2/layout/IconVerticalSolidList"/>
    <dgm:cxn modelId="{ADA785B3-5D1B-439C-9051-FC9A4259999B}" type="presParOf" srcId="{0A16FCFD-80B6-493D-97EE-8E0CC76DAFDC}" destId="{57C4AE70-1E7B-4C98-84EF-0BDA0F8A8B32}" srcOrd="8" destOrd="0" presId="urn:microsoft.com/office/officeart/2018/2/layout/IconVerticalSolidList"/>
    <dgm:cxn modelId="{F5758105-B4A0-4E69-92BD-01CC88850C07}" type="presParOf" srcId="{57C4AE70-1E7B-4C98-84EF-0BDA0F8A8B32}" destId="{3F0F33B3-C1C7-4623-AB67-EA2040D3B0C0}" srcOrd="0" destOrd="0" presId="urn:microsoft.com/office/officeart/2018/2/layout/IconVerticalSolidList"/>
    <dgm:cxn modelId="{523BB4E1-317D-44E6-BBF6-31A175338446}" type="presParOf" srcId="{57C4AE70-1E7B-4C98-84EF-0BDA0F8A8B32}" destId="{DA7FE614-4F12-4B47-A7A7-EBC97ACEC47F}" srcOrd="1" destOrd="0" presId="urn:microsoft.com/office/officeart/2018/2/layout/IconVerticalSolidList"/>
    <dgm:cxn modelId="{8437EA1A-1C68-466E-9B19-A73FCCF73CD5}" type="presParOf" srcId="{57C4AE70-1E7B-4C98-84EF-0BDA0F8A8B32}" destId="{109C240B-69C5-48B0-A885-57F39455A736}" srcOrd="2" destOrd="0" presId="urn:microsoft.com/office/officeart/2018/2/layout/IconVerticalSolidList"/>
    <dgm:cxn modelId="{6495C7E9-C668-42F9-AC56-5D5F936B6F81}" type="presParOf" srcId="{57C4AE70-1E7B-4C98-84EF-0BDA0F8A8B32}" destId="{9C2A3A31-3C9C-4CB0-A9F7-15A6C6F385B8}" srcOrd="3" destOrd="0" presId="urn:microsoft.com/office/officeart/2018/2/layout/IconVerticalSolidList"/>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572C39D-9AB5-4BF1-898E-8BCE01986DBB}" type="doc">
      <dgm:prSet loTypeId="urn:microsoft.com/office/officeart/2005/8/layout/vList2" loCatId="list" qsTypeId="urn:microsoft.com/office/officeart/2005/8/quickstyle/simple1" qsCatId="simple" csTypeId="urn:microsoft.com/office/officeart/2005/8/colors/colorful1" csCatId="colorful"/>
      <dgm:spPr/>
      <dgm:t>
        <a:bodyPr/>
        <a:lstStyle/>
        <a:p>
          <a:endParaRPr lang="en-US"/>
        </a:p>
      </dgm:t>
    </dgm:pt>
    <dgm:pt modelId="{31633143-5931-4417-AD3C-497B384C6594}">
      <dgm:prSet/>
      <dgm:spPr/>
      <dgm:t>
        <a:bodyPr/>
        <a:lstStyle/>
        <a:p>
          <a:r>
            <a:rPr lang="en-US"/>
            <a:t>Tariffs </a:t>
          </a:r>
        </a:p>
      </dgm:t>
    </dgm:pt>
    <dgm:pt modelId="{B89527DC-1642-4C3A-AD8A-0E870C850867}" cxnId="{0800F934-3F8E-4A36-B01B-AE176FA365D8}" type="parTrans">
      <dgm:prSet/>
      <dgm:spPr/>
      <dgm:t>
        <a:bodyPr/>
        <a:lstStyle/>
        <a:p>
          <a:endParaRPr lang="en-US"/>
        </a:p>
      </dgm:t>
    </dgm:pt>
    <dgm:pt modelId="{53854638-661D-49C3-97B3-01D514F24C6B}" cxnId="{0800F934-3F8E-4A36-B01B-AE176FA365D8}" type="sibTrans">
      <dgm:prSet/>
      <dgm:spPr/>
      <dgm:t>
        <a:bodyPr/>
        <a:lstStyle/>
        <a:p>
          <a:endParaRPr lang="en-US"/>
        </a:p>
      </dgm:t>
    </dgm:pt>
    <dgm:pt modelId="{34E78602-B3A8-48B0-A4B2-B0A65A3D55F3}">
      <dgm:prSet/>
      <dgm:spPr/>
      <dgm:t>
        <a:bodyPr/>
        <a:lstStyle/>
        <a:p>
          <a:r>
            <a:rPr lang="en-US"/>
            <a:t>Non-tariff barriers e.g.  </a:t>
          </a:r>
        </a:p>
      </dgm:t>
    </dgm:pt>
    <dgm:pt modelId="{D3CDF556-397F-4E72-87EE-E558BC3AF89A}" cxnId="{16F700D9-38DE-4FE9-8D49-E37A20E6C7AE}" type="parTrans">
      <dgm:prSet/>
      <dgm:spPr/>
      <dgm:t>
        <a:bodyPr/>
        <a:lstStyle/>
        <a:p>
          <a:endParaRPr lang="en-US"/>
        </a:p>
      </dgm:t>
    </dgm:pt>
    <dgm:pt modelId="{6AAB0A2E-6FA2-400A-9439-A29902784586}" cxnId="{16F700D9-38DE-4FE9-8D49-E37A20E6C7AE}" type="sibTrans">
      <dgm:prSet/>
      <dgm:spPr/>
      <dgm:t>
        <a:bodyPr/>
        <a:lstStyle/>
        <a:p>
          <a:endParaRPr lang="en-US"/>
        </a:p>
      </dgm:t>
    </dgm:pt>
    <dgm:pt modelId="{5F025A89-4A33-4854-A69E-A987720874A1}">
      <dgm:prSet/>
      <dgm:spPr/>
      <dgm:t>
        <a:bodyPr/>
        <a:lstStyle/>
        <a:p>
          <a:r>
            <a:rPr lang="en-US"/>
            <a:t>import quotas,   </a:t>
          </a:r>
        </a:p>
      </dgm:t>
    </dgm:pt>
    <dgm:pt modelId="{13C2DED7-21E3-496A-A684-31B6D5FDFB12}" cxnId="{57BF11A1-6818-4808-8665-C1BA7FAF1983}" type="parTrans">
      <dgm:prSet/>
      <dgm:spPr/>
      <dgm:t>
        <a:bodyPr/>
        <a:lstStyle/>
        <a:p>
          <a:endParaRPr lang="en-US"/>
        </a:p>
      </dgm:t>
    </dgm:pt>
    <dgm:pt modelId="{1259D75A-B52F-4842-89B6-AE8411D8F475}" cxnId="{57BF11A1-6818-4808-8665-C1BA7FAF1983}" type="sibTrans">
      <dgm:prSet/>
      <dgm:spPr/>
      <dgm:t>
        <a:bodyPr/>
        <a:lstStyle/>
        <a:p>
          <a:endParaRPr lang="en-US"/>
        </a:p>
      </dgm:t>
    </dgm:pt>
    <dgm:pt modelId="{1B53B808-96FA-4816-8051-6FC9D7714926}">
      <dgm:prSet/>
      <dgm:spPr/>
      <dgm:t>
        <a:bodyPr/>
        <a:lstStyle/>
        <a:p>
          <a:r>
            <a:rPr lang="en-US"/>
            <a:t>tariff rate quotas,  </a:t>
          </a:r>
        </a:p>
      </dgm:t>
    </dgm:pt>
    <dgm:pt modelId="{957DD992-E786-4AA4-B624-F19C3CA87AAA}" cxnId="{9C1AA500-78CB-48D8-8658-3D774FCB2C32}" type="parTrans">
      <dgm:prSet/>
      <dgm:spPr/>
      <dgm:t>
        <a:bodyPr/>
        <a:lstStyle/>
        <a:p>
          <a:endParaRPr lang="en-US"/>
        </a:p>
      </dgm:t>
    </dgm:pt>
    <dgm:pt modelId="{96F852AE-EC8F-4E90-B16B-0A63221C77F5}" cxnId="{9C1AA500-78CB-48D8-8658-3D774FCB2C32}" type="sibTrans">
      <dgm:prSet/>
      <dgm:spPr/>
      <dgm:t>
        <a:bodyPr/>
        <a:lstStyle/>
        <a:p>
          <a:endParaRPr lang="en-US"/>
        </a:p>
      </dgm:t>
    </dgm:pt>
    <dgm:pt modelId="{0AC28F01-8E8F-431C-8E96-006B48FC0FCC}">
      <dgm:prSet/>
      <dgm:spPr/>
      <dgm:t>
        <a:bodyPr/>
        <a:lstStyle/>
        <a:p>
          <a:r>
            <a:rPr lang="en-US"/>
            <a:t>trade marketing agreements </a:t>
          </a:r>
        </a:p>
      </dgm:t>
    </dgm:pt>
    <dgm:pt modelId="{FFDD3165-9943-470C-8405-8EEE227DEDEE}" cxnId="{EE8050B0-F3EA-46FE-AEA7-FD5B0A5FBD2C}" type="parTrans">
      <dgm:prSet/>
      <dgm:spPr/>
      <dgm:t>
        <a:bodyPr/>
        <a:lstStyle/>
        <a:p>
          <a:endParaRPr lang="en-US"/>
        </a:p>
      </dgm:t>
    </dgm:pt>
    <dgm:pt modelId="{D31E70C0-AC7F-4B1D-BB58-9B3EF0FB03C2}" cxnId="{EE8050B0-F3EA-46FE-AEA7-FD5B0A5FBD2C}" type="sibTrans">
      <dgm:prSet/>
      <dgm:spPr/>
      <dgm:t>
        <a:bodyPr/>
        <a:lstStyle/>
        <a:p>
          <a:endParaRPr lang="en-US"/>
        </a:p>
      </dgm:t>
    </dgm:pt>
    <dgm:pt modelId="{DCA71E30-B610-41BC-A28D-6BF52D03BE64}">
      <dgm:prSet/>
      <dgm:spPr/>
      <dgm:t>
        <a:bodyPr/>
        <a:lstStyle/>
        <a:p>
          <a:r>
            <a:rPr lang="en-US"/>
            <a:t>Import licences </a:t>
          </a:r>
        </a:p>
      </dgm:t>
    </dgm:pt>
    <dgm:pt modelId="{AA84DE2A-086E-4D5B-9CC8-ED68796E5208}" cxnId="{FD7CFE91-CB2C-4DDB-8789-CE51E8590359}" type="parTrans">
      <dgm:prSet/>
      <dgm:spPr/>
      <dgm:t>
        <a:bodyPr/>
        <a:lstStyle/>
        <a:p>
          <a:endParaRPr lang="en-US"/>
        </a:p>
      </dgm:t>
    </dgm:pt>
    <dgm:pt modelId="{157F163D-CAA9-4B2D-A3D7-CA2F76B610E4}" cxnId="{FD7CFE91-CB2C-4DDB-8789-CE51E8590359}" type="sibTrans">
      <dgm:prSet/>
      <dgm:spPr/>
      <dgm:t>
        <a:bodyPr/>
        <a:lstStyle/>
        <a:p>
          <a:endParaRPr lang="en-US"/>
        </a:p>
      </dgm:t>
    </dgm:pt>
    <dgm:pt modelId="{C594610B-27AC-4DD0-AA1B-99D85E0E67AD}" type="pres">
      <dgm:prSet presAssocID="{8572C39D-9AB5-4BF1-898E-8BCE01986DBB}" presName="linear" presStyleCnt="0">
        <dgm:presLayoutVars>
          <dgm:animLvl val="lvl"/>
          <dgm:resizeHandles val="exact"/>
        </dgm:presLayoutVars>
      </dgm:prSet>
      <dgm:spPr/>
    </dgm:pt>
    <dgm:pt modelId="{DAA7B359-9587-4DF5-949C-20E41A4284C9}" type="pres">
      <dgm:prSet presAssocID="{31633143-5931-4417-AD3C-497B384C6594}" presName="parentText" presStyleLbl="node1" presStyleIdx="0" presStyleCnt="2">
        <dgm:presLayoutVars>
          <dgm:chMax val="0"/>
          <dgm:bulletEnabled val="1"/>
        </dgm:presLayoutVars>
      </dgm:prSet>
      <dgm:spPr/>
    </dgm:pt>
    <dgm:pt modelId="{574C1B73-93F8-438B-9FF3-BA7E44A692A9}" type="pres">
      <dgm:prSet presAssocID="{53854638-661D-49C3-97B3-01D514F24C6B}" presName="spacer" presStyleCnt="0"/>
      <dgm:spPr/>
    </dgm:pt>
    <dgm:pt modelId="{B94D2F38-1A95-47B5-A8A0-89375EEF4085}" type="pres">
      <dgm:prSet presAssocID="{34E78602-B3A8-48B0-A4B2-B0A65A3D55F3}" presName="parentText" presStyleLbl="node1" presStyleIdx="1" presStyleCnt="2">
        <dgm:presLayoutVars>
          <dgm:chMax val="0"/>
          <dgm:bulletEnabled val="1"/>
        </dgm:presLayoutVars>
      </dgm:prSet>
      <dgm:spPr/>
    </dgm:pt>
    <dgm:pt modelId="{44A17749-DE16-4112-AE13-485A09A4FED1}" type="pres">
      <dgm:prSet presAssocID="{34E78602-B3A8-48B0-A4B2-B0A65A3D55F3}" presName="childText" presStyleLbl="revTx" presStyleIdx="0" presStyleCnt="1">
        <dgm:presLayoutVars>
          <dgm:bulletEnabled val="1"/>
        </dgm:presLayoutVars>
      </dgm:prSet>
      <dgm:spPr/>
    </dgm:pt>
  </dgm:ptLst>
  <dgm:cxnLst>
    <dgm:cxn modelId="{9C1AA500-78CB-48D8-8658-3D774FCB2C32}" srcId="{34E78602-B3A8-48B0-A4B2-B0A65A3D55F3}" destId="{1B53B808-96FA-4816-8051-6FC9D7714926}" srcOrd="1" destOrd="0" parTransId="{957DD992-E786-4AA4-B624-F19C3CA87AAA}" sibTransId="{96F852AE-EC8F-4E90-B16B-0A63221C77F5}"/>
    <dgm:cxn modelId="{6235830F-FFA8-48DA-9E74-829FD8DBF4FE}" type="presOf" srcId="{31633143-5931-4417-AD3C-497B384C6594}" destId="{DAA7B359-9587-4DF5-949C-20E41A4284C9}" srcOrd="0" destOrd="0" presId="urn:microsoft.com/office/officeart/2005/8/layout/vList2"/>
    <dgm:cxn modelId="{45AB6D31-9362-4410-B765-107C85C1F84E}" type="presOf" srcId="{34E78602-B3A8-48B0-A4B2-B0A65A3D55F3}" destId="{B94D2F38-1A95-47B5-A8A0-89375EEF4085}" srcOrd="0" destOrd="0" presId="urn:microsoft.com/office/officeart/2005/8/layout/vList2"/>
    <dgm:cxn modelId="{0800F934-3F8E-4A36-B01B-AE176FA365D8}" srcId="{8572C39D-9AB5-4BF1-898E-8BCE01986DBB}" destId="{31633143-5931-4417-AD3C-497B384C6594}" srcOrd="0" destOrd="0" parTransId="{B89527DC-1642-4C3A-AD8A-0E870C850867}" sibTransId="{53854638-661D-49C3-97B3-01D514F24C6B}"/>
    <dgm:cxn modelId="{D6212650-8E88-4718-AD8E-5DF94448E9BB}" type="presOf" srcId="{8572C39D-9AB5-4BF1-898E-8BCE01986DBB}" destId="{C594610B-27AC-4DD0-AA1B-99D85E0E67AD}" srcOrd="0" destOrd="0" presId="urn:microsoft.com/office/officeart/2005/8/layout/vList2"/>
    <dgm:cxn modelId="{FD7CFE91-CB2C-4DDB-8789-CE51E8590359}" srcId="{34E78602-B3A8-48B0-A4B2-B0A65A3D55F3}" destId="{DCA71E30-B610-41BC-A28D-6BF52D03BE64}" srcOrd="3" destOrd="0" parTransId="{AA84DE2A-086E-4D5B-9CC8-ED68796E5208}" sibTransId="{157F163D-CAA9-4B2D-A3D7-CA2F76B610E4}"/>
    <dgm:cxn modelId="{57BF11A1-6818-4808-8665-C1BA7FAF1983}" srcId="{34E78602-B3A8-48B0-A4B2-B0A65A3D55F3}" destId="{5F025A89-4A33-4854-A69E-A987720874A1}" srcOrd="0" destOrd="0" parTransId="{13C2DED7-21E3-496A-A684-31B6D5FDFB12}" sibTransId="{1259D75A-B52F-4842-89B6-AE8411D8F475}"/>
    <dgm:cxn modelId="{EE8050B0-F3EA-46FE-AEA7-FD5B0A5FBD2C}" srcId="{34E78602-B3A8-48B0-A4B2-B0A65A3D55F3}" destId="{0AC28F01-8E8F-431C-8E96-006B48FC0FCC}" srcOrd="2" destOrd="0" parTransId="{FFDD3165-9943-470C-8405-8EEE227DEDEE}" sibTransId="{D31E70C0-AC7F-4B1D-BB58-9B3EF0FB03C2}"/>
    <dgm:cxn modelId="{F9A807B4-E4C7-4423-9611-458589374E68}" type="presOf" srcId="{5F025A89-4A33-4854-A69E-A987720874A1}" destId="{44A17749-DE16-4112-AE13-485A09A4FED1}" srcOrd="0" destOrd="0" presId="urn:microsoft.com/office/officeart/2005/8/layout/vList2"/>
    <dgm:cxn modelId="{C33D1CC5-B286-437E-88DC-93B55E7C3172}" type="presOf" srcId="{DCA71E30-B610-41BC-A28D-6BF52D03BE64}" destId="{44A17749-DE16-4112-AE13-485A09A4FED1}" srcOrd="0" destOrd="3" presId="urn:microsoft.com/office/officeart/2005/8/layout/vList2"/>
    <dgm:cxn modelId="{A3D95AC6-A323-4960-B1AC-54BD5EBA8626}" type="presOf" srcId="{1B53B808-96FA-4816-8051-6FC9D7714926}" destId="{44A17749-DE16-4112-AE13-485A09A4FED1}" srcOrd="0" destOrd="1" presId="urn:microsoft.com/office/officeart/2005/8/layout/vList2"/>
    <dgm:cxn modelId="{E3F46FC7-A9B3-43B9-993D-D5A726BEC4D4}" type="presOf" srcId="{0AC28F01-8E8F-431C-8E96-006B48FC0FCC}" destId="{44A17749-DE16-4112-AE13-485A09A4FED1}" srcOrd="0" destOrd="2" presId="urn:microsoft.com/office/officeart/2005/8/layout/vList2"/>
    <dgm:cxn modelId="{16F700D9-38DE-4FE9-8D49-E37A20E6C7AE}" srcId="{8572C39D-9AB5-4BF1-898E-8BCE01986DBB}" destId="{34E78602-B3A8-48B0-A4B2-B0A65A3D55F3}" srcOrd="1" destOrd="0" parTransId="{D3CDF556-397F-4E72-87EE-E558BC3AF89A}" sibTransId="{6AAB0A2E-6FA2-400A-9439-A29902784586}"/>
    <dgm:cxn modelId="{68209C81-CB27-42D8-827F-C9775FCCBC10}" type="presParOf" srcId="{C594610B-27AC-4DD0-AA1B-99D85E0E67AD}" destId="{DAA7B359-9587-4DF5-949C-20E41A4284C9}" srcOrd="0" destOrd="0" presId="urn:microsoft.com/office/officeart/2005/8/layout/vList2"/>
    <dgm:cxn modelId="{4B66CEFA-73D6-4EE6-829E-F119124F228D}" type="presParOf" srcId="{C594610B-27AC-4DD0-AA1B-99D85E0E67AD}" destId="{574C1B73-93F8-438B-9FF3-BA7E44A692A9}" srcOrd="1" destOrd="0" presId="urn:microsoft.com/office/officeart/2005/8/layout/vList2"/>
    <dgm:cxn modelId="{5595D7FE-BE27-4099-978B-57BB769AA1D2}" type="presParOf" srcId="{C594610B-27AC-4DD0-AA1B-99D85E0E67AD}" destId="{B94D2F38-1A95-47B5-A8A0-89375EEF4085}" srcOrd="2" destOrd="0" presId="urn:microsoft.com/office/officeart/2005/8/layout/vList2"/>
    <dgm:cxn modelId="{AFDE161F-3680-40BD-AB22-A15D3D799086}" type="presParOf" srcId="{C594610B-27AC-4DD0-AA1B-99D85E0E67AD}" destId="{44A17749-DE16-4112-AE13-485A09A4FED1}" srcOrd="3" destOrd="0" presId="urn:microsoft.com/office/officeart/2005/8/layout/vList2"/>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B31DEE6-CB67-4F88-8A40-2B5829B37871}"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1ACA20B4-AC5E-4B59-B8B2-452367A9D1AF}">
      <dgm:prSet/>
      <dgm:spPr/>
      <dgm:t>
        <a:bodyPr/>
        <a:lstStyle/>
        <a:p>
          <a:r>
            <a:rPr lang="en-US"/>
            <a:t>Member states are under an obligation to accord tariff treatment that is no less favourable than that which is provided for in the schedule to other member states </a:t>
          </a:r>
        </a:p>
      </dgm:t>
    </dgm:pt>
    <dgm:pt modelId="{FDC2D711-AAC8-4E45-93F2-4A9371007126}" cxnId="{6FA481C8-A61D-4116-BBD8-E8AC76B5FA71}" type="parTrans">
      <dgm:prSet/>
      <dgm:spPr/>
      <dgm:t>
        <a:bodyPr/>
        <a:lstStyle/>
        <a:p>
          <a:endParaRPr lang="en-US"/>
        </a:p>
      </dgm:t>
    </dgm:pt>
    <dgm:pt modelId="{BD6045AB-E591-46B0-A635-BE7E0CA1C2A0}" cxnId="{6FA481C8-A61D-4116-BBD8-E8AC76B5FA71}" type="sibTrans">
      <dgm:prSet/>
      <dgm:spPr/>
      <dgm:t>
        <a:bodyPr/>
        <a:lstStyle/>
        <a:p>
          <a:endParaRPr lang="en-US"/>
        </a:p>
      </dgm:t>
    </dgm:pt>
    <dgm:pt modelId="{6342A72E-E3C8-4E0D-874D-E8B6F2EBB8AE}">
      <dgm:prSet/>
      <dgm:spPr/>
      <dgm:t>
        <a:bodyPr/>
        <a:lstStyle/>
        <a:p>
          <a:r>
            <a:rPr lang="en-US" dirty="0"/>
            <a:t>A member state cannot levy a customs duty on imported goods that is in excess of that which is notified in the schedule to the GATT </a:t>
          </a:r>
        </a:p>
      </dgm:t>
    </dgm:pt>
    <dgm:pt modelId="{5B6A953B-9603-4CC5-B83E-236C814D6583}" cxnId="{0FB886BB-B5AC-4989-BF52-9975394CF21C}" type="parTrans">
      <dgm:prSet/>
      <dgm:spPr/>
      <dgm:t>
        <a:bodyPr/>
        <a:lstStyle/>
        <a:p>
          <a:endParaRPr lang="en-US"/>
        </a:p>
      </dgm:t>
    </dgm:pt>
    <dgm:pt modelId="{31D1DABE-B246-4FAA-A460-5FFFEFEEA878}" cxnId="{0FB886BB-B5AC-4989-BF52-9975394CF21C}" type="sibTrans">
      <dgm:prSet/>
      <dgm:spPr/>
      <dgm:t>
        <a:bodyPr/>
        <a:lstStyle/>
        <a:p>
          <a:endParaRPr lang="en-US"/>
        </a:p>
      </dgm:t>
    </dgm:pt>
    <dgm:pt modelId="{3BD1DFD1-5AAB-41D0-8940-3B3ED1A93FEB}" type="pres">
      <dgm:prSet presAssocID="{AB31DEE6-CB67-4F88-8A40-2B5829B37871}" presName="root" presStyleCnt="0">
        <dgm:presLayoutVars>
          <dgm:dir/>
          <dgm:resizeHandles val="exact"/>
        </dgm:presLayoutVars>
      </dgm:prSet>
      <dgm:spPr/>
    </dgm:pt>
    <dgm:pt modelId="{12BAA0D3-19B9-4E1C-A061-EA642195A4D7}" type="pres">
      <dgm:prSet presAssocID="{1ACA20B4-AC5E-4B59-B8B2-452367A9D1AF}" presName="compNode" presStyleCnt="0"/>
      <dgm:spPr/>
    </dgm:pt>
    <dgm:pt modelId="{F171D757-5172-4AB6-95CE-CA0BB4530802}" type="pres">
      <dgm:prSet presAssocID="{1ACA20B4-AC5E-4B59-B8B2-452367A9D1AF}" presName="bgRect" presStyleLbl="bgShp" presStyleIdx="0" presStyleCnt="2"/>
      <dgm:spPr/>
    </dgm:pt>
    <dgm:pt modelId="{FF55D944-2343-4B13-9384-E56C8100B08E}" type="pres">
      <dgm:prSet presAssocID="{1ACA20B4-AC5E-4B59-B8B2-452367A9D1AF}"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pt>
    <dgm:pt modelId="{68D5409A-6BC9-4ED7-AAF4-C8678BCC9B1E}" type="pres">
      <dgm:prSet presAssocID="{1ACA20B4-AC5E-4B59-B8B2-452367A9D1AF}" presName="spaceRect" presStyleCnt="0"/>
      <dgm:spPr/>
    </dgm:pt>
    <dgm:pt modelId="{47F94627-A7A0-40FE-9F50-279EA2A4849E}" type="pres">
      <dgm:prSet presAssocID="{1ACA20B4-AC5E-4B59-B8B2-452367A9D1AF}" presName="parTx" presStyleLbl="revTx" presStyleIdx="0" presStyleCnt="2">
        <dgm:presLayoutVars>
          <dgm:chMax val="0"/>
          <dgm:chPref val="0"/>
        </dgm:presLayoutVars>
      </dgm:prSet>
      <dgm:spPr/>
    </dgm:pt>
    <dgm:pt modelId="{8B1BDF3B-021E-4A14-8587-485369450EC0}" type="pres">
      <dgm:prSet presAssocID="{BD6045AB-E591-46B0-A635-BE7E0CA1C2A0}" presName="sibTrans" presStyleCnt="0"/>
      <dgm:spPr/>
    </dgm:pt>
    <dgm:pt modelId="{C601121B-5ED3-42A8-8096-284B4F273D08}" type="pres">
      <dgm:prSet presAssocID="{6342A72E-E3C8-4E0D-874D-E8B6F2EBB8AE}" presName="compNode" presStyleCnt="0"/>
      <dgm:spPr/>
    </dgm:pt>
    <dgm:pt modelId="{BD35D5CB-61E5-4B8C-BC76-4F5F1923A941}" type="pres">
      <dgm:prSet presAssocID="{6342A72E-E3C8-4E0D-874D-E8B6F2EBB8AE}" presName="bgRect" presStyleLbl="bgShp" presStyleIdx="1" presStyleCnt="2"/>
      <dgm:spPr/>
    </dgm:pt>
    <dgm:pt modelId="{30427117-B364-47DE-888C-7EE45B869875}" type="pres">
      <dgm:prSet presAssocID="{6342A72E-E3C8-4E0D-874D-E8B6F2EBB8AE}"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pt>
    <dgm:pt modelId="{FE91D0AE-248A-497F-A34E-506A13425CD4}" type="pres">
      <dgm:prSet presAssocID="{6342A72E-E3C8-4E0D-874D-E8B6F2EBB8AE}" presName="spaceRect" presStyleCnt="0"/>
      <dgm:spPr/>
    </dgm:pt>
    <dgm:pt modelId="{7C67E3DE-A733-45D8-A7E0-4BE1ABB9318C}" type="pres">
      <dgm:prSet presAssocID="{6342A72E-E3C8-4E0D-874D-E8B6F2EBB8AE}" presName="parTx" presStyleLbl="revTx" presStyleIdx="1" presStyleCnt="2">
        <dgm:presLayoutVars>
          <dgm:chMax val="0"/>
          <dgm:chPref val="0"/>
        </dgm:presLayoutVars>
      </dgm:prSet>
      <dgm:spPr/>
    </dgm:pt>
  </dgm:ptLst>
  <dgm:cxnLst>
    <dgm:cxn modelId="{60F53A36-5689-4DD5-8760-582610666E68}" type="presOf" srcId="{1ACA20B4-AC5E-4B59-B8B2-452367A9D1AF}" destId="{47F94627-A7A0-40FE-9F50-279EA2A4849E}" srcOrd="0" destOrd="0" presId="urn:microsoft.com/office/officeart/2018/2/layout/IconVerticalSolidList"/>
    <dgm:cxn modelId="{0FB886BB-B5AC-4989-BF52-9975394CF21C}" srcId="{AB31DEE6-CB67-4F88-8A40-2B5829B37871}" destId="{6342A72E-E3C8-4E0D-874D-E8B6F2EBB8AE}" srcOrd="1" destOrd="0" parTransId="{5B6A953B-9603-4CC5-B83E-236C814D6583}" sibTransId="{31D1DABE-B246-4FAA-A460-5FFFEFEEA878}"/>
    <dgm:cxn modelId="{6FA481C8-A61D-4116-BBD8-E8AC76B5FA71}" srcId="{AB31DEE6-CB67-4F88-8A40-2B5829B37871}" destId="{1ACA20B4-AC5E-4B59-B8B2-452367A9D1AF}" srcOrd="0" destOrd="0" parTransId="{FDC2D711-AAC8-4E45-93F2-4A9371007126}" sibTransId="{BD6045AB-E591-46B0-A635-BE7E0CA1C2A0}"/>
    <dgm:cxn modelId="{D6E616D1-BC32-42F9-8B6F-3156A89ABC3B}" type="presOf" srcId="{6342A72E-E3C8-4E0D-874D-E8B6F2EBB8AE}" destId="{7C67E3DE-A733-45D8-A7E0-4BE1ABB9318C}" srcOrd="0" destOrd="0" presId="urn:microsoft.com/office/officeart/2018/2/layout/IconVerticalSolidList"/>
    <dgm:cxn modelId="{2D890EDC-3E1A-43DF-856B-5AB9FD761845}" type="presOf" srcId="{AB31DEE6-CB67-4F88-8A40-2B5829B37871}" destId="{3BD1DFD1-5AAB-41D0-8940-3B3ED1A93FEB}" srcOrd="0" destOrd="0" presId="urn:microsoft.com/office/officeart/2018/2/layout/IconVerticalSolidList"/>
    <dgm:cxn modelId="{3ED28068-45B8-47B2-BCA2-B99DA47A6C67}" type="presParOf" srcId="{3BD1DFD1-5AAB-41D0-8940-3B3ED1A93FEB}" destId="{12BAA0D3-19B9-4E1C-A061-EA642195A4D7}" srcOrd="0" destOrd="0" presId="urn:microsoft.com/office/officeart/2018/2/layout/IconVerticalSolidList"/>
    <dgm:cxn modelId="{8B67093A-F0DC-490C-ABD7-3119C10E3D18}" type="presParOf" srcId="{12BAA0D3-19B9-4E1C-A061-EA642195A4D7}" destId="{F171D757-5172-4AB6-95CE-CA0BB4530802}" srcOrd="0" destOrd="0" presId="urn:microsoft.com/office/officeart/2018/2/layout/IconVerticalSolidList"/>
    <dgm:cxn modelId="{28B90A02-3446-41F9-8704-E0028DF31F55}" type="presParOf" srcId="{12BAA0D3-19B9-4E1C-A061-EA642195A4D7}" destId="{FF55D944-2343-4B13-9384-E56C8100B08E}" srcOrd="1" destOrd="0" presId="urn:microsoft.com/office/officeart/2018/2/layout/IconVerticalSolidList"/>
    <dgm:cxn modelId="{605877C0-F720-43FA-B3AF-78163DBC5E01}" type="presParOf" srcId="{12BAA0D3-19B9-4E1C-A061-EA642195A4D7}" destId="{68D5409A-6BC9-4ED7-AAF4-C8678BCC9B1E}" srcOrd="2" destOrd="0" presId="urn:microsoft.com/office/officeart/2018/2/layout/IconVerticalSolidList"/>
    <dgm:cxn modelId="{39CA3F20-D7FC-4554-A8AE-113F73E3D174}" type="presParOf" srcId="{12BAA0D3-19B9-4E1C-A061-EA642195A4D7}" destId="{47F94627-A7A0-40FE-9F50-279EA2A4849E}" srcOrd="3" destOrd="0" presId="urn:microsoft.com/office/officeart/2018/2/layout/IconVerticalSolidList"/>
    <dgm:cxn modelId="{456C16BB-1CF8-41F0-A7E5-DF7B4BB430B3}" type="presParOf" srcId="{3BD1DFD1-5AAB-41D0-8940-3B3ED1A93FEB}" destId="{8B1BDF3B-021E-4A14-8587-485369450EC0}" srcOrd="1" destOrd="0" presId="urn:microsoft.com/office/officeart/2018/2/layout/IconVerticalSolidList"/>
    <dgm:cxn modelId="{D1A11104-B955-42BA-AA2C-7F158102F7A5}" type="presParOf" srcId="{3BD1DFD1-5AAB-41D0-8940-3B3ED1A93FEB}" destId="{C601121B-5ED3-42A8-8096-284B4F273D08}" srcOrd="2" destOrd="0" presId="urn:microsoft.com/office/officeart/2018/2/layout/IconVerticalSolidList"/>
    <dgm:cxn modelId="{144EF3C5-8206-4CFC-9C87-6C3E737D18A3}" type="presParOf" srcId="{C601121B-5ED3-42A8-8096-284B4F273D08}" destId="{BD35D5CB-61E5-4B8C-BC76-4F5F1923A941}" srcOrd="0" destOrd="0" presId="urn:microsoft.com/office/officeart/2018/2/layout/IconVerticalSolidList"/>
    <dgm:cxn modelId="{29F9ABE0-3C63-462F-9DA7-70FBD5F1792A}" type="presParOf" srcId="{C601121B-5ED3-42A8-8096-284B4F273D08}" destId="{30427117-B364-47DE-888C-7EE45B869875}" srcOrd="1" destOrd="0" presId="urn:microsoft.com/office/officeart/2018/2/layout/IconVerticalSolidList"/>
    <dgm:cxn modelId="{0CC5BF10-9E6E-473B-87C4-8FA7681BFBC0}" type="presParOf" srcId="{C601121B-5ED3-42A8-8096-284B4F273D08}" destId="{FE91D0AE-248A-497F-A34E-506A13425CD4}" srcOrd="2" destOrd="0" presId="urn:microsoft.com/office/officeart/2018/2/layout/IconVerticalSolidList"/>
    <dgm:cxn modelId="{B844B48A-4B4C-4FC4-B7E0-A9BC7EB80042}" type="presParOf" srcId="{C601121B-5ED3-42A8-8096-284B4F273D08}" destId="{7C67E3DE-A733-45D8-A7E0-4BE1ABB9318C}" srcOrd="3" destOrd="0" presId="urn:microsoft.com/office/officeart/2018/2/layout/IconVerticalSolidList"/>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6CB87F7-E9BE-4E6B-A719-C94B8501F40D}" type="doc">
      <dgm:prSet loTypeId="urn:microsoft.com/office/officeart/2018/2/layout/IconVerticalSolidList" loCatId="icon" qsTypeId="urn:microsoft.com/office/officeart/2005/8/quickstyle/simple1" qsCatId="simple" csTypeId="urn:microsoft.com/office/officeart/2018/5/colors/Iconchunking_neutralbg_colorful5" csCatId="colorful" phldr="1"/>
      <dgm:spPr/>
      <dgm:t>
        <a:bodyPr/>
        <a:lstStyle/>
        <a:p>
          <a:endParaRPr lang="en-US"/>
        </a:p>
      </dgm:t>
    </dgm:pt>
    <dgm:pt modelId="{AB3690CF-26D4-4627-9636-95EB03FE96BA}">
      <dgm:prSet/>
      <dgm:spPr/>
      <dgm:t>
        <a:bodyPr/>
        <a:lstStyle/>
        <a:p>
          <a:r>
            <a:rPr lang="en-US" dirty="0">
              <a:latin typeface="Century Schoolbook" panose="02040604050505020304" pitchFamily="18" charset="0"/>
            </a:rPr>
            <a:t>Import Quota</a:t>
          </a:r>
        </a:p>
      </dgm:t>
    </dgm:pt>
    <dgm:pt modelId="{2BA59CFA-C637-4E1E-81FD-33FA0ADA93A9}" cxnId="{C00EA360-8E0B-439C-9C0A-1C0976AF58FA}" type="parTrans">
      <dgm:prSet/>
      <dgm:spPr/>
      <dgm:t>
        <a:bodyPr/>
        <a:lstStyle/>
        <a:p>
          <a:endParaRPr lang="en-US"/>
        </a:p>
      </dgm:t>
    </dgm:pt>
    <dgm:pt modelId="{9156489E-51B6-4CE4-BDF5-A8064B3842A7}" cxnId="{C00EA360-8E0B-439C-9C0A-1C0976AF58FA}" type="sibTrans">
      <dgm:prSet/>
      <dgm:spPr/>
      <dgm:t>
        <a:bodyPr/>
        <a:lstStyle/>
        <a:p>
          <a:endParaRPr lang="en-US"/>
        </a:p>
      </dgm:t>
    </dgm:pt>
    <dgm:pt modelId="{C5D525C4-4413-44FA-95AE-E8446B96A54A}">
      <dgm:prSet custT="1"/>
      <dgm:spPr/>
      <dgm:t>
        <a:bodyPr/>
        <a:lstStyle/>
        <a:p>
          <a:r>
            <a:rPr lang="en-US" sz="2000" dirty="0">
              <a:latin typeface="Century Schoolbook" panose="02040604050505020304" pitchFamily="18" charset="0"/>
            </a:rPr>
            <a:t>Selective Quota</a:t>
          </a:r>
        </a:p>
      </dgm:t>
    </dgm:pt>
    <dgm:pt modelId="{0FF7539F-A521-43C4-AD87-7E8D35A6C6FE}" cxnId="{74CCE8F2-AA02-4DE5-A400-89F2D0B71474}" type="parTrans">
      <dgm:prSet/>
      <dgm:spPr/>
      <dgm:t>
        <a:bodyPr/>
        <a:lstStyle/>
        <a:p>
          <a:endParaRPr lang="en-US"/>
        </a:p>
      </dgm:t>
    </dgm:pt>
    <dgm:pt modelId="{88A37D71-0021-4603-BBA6-7D14CCD6D88D}" cxnId="{74CCE8F2-AA02-4DE5-A400-89F2D0B71474}" type="sibTrans">
      <dgm:prSet/>
      <dgm:spPr/>
      <dgm:t>
        <a:bodyPr/>
        <a:lstStyle/>
        <a:p>
          <a:endParaRPr lang="en-US"/>
        </a:p>
      </dgm:t>
    </dgm:pt>
    <dgm:pt modelId="{37F81187-1C6D-4F6A-A0D3-7033EFC01840}">
      <dgm:prSet custT="1"/>
      <dgm:spPr/>
      <dgm:t>
        <a:bodyPr/>
        <a:lstStyle/>
        <a:p>
          <a:r>
            <a:rPr lang="en-US" sz="2000" dirty="0">
              <a:latin typeface="Century Schoolbook" panose="02040604050505020304" pitchFamily="18" charset="0"/>
            </a:rPr>
            <a:t>Global Quota</a:t>
          </a:r>
        </a:p>
      </dgm:t>
    </dgm:pt>
    <dgm:pt modelId="{2FE2FAFF-860B-44E9-BAD1-5ABD0BDC890F}" cxnId="{E5423D9F-1F88-4FB3-9086-8B5624B7B250}" type="parTrans">
      <dgm:prSet/>
      <dgm:spPr/>
      <dgm:t>
        <a:bodyPr/>
        <a:lstStyle/>
        <a:p>
          <a:endParaRPr lang="en-US"/>
        </a:p>
      </dgm:t>
    </dgm:pt>
    <dgm:pt modelId="{F664CCBD-35F7-4CAF-BEC8-760DCA6C4062}" cxnId="{E5423D9F-1F88-4FB3-9086-8B5624B7B250}" type="sibTrans">
      <dgm:prSet/>
      <dgm:spPr/>
      <dgm:t>
        <a:bodyPr/>
        <a:lstStyle/>
        <a:p>
          <a:endParaRPr lang="en-US"/>
        </a:p>
      </dgm:t>
    </dgm:pt>
    <dgm:pt modelId="{10EEF607-081B-4E07-BD37-8EB2E6E76B0E}">
      <dgm:prSet/>
      <dgm:spPr/>
      <dgm:t>
        <a:bodyPr/>
        <a:lstStyle/>
        <a:p>
          <a:r>
            <a:rPr lang="en-US" dirty="0">
              <a:latin typeface="Century Schoolbook" panose="02040604050505020304" pitchFamily="18" charset="0"/>
            </a:rPr>
            <a:t>Tariff Rate Quota</a:t>
          </a:r>
        </a:p>
      </dgm:t>
    </dgm:pt>
    <dgm:pt modelId="{4BA84C99-EC4A-40F4-BDEE-05C90FEF0D8D}" cxnId="{CC9C1EFF-1C4E-4457-9973-DC65B438CC35}" type="parTrans">
      <dgm:prSet/>
      <dgm:spPr/>
      <dgm:t>
        <a:bodyPr/>
        <a:lstStyle/>
        <a:p>
          <a:endParaRPr lang="en-US"/>
        </a:p>
      </dgm:t>
    </dgm:pt>
    <dgm:pt modelId="{A7537E2F-7DFC-4D98-BA88-A903F2EB7BF8}" cxnId="{CC9C1EFF-1C4E-4457-9973-DC65B438CC35}" type="sibTrans">
      <dgm:prSet/>
      <dgm:spPr/>
      <dgm:t>
        <a:bodyPr/>
        <a:lstStyle/>
        <a:p>
          <a:endParaRPr lang="en-US"/>
        </a:p>
      </dgm:t>
    </dgm:pt>
    <dgm:pt modelId="{38CDA8E5-49C4-48F9-BA81-7FEF6F6356CA}" type="pres">
      <dgm:prSet presAssocID="{A6CB87F7-E9BE-4E6B-A719-C94B8501F40D}" presName="root" presStyleCnt="0">
        <dgm:presLayoutVars>
          <dgm:dir/>
          <dgm:resizeHandles val="exact"/>
        </dgm:presLayoutVars>
      </dgm:prSet>
      <dgm:spPr/>
    </dgm:pt>
    <dgm:pt modelId="{65ACD571-CF40-4D96-929E-6B355200D8E7}" type="pres">
      <dgm:prSet presAssocID="{AB3690CF-26D4-4627-9636-95EB03FE96BA}" presName="compNode" presStyleCnt="0"/>
      <dgm:spPr/>
    </dgm:pt>
    <dgm:pt modelId="{F30AA789-BC0C-4B76-9602-2BA4B585AD55}" type="pres">
      <dgm:prSet presAssocID="{AB3690CF-26D4-4627-9636-95EB03FE96BA}" presName="bgRect" presStyleLbl="bgShp" presStyleIdx="0" presStyleCnt="2"/>
      <dgm:spPr/>
    </dgm:pt>
    <dgm:pt modelId="{19479FCD-1242-4DBE-9A0E-BB98CE53B4AA}" type="pres">
      <dgm:prSet presAssocID="{AB3690CF-26D4-4627-9636-95EB03FE96BA}"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pt>
    <dgm:pt modelId="{9769CB25-A236-4B78-BB2B-073CE27B0331}" type="pres">
      <dgm:prSet presAssocID="{AB3690CF-26D4-4627-9636-95EB03FE96BA}" presName="spaceRect" presStyleCnt="0"/>
      <dgm:spPr/>
    </dgm:pt>
    <dgm:pt modelId="{83EA1D93-642E-406B-9DF9-72A2B374E041}" type="pres">
      <dgm:prSet presAssocID="{AB3690CF-26D4-4627-9636-95EB03FE96BA}" presName="parTx" presStyleLbl="revTx" presStyleIdx="0" presStyleCnt="3">
        <dgm:presLayoutVars>
          <dgm:chMax val="0"/>
          <dgm:chPref val="0"/>
        </dgm:presLayoutVars>
      </dgm:prSet>
      <dgm:spPr/>
    </dgm:pt>
    <dgm:pt modelId="{056EA0D3-3537-457B-9025-ABDCC67B5E0B}" type="pres">
      <dgm:prSet presAssocID="{AB3690CF-26D4-4627-9636-95EB03FE96BA}" presName="desTx" presStyleLbl="revTx" presStyleIdx="1" presStyleCnt="3">
        <dgm:presLayoutVars/>
      </dgm:prSet>
      <dgm:spPr/>
    </dgm:pt>
    <dgm:pt modelId="{E3673FB7-5A00-4FB6-80FD-C6A2010A8B80}" type="pres">
      <dgm:prSet presAssocID="{9156489E-51B6-4CE4-BDF5-A8064B3842A7}" presName="sibTrans" presStyleCnt="0"/>
      <dgm:spPr/>
    </dgm:pt>
    <dgm:pt modelId="{B4716014-8F3A-4383-93AA-EB679EC4FA2D}" type="pres">
      <dgm:prSet presAssocID="{10EEF607-081B-4E07-BD37-8EB2E6E76B0E}" presName="compNode" presStyleCnt="0"/>
      <dgm:spPr/>
    </dgm:pt>
    <dgm:pt modelId="{D63859F4-B810-40EA-B341-D7C29F69C936}" type="pres">
      <dgm:prSet presAssocID="{10EEF607-081B-4E07-BD37-8EB2E6E76B0E}" presName="bgRect" presStyleLbl="bgShp" presStyleIdx="1" presStyleCnt="2" custLinFactNeighborX="11242" custLinFactNeighborY="-3237"/>
      <dgm:spPr/>
    </dgm:pt>
    <dgm:pt modelId="{BB1BF4A7-DBFC-49B3-BCD4-BD7A87D5E51D}" type="pres">
      <dgm:prSet presAssocID="{10EEF607-081B-4E07-BD37-8EB2E6E76B0E}"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pt>
    <dgm:pt modelId="{C4743F50-8ED4-4683-AF3B-D1AA0B0985F5}" type="pres">
      <dgm:prSet presAssocID="{10EEF607-081B-4E07-BD37-8EB2E6E76B0E}" presName="spaceRect" presStyleCnt="0"/>
      <dgm:spPr/>
    </dgm:pt>
    <dgm:pt modelId="{B3B5CD8A-F707-4A0E-9523-CD422EA09BC7}" type="pres">
      <dgm:prSet presAssocID="{10EEF607-081B-4E07-BD37-8EB2E6E76B0E}" presName="parTx" presStyleLbl="revTx" presStyleIdx="2" presStyleCnt="3">
        <dgm:presLayoutVars>
          <dgm:chMax val="0"/>
          <dgm:chPref val="0"/>
        </dgm:presLayoutVars>
      </dgm:prSet>
      <dgm:spPr/>
    </dgm:pt>
  </dgm:ptLst>
  <dgm:cxnLst>
    <dgm:cxn modelId="{E1A94419-127B-4948-BEFA-16E6254A861E}" type="presOf" srcId="{C5D525C4-4413-44FA-95AE-E8446B96A54A}" destId="{056EA0D3-3537-457B-9025-ABDCC67B5E0B}" srcOrd="0" destOrd="0" presId="urn:microsoft.com/office/officeart/2018/2/layout/IconVerticalSolidList"/>
    <dgm:cxn modelId="{C00EA360-8E0B-439C-9C0A-1C0976AF58FA}" srcId="{A6CB87F7-E9BE-4E6B-A719-C94B8501F40D}" destId="{AB3690CF-26D4-4627-9636-95EB03FE96BA}" srcOrd="0" destOrd="0" parTransId="{2BA59CFA-C637-4E1E-81FD-33FA0ADA93A9}" sibTransId="{9156489E-51B6-4CE4-BDF5-A8064B3842A7}"/>
    <dgm:cxn modelId="{02CB1144-238A-4C09-81C8-2C6D2F1F7E40}" type="presOf" srcId="{A6CB87F7-E9BE-4E6B-A719-C94B8501F40D}" destId="{38CDA8E5-49C4-48F9-BA81-7FEF6F6356CA}" srcOrd="0" destOrd="0" presId="urn:microsoft.com/office/officeart/2018/2/layout/IconVerticalSolidList"/>
    <dgm:cxn modelId="{192AB184-89D8-4C54-B477-DC926752AAC9}" type="presOf" srcId="{AB3690CF-26D4-4627-9636-95EB03FE96BA}" destId="{83EA1D93-642E-406B-9DF9-72A2B374E041}" srcOrd="0" destOrd="0" presId="urn:microsoft.com/office/officeart/2018/2/layout/IconVerticalSolidList"/>
    <dgm:cxn modelId="{E5423D9F-1F88-4FB3-9086-8B5624B7B250}" srcId="{AB3690CF-26D4-4627-9636-95EB03FE96BA}" destId="{37F81187-1C6D-4F6A-A0D3-7033EFC01840}" srcOrd="1" destOrd="0" parTransId="{2FE2FAFF-860B-44E9-BAD1-5ABD0BDC890F}" sibTransId="{F664CCBD-35F7-4CAF-BEC8-760DCA6C4062}"/>
    <dgm:cxn modelId="{67D470DF-DF3C-41CC-8B94-7C5F3EBDE1D2}" type="presOf" srcId="{10EEF607-081B-4E07-BD37-8EB2E6E76B0E}" destId="{B3B5CD8A-F707-4A0E-9523-CD422EA09BC7}" srcOrd="0" destOrd="0" presId="urn:microsoft.com/office/officeart/2018/2/layout/IconVerticalSolidList"/>
    <dgm:cxn modelId="{FEE036E0-DC0A-4EF1-84D8-92B037B92957}" type="presOf" srcId="{37F81187-1C6D-4F6A-A0D3-7033EFC01840}" destId="{056EA0D3-3537-457B-9025-ABDCC67B5E0B}" srcOrd="0" destOrd="1" presId="urn:microsoft.com/office/officeart/2018/2/layout/IconVerticalSolidList"/>
    <dgm:cxn modelId="{74CCE8F2-AA02-4DE5-A400-89F2D0B71474}" srcId="{AB3690CF-26D4-4627-9636-95EB03FE96BA}" destId="{C5D525C4-4413-44FA-95AE-E8446B96A54A}" srcOrd="0" destOrd="0" parTransId="{0FF7539F-A521-43C4-AD87-7E8D35A6C6FE}" sibTransId="{88A37D71-0021-4603-BBA6-7D14CCD6D88D}"/>
    <dgm:cxn modelId="{CC9C1EFF-1C4E-4457-9973-DC65B438CC35}" srcId="{A6CB87F7-E9BE-4E6B-A719-C94B8501F40D}" destId="{10EEF607-081B-4E07-BD37-8EB2E6E76B0E}" srcOrd="1" destOrd="0" parTransId="{4BA84C99-EC4A-40F4-BDEE-05C90FEF0D8D}" sibTransId="{A7537E2F-7DFC-4D98-BA88-A903F2EB7BF8}"/>
    <dgm:cxn modelId="{C9001F2F-0591-493E-92E0-4CFEC3BE6B5F}" type="presParOf" srcId="{38CDA8E5-49C4-48F9-BA81-7FEF6F6356CA}" destId="{65ACD571-CF40-4D96-929E-6B355200D8E7}" srcOrd="0" destOrd="0" presId="urn:microsoft.com/office/officeart/2018/2/layout/IconVerticalSolidList"/>
    <dgm:cxn modelId="{6078CA41-502D-4A5A-A54B-72495D72D759}" type="presParOf" srcId="{65ACD571-CF40-4D96-929E-6B355200D8E7}" destId="{F30AA789-BC0C-4B76-9602-2BA4B585AD55}" srcOrd="0" destOrd="0" presId="urn:microsoft.com/office/officeart/2018/2/layout/IconVerticalSolidList"/>
    <dgm:cxn modelId="{B701F22E-6ED0-46A4-9791-DCAE51F84F3B}" type="presParOf" srcId="{65ACD571-CF40-4D96-929E-6B355200D8E7}" destId="{19479FCD-1242-4DBE-9A0E-BB98CE53B4AA}" srcOrd="1" destOrd="0" presId="urn:microsoft.com/office/officeart/2018/2/layout/IconVerticalSolidList"/>
    <dgm:cxn modelId="{BFCFE43B-E368-4A77-A04E-A0718DBD3797}" type="presParOf" srcId="{65ACD571-CF40-4D96-929E-6B355200D8E7}" destId="{9769CB25-A236-4B78-BB2B-073CE27B0331}" srcOrd="2" destOrd="0" presId="urn:microsoft.com/office/officeart/2018/2/layout/IconVerticalSolidList"/>
    <dgm:cxn modelId="{02814256-0D01-45BB-93B3-07D9E8B36400}" type="presParOf" srcId="{65ACD571-CF40-4D96-929E-6B355200D8E7}" destId="{83EA1D93-642E-406B-9DF9-72A2B374E041}" srcOrd="3" destOrd="0" presId="urn:microsoft.com/office/officeart/2018/2/layout/IconVerticalSolidList"/>
    <dgm:cxn modelId="{5BED24E3-88C4-48AC-A5BB-CFE23D890284}" type="presParOf" srcId="{65ACD571-CF40-4D96-929E-6B355200D8E7}" destId="{056EA0D3-3537-457B-9025-ABDCC67B5E0B}" srcOrd="4" destOrd="0" presId="urn:microsoft.com/office/officeart/2018/2/layout/IconVerticalSolidList"/>
    <dgm:cxn modelId="{2AE2B7AC-C1D9-4DE8-87DC-69AC14DF539C}" type="presParOf" srcId="{38CDA8E5-49C4-48F9-BA81-7FEF6F6356CA}" destId="{E3673FB7-5A00-4FB6-80FD-C6A2010A8B80}" srcOrd="1" destOrd="0" presId="urn:microsoft.com/office/officeart/2018/2/layout/IconVerticalSolidList"/>
    <dgm:cxn modelId="{AA2C1575-A858-48C7-924D-3C868C69E00C}" type="presParOf" srcId="{38CDA8E5-49C4-48F9-BA81-7FEF6F6356CA}" destId="{B4716014-8F3A-4383-93AA-EB679EC4FA2D}" srcOrd="2" destOrd="0" presId="urn:microsoft.com/office/officeart/2018/2/layout/IconVerticalSolidList"/>
    <dgm:cxn modelId="{450894D0-C3B0-4F47-94E9-E33B238E7F32}" type="presParOf" srcId="{B4716014-8F3A-4383-93AA-EB679EC4FA2D}" destId="{D63859F4-B810-40EA-B341-D7C29F69C936}" srcOrd="0" destOrd="0" presId="urn:microsoft.com/office/officeart/2018/2/layout/IconVerticalSolidList"/>
    <dgm:cxn modelId="{5533D388-1971-4670-9C4E-0EE1EFDBA47A}" type="presParOf" srcId="{B4716014-8F3A-4383-93AA-EB679EC4FA2D}" destId="{BB1BF4A7-DBFC-49B3-BCD4-BD7A87D5E51D}" srcOrd="1" destOrd="0" presId="urn:microsoft.com/office/officeart/2018/2/layout/IconVerticalSolidList"/>
    <dgm:cxn modelId="{151B76A7-EB9D-4C22-9F68-B86E6A51D018}" type="presParOf" srcId="{B4716014-8F3A-4383-93AA-EB679EC4FA2D}" destId="{C4743F50-8ED4-4683-AF3B-D1AA0B0985F5}" srcOrd="2" destOrd="0" presId="urn:microsoft.com/office/officeart/2018/2/layout/IconVerticalSolidList"/>
    <dgm:cxn modelId="{27DB1EE5-BC04-4919-96D5-DD86986B403F}" type="presParOf" srcId="{B4716014-8F3A-4383-93AA-EB679EC4FA2D}" destId="{B3B5CD8A-F707-4A0E-9523-CD422EA09BC7}" srcOrd="3" destOrd="0" presId="urn:microsoft.com/office/officeart/2018/2/layout/IconVerticalSolidList"/>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oup 1"/>
      <dsp:cNvGrpSpPr/>
    </dsp:nvGrpSpPr>
    <dsp:grpSpPr>
      <a:xfrm>
        <a:off x="0" y="0"/>
        <a:ext cx="6513604" cy="5885426"/>
        <a:chOff x="0" y="0"/>
        <a:chExt cx="6513604" cy="5885426"/>
      </a:xfrm>
    </dsp:grpSpPr>
    <dsp:sp modelId="{8EE2C16F-DEE9-435C-B171-CEFC30853AD6}">
      <dsp:nvSpPr>
        <dsp:cNvPr id="3" name="Rounded Rectangle 2"/>
        <dsp:cNvSpPr/>
      </dsp:nvSpPr>
      <dsp:spPr bwMode="white">
        <a:xfrm>
          <a:off x="0" y="19618"/>
          <a:ext cx="6513604" cy="2878455"/>
        </a:xfrm>
        <a:prstGeom prst="roundRect">
          <a:avLst/>
        </a:prstGeom>
      </dsp:spPr>
      <dsp:style>
        <a:lnRef idx="2">
          <a:schemeClr val="lt1"/>
        </a:lnRef>
        <a:fillRef idx="1">
          <a:schemeClr val="accent2"/>
        </a:fillRef>
        <a:effectRef idx="0">
          <a:scrgbClr r="0" g="0" b="0"/>
        </a:effectRef>
        <a:fontRef idx="minor">
          <a:schemeClr val="lt1"/>
        </a:fontRef>
      </dsp:style>
      <dsp:txBody>
        <a:bodyPr lIns="118109" tIns="118109" rIns="118109" bIns="118109" anchor="ctr"/>
        <a:lstStyle>
          <a:lvl1pPr algn="l">
            <a:defRPr sz="3100"/>
          </a:lvl1pPr>
          <a:lvl2pPr marL="228600" indent="-228600" algn="l">
            <a:defRPr sz="2400"/>
          </a:lvl2pPr>
          <a:lvl3pPr marL="457200" indent="-228600" algn="l">
            <a:defRPr sz="2400"/>
          </a:lvl3pPr>
          <a:lvl4pPr marL="685800" indent="-228600" algn="l">
            <a:defRPr sz="2400"/>
          </a:lvl4pPr>
          <a:lvl5pPr marL="914400" indent="-228600" algn="l">
            <a:defRPr sz="2400"/>
          </a:lvl5pPr>
          <a:lvl6pPr marL="1143000" indent="-228600" algn="l">
            <a:defRPr sz="2400"/>
          </a:lvl6pPr>
          <a:lvl7pPr marL="1371600" indent="-228600" algn="l">
            <a:defRPr sz="2400"/>
          </a:lvl7pPr>
          <a:lvl8pPr marL="1600200" indent="-228600" algn="l">
            <a:defRPr sz="2400"/>
          </a:lvl8pPr>
          <a:lvl9pPr marL="1828800" indent="-228600" algn="l">
            <a:defRPr sz="2400"/>
          </a:lvl9pPr>
        </a:lstStyle>
        <a:p>
          <a:pPr lvl="0">
            <a:lnSpc>
              <a:spcPct val="100000"/>
            </a:lnSpc>
            <a:spcBef>
              <a:spcPct val="0"/>
            </a:spcBef>
            <a:spcAft>
              <a:spcPct val="35000"/>
            </a:spcAft>
          </a:pPr>
          <a:r>
            <a:rPr lang="en-US" dirty="0"/>
            <a:t>Measures that governments or public authorities introduce to make imported goods or services less competitive than locally produced goods and services.  </a:t>
          </a:r>
        </a:p>
      </dsp:txBody>
      <dsp:txXfrm>
        <a:off x="0" y="19618"/>
        <a:ext cx="6513604" cy="2878455"/>
      </dsp:txXfrm>
    </dsp:sp>
    <dsp:sp modelId="{E1E421CB-CC6A-4E75-A69A-F872A10BAF20}">
      <dsp:nvSpPr>
        <dsp:cNvPr id="4" name="Rounded Rectangle 3"/>
        <dsp:cNvSpPr/>
      </dsp:nvSpPr>
      <dsp:spPr bwMode="white">
        <a:xfrm>
          <a:off x="0" y="2987353"/>
          <a:ext cx="6513604" cy="2878455"/>
        </a:xfrm>
        <a:prstGeom prst="roundRect">
          <a:avLst/>
        </a:prstGeom>
      </dsp:spPr>
      <dsp:style>
        <a:lnRef idx="2">
          <a:schemeClr val="lt1"/>
        </a:lnRef>
        <a:fillRef idx="1">
          <a:schemeClr val="accent3"/>
        </a:fillRef>
        <a:effectRef idx="0">
          <a:scrgbClr r="0" g="0" b="0"/>
        </a:effectRef>
        <a:fontRef idx="minor">
          <a:schemeClr val="lt1"/>
        </a:fontRef>
      </dsp:style>
      <dsp:txBody>
        <a:bodyPr lIns="118109" tIns="118109" rIns="118109" bIns="118109" anchor="ctr"/>
        <a:lstStyle>
          <a:lvl1pPr algn="l">
            <a:defRPr sz="3100"/>
          </a:lvl1pPr>
          <a:lvl2pPr marL="228600" indent="-228600" algn="l">
            <a:defRPr sz="2400"/>
          </a:lvl2pPr>
          <a:lvl3pPr marL="457200" indent="-228600" algn="l">
            <a:defRPr sz="2400"/>
          </a:lvl3pPr>
          <a:lvl4pPr marL="685800" indent="-228600" algn="l">
            <a:defRPr sz="2400"/>
          </a:lvl4pPr>
          <a:lvl5pPr marL="914400" indent="-228600" algn="l">
            <a:defRPr sz="2400"/>
          </a:lvl5pPr>
          <a:lvl6pPr marL="1143000" indent="-228600" algn="l">
            <a:defRPr sz="2400"/>
          </a:lvl6pPr>
          <a:lvl7pPr marL="1371600" indent="-228600" algn="l">
            <a:defRPr sz="2400"/>
          </a:lvl7pPr>
          <a:lvl8pPr marL="1600200" indent="-228600" algn="l">
            <a:defRPr sz="2400"/>
          </a:lvl8pPr>
          <a:lvl9pPr marL="1828800" indent="-228600" algn="l">
            <a:defRPr sz="2400"/>
          </a:lvl9pPr>
        </a:lstStyle>
        <a:p>
          <a:pPr lvl="0">
            <a:lnSpc>
              <a:spcPct val="100000"/>
            </a:lnSpc>
            <a:spcBef>
              <a:spcPct val="0"/>
            </a:spcBef>
            <a:spcAft>
              <a:spcPct val="35000"/>
            </a:spcAft>
          </a:pPr>
          <a:r>
            <a:rPr lang="en-US"/>
            <a:t>Domestic companies receive a competitive advantage relative to their foreign counterparts. </a:t>
          </a:r>
        </a:p>
      </dsp:txBody>
      <dsp:txXfrm>
        <a:off x="0" y="2987353"/>
        <a:ext cx="6513604" cy="2878455"/>
      </dsp:txXfrm>
    </dsp:sp>
  </dsp:spTree>
</dsp:drawing>
</file>

<file path=ppt/diagrams/drawing2.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oup 1"/>
      <dsp:cNvGrpSpPr/>
    </dsp:nvGrpSpPr>
    <dsp:grpSpPr>
      <a:xfrm>
        <a:off x="0" y="0"/>
        <a:ext cx="6513604" cy="5885426"/>
        <a:chOff x="0" y="0"/>
        <a:chExt cx="6513604" cy="5885426"/>
      </a:xfrm>
    </dsp:grpSpPr>
    <dsp:sp modelId="{A465A0D4-85DA-482A-BC5A-2A15B4C783FE}">
      <dsp:nvSpPr>
        <dsp:cNvPr id="3" name="Rounded Rectangle 2"/>
        <dsp:cNvSpPr/>
      </dsp:nvSpPr>
      <dsp:spPr bwMode="white">
        <a:xfrm>
          <a:off x="0" y="0"/>
          <a:ext cx="6513604" cy="980904"/>
        </a:xfrm>
        <a:prstGeom prst="roundRect">
          <a:avLst>
            <a:gd name="adj" fmla="val 10000"/>
          </a:avLst>
        </a:prstGeom>
      </dsp:spPr>
      <dsp:style>
        <a:lnRef idx="0">
          <a:schemeClr val="lt1">
            <a:alpha val="0"/>
          </a:schemeClr>
        </a:lnRef>
        <a:fillRef idx="1">
          <a:schemeClr val="accent2"/>
        </a:fillRef>
        <a:effectRef idx="0">
          <a:scrgbClr r="0" g="0" b="0"/>
        </a:effectRef>
        <a:fontRef idx="minor"/>
      </dsp:style>
      <dsp:txXfrm>
        <a:off x="0" y="0"/>
        <a:ext cx="6513604" cy="980904"/>
      </dsp:txXfrm>
    </dsp:sp>
    <dsp:sp modelId="{D711C45C-2698-463B-B781-46CAD2F3578F}">
      <dsp:nvSpPr>
        <dsp:cNvPr id="4" name="Rectangles 3"/>
        <dsp:cNvSpPr/>
      </dsp:nvSpPr>
      <dsp:spPr bwMode="white">
        <a:xfrm>
          <a:off x="296724" y="220703"/>
          <a:ext cx="539497" cy="539497"/>
        </a:xfrm>
        <a:prstGeom prst="rect">
          <a:avLst/>
        </a:prstGeom>
        <a: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sp:spPr>
      <dsp:style>
        <a:lnRef idx="2">
          <a:schemeClr val="lt1">
            <a:alpha val="0"/>
          </a:schemeClr>
        </a:lnRef>
        <a:fillRef idx="1">
          <a:schemeClr val="bg1"/>
        </a:fillRef>
        <a:effectRef idx="0">
          <a:scrgbClr r="0" g="0" b="0"/>
        </a:effectRef>
        <a:fontRef idx="minor">
          <a:schemeClr val="lt1"/>
        </a:fontRef>
      </dsp:style>
      <dsp:txXfrm>
        <a:off x="296724" y="220703"/>
        <a:ext cx="539497" cy="539497"/>
      </dsp:txXfrm>
    </dsp:sp>
    <dsp:sp modelId="{F50D6075-D75A-4F90-B48C-9264951521FF}">
      <dsp:nvSpPr>
        <dsp:cNvPr id="5" name="Rectangles 4"/>
        <dsp:cNvSpPr/>
      </dsp:nvSpPr>
      <dsp:spPr bwMode="white">
        <a:xfrm>
          <a:off x="1132945" y="0"/>
          <a:ext cx="5380659" cy="980904"/>
        </a:xfrm>
        <a:prstGeom prst="rect">
          <a:avLst/>
        </a:prstGeom>
      </dsp:spPr>
      <dsp:style>
        <a:lnRef idx="0">
          <a:schemeClr val="dk1">
            <a:alpha val="0"/>
          </a:schemeClr>
        </a:lnRef>
        <a:fillRef idx="0">
          <a:schemeClr val="lt1">
            <a:alpha val="0"/>
          </a:schemeClr>
        </a:fillRef>
        <a:effectRef idx="0">
          <a:scrgbClr r="0" g="0" b="0"/>
        </a:effectRef>
        <a:fontRef idx="minor"/>
      </dsp:style>
      <dsp:txBody>
        <a:bodyPr lIns="103812" tIns="103812" rIns="103812" bIns="103812" anchor="ctr"/>
        <a:lstStyle>
          <a:lvl1pPr algn="l">
            <a:defRPr sz="2300"/>
          </a:lvl1pPr>
          <a:lvl2pPr marL="171450" indent="-171450" algn="l">
            <a:defRPr sz="1700"/>
          </a:lvl2pPr>
          <a:lvl3pPr marL="342900" indent="-171450" algn="l">
            <a:defRPr sz="1700"/>
          </a:lvl3pPr>
          <a:lvl4pPr marL="514350" indent="-171450" algn="l">
            <a:defRPr sz="1700"/>
          </a:lvl4pPr>
          <a:lvl5pPr marL="685800" indent="-171450" algn="l">
            <a:defRPr sz="1700"/>
          </a:lvl5pPr>
          <a:lvl6pPr marL="857250" indent="-171450" algn="l">
            <a:defRPr sz="1700"/>
          </a:lvl6pPr>
          <a:lvl7pPr marL="1028700" indent="-171450" algn="l">
            <a:defRPr sz="1700"/>
          </a:lvl7pPr>
          <a:lvl8pPr marL="1200150" indent="-171450" algn="l">
            <a:defRPr sz="1700"/>
          </a:lvl8pPr>
          <a:lvl9pPr marL="1371600" indent="-171450" algn="l">
            <a:defRPr sz="1700"/>
          </a:lvl9pPr>
        </a:lstStyle>
        <a:p>
          <a:pPr lvl="0">
            <a:lnSpc>
              <a:spcPct val="100000"/>
            </a:lnSpc>
            <a:spcBef>
              <a:spcPct val="0"/>
            </a:spcBef>
            <a:spcAft>
              <a:spcPct val="35000"/>
            </a:spcAft>
          </a:pPr>
          <a:r>
            <a:rPr lang="en-US">
              <a:solidFill>
                <a:schemeClr val="bg1"/>
              </a:solidFill>
            </a:rPr>
            <a:t>To Protect infant industries </a:t>
          </a:r>
          <a:endParaRPr>
            <a:solidFill>
              <a:schemeClr val="bg1"/>
            </a:solidFill>
          </a:endParaRPr>
        </a:p>
      </dsp:txBody>
      <dsp:txXfrm>
        <a:off x="1132945" y="0"/>
        <a:ext cx="5380659" cy="980904"/>
      </dsp:txXfrm>
    </dsp:sp>
    <dsp:sp modelId="{1E54982A-22E6-45D9-B32A-EA09EC435100}">
      <dsp:nvSpPr>
        <dsp:cNvPr id="6" name="Rounded Rectangle 5"/>
        <dsp:cNvSpPr/>
      </dsp:nvSpPr>
      <dsp:spPr bwMode="white">
        <a:xfrm>
          <a:off x="0" y="1226130"/>
          <a:ext cx="6513604" cy="980904"/>
        </a:xfrm>
        <a:prstGeom prst="roundRect">
          <a:avLst>
            <a:gd name="adj" fmla="val 10000"/>
          </a:avLst>
        </a:prstGeom>
      </dsp:spPr>
      <dsp:style>
        <a:lnRef idx="0">
          <a:schemeClr val="lt1">
            <a:alpha val="0"/>
          </a:schemeClr>
        </a:lnRef>
        <a:fillRef idx="1">
          <a:schemeClr val="accent3"/>
        </a:fillRef>
        <a:effectRef idx="0">
          <a:scrgbClr r="0" g="0" b="0"/>
        </a:effectRef>
        <a:fontRef idx="minor"/>
      </dsp:style>
      <dsp:txXfrm>
        <a:off x="0" y="1226130"/>
        <a:ext cx="6513604" cy="980904"/>
      </dsp:txXfrm>
    </dsp:sp>
    <dsp:sp modelId="{26AEDCFD-3686-4321-B56F-8C52DDFE6540}">
      <dsp:nvSpPr>
        <dsp:cNvPr id="7" name="Rectangles 6"/>
        <dsp:cNvSpPr/>
      </dsp:nvSpPr>
      <dsp:spPr bwMode="white">
        <a:xfrm>
          <a:off x="296724" y="1446834"/>
          <a:ext cx="539497" cy="539497"/>
        </a:xfrm>
        <a:prstGeom prst="rect">
          <a:avLst/>
        </a:prstGeom>
        <a: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sp:spPr>
      <dsp:style>
        <a:lnRef idx="2">
          <a:schemeClr val="lt1">
            <a:alpha val="0"/>
          </a:schemeClr>
        </a:lnRef>
        <a:fillRef idx="1">
          <a:schemeClr val="bg1"/>
        </a:fillRef>
        <a:effectRef idx="0">
          <a:scrgbClr r="0" g="0" b="0"/>
        </a:effectRef>
        <a:fontRef idx="minor">
          <a:schemeClr val="lt1"/>
        </a:fontRef>
      </dsp:style>
      <dsp:txXfrm>
        <a:off x="296724" y="1446834"/>
        <a:ext cx="539497" cy="539497"/>
      </dsp:txXfrm>
    </dsp:sp>
    <dsp:sp modelId="{23229053-24E9-4A4E-B841-A651BBFBC0EB}">
      <dsp:nvSpPr>
        <dsp:cNvPr id="8" name="Rectangles 7"/>
        <dsp:cNvSpPr/>
      </dsp:nvSpPr>
      <dsp:spPr bwMode="white">
        <a:xfrm>
          <a:off x="1132945" y="1226130"/>
          <a:ext cx="5380659" cy="980904"/>
        </a:xfrm>
        <a:prstGeom prst="rect">
          <a:avLst/>
        </a:prstGeom>
      </dsp:spPr>
      <dsp:style>
        <a:lnRef idx="0">
          <a:schemeClr val="dk1">
            <a:alpha val="0"/>
          </a:schemeClr>
        </a:lnRef>
        <a:fillRef idx="0">
          <a:schemeClr val="lt1">
            <a:alpha val="0"/>
          </a:schemeClr>
        </a:fillRef>
        <a:effectRef idx="0">
          <a:scrgbClr r="0" g="0" b="0"/>
        </a:effectRef>
        <a:fontRef idx="minor"/>
      </dsp:style>
      <dsp:txBody>
        <a:bodyPr lIns="103812" tIns="103812" rIns="103812" bIns="103812" anchor="ctr"/>
        <a:lstStyle>
          <a:lvl1pPr algn="l">
            <a:defRPr sz="2300"/>
          </a:lvl1pPr>
          <a:lvl2pPr marL="171450" indent="-171450" algn="l">
            <a:defRPr sz="1700"/>
          </a:lvl2pPr>
          <a:lvl3pPr marL="342900" indent="-171450" algn="l">
            <a:defRPr sz="1700"/>
          </a:lvl3pPr>
          <a:lvl4pPr marL="514350" indent="-171450" algn="l">
            <a:defRPr sz="1700"/>
          </a:lvl4pPr>
          <a:lvl5pPr marL="685800" indent="-171450" algn="l">
            <a:defRPr sz="1700"/>
          </a:lvl5pPr>
          <a:lvl6pPr marL="857250" indent="-171450" algn="l">
            <a:defRPr sz="1700"/>
          </a:lvl6pPr>
          <a:lvl7pPr marL="1028700" indent="-171450" algn="l">
            <a:defRPr sz="1700"/>
          </a:lvl7pPr>
          <a:lvl8pPr marL="1200150" indent="-171450" algn="l">
            <a:defRPr sz="1700"/>
          </a:lvl8pPr>
          <a:lvl9pPr marL="1371600" indent="-171450" algn="l">
            <a:defRPr sz="1700"/>
          </a:lvl9pPr>
        </a:lstStyle>
        <a:p>
          <a:pPr lvl="0">
            <a:lnSpc>
              <a:spcPct val="100000"/>
            </a:lnSpc>
            <a:spcBef>
              <a:spcPct val="0"/>
            </a:spcBef>
            <a:spcAft>
              <a:spcPct val="35000"/>
            </a:spcAft>
          </a:pPr>
          <a:r>
            <a:rPr lang="en-US">
              <a:solidFill>
                <a:schemeClr val="bg1"/>
              </a:solidFill>
            </a:rPr>
            <a:t>To protect domestic employment </a:t>
          </a:r>
          <a:endParaRPr>
            <a:solidFill>
              <a:schemeClr val="bg1"/>
            </a:solidFill>
          </a:endParaRPr>
        </a:p>
      </dsp:txBody>
      <dsp:txXfrm>
        <a:off x="1132945" y="1226130"/>
        <a:ext cx="5380659" cy="980904"/>
      </dsp:txXfrm>
    </dsp:sp>
    <dsp:sp modelId="{F33A264E-8D25-49BB-B7E9-81CED79CB841}">
      <dsp:nvSpPr>
        <dsp:cNvPr id="9" name="Rounded Rectangle 8"/>
        <dsp:cNvSpPr/>
      </dsp:nvSpPr>
      <dsp:spPr bwMode="white">
        <a:xfrm>
          <a:off x="0" y="2452261"/>
          <a:ext cx="6513604" cy="980904"/>
        </a:xfrm>
        <a:prstGeom prst="roundRect">
          <a:avLst>
            <a:gd name="adj" fmla="val 10000"/>
          </a:avLst>
        </a:prstGeom>
      </dsp:spPr>
      <dsp:style>
        <a:lnRef idx="0">
          <a:schemeClr val="lt1">
            <a:alpha val="0"/>
          </a:schemeClr>
        </a:lnRef>
        <a:fillRef idx="1">
          <a:schemeClr val="accent4"/>
        </a:fillRef>
        <a:effectRef idx="0">
          <a:scrgbClr r="0" g="0" b="0"/>
        </a:effectRef>
        <a:fontRef idx="minor"/>
      </dsp:style>
      <dsp:txXfrm>
        <a:off x="0" y="2452261"/>
        <a:ext cx="6513604" cy="980904"/>
      </dsp:txXfrm>
    </dsp:sp>
    <dsp:sp modelId="{80B1B68F-C8FF-43DA-AD35-B7A16BD566A8}">
      <dsp:nvSpPr>
        <dsp:cNvPr id="10" name="Rectangles 9"/>
        <dsp:cNvSpPr/>
      </dsp:nvSpPr>
      <dsp:spPr bwMode="white">
        <a:xfrm>
          <a:off x="296724" y="2672964"/>
          <a:ext cx="539497" cy="539497"/>
        </a:xfrm>
        <a:prstGeom prst="rect">
          <a:avLst/>
        </a:prstGeom>
        <a: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sp:spPr>
      <dsp:style>
        <a:lnRef idx="2">
          <a:schemeClr val="lt1">
            <a:alpha val="0"/>
          </a:schemeClr>
        </a:lnRef>
        <a:fillRef idx="1">
          <a:schemeClr val="bg1"/>
        </a:fillRef>
        <a:effectRef idx="0">
          <a:scrgbClr r="0" g="0" b="0"/>
        </a:effectRef>
        <a:fontRef idx="minor">
          <a:schemeClr val="lt1"/>
        </a:fontRef>
      </dsp:style>
      <dsp:txXfrm>
        <a:off x="296724" y="2672964"/>
        <a:ext cx="539497" cy="539497"/>
      </dsp:txXfrm>
    </dsp:sp>
    <dsp:sp modelId="{EE413970-B99F-4F73-B515-334C8B96DFDD}">
      <dsp:nvSpPr>
        <dsp:cNvPr id="11" name="Rectangles 10"/>
        <dsp:cNvSpPr/>
      </dsp:nvSpPr>
      <dsp:spPr bwMode="white">
        <a:xfrm>
          <a:off x="1132945" y="2452261"/>
          <a:ext cx="5380659" cy="980904"/>
        </a:xfrm>
        <a:prstGeom prst="rect">
          <a:avLst/>
        </a:prstGeom>
      </dsp:spPr>
      <dsp:style>
        <a:lnRef idx="0">
          <a:schemeClr val="dk1">
            <a:alpha val="0"/>
          </a:schemeClr>
        </a:lnRef>
        <a:fillRef idx="0">
          <a:schemeClr val="lt1">
            <a:alpha val="0"/>
          </a:schemeClr>
        </a:fillRef>
        <a:effectRef idx="0">
          <a:scrgbClr r="0" g="0" b="0"/>
        </a:effectRef>
        <a:fontRef idx="minor"/>
      </dsp:style>
      <dsp:txBody>
        <a:bodyPr lIns="103812" tIns="103812" rIns="103812" bIns="103812" anchor="ctr"/>
        <a:lstStyle>
          <a:lvl1pPr algn="l">
            <a:defRPr sz="2300"/>
          </a:lvl1pPr>
          <a:lvl2pPr marL="171450" indent="-171450" algn="l">
            <a:defRPr sz="1700"/>
          </a:lvl2pPr>
          <a:lvl3pPr marL="342900" indent="-171450" algn="l">
            <a:defRPr sz="1700"/>
          </a:lvl3pPr>
          <a:lvl4pPr marL="514350" indent="-171450" algn="l">
            <a:defRPr sz="1700"/>
          </a:lvl4pPr>
          <a:lvl5pPr marL="685800" indent="-171450" algn="l">
            <a:defRPr sz="1700"/>
          </a:lvl5pPr>
          <a:lvl6pPr marL="857250" indent="-171450" algn="l">
            <a:defRPr sz="1700"/>
          </a:lvl6pPr>
          <a:lvl7pPr marL="1028700" indent="-171450" algn="l">
            <a:defRPr sz="1700"/>
          </a:lvl7pPr>
          <a:lvl8pPr marL="1200150" indent="-171450" algn="l">
            <a:defRPr sz="1700"/>
          </a:lvl8pPr>
          <a:lvl9pPr marL="1371600" indent="-171450" algn="l">
            <a:defRPr sz="1700"/>
          </a:lvl9pPr>
        </a:lstStyle>
        <a:p>
          <a:pPr lvl="0">
            <a:lnSpc>
              <a:spcPct val="100000"/>
            </a:lnSpc>
            <a:spcBef>
              <a:spcPct val="0"/>
            </a:spcBef>
            <a:spcAft>
              <a:spcPct val="35000"/>
            </a:spcAft>
          </a:pPr>
          <a:r>
            <a:rPr lang="en-US">
              <a:solidFill>
                <a:schemeClr val="bg1"/>
              </a:solidFill>
            </a:rPr>
            <a:t>To protect consumers </a:t>
          </a:r>
          <a:endParaRPr>
            <a:solidFill>
              <a:schemeClr val="bg1"/>
            </a:solidFill>
          </a:endParaRPr>
        </a:p>
      </dsp:txBody>
      <dsp:txXfrm>
        <a:off x="1132945" y="2452261"/>
        <a:ext cx="5380659" cy="980904"/>
      </dsp:txXfrm>
    </dsp:sp>
    <dsp:sp modelId="{2D9B1B5E-A8B9-408F-8392-EC30099ECB89}">
      <dsp:nvSpPr>
        <dsp:cNvPr id="12" name="Rounded Rectangle 11"/>
        <dsp:cNvSpPr/>
      </dsp:nvSpPr>
      <dsp:spPr bwMode="white">
        <a:xfrm>
          <a:off x="0" y="3678391"/>
          <a:ext cx="6513604" cy="980904"/>
        </a:xfrm>
        <a:prstGeom prst="roundRect">
          <a:avLst>
            <a:gd name="adj" fmla="val 10000"/>
          </a:avLst>
        </a:prstGeom>
      </dsp:spPr>
      <dsp:style>
        <a:lnRef idx="0">
          <a:schemeClr val="lt1">
            <a:alpha val="0"/>
          </a:schemeClr>
        </a:lnRef>
        <a:fillRef idx="1">
          <a:schemeClr val="accent5"/>
        </a:fillRef>
        <a:effectRef idx="0">
          <a:scrgbClr r="0" g="0" b="0"/>
        </a:effectRef>
        <a:fontRef idx="minor"/>
      </dsp:style>
      <dsp:txXfrm>
        <a:off x="0" y="3678391"/>
        <a:ext cx="6513604" cy="980904"/>
      </dsp:txXfrm>
    </dsp:sp>
    <dsp:sp modelId="{F855262E-9766-4EF7-810E-D71AF0210488}">
      <dsp:nvSpPr>
        <dsp:cNvPr id="13" name="Rectangles 12"/>
        <dsp:cNvSpPr/>
      </dsp:nvSpPr>
      <dsp:spPr bwMode="white">
        <a:xfrm>
          <a:off x="296724" y="3899095"/>
          <a:ext cx="539497" cy="539497"/>
        </a:xfrm>
        <a:prstGeom prst="rect">
          <a:avLst/>
        </a:prstGeom>
        <a: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sp:spPr>
      <dsp:style>
        <a:lnRef idx="2">
          <a:schemeClr val="lt1">
            <a:alpha val="0"/>
          </a:schemeClr>
        </a:lnRef>
        <a:fillRef idx="1">
          <a:schemeClr val="bg1"/>
        </a:fillRef>
        <a:effectRef idx="0">
          <a:scrgbClr r="0" g="0" b="0"/>
        </a:effectRef>
        <a:fontRef idx="minor">
          <a:schemeClr val="lt1"/>
        </a:fontRef>
      </dsp:style>
      <dsp:txXfrm>
        <a:off x="296724" y="3899095"/>
        <a:ext cx="539497" cy="539497"/>
      </dsp:txXfrm>
    </dsp:sp>
    <dsp:sp modelId="{7D481404-DD96-4DD6-8029-F54BFC40DA28}">
      <dsp:nvSpPr>
        <dsp:cNvPr id="14" name="Rectangles 13"/>
        <dsp:cNvSpPr/>
      </dsp:nvSpPr>
      <dsp:spPr bwMode="white">
        <a:xfrm>
          <a:off x="1132945" y="3678391"/>
          <a:ext cx="5380659" cy="980904"/>
        </a:xfrm>
        <a:prstGeom prst="rect">
          <a:avLst/>
        </a:prstGeom>
      </dsp:spPr>
      <dsp:style>
        <a:lnRef idx="0">
          <a:schemeClr val="dk1">
            <a:alpha val="0"/>
          </a:schemeClr>
        </a:lnRef>
        <a:fillRef idx="0">
          <a:schemeClr val="lt1">
            <a:alpha val="0"/>
          </a:schemeClr>
        </a:fillRef>
        <a:effectRef idx="0">
          <a:scrgbClr r="0" g="0" b="0"/>
        </a:effectRef>
        <a:fontRef idx="minor"/>
      </dsp:style>
      <dsp:txBody>
        <a:bodyPr lIns="103812" tIns="103812" rIns="103812" bIns="103812" anchor="ctr"/>
        <a:lstStyle>
          <a:lvl1pPr algn="l">
            <a:defRPr sz="2300"/>
          </a:lvl1pPr>
          <a:lvl2pPr marL="171450" indent="-171450" algn="l">
            <a:defRPr sz="1700"/>
          </a:lvl2pPr>
          <a:lvl3pPr marL="342900" indent="-171450" algn="l">
            <a:defRPr sz="1700"/>
          </a:lvl3pPr>
          <a:lvl4pPr marL="514350" indent="-171450" algn="l">
            <a:defRPr sz="1700"/>
          </a:lvl4pPr>
          <a:lvl5pPr marL="685800" indent="-171450" algn="l">
            <a:defRPr sz="1700"/>
          </a:lvl5pPr>
          <a:lvl6pPr marL="857250" indent="-171450" algn="l">
            <a:defRPr sz="1700"/>
          </a:lvl6pPr>
          <a:lvl7pPr marL="1028700" indent="-171450" algn="l">
            <a:defRPr sz="1700"/>
          </a:lvl7pPr>
          <a:lvl8pPr marL="1200150" indent="-171450" algn="l">
            <a:defRPr sz="1700"/>
          </a:lvl8pPr>
          <a:lvl9pPr marL="1371600" indent="-171450" algn="l">
            <a:defRPr sz="1700"/>
          </a:lvl9pPr>
        </a:lstStyle>
        <a:p>
          <a:pPr lvl="0">
            <a:lnSpc>
              <a:spcPct val="100000"/>
            </a:lnSpc>
            <a:spcBef>
              <a:spcPct val="0"/>
            </a:spcBef>
            <a:spcAft>
              <a:spcPct val="35000"/>
            </a:spcAft>
          </a:pPr>
          <a:r>
            <a:rPr lang="en-US">
              <a:solidFill>
                <a:schemeClr val="bg1"/>
              </a:solidFill>
            </a:rPr>
            <a:t>Encourage local production to replace imports. </a:t>
          </a:r>
          <a:endParaRPr>
            <a:solidFill>
              <a:schemeClr val="bg1"/>
            </a:solidFill>
          </a:endParaRPr>
        </a:p>
      </dsp:txBody>
      <dsp:txXfrm>
        <a:off x="1132945" y="3678391"/>
        <a:ext cx="5380659" cy="980904"/>
      </dsp:txXfrm>
    </dsp:sp>
    <dsp:sp modelId="{68B1C847-6671-415F-9466-FB5FD1BFAF54}">
      <dsp:nvSpPr>
        <dsp:cNvPr id="15" name="Rounded Rectangle 14"/>
        <dsp:cNvSpPr/>
      </dsp:nvSpPr>
      <dsp:spPr bwMode="white">
        <a:xfrm>
          <a:off x="0" y="4904522"/>
          <a:ext cx="6513604" cy="980904"/>
        </a:xfrm>
        <a:prstGeom prst="roundRect">
          <a:avLst>
            <a:gd name="adj" fmla="val 10000"/>
          </a:avLst>
        </a:prstGeom>
      </dsp:spPr>
      <dsp:style>
        <a:lnRef idx="0">
          <a:schemeClr val="lt1">
            <a:alpha val="0"/>
          </a:schemeClr>
        </a:lnRef>
        <a:fillRef idx="1">
          <a:schemeClr val="accent6"/>
        </a:fillRef>
        <a:effectRef idx="0">
          <a:scrgbClr r="0" g="0" b="0"/>
        </a:effectRef>
        <a:fontRef idx="minor"/>
      </dsp:style>
      <dsp:txXfrm>
        <a:off x="0" y="4904522"/>
        <a:ext cx="6513604" cy="980904"/>
      </dsp:txXfrm>
    </dsp:sp>
    <dsp:sp modelId="{AD0030A5-8917-4121-83A7-6451B3598BCC}">
      <dsp:nvSpPr>
        <dsp:cNvPr id="16" name="Rectangles 15"/>
        <dsp:cNvSpPr/>
      </dsp:nvSpPr>
      <dsp:spPr bwMode="white">
        <a:xfrm>
          <a:off x="296724" y="5125225"/>
          <a:ext cx="539497" cy="539497"/>
        </a:xfrm>
        <a:prstGeom prst="rect">
          <a:avLst/>
        </a:prstGeom>
        <a: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sp:spPr>
      <dsp:style>
        <a:lnRef idx="2">
          <a:schemeClr val="lt1">
            <a:alpha val="0"/>
          </a:schemeClr>
        </a:lnRef>
        <a:fillRef idx="1">
          <a:schemeClr val="bg1"/>
        </a:fillRef>
        <a:effectRef idx="0">
          <a:scrgbClr r="0" g="0" b="0"/>
        </a:effectRef>
        <a:fontRef idx="minor">
          <a:schemeClr val="lt1"/>
        </a:fontRef>
      </dsp:style>
      <dsp:txXfrm>
        <a:off x="296724" y="5125225"/>
        <a:ext cx="539497" cy="539497"/>
      </dsp:txXfrm>
    </dsp:sp>
    <dsp:sp modelId="{6225871F-1CBF-43EE-B348-3BF68B3CC790}">
      <dsp:nvSpPr>
        <dsp:cNvPr id="17" name="Rectangles 16"/>
        <dsp:cNvSpPr/>
      </dsp:nvSpPr>
      <dsp:spPr bwMode="white">
        <a:xfrm>
          <a:off x="1132945" y="4904522"/>
          <a:ext cx="5380659" cy="980904"/>
        </a:xfrm>
        <a:prstGeom prst="rect">
          <a:avLst/>
        </a:prstGeom>
      </dsp:spPr>
      <dsp:style>
        <a:lnRef idx="0">
          <a:schemeClr val="dk1">
            <a:alpha val="0"/>
          </a:schemeClr>
        </a:lnRef>
        <a:fillRef idx="0">
          <a:schemeClr val="lt1">
            <a:alpha val="0"/>
          </a:schemeClr>
        </a:fillRef>
        <a:effectRef idx="0">
          <a:scrgbClr r="0" g="0" b="0"/>
        </a:effectRef>
        <a:fontRef idx="minor"/>
      </dsp:style>
      <dsp:txBody>
        <a:bodyPr lIns="103812" tIns="103812" rIns="103812" bIns="103812" anchor="ctr"/>
        <a:lstStyle>
          <a:lvl1pPr algn="l">
            <a:defRPr sz="2300"/>
          </a:lvl1pPr>
          <a:lvl2pPr marL="171450" indent="-171450" algn="l">
            <a:defRPr sz="1700"/>
          </a:lvl2pPr>
          <a:lvl3pPr marL="342900" indent="-171450" algn="l">
            <a:defRPr sz="1700"/>
          </a:lvl3pPr>
          <a:lvl4pPr marL="514350" indent="-171450" algn="l">
            <a:defRPr sz="1700"/>
          </a:lvl4pPr>
          <a:lvl5pPr marL="685800" indent="-171450" algn="l">
            <a:defRPr sz="1700"/>
          </a:lvl5pPr>
          <a:lvl6pPr marL="857250" indent="-171450" algn="l">
            <a:defRPr sz="1700"/>
          </a:lvl6pPr>
          <a:lvl7pPr marL="1028700" indent="-171450" algn="l">
            <a:defRPr sz="1700"/>
          </a:lvl7pPr>
          <a:lvl8pPr marL="1200150" indent="-171450" algn="l">
            <a:defRPr sz="1700"/>
          </a:lvl8pPr>
          <a:lvl9pPr marL="1371600" indent="-171450" algn="l">
            <a:defRPr sz="1700"/>
          </a:lvl9pPr>
        </a:lstStyle>
        <a:p>
          <a:pPr lvl="0">
            <a:lnSpc>
              <a:spcPct val="100000"/>
            </a:lnSpc>
            <a:spcBef>
              <a:spcPct val="0"/>
            </a:spcBef>
            <a:spcAft>
              <a:spcPct val="35000"/>
            </a:spcAft>
          </a:pPr>
          <a:r>
            <a:rPr lang="en-US">
              <a:solidFill>
                <a:schemeClr val="bg1"/>
              </a:solidFill>
            </a:rPr>
            <a:t>To ensure national security by protecting defence oriented industries </a:t>
          </a:r>
          <a:endParaRPr>
            <a:solidFill>
              <a:schemeClr val="bg1"/>
            </a:solidFill>
          </a:endParaRPr>
        </a:p>
      </dsp:txBody>
      <dsp:txXfrm>
        <a:off x="1132945" y="4904522"/>
        <a:ext cx="5380659" cy="980904"/>
      </dsp:txXfrm>
    </dsp:sp>
  </dsp:spTree>
</dsp:drawing>
</file>

<file path=ppt/diagrams/drawing3.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oup 1"/>
      <dsp:cNvGrpSpPr/>
    </dsp:nvGrpSpPr>
    <dsp:grpSpPr>
      <a:xfrm>
        <a:off x="0" y="0"/>
        <a:ext cx="6513604" cy="5885426"/>
        <a:chOff x="0" y="0"/>
        <a:chExt cx="6513604" cy="5885426"/>
      </a:xfrm>
    </dsp:grpSpPr>
    <dsp:sp modelId="{1B37E225-4414-4846-A7B9-DCE05435A826}">
      <dsp:nvSpPr>
        <dsp:cNvPr id="3" name="Rounded Rectangle 2"/>
        <dsp:cNvSpPr/>
      </dsp:nvSpPr>
      <dsp:spPr bwMode="white">
        <a:xfrm>
          <a:off x="0" y="0"/>
          <a:ext cx="6513604" cy="980904"/>
        </a:xfrm>
        <a:prstGeom prst="roundRect">
          <a:avLst>
            <a:gd name="adj" fmla="val 10000"/>
          </a:avLst>
        </a:prstGeom>
      </dsp:spPr>
      <dsp:style>
        <a:lnRef idx="0">
          <a:schemeClr val="lt1">
            <a:alpha val="0"/>
          </a:schemeClr>
        </a:lnRef>
        <a:fillRef idx="1">
          <a:schemeClr val="accent2"/>
        </a:fillRef>
        <a:effectRef idx="0">
          <a:scrgbClr r="0" g="0" b="0"/>
        </a:effectRef>
        <a:fontRef idx="minor"/>
      </dsp:style>
      <dsp:txXfrm>
        <a:off x="0" y="0"/>
        <a:ext cx="6513604" cy="980904"/>
      </dsp:txXfrm>
    </dsp:sp>
    <dsp:sp modelId="{C19F5B7B-FF18-4D83-B894-691B1234E06C}">
      <dsp:nvSpPr>
        <dsp:cNvPr id="4" name="Rectangles 3"/>
        <dsp:cNvSpPr/>
      </dsp:nvSpPr>
      <dsp:spPr bwMode="white">
        <a:xfrm>
          <a:off x="296724" y="220703"/>
          <a:ext cx="539497" cy="539497"/>
        </a:xfrm>
        <a:prstGeom prst="rect">
          <a:avLst/>
        </a:prstGeom>
        <a: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sp:spPr>
      <dsp:style>
        <a:lnRef idx="2">
          <a:schemeClr val="lt1">
            <a:alpha val="0"/>
          </a:schemeClr>
        </a:lnRef>
        <a:fillRef idx="1">
          <a:schemeClr val="bg1"/>
        </a:fillRef>
        <a:effectRef idx="0">
          <a:scrgbClr r="0" g="0" b="0"/>
        </a:effectRef>
        <a:fontRef idx="minor">
          <a:schemeClr val="lt1"/>
        </a:fontRef>
      </dsp:style>
      <dsp:txXfrm>
        <a:off x="296724" y="220703"/>
        <a:ext cx="539497" cy="539497"/>
      </dsp:txXfrm>
    </dsp:sp>
    <dsp:sp modelId="{6E23BE8D-38FF-4230-8D0D-8816D7B48BC2}">
      <dsp:nvSpPr>
        <dsp:cNvPr id="5" name="Rectangles 4"/>
        <dsp:cNvSpPr/>
      </dsp:nvSpPr>
      <dsp:spPr bwMode="white">
        <a:xfrm>
          <a:off x="1132945" y="0"/>
          <a:ext cx="5380659" cy="980904"/>
        </a:xfrm>
        <a:prstGeom prst="rect">
          <a:avLst/>
        </a:prstGeom>
      </dsp:spPr>
      <dsp:style>
        <a:lnRef idx="0">
          <a:schemeClr val="dk1">
            <a:alpha val="0"/>
          </a:schemeClr>
        </a:lnRef>
        <a:fillRef idx="0">
          <a:schemeClr val="lt1">
            <a:alpha val="0"/>
          </a:schemeClr>
        </a:fillRef>
        <a:effectRef idx="0">
          <a:scrgbClr r="0" g="0" b="0"/>
        </a:effectRef>
        <a:fontRef idx="minor"/>
      </dsp:style>
      <dsp:txBody>
        <a:bodyPr lIns="103812" tIns="103812" rIns="103812" bIns="103812" anchor="ctr"/>
        <a:lstStyle>
          <a:lvl1pPr algn="l">
            <a:defRPr sz="2500"/>
          </a:lvl1pPr>
          <a:lvl2pPr marL="171450" indent="-171450" algn="l">
            <a:defRPr sz="1900"/>
          </a:lvl2pPr>
          <a:lvl3pPr marL="342900" indent="-171450" algn="l">
            <a:defRPr sz="1900"/>
          </a:lvl3pPr>
          <a:lvl4pPr marL="514350" indent="-171450" algn="l">
            <a:defRPr sz="1900"/>
          </a:lvl4pPr>
          <a:lvl5pPr marL="685800" indent="-171450" algn="l">
            <a:defRPr sz="1900"/>
          </a:lvl5pPr>
          <a:lvl6pPr marL="857250" indent="-171450" algn="l">
            <a:defRPr sz="1900"/>
          </a:lvl6pPr>
          <a:lvl7pPr marL="1028700" indent="-171450" algn="l">
            <a:defRPr sz="1900"/>
          </a:lvl7pPr>
          <a:lvl8pPr marL="1200150" indent="-171450" algn="l">
            <a:defRPr sz="1900"/>
          </a:lvl8pPr>
          <a:lvl9pPr marL="1371600" indent="-171450" algn="l">
            <a:defRPr sz="1900"/>
          </a:lvl9pPr>
        </a:lstStyle>
        <a:p>
          <a:pPr lvl="0">
            <a:lnSpc>
              <a:spcPct val="100000"/>
            </a:lnSpc>
            <a:spcBef>
              <a:spcPct val="0"/>
            </a:spcBef>
            <a:spcAft>
              <a:spcPct val="35000"/>
            </a:spcAft>
          </a:pPr>
          <a:r>
            <a:rPr lang="en-ZA">
              <a:solidFill>
                <a:schemeClr val="bg1"/>
              </a:solidFill>
            </a:rPr>
            <a:t>Encourage local and foreign direct investment.</a:t>
          </a:r>
          <a:endParaRPr lang="en-US">
            <a:solidFill>
              <a:schemeClr val="bg1"/>
            </a:solidFill>
          </a:endParaRPr>
        </a:p>
      </dsp:txBody>
      <dsp:txXfrm>
        <a:off x="1132945" y="0"/>
        <a:ext cx="5380659" cy="980904"/>
      </dsp:txXfrm>
    </dsp:sp>
    <dsp:sp modelId="{10C01172-CC89-4E89-85A5-AB73487E3CB0}">
      <dsp:nvSpPr>
        <dsp:cNvPr id="6" name="Rounded Rectangle 5"/>
        <dsp:cNvSpPr/>
      </dsp:nvSpPr>
      <dsp:spPr bwMode="white">
        <a:xfrm>
          <a:off x="0" y="1226130"/>
          <a:ext cx="6513604" cy="980904"/>
        </a:xfrm>
        <a:prstGeom prst="roundRect">
          <a:avLst>
            <a:gd name="adj" fmla="val 10000"/>
          </a:avLst>
        </a:prstGeom>
      </dsp:spPr>
      <dsp:style>
        <a:lnRef idx="0">
          <a:schemeClr val="lt1">
            <a:alpha val="0"/>
          </a:schemeClr>
        </a:lnRef>
        <a:fillRef idx="1">
          <a:schemeClr val="accent3"/>
        </a:fillRef>
        <a:effectRef idx="0">
          <a:scrgbClr r="0" g="0" b="0"/>
        </a:effectRef>
        <a:fontRef idx="minor"/>
      </dsp:style>
      <dsp:txXfrm>
        <a:off x="0" y="1226130"/>
        <a:ext cx="6513604" cy="980904"/>
      </dsp:txXfrm>
    </dsp:sp>
    <dsp:sp modelId="{B97E30BB-625C-4801-9350-944D42BA19C4}">
      <dsp:nvSpPr>
        <dsp:cNvPr id="7" name="Rectangles 6"/>
        <dsp:cNvSpPr/>
      </dsp:nvSpPr>
      <dsp:spPr bwMode="white">
        <a:xfrm>
          <a:off x="296724" y="1446834"/>
          <a:ext cx="539497" cy="539497"/>
        </a:xfrm>
        <a:prstGeom prst="rect">
          <a:avLst/>
        </a:prstGeom>
        <a: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sp:spPr>
      <dsp:style>
        <a:lnRef idx="2">
          <a:schemeClr val="lt1">
            <a:alpha val="0"/>
          </a:schemeClr>
        </a:lnRef>
        <a:fillRef idx="1">
          <a:schemeClr val="bg1"/>
        </a:fillRef>
        <a:effectRef idx="0">
          <a:scrgbClr r="0" g="0" b="0"/>
        </a:effectRef>
        <a:fontRef idx="minor">
          <a:schemeClr val="lt1"/>
        </a:fontRef>
      </dsp:style>
      <dsp:txXfrm>
        <a:off x="296724" y="1446834"/>
        <a:ext cx="539497" cy="539497"/>
      </dsp:txXfrm>
    </dsp:sp>
    <dsp:sp modelId="{0E144CBA-5472-4068-897D-B0E5A3D010FD}">
      <dsp:nvSpPr>
        <dsp:cNvPr id="8" name="Rectangles 7"/>
        <dsp:cNvSpPr/>
      </dsp:nvSpPr>
      <dsp:spPr bwMode="white">
        <a:xfrm>
          <a:off x="1132945" y="1226130"/>
          <a:ext cx="5380659" cy="980904"/>
        </a:xfrm>
        <a:prstGeom prst="rect">
          <a:avLst/>
        </a:prstGeom>
      </dsp:spPr>
      <dsp:style>
        <a:lnRef idx="0">
          <a:schemeClr val="dk1">
            <a:alpha val="0"/>
          </a:schemeClr>
        </a:lnRef>
        <a:fillRef idx="0">
          <a:schemeClr val="lt1">
            <a:alpha val="0"/>
          </a:schemeClr>
        </a:fillRef>
        <a:effectRef idx="0">
          <a:scrgbClr r="0" g="0" b="0"/>
        </a:effectRef>
        <a:fontRef idx="minor"/>
      </dsp:style>
      <dsp:txBody>
        <a:bodyPr lIns="103812" tIns="103812" rIns="103812" bIns="103812" anchor="ctr"/>
        <a:lstStyle>
          <a:lvl1pPr algn="l">
            <a:defRPr sz="2500"/>
          </a:lvl1pPr>
          <a:lvl2pPr marL="171450" indent="-171450" algn="l">
            <a:defRPr sz="1900"/>
          </a:lvl2pPr>
          <a:lvl3pPr marL="342900" indent="-171450" algn="l">
            <a:defRPr sz="1900"/>
          </a:lvl3pPr>
          <a:lvl4pPr marL="514350" indent="-171450" algn="l">
            <a:defRPr sz="1900"/>
          </a:lvl4pPr>
          <a:lvl5pPr marL="685800" indent="-171450" algn="l">
            <a:defRPr sz="1900"/>
          </a:lvl5pPr>
          <a:lvl6pPr marL="857250" indent="-171450" algn="l">
            <a:defRPr sz="1900"/>
          </a:lvl6pPr>
          <a:lvl7pPr marL="1028700" indent="-171450" algn="l">
            <a:defRPr sz="1900"/>
          </a:lvl7pPr>
          <a:lvl8pPr marL="1200150" indent="-171450" algn="l">
            <a:defRPr sz="1900"/>
          </a:lvl8pPr>
          <a:lvl9pPr marL="1371600" indent="-171450" algn="l">
            <a:defRPr sz="1900"/>
          </a:lvl9pPr>
        </a:lstStyle>
        <a:p>
          <a:pPr lvl="0">
            <a:lnSpc>
              <a:spcPct val="100000"/>
            </a:lnSpc>
            <a:spcBef>
              <a:spcPct val="0"/>
            </a:spcBef>
            <a:spcAft>
              <a:spcPct val="35000"/>
            </a:spcAft>
          </a:pPr>
          <a:r>
            <a:rPr lang="en-ZA">
              <a:solidFill>
                <a:schemeClr val="bg1"/>
              </a:solidFill>
            </a:rPr>
            <a:t>Reduce balance of payments problems.</a:t>
          </a:r>
          <a:endParaRPr lang="en-US">
            <a:solidFill>
              <a:schemeClr val="bg1"/>
            </a:solidFill>
          </a:endParaRPr>
        </a:p>
      </dsp:txBody>
      <dsp:txXfrm>
        <a:off x="1132945" y="1226130"/>
        <a:ext cx="5380659" cy="980904"/>
      </dsp:txXfrm>
    </dsp:sp>
    <dsp:sp modelId="{45D3F68A-F12F-4CBF-A096-09536EE978A2}">
      <dsp:nvSpPr>
        <dsp:cNvPr id="9" name="Rounded Rectangle 8"/>
        <dsp:cNvSpPr/>
      </dsp:nvSpPr>
      <dsp:spPr bwMode="white">
        <a:xfrm>
          <a:off x="0" y="2452261"/>
          <a:ext cx="6513604" cy="980904"/>
        </a:xfrm>
        <a:prstGeom prst="roundRect">
          <a:avLst>
            <a:gd name="adj" fmla="val 10000"/>
          </a:avLst>
        </a:prstGeom>
      </dsp:spPr>
      <dsp:style>
        <a:lnRef idx="0">
          <a:schemeClr val="lt1">
            <a:alpha val="0"/>
          </a:schemeClr>
        </a:lnRef>
        <a:fillRef idx="1">
          <a:schemeClr val="accent4"/>
        </a:fillRef>
        <a:effectRef idx="0">
          <a:scrgbClr r="0" g="0" b="0"/>
        </a:effectRef>
        <a:fontRef idx="minor"/>
      </dsp:style>
      <dsp:txXfrm>
        <a:off x="0" y="2452261"/>
        <a:ext cx="6513604" cy="980904"/>
      </dsp:txXfrm>
    </dsp:sp>
    <dsp:sp modelId="{FC754BE7-EB86-4DE8-B92B-EBED9A903A7F}">
      <dsp:nvSpPr>
        <dsp:cNvPr id="10" name="Rectangles 9"/>
        <dsp:cNvSpPr/>
      </dsp:nvSpPr>
      <dsp:spPr bwMode="white">
        <a:xfrm>
          <a:off x="296724" y="2672964"/>
          <a:ext cx="539497" cy="539497"/>
        </a:xfrm>
        <a:prstGeom prst="rect">
          <a:avLst/>
        </a:prstGeom>
        <a: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sp:spPr>
      <dsp:style>
        <a:lnRef idx="2">
          <a:schemeClr val="lt1">
            <a:alpha val="0"/>
          </a:schemeClr>
        </a:lnRef>
        <a:fillRef idx="1">
          <a:schemeClr val="bg1"/>
        </a:fillRef>
        <a:effectRef idx="0">
          <a:scrgbClr r="0" g="0" b="0"/>
        </a:effectRef>
        <a:fontRef idx="minor">
          <a:schemeClr val="lt1"/>
        </a:fontRef>
      </dsp:style>
      <dsp:txXfrm>
        <a:off x="296724" y="2672964"/>
        <a:ext cx="539497" cy="539497"/>
      </dsp:txXfrm>
    </dsp:sp>
    <dsp:sp modelId="{02C3545B-DCF4-4031-BF19-E8B67ADC6C3A}">
      <dsp:nvSpPr>
        <dsp:cNvPr id="11" name="Rectangles 10"/>
        <dsp:cNvSpPr/>
      </dsp:nvSpPr>
      <dsp:spPr bwMode="white">
        <a:xfrm>
          <a:off x="1132945" y="2452261"/>
          <a:ext cx="5380659" cy="980904"/>
        </a:xfrm>
        <a:prstGeom prst="rect">
          <a:avLst/>
        </a:prstGeom>
      </dsp:spPr>
      <dsp:style>
        <a:lnRef idx="0">
          <a:schemeClr val="dk1">
            <a:alpha val="0"/>
          </a:schemeClr>
        </a:lnRef>
        <a:fillRef idx="0">
          <a:schemeClr val="lt1">
            <a:alpha val="0"/>
          </a:schemeClr>
        </a:fillRef>
        <a:effectRef idx="0">
          <a:scrgbClr r="0" g="0" b="0"/>
        </a:effectRef>
        <a:fontRef idx="minor"/>
      </dsp:style>
      <dsp:txBody>
        <a:bodyPr lIns="103812" tIns="103812" rIns="103812" bIns="103812" anchor="ctr"/>
        <a:lstStyle>
          <a:lvl1pPr algn="l">
            <a:defRPr sz="2500"/>
          </a:lvl1pPr>
          <a:lvl2pPr marL="171450" indent="-171450" algn="l">
            <a:defRPr sz="1900"/>
          </a:lvl2pPr>
          <a:lvl3pPr marL="342900" indent="-171450" algn="l">
            <a:defRPr sz="1900"/>
          </a:lvl3pPr>
          <a:lvl4pPr marL="514350" indent="-171450" algn="l">
            <a:defRPr sz="1900"/>
          </a:lvl4pPr>
          <a:lvl5pPr marL="685800" indent="-171450" algn="l">
            <a:defRPr sz="1900"/>
          </a:lvl5pPr>
          <a:lvl6pPr marL="857250" indent="-171450" algn="l">
            <a:defRPr sz="1900"/>
          </a:lvl6pPr>
          <a:lvl7pPr marL="1028700" indent="-171450" algn="l">
            <a:defRPr sz="1900"/>
          </a:lvl7pPr>
          <a:lvl8pPr marL="1200150" indent="-171450" algn="l">
            <a:defRPr sz="1900"/>
          </a:lvl8pPr>
          <a:lvl9pPr marL="1371600" indent="-171450" algn="l">
            <a:defRPr sz="1900"/>
          </a:lvl9pPr>
        </a:lstStyle>
        <a:p>
          <a:pPr lvl="0">
            <a:lnSpc>
              <a:spcPct val="100000"/>
            </a:lnSpc>
            <a:spcBef>
              <a:spcPct val="0"/>
            </a:spcBef>
            <a:spcAft>
              <a:spcPct val="35000"/>
            </a:spcAft>
          </a:pPr>
          <a:r>
            <a:rPr lang="en-ZA">
              <a:solidFill>
                <a:schemeClr val="bg1"/>
              </a:solidFill>
            </a:rPr>
            <a:t>Promote export activity</a:t>
          </a:r>
          <a:endParaRPr lang="en-US">
            <a:solidFill>
              <a:schemeClr val="bg1"/>
            </a:solidFill>
          </a:endParaRPr>
        </a:p>
      </dsp:txBody>
      <dsp:txXfrm>
        <a:off x="1132945" y="2452261"/>
        <a:ext cx="5380659" cy="980904"/>
      </dsp:txXfrm>
    </dsp:sp>
    <dsp:sp modelId="{9436666B-1805-45F0-ADFB-4148D54A66B8}">
      <dsp:nvSpPr>
        <dsp:cNvPr id="12" name="Rounded Rectangle 11"/>
        <dsp:cNvSpPr/>
      </dsp:nvSpPr>
      <dsp:spPr bwMode="white">
        <a:xfrm>
          <a:off x="0" y="3678391"/>
          <a:ext cx="6513604" cy="980904"/>
        </a:xfrm>
        <a:prstGeom prst="roundRect">
          <a:avLst>
            <a:gd name="adj" fmla="val 10000"/>
          </a:avLst>
        </a:prstGeom>
      </dsp:spPr>
      <dsp:style>
        <a:lnRef idx="0">
          <a:schemeClr val="lt1">
            <a:alpha val="0"/>
          </a:schemeClr>
        </a:lnRef>
        <a:fillRef idx="1">
          <a:schemeClr val="accent5"/>
        </a:fillRef>
        <a:effectRef idx="0">
          <a:scrgbClr r="0" g="0" b="0"/>
        </a:effectRef>
        <a:fontRef idx="minor"/>
      </dsp:style>
      <dsp:txXfrm>
        <a:off x="0" y="3678391"/>
        <a:ext cx="6513604" cy="980904"/>
      </dsp:txXfrm>
    </dsp:sp>
    <dsp:sp modelId="{63257354-DF52-498C-96BB-1DC91143CC4A}">
      <dsp:nvSpPr>
        <dsp:cNvPr id="13" name="Rectangles 12"/>
        <dsp:cNvSpPr/>
      </dsp:nvSpPr>
      <dsp:spPr bwMode="white">
        <a:xfrm>
          <a:off x="296724" y="3899095"/>
          <a:ext cx="539497" cy="539497"/>
        </a:xfrm>
        <a:prstGeom prst="rect">
          <a:avLst/>
        </a:prstGeom>
        <a: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sp:spPr>
      <dsp:style>
        <a:lnRef idx="2">
          <a:schemeClr val="lt1">
            <a:alpha val="0"/>
          </a:schemeClr>
        </a:lnRef>
        <a:fillRef idx="1">
          <a:schemeClr val="bg1"/>
        </a:fillRef>
        <a:effectRef idx="0">
          <a:scrgbClr r="0" g="0" b="0"/>
        </a:effectRef>
        <a:fontRef idx="minor">
          <a:schemeClr val="lt1"/>
        </a:fontRef>
      </dsp:style>
      <dsp:txXfrm>
        <a:off x="296724" y="3899095"/>
        <a:ext cx="539497" cy="539497"/>
      </dsp:txXfrm>
    </dsp:sp>
    <dsp:sp modelId="{C422973C-A5F7-41D0-9B8E-304E44F03B41}">
      <dsp:nvSpPr>
        <dsp:cNvPr id="14" name="Rectangles 13"/>
        <dsp:cNvSpPr/>
      </dsp:nvSpPr>
      <dsp:spPr bwMode="white">
        <a:xfrm>
          <a:off x="1132945" y="3678391"/>
          <a:ext cx="5380659" cy="980904"/>
        </a:xfrm>
        <a:prstGeom prst="rect">
          <a:avLst/>
        </a:prstGeom>
      </dsp:spPr>
      <dsp:style>
        <a:lnRef idx="0">
          <a:schemeClr val="dk1">
            <a:alpha val="0"/>
          </a:schemeClr>
        </a:lnRef>
        <a:fillRef idx="0">
          <a:schemeClr val="lt1">
            <a:alpha val="0"/>
          </a:schemeClr>
        </a:fillRef>
        <a:effectRef idx="0">
          <a:scrgbClr r="0" g="0" b="0"/>
        </a:effectRef>
        <a:fontRef idx="minor"/>
      </dsp:style>
      <dsp:txBody>
        <a:bodyPr lIns="103812" tIns="103812" rIns="103812" bIns="103812" anchor="ctr"/>
        <a:lstStyle>
          <a:lvl1pPr algn="l">
            <a:defRPr sz="2500"/>
          </a:lvl1pPr>
          <a:lvl2pPr marL="171450" indent="-171450" algn="l">
            <a:defRPr sz="1900"/>
          </a:lvl2pPr>
          <a:lvl3pPr marL="342900" indent="-171450" algn="l">
            <a:defRPr sz="1900"/>
          </a:lvl3pPr>
          <a:lvl4pPr marL="514350" indent="-171450" algn="l">
            <a:defRPr sz="1900"/>
          </a:lvl4pPr>
          <a:lvl5pPr marL="685800" indent="-171450" algn="l">
            <a:defRPr sz="1900"/>
          </a:lvl5pPr>
          <a:lvl6pPr marL="857250" indent="-171450" algn="l">
            <a:defRPr sz="1900"/>
          </a:lvl6pPr>
          <a:lvl7pPr marL="1028700" indent="-171450" algn="l">
            <a:defRPr sz="1900"/>
          </a:lvl7pPr>
          <a:lvl8pPr marL="1200150" indent="-171450" algn="l">
            <a:defRPr sz="1900"/>
          </a:lvl8pPr>
          <a:lvl9pPr marL="1371600" indent="-171450" algn="l">
            <a:defRPr sz="1900"/>
          </a:lvl9pPr>
        </a:lstStyle>
        <a:p>
          <a:pPr lvl="0">
            <a:lnSpc>
              <a:spcPct val="100000"/>
            </a:lnSpc>
            <a:spcBef>
              <a:spcPct val="0"/>
            </a:spcBef>
            <a:spcAft>
              <a:spcPct val="35000"/>
            </a:spcAft>
          </a:pPr>
          <a:r>
            <a:rPr lang="en-ZA">
              <a:solidFill>
                <a:schemeClr val="bg1"/>
              </a:solidFill>
            </a:rPr>
            <a:t>To prevent dumping</a:t>
          </a:r>
          <a:endParaRPr lang="en-US">
            <a:solidFill>
              <a:schemeClr val="bg1"/>
            </a:solidFill>
          </a:endParaRPr>
        </a:p>
      </dsp:txBody>
      <dsp:txXfrm>
        <a:off x="1132945" y="3678391"/>
        <a:ext cx="5380659" cy="980904"/>
      </dsp:txXfrm>
    </dsp:sp>
    <dsp:sp modelId="{3F0F33B3-C1C7-4623-AB67-EA2040D3B0C0}">
      <dsp:nvSpPr>
        <dsp:cNvPr id="15" name="Rounded Rectangle 14"/>
        <dsp:cNvSpPr/>
      </dsp:nvSpPr>
      <dsp:spPr bwMode="white">
        <a:xfrm>
          <a:off x="0" y="4904522"/>
          <a:ext cx="6513604" cy="980904"/>
        </a:xfrm>
        <a:prstGeom prst="roundRect">
          <a:avLst>
            <a:gd name="adj" fmla="val 10000"/>
          </a:avLst>
        </a:prstGeom>
      </dsp:spPr>
      <dsp:style>
        <a:lnRef idx="0">
          <a:schemeClr val="lt1">
            <a:alpha val="0"/>
          </a:schemeClr>
        </a:lnRef>
        <a:fillRef idx="1">
          <a:schemeClr val="accent6"/>
        </a:fillRef>
        <a:effectRef idx="0">
          <a:scrgbClr r="0" g="0" b="0"/>
        </a:effectRef>
        <a:fontRef idx="minor"/>
      </dsp:style>
      <dsp:txXfrm>
        <a:off x="0" y="4904522"/>
        <a:ext cx="6513604" cy="980904"/>
      </dsp:txXfrm>
    </dsp:sp>
    <dsp:sp modelId="{DA7FE614-4F12-4B47-A7A7-EBC97ACEC47F}">
      <dsp:nvSpPr>
        <dsp:cNvPr id="16" name="Rectangles 15"/>
        <dsp:cNvSpPr/>
      </dsp:nvSpPr>
      <dsp:spPr bwMode="white">
        <a:xfrm>
          <a:off x="296724" y="5125225"/>
          <a:ext cx="539497" cy="539497"/>
        </a:xfrm>
        <a:prstGeom prst="rect">
          <a:avLst/>
        </a:prstGeom>
        <a: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sp:spPr>
      <dsp:style>
        <a:lnRef idx="2">
          <a:schemeClr val="lt1">
            <a:alpha val="0"/>
          </a:schemeClr>
        </a:lnRef>
        <a:fillRef idx="1">
          <a:schemeClr val="bg1"/>
        </a:fillRef>
        <a:effectRef idx="0">
          <a:scrgbClr r="0" g="0" b="0"/>
        </a:effectRef>
        <a:fontRef idx="minor">
          <a:schemeClr val="lt1"/>
        </a:fontRef>
      </dsp:style>
      <dsp:txXfrm>
        <a:off x="296724" y="5125225"/>
        <a:ext cx="539497" cy="539497"/>
      </dsp:txXfrm>
    </dsp:sp>
    <dsp:sp modelId="{9C2A3A31-3C9C-4CB0-A9F7-15A6C6F385B8}">
      <dsp:nvSpPr>
        <dsp:cNvPr id="17" name="Rectangles 16"/>
        <dsp:cNvSpPr/>
      </dsp:nvSpPr>
      <dsp:spPr bwMode="white">
        <a:xfrm>
          <a:off x="1132945" y="4904522"/>
          <a:ext cx="5380659" cy="980904"/>
        </a:xfrm>
        <a:prstGeom prst="rect">
          <a:avLst/>
        </a:prstGeom>
      </dsp:spPr>
      <dsp:style>
        <a:lnRef idx="0">
          <a:schemeClr val="dk1">
            <a:alpha val="0"/>
          </a:schemeClr>
        </a:lnRef>
        <a:fillRef idx="0">
          <a:schemeClr val="lt1">
            <a:alpha val="0"/>
          </a:schemeClr>
        </a:fillRef>
        <a:effectRef idx="0">
          <a:scrgbClr r="0" g="0" b="0"/>
        </a:effectRef>
        <a:fontRef idx="minor"/>
      </dsp:style>
      <dsp:txBody>
        <a:bodyPr lIns="103812" tIns="103812" rIns="103812" bIns="103812" anchor="ctr"/>
        <a:lstStyle>
          <a:lvl1pPr algn="l">
            <a:defRPr sz="2500"/>
          </a:lvl1pPr>
          <a:lvl2pPr marL="171450" indent="-171450" algn="l">
            <a:defRPr sz="1900"/>
          </a:lvl2pPr>
          <a:lvl3pPr marL="342900" indent="-171450" algn="l">
            <a:defRPr sz="1900"/>
          </a:lvl3pPr>
          <a:lvl4pPr marL="514350" indent="-171450" algn="l">
            <a:defRPr sz="1900"/>
          </a:lvl4pPr>
          <a:lvl5pPr marL="685800" indent="-171450" algn="l">
            <a:defRPr sz="1900"/>
          </a:lvl5pPr>
          <a:lvl6pPr marL="857250" indent="-171450" algn="l">
            <a:defRPr sz="1900"/>
          </a:lvl6pPr>
          <a:lvl7pPr marL="1028700" indent="-171450" algn="l">
            <a:defRPr sz="1900"/>
          </a:lvl7pPr>
          <a:lvl8pPr marL="1200150" indent="-171450" algn="l">
            <a:defRPr sz="1900"/>
          </a:lvl8pPr>
          <a:lvl9pPr marL="1371600" indent="-171450" algn="l">
            <a:defRPr sz="1900"/>
          </a:lvl9pPr>
        </a:lstStyle>
        <a:p>
          <a:pPr lvl="0">
            <a:lnSpc>
              <a:spcPct val="100000"/>
            </a:lnSpc>
            <a:spcBef>
              <a:spcPct val="0"/>
            </a:spcBef>
            <a:spcAft>
              <a:spcPct val="35000"/>
            </a:spcAft>
          </a:pPr>
          <a:r>
            <a:rPr lang="en-ZA">
              <a:solidFill>
                <a:schemeClr val="bg1"/>
              </a:solidFill>
            </a:rPr>
            <a:t>Promote political objectives</a:t>
          </a:r>
          <a:endParaRPr lang="en-US">
            <a:solidFill>
              <a:schemeClr val="bg1"/>
            </a:solidFill>
          </a:endParaRPr>
        </a:p>
      </dsp:txBody>
      <dsp:txXfrm>
        <a:off x="1132945" y="4904522"/>
        <a:ext cx="5380659" cy="980904"/>
      </dsp:txXfrm>
    </dsp:sp>
  </dsp:spTree>
</dsp:drawing>
</file>

<file path=ppt/diagrams/drawing4.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oup 1"/>
      <dsp:cNvGrpSpPr/>
    </dsp:nvGrpSpPr>
    <dsp:grpSpPr>
      <a:xfrm>
        <a:off x="0" y="0"/>
        <a:ext cx="10515600" cy="4352544"/>
        <a:chOff x="0" y="0"/>
        <a:chExt cx="10515600" cy="4352544"/>
      </a:xfrm>
    </dsp:grpSpPr>
    <dsp:sp modelId="{DAA7B359-9587-4DF5-949C-20E41A4284C9}">
      <dsp:nvSpPr>
        <dsp:cNvPr id="3" name="Rounded Rectangle 2"/>
        <dsp:cNvSpPr/>
      </dsp:nvSpPr>
      <dsp:spPr bwMode="white">
        <a:xfrm>
          <a:off x="0" y="8102"/>
          <a:ext cx="10515600" cy="988695"/>
        </a:xfrm>
        <a:prstGeom prst="roundRect">
          <a:avLst/>
        </a:prstGeom>
      </dsp:spPr>
      <dsp:style>
        <a:lnRef idx="2">
          <a:schemeClr val="lt1"/>
        </a:lnRef>
        <a:fillRef idx="1">
          <a:schemeClr val="accent2"/>
        </a:fillRef>
        <a:effectRef idx="0">
          <a:scrgbClr r="0" g="0" b="0"/>
        </a:effectRef>
        <a:fontRef idx="minor">
          <a:schemeClr val="lt1"/>
        </a:fontRef>
      </dsp:style>
      <dsp:txBody>
        <a:bodyPr lIns="148590" tIns="148590" rIns="148590" bIns="148590" anchor="ctr"/>
        <a:lstStyle>
          <a:lvl1pPr algn="l">
            <a:defRPr sz="3900"/>
          </a:lvl1pPr>
          <a:lvl2pPr marL="285750" indent="-285750" algn="l">
            <a:defRPr sz="3000"/>
          </a:lvl2pPr>
          <a:lvl3pPr marL="571500" indent="-285750" algn="l">
            <a:defRPr sz="3000"/>
          </a:lvl3pPr>
          <a:lvl4pPr marL="857250" indent="-285750" algn="l">
            <a:defRPr sz="3000"/>
          </a:lvl4pPr>
          <a:lvl5pPr marL="1143000" indent="-285750" algn="l">
            <a:defRPr sz="3000"/>
          </a:lvl5pPr>
          <a:lvl6pPr marL="1428750" indent="-285750" algn="l">
            <a:defRPr sz="3000"/>
          </a:lvl6pPr>
          <a:lvl7pPr marL="1714500" indent="-285750" algn="l">
            <a:defRPr sz="3000"/>
          </a:lvl7pPr>
          <a:lvl8pPr marL="2000250" indent="-285750" algn="l">
            <a:defRPr sz="3000"/>
          </a:lvl8pPr>
          <a:lvl9pPr marL="2286000" indent="-285750" algn="l">
            <a:defRPr sz="3000"/>
          </a:lvl9pPr>
        </a:lstStyle>
        <a:p>
          <a:pPr lvl="0">
            <a:lnSpc>
              <a:spcPct val="100000"/>
            </a:lnSpc>
            <a:spcBef>
              <a:spcPct val="0"/>
            </a:spcBef>
            <a:spcAft>
              <a:spcPct val="35000"/>
            </a:spcAft>
          </a:pPr>
          <a:r>
            <a:rPr lang="en-US"/>
            <a:t>Tariffs </a:t>
          </a:r>
        </a:p>
      </dsp:txBody>
      <dsp:txXfrm>
        <a:off x="0" y="8102"/>
        <a:ext cx="10515600" cy="988695"/>
      </dsp:txXfrm>
    </dsp:sp>
    <dsp:sp modelId="{B94D2F38-1A95-47B5-A8A0-89375EEF4085}">
      <dsp:nvSpPr>
        <dsp:cNvPr id="4" name="Rounded Rectangle 3"/>
        <dsp:cNvSpPr/>
      </dsp:nvSpPr>
      <dsp:spPr bwMode="white">
        <a:xfrm>
          <a:off x="0" y="1109117"/>
          <a:ext cx="10515600" cy="988695"/>
        </a:xfrm>
        <a:prstGeom prst="roundRect">
          <a:avLst/>
        </a:prstGeom>
      </dsp:spPr>
      <dsp:style>
        <a:lnRef idx="2">
          <a:schemeClr val="lt1"/>
        </a:lnRef>
        <a:fillRef idx="1">
          <a:schemeClr val="accent3"/>
        </a:fillRef>
        <a:effectRef idx="0">
          <a:scrgbClr r="0" g="0" b="0"/>
        </a:effectRef>
        <a:fontRef idx="minor">
          <a:schemeClr val="lt1"/>
        </a:fontRef>
      </dsp:style>
      <dsp:txBody>
        <a:bodyPr lIns="148590" tIns="148590" rIns="148590" bIns="148590" anchor="ctr"/>
        <a:lstStyle>
          <a:lvl1pPr algn="l">
            <a:defRPr sz="3900"/>
          </a:lvl1pPr>
          <a:lvl2pPr marL="285750" indent="-285750" algn="l">
            <a:defRPr sz="3000"/>
          </a:lvl2pPr>
          <a:lvl3pPr marL="571500" indent="-285750" algn="l">
            <a:defRPr sz="3000"/>
          </a:lvl3pPr>
          <a:lvl4pPr marL="857250" indent="-285750" algn="l">
            <a:defRPr sz="3000"/>
          </a:lvl4pPr>
          <a:lvl5pPr marL="1143000" indent="-285750" algn="l">
            <a:defRPr sz="3000"/>
          </a:lvl5pPr>
          <a:lvl6pPr marL="1428750" indent="-285750" algn="l">
            <a:defRPr sz="3000"/>
          </a:lvl6pPr>
          <a:lvl7pPr marL="1714500" indent="-285750" algn="l">
            <a:defRPr sz="3000"/>
          </a:lvl7pPr>
          <a:lvl8pPr marL="2000250" indent="-285750" algn="l">
            <a:defRPr sz="3000"/>
          </a:lvl8pPr>
          <a:lvl9pPr marL="2286000" indent="-285750" algn="l">
            <a:defRPr sz="3000"/>
          </a:lvl9pPr>
        </a:lstStyle>
        <a:p>
          <a:pPr lvl="0">
            <a:lnSpc>
              <a:spcPct val="100000"/>
            </a:lnSpc>
            <a:spcBef>
              <a:spcPct val="0"/>
            </a:spcBef>
            <a:spcAft>
              <a:spcPct val="35000"/>
            </a:spcAft>
          </a:pPr>
          <a:r>
            <a:rPr lang="en-US"/>
            <a:t>Non-tariff barriers e.g.  </a:t>
          </a:r>
        </a:p>
      </dsp:txBody>
      <dsp:txXfrm>
        <a:off x="0" y="1109117"/>
        <a:ext cx="10515600" cy="988695"/>
      </dsp:txXfrm>
    </dsp:sp>
    <dsp:sp modelId="{44A17749-DE16-4112-AE13-485A09A4FED1}">
      <dsp:nvSpPr>
        <dsp:cNvPr id="5" name="Rectangles 4"/>
        <dsp:cNvSpPr/>
      </dsp:nvSpPr>
      <dsp:spPr bwMode="white">
        <a:xfrm>
          <a:off x="0" y="2097812"/>
          <a:ext cx="10515600" cy="2246630"/>
        </a:xfrm>
        <a:prstGeom prst="rect">
          <a:avLst/>
        </a:prstGeom>
      </dsp:spPr>
      <dsp:style>
        <a:lnRef idx="0">
          <a:schemeClr val="dk1">
            <a:alpha val="0"/>
          </a:schemeClr>
        </a:lnRef>
        <a:fillRef idx="0">
          <a:schemeClr val="lt1">
            <a:alpha val="0"/>
          </a:schemeClr>
        </a:fillRef>
        <a:effectRef idx="0">
          <a:scrgbClr r="0" g="0" b="0"/>
        </a:effectRef>
        <a:fontRef idx="minor"/>
      </dsp:style>
      <dsp:txBody>
        <a:bodyPr lIns="333870" tIns="49530" rIns="277368" bIns="49530" anchor="t"/>
        <a:lstStyle>
          <a:lvl1pPr algn="l">
            <a:defRPr sz="3900"/>
          </a:lvl1pPr>
          <a:lvl2pPr marL="285750" indent="-285750" algn="l">
            <a:defRPr sz="3000"/>
          </a:lvl2pPr>
          <a:lvl3pPr marL="571500" indent="-285750" algn="l">
            <a:defRPr sz="3000"/>
          </a:lvl3pPr>
          <a:lvl4pPr marL="857250" indent="-285750" algn="l">
            <a:defRPr sz="3000"/>
          </a:lvl4pPr>
          <a:lvl5pPr marL="1143000" indent="-285750" algn="l">
            <a:defRPr sz="3000"/>
          </a:lvl5pPr>
          <a:lvl6pPr marL="1428750" indent="-285750" algn="l">
            <a:defRPr sz="3000"/>
          </a:lvl6pPr>
          <a:lvl7pPr marL="1714500" indent="-285750" algn="l">
            <a:defRPr sz="3000"/>
          </a:lvl7pPr>
          <a:lvl8pPr marL="2000250" indent="-285750" algn="l">
            <a:defRPr sz="3000"/>
          </a:lvl8pPr>
          <a:lvl9pPr marL="2286000" indent="-285750" algn="l">
            <a:defRPr sz="3000"/>
          </a:lvl9pPr>
        </a:lstStyle>
        <a:p>
          <a:pPr lvl="1">
            <a:lnSpc>
              <a:spcPct val="100000"/>
            </a:lnSpc>
            <a:spcBef>
              <a:spcPct val="0"/>
            </a:spcBef>
            <a:spcAft>
              <a:spcPct val="20000"/>
            </a:spcAft>
            <a:buChar char="•"/>
          </a:pPr>
          <a:r>
            <a:rPr lang="en-US">
              <a:solidFill>
                <a:schemeClr val="tx1"/>
              </a:solidFill>
            </a:rPr>
            <a:t>import quotas,   </a:t>
          </a:r>
          <a:endParaRPr lang="en-US">
            <a:solidFill>
              <a:schemeClr val="tx1"/>
            </a:solidFill>
          </a:endParaRPr>
        </a:p>
        <a:p>
          <a:pPr lvl="1">
            <a:lnSpc>
              <a:spcPct val="100000"/>
            </a:lnSpc>
            <a:spcBef>
              <a:spcPct val="0"/>
            </a:spcBef>
            <a:spcAft>
              <a:spcPct val="20000"/>
            </a:spcAft>
            <a:buChar char="•"/>
          </a:pPr>
          <a:r>
            <a:rPr lang="en-US">
              <a:solidFill>
                <a:schemeClr val="tx1"/>
              </a:solidFill>
            </a:rPr>
            <a:t>tariff rate quotas,  </a:t>
          </a:r>
          <a:endParaRPr lang="en-US">
            <a:solidFill>
              <a:schemeClr val="tx1"/>
            </a:solidFill>
          </a:endParaRPr>
        </a:p>
        <a:p>
          <a:pPr lvl="1">
            <a:lnSpc>
              <a:spcPct val="100000"/>
            </a:lnSpc>
            <a:spcBef>
              <a:spcPct val="0"/>
            </a:spcBef>
            <a:spcAft>
              <a:spcPct val="20000"/>
            </a:spcAft>
            <a:buChar char="•"/>
          </a:pPr>
          <a:r>
            <a:rPr lang="en-US">
              <a:solidFill>
                <a:schemeClr val="tx1"/>
              </a:solidFill>
            </a:rPr>
            <a:t>trade marketing agreements </a:t>
          </a:r>
          <a:endParaRPr lang="en-US">
            <a:solidFill>
              <a:schemeClr val="tx1"/>
            </a:solidFill>
          </a:endParaRPr>
        </a:p>
        <a:p>
          <a:pPr lvl="1">
            <a:lnSpc>
              <a:spcPct val="100000"/>
            </a:lnSpc>
            <a:spcBef>
              <a:spcPct val="0"/>
            </a:spcBef>
            <a:spcAft>
              <a:spcPct val="20000"/>
            </a:spcAft>
            <a:buChar char="•"/>
          </a:pPr>
          <a:r>
            <a:rPr lang="en-US">
              <a:solidFill>
                <a:schemeClr val="tx1"/>
              </a:solidFill>
            </a:rPr>
            <a:t>Import licences </a:t>
          </a:r>
          <a:endParaRPr>
            <a:solidFill>
              <a:schemeClr val="tx1"/>
            </a:solidFill>
          </a:endParaRPr>
        </a:p>
      </dsp:txBody>
      <dsp:txXfrm>
        <a:off x="0" y="2097812"/>
        <a:ext cx="10515600" cy="2246630"/>
      </dsp:txXfrm>
    </dsp:sp>
  </dsp:spTree>
</dsp:drawing>
</file>

<file path=ppt/diagrams/drawing5.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oup 1"/>
      <dsp:cNvGrpSpPr/>
    </dsp:nvGrpSpPr>
    <dsp:grpSpPr>
      <a:xfrm>
        <a:off x="0" y="0"/>
        <a:ext cx="6513604" cy="5885426"/>
        <a:chOff x="0" y="0"/>
        <a:chExt cx="6513604" cy="5885426"/>
      </a:xfrm>
    </dsp:grpSpPr>
    <dsp:sp modelId="{F171D757-5172-4AB6-95CE-CA0BB4530802}">
      <dsp:nvSpPr>
        <dsp:cNvPr id="3" name="Rounded Rectangle 2"/>
        <dsp:cNvSpPr/>
      </dsp:nvSpPr>
      <dsp:spPr bwMode="white">
        <a:xfrm>
          <a:off x="0" y="956382"/>
          <a:ext cx="6513604" cy="1765628"/>
        </a:xfrm>
        <a:prstGeom prst="roundRect">
          <a:avLst>
            <a:gd name="adj" fmla="val 10000"/>
          </a:avLst>
        </a:prstGeom>
      </dsp:spPr>
      <dsp:style>
        <a:lnRef idx="0">
          <a:schemeClr val="lt1">
            <a:alpha val="0"/>
          </a:schemeClr>
        </a:lnRef>
        <a:fillRef idx="1">
          <a:schemeClr val="accent2"/>
        </a:fillRef>
        <a:effectRef idx="0">
          <a:scrgbClr r="0" g="0" b="0"/>
        </a:effectRef>
        <a:fontRef idx="minor"/>
      </dsp:style>
      <dsp:txXfrm>
        <a:off x="0" y="956382"/>
        <a:ext cx="6513604" cy="1765628"/>
      </dsp:txXfrm>
    </dsp:sp>
    <dsp:sp modelId="{FF55D944-2343-4B13-9384-E56C8100B08E}">
      <dsp:nvSpPr>
        <dsp:cNvPr id="4" name="Rectangles 3"/>
        <dsp:cNvSpPr/>
      </dsp:nvSpPr>
      <dsp:spPr bwMode="white">
        <a:xfrm>
          <a:off x="534102" y="1353648"/>
          <a:ext cx="971095" cy="971095"/>
        </a:xfrm>
        <a:prstGeom prst="rect">
          <a:avLst/>
        </a:prstGeom>
        <a: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sp:spPr>
      <dsp:style>
        <a:lnRef idx="2">
          <a:schemeClr val="lt1">
            <a:alpha val="0"/>
          </a:schemeClr>
        </a:lnRef>
        <a:fillRef idx="1">
          <a:schemeClr val="bg1"/>
        </a:fillRef>
        <a:effectRef idx="0">
          <a:scrgbClr r="0" g="0" b="0"/>
        </a:effectRef>
        <a:fontRef idx="minor">
          <a:schemeClr val="lt1"/>
        </a:fontRef>
      </dsp:style>
      <dsp:txXfrm>
        <a:off x="534102" y="1353648"/>
        <a:ext cx="971095" cy="971095"/>
      </dsp:txXfrm>
    </dsp:sp>
    <dsp:sp modelId="{47F94627-A7A0-40FE-9F50-279EA2A4849E}">
      <dsp:nvSpPr>
        <dsp:cNvPr id="5" name="Rectangles 4"/>
        <dsp:cNvSpPr/>
      </dsp:nvSpPr>
      <dsp:spPr bwMode="white">
        <a:xfrm>
          <a:off x="2039300" y="956382"/>
          <a:ext cx="4474304" cy="1765628"/>
        </a:xfrm>
        <a:prstGeom prst="rect">
          <a:avLst/>
        </a:prstGeom>
      </dsp:spPr>
      <dsp:style>
        <a:lnRef idx="0">
          <a:schemeClr val="dk1">
            <a:alpha val="0"/>
          </a:schemeClr>
        </a:lnRef>
        <a:fillRef idx="0">
          <a:schemeClr val="lt1">
            <a:alpha val="0"/>
          </a:schemeClr>
        </a:fillRef>
        <a:effectRef idx="0">
          <a:scrgbClr r="0" g="0" b="0"/>
        </a:effectRef>
        <a:fontRef idx="minor"/>
      </dsp:style>
      <dsp:txBody>
        <a:bodyPr lIns="186862" tIns="186862" rIns="186862" bIns="186862" anchor="ctr"/>
        <a:lstStyle>
          <a:lvl1pPr algn="l">
            <a:defRPr sz="1800"/>
          </a:lvl1pPr>
          <a:lvl2pPr marL="114300" indent="-114300" algn="l">
            <a:defRPr sz="1400"/>
          </a:lvl2pPr>
          <a:lvl3pPr marL="228600" indent="-114300" algn="l">
            <a:defRPr sz="1400"/>
          </a:lvl3pPr>
          <a:lvl4pPr marL="342900" indent="-114300" algn="l">
            <a:defRPr sz="1400"/>
          </a:lvl4pPr>
          <a:lvl5pPr marL="457200" indent="-114300" algn="l">
            <a:defRPr sz="1400"/>
          </a:lvl5pPr>
          <a:lvl6pPr marL="571500" indent="-114300" algn="l">
            <a:defRPr sz="1400"/>
          </a:lvl6pPr>
          <a:lvl7pPr marL="685800" indent="-114300" algn="l">
            <a:defRPr sz="1400"/>
          </a:lvl7pPr>
          <a:lvl8pPr marL="800100" indent="-114300" algn="l">
            <a:defRPr sz="1400"/>
          </a:lvl8pPr>
          <a:lvl9pPr marL="914400" indent="-114300" algn="l">
            <a:defRPr sz="1400"/>
          </a:lvl9pPr>
        </a:lstStyle>
        <a:p>
          <a:pPr lvl="0">
            <a:lnSpc>
              <a:spcPct val="100000"/>
            </a:lnSpc>
            <a:spcBef>
              <a:spcPct val="0"/>
            </a:spcBef>
            <a:spcAft>
              <a:spcPct val="35000"/>
            </a:spcAft>
          </a:pPr>
          <a:r>
            <a:rPr lang="en-US">
              <a:solidFill>
                <a:schemeClr val="bg1"/>
              </a:solidFill>
            </a:rPr>
            <a:t>Member states are under an obligation to accord tariff treatment that is no less favourable than that which is provided for in the schedule to other member states </a:t>
          </a:r>
          <a:endParaRPr>
            <a:solidFill>
              <a:schemeClr val="bg1"/>
            </a:solidFill>
          </a:endParaRPr>
        </a:p>
      </dsp:txBody>
      <dsp:txXfrm>
        <a:off x="2039300" y="956382"/>
        <a:ext cx="4474304" cy="1765628"/>
      </dsp:txXfrm>
    </dsp:sp>
    <dsp:sp modelId="{BD35D5CB-61E5-4B8C-BC76-4F5F1923A941}">
      <dsp:nvSpPr>
        <dsp:cNvPr id="6" name="Rounded Rectangle 5"/>
        <dsp:cNvSpPr/>
      </dsp:nvSpPr>
      <dsp:spPr bwMode="white">
        <a:xfrm>
          <a:off x="0" y="3163416"/>
          <a:ext cx="6513604" cy="1765628"/>
        </a:xfrm>
        <a:prstGeom prst="roundRect">
          <a:avLst>
            <a:gd name="adj" fmla="val 10000"/>
          </a:avLst>
        </a:prstGeom>
      </dsp:spPr>
      <dsp:style>
        <a:lnRef idx="0">
          <a:schemeClr val="lt1">
            <a:alpha val="0"/>
          </a:schemeClr>
        </a:lnRef>
        <a:fillRef idx="1">
          <a:schemeClr val="accent3"/>
        </a:fillRef>
        <a:effectRef idx="0">
          <a:scrgbClr r="0" g="0" b="0"/>
        </a:effectRef>
        <a:fontRef idx="minor"/>
      </dsp:style>
      <dsp:txXfrm>
        <a:off x="0" y="3163416"/>
        <a:ext cx="6513604" cy="1765628"/>
      </dsp:txXfrm>
    </dsp:sp>
    <dsp:sp modelId="{30427117-B364-47DE-888C-7EE45B869875}">
      <dsp:nvSpPr>
        <dsp:cNvPr id="7" name="Rectangles 6"/>
        <dsp:cNvSpPr/>
      </dsp:nvSpPr>
      <dsp:spPr bwMode="white">
        <a:xfrm>
          <a:off x="534102" y="3560683"/>
          <a:ext cx="971095" cy="971095"/>
        </a:xfrm>
        <a:prstGeom prst="rect">
          <a:avLst/>
        </a:prstGeom>
        <a: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sp:spPr>
      <dsp:style>
        <a:lnRef idx="2">
          <a:schemeClr val="lt1">
            <a:alpha val="0"/>
          </a:schemeClr>
        </a:lnRef>
        <a:fillRef idx="1">
          <a:schemeClr val="bg1"/>
        </a:fillRef>
        <a:effectRef idx="0">
          <a:scrgbClr r="0" g="0" b="0"/>
        </a:effectRef>
        <a:fontRef idx="minor">
          <a:schemeClr val="lt1"/>
        </a:fontRef>
      </dsp:style>
      <dsp:txXfrm>
        <a:off x="534102" y="3560683"/>
        <a:ext cx="971095" cy="971095"/>
      </dsp:txXfrm>
    </dsp:sp>
    <dsp:sp modelId="{7C67E3DE-A733-45D8-A7E0-4BE1ABB9318C}">
      <dsp:nvSpPr>
        <dsp:cNvPr id="8" name="Rectangles 7"/>
        <dsp:cNvSpPr/>
      </dsp:nvSpPr>
      <dsp:spPr bwMode="white">
        <a:xfrm>
          <a:off x="2039300" y="3163416"/>
          <a:ext cx="4474304" cy="1765628"/>
        </a:xfrm>
        <a:prstGeom prst="rect">
          <a:avLst/>
        </a:prstGeom>
      </dsp:spPr>
      <dsp:style>
        <a:lnRef idx="0">
          <a:schemeClr val="dk1">
            <a:alpha val="0"/>
          </a:schemeClr>
        </a:lnRef>
        <a:fillRef idx="0">
          <a:schemeClr val="lt1">
            <a:alpha val="0"/>
          </a:schemeClr>
        </a:fillRef>
        <a:effectRef idx="0">
          <a:scrgbClr r="0" g="0" b="0"/>
        </a:effectRef>
        <a:fontRef idx="minor"/>
      </dsp:style>
      <dsp:txBody>
        <a:bodyPr lIns="186862" tIns="186862" rIns="186862" bIns="186862" anchor="ctr"/>
        <a:lstStyle>
          <a:lvl1pPr algn="l">
            <a:defRPr sz="1800"/>
          </a:lvl1pPr>
          <a:lvl2pPr marL="114300" indent="-114300" algn="l">
            <a:defRPr sz="1400"/>
          </a:lvl2pPr>
          <a:lvl3pPr marL="228600" indent="-114300" algn="l">
            <a:defRPr sz="1400"/>
          </a:lvl3pPr>
          <a:lvl4pPr marL="342900" indent="-114300" algn="l">
            <a:defRPr sz="1400"/>
          </a:lvl4pPr>
          <a:lvl5pPr marL="457200" indent="-114300" algn="l">
            <a:defRPr sz="1400"/>
          </a:lvl5pPr>
          <a:lvl6pPr marL="571500" indent="-114300" algn="l">
            <a:defRPr sz="1400"/>
          </a:lvl6pPr>
          <a:lvl7pPr marL="685800" indent="-114300" algn="l">
            <a:defRPr sz="1400"/>
          </a:lvl7pPr>
          <a:lvl8pPr marL="800100" indent="-114300" algn="l">
            <a:defRPr sz="1400"/>
          </a:lvl8pPr>
          <a:lvl9pPr marL="914400" indent="-114300" algn="l">
            <a:defRPr sz="1400"/>
          </a:lvl9pPr>
        </a:lstStyle>
        <a:p>
          <a:pPr lvl="0">
            <a:lnSpc>
              <a:spcPct val="100000"/>
            </a:lnSpc>
            <a:spcBef>
              <a:spcPct val="0"/>
            </a:spcBef>
            <a:spcAft>
              <a:spcPct val="35000"/>
            </a:spcAft>
          </a:pPr>
          <a:r>
            <a:rPr lang="en-US" dirty="0">
              <a:solidFill>
                <a:schemeClr val="bg1"/>
              </a:solidFill>
            </a:rPr>
            <a:t>A member state cannot levy a customs duty on imported goods that is in excess of that which is notified in the schedule to the GATT </a:t>
          </a:r>
          <a:endParaRPr>
            <a:solidFill>
              <a:schemeClr val="bg1"/>
            </a:solidFill>
          </a:endParaRPr>
        </a:p>
      </dsp:txBody>
      <dsp:txXfrm>
        <a:off x="2039300" y="3163416"/>
        <a:ext cx="4474304" cy="1765628"/>
      </dsp:txXfrm>
    </dsp:sp>
  </dsp:spTree>
</dsp:drawing>
</file>

<file path=ppt/diagrams/drawing6.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oup 1"/>
      <dsp:cNvGrpSpPr/>
    </dsp:nvGrpSpPr>
    <dsp:grpSpPr>
      <a:xfrm>
        <a:off x="0" y="0"/>
        <a:ext cx="6735763" cy="5885426"/>
        <a:chOff x="0" y="0"/>
        <a:chExt cx="6735763" cy="5885426"/>
      </a:xfrm>
    </dsp:grpSpPr>
    <dsp:sp modelId="{F30AA789-BC0C-4B76-9602-2BA4B585AD55}">
      <dsp:nvSpPr>
        <dsp:cNvPr id="3" name="Rounded Rectangle 2"/>
        <dsp:cNvSpPr/>
      </dsp:nvSpPr>
      <dsp:spPr bwMode="white">
        <a:xfrm>
          <a:off x="0" y="956382"/>
          <a:ext cx="6735763" cy="1765628"/>
        </a:xfrm>
        <a:prstGeom prst="roundRect">
          <a:avLst>
            <a:gd name="adj" fmla="val 10000"/>
          </a:avLst>
        </a:prstGeom>
      </dsp:spPr>
      <dsp:style>
        <a:lnRef idx="0">
          <a:schemeClr val="dk1"/>
        </a:lnRef>
        <a:fillRef idx="1">
          <a:schemeClr val="bg1">
            <a:lumMod val="95000"/>
          </a:schemeClr>
        </a:fillRef>
        <a:effectRef idx="0">
          <a:scrgbClr r="0" g="0" b="0"/>
        </a:effectRef>
        <a:fontRef idx="minor"/>
      </dsp:style>
      <dsp:txXfrm>
        <a:off x="0" y="956382"/>
        <a:ext cx="6735763" cy="1765628"/>
      </dsp:txXfrm>
    </dsp:sp>
    <dsp:sp modelId="{19479FCD-1242-4DBE-9A0E-BB98CE53B4AA}">
      <dsp:nvSpPr>
        <dsp:cNvPr id="4" name="Rectangles 3"/>
        <dsp:cNvSpPr/>
      </dsp:nvSpPr>
      <dsp:spPr bwMode="white">
        <a:xfrm>
          <a:off x="534102" y="1353648"/>
          <a:ext cx="971095" cy="971095"/>
        </a:xfrm>
        <a:prstGeom prst="rect">
          <a:avLst/>
        </a:prstGeom>
        <a: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sp:spPr>
      <dsp:style>
        <a:lnRef idx="2">
          <a:schemeClr val="lt1">
            <a:alpha val="0"/>
          </a:schemeClr>
        </a:lnRef>
        <a:fillRef idx="1">
          <a:schemeClr val="accent5">
            <a:hueOff val="0"/>
            <a:satOff val="0"/>
            <a:lumOff val="0"/>
            <a:alpha val="100000"/>
          </a:schemeClr>
        </a:fillRef>
        <a:effectRef idx="0">
          <a:scrgbClr r="0" g="0" b="0"/>
        </a:effectRef>
        <a:fontRef idx="minor">
          <a:schemeClr val="lt1"/>
        </a:fontRef>
      </dsp:style>
      <dsp:txXfrm>
        <a:off x="534102" y="1353648"/>
        <a:ext cx="971095" cy="971095"/>
      </dsp:txXfrm>
    </dsp:sp>
    <dsp:sp modelId="{83EA1D93-642E-406B-9DF9-72A2B374E041}">
      <dsp:nvSpPr>
        <dsp:cNvPr id="5" name="Rectangles 4"/>
        <dsp:cNvSpPr/>
      </dsp:nvSpPr>
      <dsp:spPr bwMode="white">
        <a:xfrm>
          <a:off x="2039300" y="956382"/>
          <a:ext cx="3031093" cy="1765628"/>
        </a:xfrm>
        <a:prstGeom prst="rect">
          <a:avLst/>
        </a:prstGeom>
      </dsp:spPr>
      <dsp:style>
        <a:lnRef idx="0">
          <a:schemeClr val="dk1">
            <a:alpha val="0"/>
          </a:schemeClr>
        </a:lnRef>
        <a:fillRef idx="0">
          <a:schemeClr val="lt1">
            <a:alpha val="0"/>
          </a:schemeClr>
        </a:fillRef>
        <a:effectRef idx="0">
          <a:scrgbClr r="0" g="0" b="0"/>
        </a:effectRef>
        <a:fontRef idx="minor"/>
      </dsp:style>
      <dsp:txBody>
        <a:bodyPr lIns="186862" tIns="186862" rIns="186862" bIns="186862" anchor="ctr"/>
        <a:lstStyle>
          <a:lvl1pPr algn="l">
            <a:defRPr sz="4300"/>
          </a:lvl1pPr>
          <a:lvl2pPr marL="285750" indent="-285750" algn="l">
            <a:defRPr sz="3300"/>
          </a:lvl2pPr>
          <a:lvl3pPr marL="571500" indent="-285750" algn="l">
            <a:defRPr sz="3300"/>
          </a:lvl3pPr>
          <a:lvl4pPr marL="857250" indent="-285750" algn="l">
            <a:defRPr sz="3300"/>
          </a:lvl4pPr>
          <a:lvl5pPr marL="1143000" indent="-285750" algn="l">
            <a:defRPr sz="3300"/>
          </a:lvl5pPr>
          <a:lvl6pPr marL="1428750" indent="-285750" algn="l">
            <a:defRPr sz="3300"/>
          </a:lvl6pPr>
          <a:lvl7pPr marL="1714500" indent="-285750" algn="l">
            <a:defRPr sz="3300"/>
          </a:lvl7pPr>
          <a:lvl8pPr marL="2000250" indent="-285750" algn="l">
            <a:defRPr sz="3300"/>
          </a:lvl8pPr>
          <a:lvl9pPr marL="2286000" indent="-285750" algn="l">
            <a:defRPr sz="3300"/>
          </a:lvl9pPr>
        </a:lstStyle>
        <a:p>
          <a:pPr lvl="0">
            <a:lnSpc>
              <a:spcPct val="100000"/>
            </a:lnSpc>
            <a:spcBef>
              <a:spcPct val="0"/>
            </a:spcBef>
            <a:spcAft>
              <a:spcPct val="35000"/>
            </a:spcAft>
          </a:pPr>
          <a:r>
            <a:rPr lang="en-US" dirty="0">
              <a:solidFill>
                <a:schemeClr val="tx1"/>
              </a:solidFill>
              <a:latin typeface="Century Schoolbook" panose="02040604050505020304" pitchFamily="18" charset="0"/>
            </a:rPr>
            <a:t>Import Quota</a:t>
          </a:r>
          <a:endParaRPr>
            <a:solidFill>
              <a:schemeClr val="tx1"/>
            </a:solidFill>
          </a:endParaRPr>
        </a:p>
      </dsp:txBody>
      <dsp:txXfrm>
        <a:off x="2039300" y="956382"/>
        <a:ext cx="3031093" cy="1765628"/>
      </dsp:txXfrm>
    </dsp:sp>
    <dsp:sp modelId="{056EA0D3-3537-457B-9025-ABDCC67B5E0B}">
      <dsp:nvSpPr>
        <dsp:cNvPr id="6" name="Rectangles 5"/>
        <dsp:cNvSpPr/>
      </dsp:nvSpPr>
      <dsp:spPr bwMode="white">
        <a:xfrm>
          <a:off x="5070393" y="956382"/>
          <a:ext cx="1665370" cy="1765628"/>
        </a:xfrm>
        <a:prstGeom prst="rect">
          <a:avLst/>
        </a:prstGeom>
      </dsp:spPr>
      <dsp:style>
        <a:lnRef idx="0">
          <a:schemeClr val="dk1">
            <a:alpha val="0"/>
          </a:schemeClr>
        </a:lnRef>
        <a:fillRef idx="0">
          <a:schemeClr val="lt1">
            <a:alpha val="0"/>
          </a:schemeClr>
        </a:fillRef>
        <a:effectRef idx="0">
          <a:scrgbClr r="0" g="0" b="0"/>
        </a:effectRef>
        <a:fontRef idx="minor"/>
      </dsp:style>
      <dsp:txBody>
        <a:bodyPr lIns="186862" tIns="186862" rIns="186862" bIns="186862" anchor="ctr"/>
        <a:lstStyle>
          <a:lvl1pPr algn="l">
            <a:defRPr sz="6500"/>
          </a:lvl1pPr>
          <a:lvl2pPr marL="285750" indent="-285750" algn="l">
            <a:defRPr sz="6500"/>
          </a:lvl2pPr>
          <a:lvl3pPr marL="571500" indent="-285750" algn="l">
            <a:defRPr sz="6500"/>
          </a:lvl3pPr>
          <a:lvl4pPr marL="857250" indent="-285750" algn="l">
            <a:defRPr sz="6500"/>
          </a:lvl4pPr>
          <a:lvl5pPr marL="1143000" indent="-285750" algn="l">
            <a:defRPr sz="6500"/>
          </a:lvl5pPr>
          <a:lvl6pPr marL="1428750" indent="-285750" algn="l">
            <a:defRPr sz="6500"/>
          </a:lvl6pPr>
          <a:lvl7pPr marL="1714500" indent="-285750" algn="l">
            <a:defRPr sz="6500"/>
          </a:lvl7pPr>
          <a:lvl8pPr marL="2000250" indent="-285750" algn="l">
            <a:defRPr sz="6500"/>
          </a:lvl8pPr>
          <a:lvl9pPr marL="2286000" indent="-285750" algn="l">
            <a:defRPr sz="6500"/>
          </a:lvl9pPr>
        </a:lstStyle>
        <a:p>
          <a:pPr lvl="0">
            <a:lnSpc>
              <a:spcPct val="100000"/>
            </a:lnSpc>
            <a:spcBef>
              <a:spcPct val="0"/>
            </a:spcBef>
            <a:spcAft>
              <a:spcPct val="35000"/>
            </a:spcAft>
          </a:pPr>
          <a:r>
            <a:rPr lang="en-US" sz="2000" dirty="0">
              <a:solidFill>
                <a:schemeClr val="tx1"/>
              </a:solidFill>
              <a:latin typeface="Century Schoolbook" panose="02040604050505020304" pitchFamily="18" charset="0"/>
            </a:rPr>
            <a:t>Selective Quota</a:t>
          </a:r>
          <a:endParaRPr lang="en-US" sz="2000" dirty="0">
            <a:solidFill>
              <a:schemeClr val="tx1"/>
            </a:solidFill>
            <a:latin typeface="Century Schoolbook" panose="02040604050505020304" pitchFamily="18" charset="0"/>
          </a:endParaRPr>
        </a:p>
        <a:p>
          <a:pPr lvl="0">
            <a:lnSpc>
              <a:spcPct val="100000"/>
            </a:lnSpc>
            <a:spcBef>
              <a:spcPct val="0"/>
            </a:spcBef>
            <a:spcAft>
              <a:spcPct val="35000"/>
            </a:spcAft>
          </a:pPr>
          <a:r>
            <a:rPr lang="en-US" sz="2000" dirty="0">
              <a:solidFill>
                <a:schemeClr val="tx1"/>
              </a:solidFill>
              <a:latin typeface="Century Schoolbook" panose="02040604050505020304" pitchFamily="18" charset="0"/>
            </a:rPr>
            <a:t>Global Quota</a:t>
          </a:r>
          <a:endParaRPr>
            <a:solidFill>
              <a:schemeClr val="tx1"/>
            </a:solidFill>
          </a:endParaRPr>
        </a:p>
      </dsp:txBody>
      <dsp:txXfrm>
        <a:off x="5070393" y="956382"/>
        <a:ext cx="1665370" cy="1765628"/>
      </dsp:txXfrm>
    </dsp:sp>
    <dsp:sp modelId="{D63859F4-B810-40EA-B341-D7C29F69C936}">
      <dsp:nvSpPr>
        <dsp:cNvPr id="7" name="Rounded Rectangle 6"/>
        <dsp:cNvSpPr/>
      </dsp:nvSpPr>
      <dsp:spPr bwMode="white">
        <a:xfrm>
          <a:off x="0" y="3106263"/>
          <a:ext cx="6735763" cy="1765628"/>
        </a:xfrm>
        <a:prstGeom prst="roundRect">
          <a:avLst>
            <a:gd name="adj" fmla="val 10000"/>
          </a:avLst>
        </a:prstGeom>
      </dsp:spPr>
      <dsp:style>
        <a:lnRef idx="0">
          <a:schemeClr val="dk1"/>
        </a:lnRef>
        <a:fillRef idx="1">
          <a:schemeClr val="bg1">
            <a:lumMod val="95000"/>
          </a:schemeClr>
        </a:fillRef>
        <a:effectRef idx="0">
          <a:scrgbClr r="0" g="0" b="0"/>
        </a:effectRef>
        <a:fontRef idx="minor"/>
      </dsp:style>
      <dsp:txXfrm>
        <a:off x="0" y="3106263"/>
        <a:ext cx="6735763" cy="1765628"/>
      </dsp:txXfrm>
    </dsp:sp>
    <dsp:sp modelId="{BB1BF4A7-DBFC-49B3-BCD4-BD7A87D5E51D}">
      <dsp:nvSpPr>
        <dsp:cNvPr id="8" name="Rectangles 7"/>
        <dsp:cNvSpPr/>
      </dsp:nvSpPr>
      <dsp:spPr bwMode="white">
        <a:xfrm>
          <a:off x="534102" y="3560683"/>
          <a:ext cx="971095" cy="971095"/>
        </a:xfrm>
        <a:prstGeom prst="rect">
          <a:avLst/>
        </a:prstGeom>
        <a: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sp:spPr>
      <dsp:style>
        <a:lnRef idx="2">
          <a:schemeClr val="lt1">
            <a:alpha val="0"/>
          </a:schemeClr>
        </a:lnRef>
        <a:fillRef idx="1">
          <a:schemeClr val="accent5">
            <a:hueOff val="-6780000"/>
            <a:satOff val="-17254"/>
            <a:lumOff val="-11764"/>
            <a:alpha val="100000"/>
          </a:schemeClr>
        </a:fillRef>
        <a:effectRef idx="0">
          <a:scrgbClr r="0" g="0" b="0"/>
        </a:effectRef>
        <a:fontRef idx="minor">
          <a:schemeClr val="lt1"/>
        </a:fontRef>
      </dsp:style>
      <dsp:txXfrm>
        <a:off x="534102" y="3560683"/>
        <a:ext cx="971095" cy="971095"/>
      </dsp:txXfrm>
    </dsp:sp>
    <dsp:sp modelId="{B3B5CD8A-F707-4A0E-9523-CD422EA09BC7}">
      <dsp:nvSpPr>
        <dsp:cNvPr id="9" name="Rectangles 8"/>
        <dsp:cNvSpPr/>
      </dsp:nvSpPr>
      <dsp:spPr bwMode="white">
        <a:xfrm>
          <a:off x="2039300" y="3163416"/>
          <a:ext cx="4696463" cy="1765628"/>
        </a:xfrm>
        <a:prstGeom prst="rect">
          <a:avLst/>
        </a:prstGeom>
      </dsp:spPr>
      <dsp:style>
        <a:lnRef idx="0">
          <a:schemeClr val="dk1">
            <a:alpha val="0"/>
          </a:schemeClr>
        </a:lnRef>
        <a:fillRef idx="0">
          <a:schemeClr val="lt1">
            <a:alpha val="0"/>
          </a:schemeClr>
        </a:fillRef>
        <a:effectRef idx="0">
          <a:scrgbClr r="0" g="0" b="0"/>
        </a:effectRef>
        <a:fontRef idx="minor"/>
      </dsp:style>
      <dsp:txBody>
        <a:bodyPr lIns="186862" tIns="186862" rIns="186862" bIns="186862" anchor="ctr"/>
        <a:lstStyle>
          <a:lvl1pPr algn="l">
            <a:defRPr sz="4300"/>
          </a:lvl1pPr>
          <a:lvl2pPr marL="285750" indent="-285750" algn="l">
            <a:defRPr sz="3300"/>
          </a:lvl2pPr>
          <a:lvl3pPr marL="571500" indent="-285750" algn="l">
            <a:defRPr sz="3300"/>
          </a:lvl3pPr>
          <a:lvl4pPr marL="857250" indent="-285750" algn="l">
            <a:defRPr sz="3300"/>
          </a:lvl4pPr>
          <a:lvl5pPr marL="1143000" indent="-285750" algn="l">
            <a:defRPr sz="3300"/>
          </a:lvl5pPr>
          <a:lvl6pPr marL="1428750" indent="-285750" algn="l">
            <a:defRPr sz="3300"/>
          </a:lvl6pPr>
          <a:lvl7pPr marL="1714500" indent="-285750" algn="l">
            <a:defRPr sz="3300"/>
          </a:lvl7pPr>
          <a:lvl8pPr marL="2000250" indent="-285750" algn="l">
            <a:defRPr sz="3300"/>
          </a:lvl8pPr>
          <a:lvl9pPr marL="2286000" indent="-285750" algn="l">
            <a:defRPr sz="3300"/>
          </a:lvl9pPr>
        </a:lstStyle>
        <a:p>
          <a:pPr lvl="0">
            <a:lnSpc>
              <a:spcPct val="100000"/>
            </a:lnSpc>
            <a:spcBef>
              <a:spcPct val="0"/>
            </a:spcBef>
            <a:spcAft>
              <a:spcPct val="35000"/>
            </a:spcAft>
          </a:pPr>
          <a:r>
            <a:rPr lang="en-US" dirty="0">
              <a:solidFill>
                <a:schemeClr val="tx1"/>
              </a:solidFill>
              <a:latin typeface="Century Schoolbook" panose="02040604050505020304" pitchFamily="18" charset="0"/>
            </a:rPr>
            <a:t>Tariff Rate Quota</a:t>
          </a:r>
          <a:endParaRPr>
            <a:solidFill>
              <a:schemeClr val="tx1"/>
            </a:solidFill>
          </a:endParaRPr>
        </a:p>
      </dsp:txBody>
      <dsp:txXfrm>
        <a:off x="2039300" y="3163416"/>
        <a:ext cx="4696463" cy="176562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lnSpAfChP" val="20"/>
              <dgm:param type="stBulletLvl" val="1"/>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parTxLTRAlign" val="l"/>
            <dgm:param type="parTxRTLAlign" val="r"/>
            <dgm:param type="shpTxLTRAlignCh" val="l"/>
            <dgm:param type="shpTxRTLAlignCh" val="r"/>
            <dgm:param type="txAnchorVert" val="mid"/>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parTxLTRAlign" val="l"/>
                <dgm:param type="parTxRTLAlign" val="r"/>
                <dgm:param type="shpTxLTRAlignCh" val="l"/>
                <dgm:param type="shpTxRTLAlignCh" val="r"/>
                <dgm:param type="stBulletLvl" val="0"/>
                <dgm:param type="txAnchorVertCh" val="mid"/>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parTxLTRAlign" val="l"/>
            <dgm:param type="parTxRTLAlign" val="r"/>
            <dgm:param type="shpTxLTRAlignCh" val="l"/>
            <dgm:param type="shpTxRTLAlignCh" val="r"/>
            <dgm:param type="txAnchorVert" val="mid"/>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parTxLTRAlign" val="l"/>
                <dgm:param type="parTxRTLAlign" val="r"/>
                <dgm:param type="shpTxLTRAlignCh" val="l"/>
                <dgm:param type="shpTxRTLAlignCh" val="r"/>
                <dgm:param type="stBulletLvl" val="0"/>
                <dgm:param type="txAnchorVertCh" val="mid"/>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lnSpAfChP" val="20"/>
              <dgm:param type="stBulletLvl" val="1"/>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parTxLTRAlign" val="l"/>
            <dgm:param type="parTxRTLAlign" val="r"/>
            <dgm:param type="shpTxLTRAlignCh" val="l"/>
            <dgm:param type="shpTxRTLAlignCh" val="r"/>
            <dgm:param type="txAnchorVert" val="mid"/>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parTxLTRAlign" val="l"/>
                <dgm:param type="parTxRTLAlign" val="r"/>
                <dgm:param type="shpTxLTRAlignCh" val="l"/>
                <dgm:param type="shpTxRTLAlignCh" val="r"/>
                <dgm:param type="stBulletLvl" val="0"/>
                <dgm:param type="txAnchorVertCh" val="mid"/>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parTxLTRAlign" val="l"/>
            <dgm:param type="parTxRTLAlign" val="r"/>
            <dgm:param type="shpTxLTRAlignCh" val="l"/>
            <dgm:param type="shpTxRTLAlignCh" val="r"/>
            <dgm:param type="txAnchorVert" val="mid"/>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parTxLTRAlign" val="l"/>
                <dgm:param type="parTxRTLAlign" val="r"/>
                <dgm:param type="shpTxLTRAlignCh" val="l"/>
                <dgm:param type="shpTxRTLAlignCh" val="r"/>
                <dgm:param type="stBulletLvl" val="0"/>
                <dgm:param type="txAnchorVertCh" val="mid"/>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Z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ZA"/>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Z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ZA"/>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ZA"/>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Z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ZA"/>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ZA"/>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Z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Z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ZA"/>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Z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Z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Z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5.xml"/><Relationship Id="rId4" Type="http://schemas.openxmlformats.org/officeDocument/2006/relationships/diagramColors" Target="../diagrams/colors5.xml"/><Relationship Id="rId3" Type="http://schemas.openxmlformats.org/officeDocument/2006/relationships/diagramQuickStyle" Target="../diagrams/quickStyle5.xml"/><Relationship Id="rId2" Type="http://schemas.openxmlformats.org/officeDocument/2006/relationships/diagramLayout" Target="../diagrams/layout5.xml"/><Relationship Id="rId1" Type="http://schemas.openxmlformats.org/officeDocument/2006/relationships/diagramData" Target="../diagrams/data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6.xml"/><Relationship Id="rId4" Type="http://schemas.openxmlformats.org/officeDocument/2006/relationships/diagramColors" Target="../diagrams/colors6.xml"/><Relationship Id="rId3" Type="http://schemas.openxmlformats.org/officeDocument/2006/relationships/diagramQuickStyle" Target="../diagrams/quickStyle6.xml"/><Relationship Id="rId2" Type="http://schemas.openxmlformats.org/officeDocument/2006/relationships/diagramLayout" Target="../diagrams/layout6.xml"/><Relationship Id="rId1" Type="http://schemas.openxmlformats.org/officeDocument/2006/relationships/diagramData" Target="../diagrams/data6.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2.svg"/><Relationship Id="rId1" Type="http://schemas.openxmlformats.org/officeDocument/2006/relationships/image" Target="../media/image3.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3.sv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svg"/><Relationship Id="rId1" Type="http://schemas.openxmlformats.org/officeDocument/2006/relationships/image" Target="../media/image5.png"/></Relationships>
</file>

<file path=ppt/slides/_rels/slide3.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2.xml"/><Relationship Id="rId4" Type="http://schemas.openxmlformats.org/officeDocument/2006/relationships/diagramColors" Target="../diagrams/colors2.xml"/><Relationship Id="rId3" Type="http://schemas.openxmlformats.org/officeDocument/2006/relationships/diagramQuickStyle" Target="../diagrams/quickStyle2.xml"/><Relationship Id="rId2" Type="http://schemas.openxmlformats.org/officeDocument/2006/relationships/diagramLayout" Target="../diagrams/layout2.xml"/><Relationship Id="rId1" Type="http://schemas.openxmlformats.org/officeDocument/2006/relationships/diagramData" Target="../diagrams/data2.xml"/></Relationships>
</file>

<file path=ppt/slides/_rels/slide6.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3.xml"/><Relationship Id="rId4" Type="http://schemas.openxmlformats.org/officeDocument/2006/relationships/diagramColors" Target="../diagrams/colors3.xml"/><Relationship Id="rId3" Type="http://schemas.openxmlformats.org/officeDocument/2006/relationships/diagramQuickStyle" Target="../diagrams/quickStyle3.xml"/><Relationship Id="rId2" Type="http://schemas.openxmlformats.org/officeDocument/2006/relationships/diagramLayout" Target="../diagrams/layout3.xml"/><Relationship Id="rId1" Type="http://schemas.openxmlformats.org/officeDocument/2006/relationships/diagramData" Target="../diagrams/data3.xml"/></Relationships>
</file>

<file path=ppt/slides/_rels/slide7.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4.xml"/><Relationship Id="rId4" Type="http://schemas.openxmlformats.org/officeDocument/2006/relationships/diagramColors" Target="../diagrams/colors4.xml"/><Relationship Id="rId3" Type="http://schemas.openxmlformats.org/officeDocument/2006/relationships/diagramQuickStyle" Target="../diagrams/quickStyle4.xml"/><Relationship Id="rId2" Type="http://schemas.openxmlformats.org/officeDocument/2006/relationships/diagramLayout" Target="../diagrams/layout4.xml"/><Relationship Id="rId1" Type="http://schemas.openxmlformats.org/officeDocument/2006/relationships/diagramData" Target="../diagrams/data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svg"/><Relationship Id="rId1"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Rectangle 18"/>
          <p:cNvSpPr>
            <a:spLocks noGrp="1" noRot="1" noChangeAspect="1" noMove="1" noResize="1" noEditPoints="1" noAdjustHandles="1" noChangeArrowheads="1" noChangeShapeType="1" noTextEdit="1"/>
          </p:cNvSpPr>
          <p:nvPr/>
        </p:nvSpPr>
        <p:spPr>
          <a:xfrm>
            <a:off x="47548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9" name="Picture 20"/>
          <p:cNvPicPr>
            <a:picLocks noGrp="1" noRot="1" noChangeAspect="1" noMove="1" noResize="1" noEditPoints="1" noAdjustHandles="1" noChangeArrowheads="1" noChangeShapeType="1" noCrop="1"/>
          </p:cNvPicPr>
          <p:nvPr/>
        </p:nvPicPr>
        <p:blipFill>
          <a:blip r:embed="rId1">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3043463" y="2085573"/>
            <a:ext cx="6105194" cy="2031055"/>
          </a:xfrm>
        </p:spPr>
        <p:txBody>
          <a:bodyPr>
            <a:normAutofit fontScale="90000"/>
          </a:bodyPr>
          <a:lstStyle/>
          <a:p>
            <a:r>
              <a:rPr lang="en-US" sz="4700">
                <a:ln w="12700">
                  <a:solidFill>
                    <a:schemeClr val="accent1"/>
                  </a:solidFill>
                  <a:prstDash val="solid"/>
                </a:ln>
                <a:solidFill>
                  <a:srgbClr val="FFFFFF"/>
                </a:solidFill>
                <a:effectLst>
                  <a:outerShdw dist="38100" dir="2640000" algn="bl" rotWithShape="0">
                    <a:schemeClr val="accent1"/>
                  </a:outerShdw>
                </a:effectLst>
              </a:rPr>
              <a:t>BARRIERS TO INTERNATIONAL TRADE</a:t>
            </a:r>
            <a:br>
              <a:rPr lang="en-US" sz="4700">
                <a:solidFill>
                  <a:srgbClr val="FFFFFF"/>
                </a:solidFill>
              </a:rPr>
            </a:br>
            <a:r>
              <a:rPr lang="en-US" sz="4700">
                <a:ln w="6600">
                  <a:solidFill>
                    <a:schemeClr val="accent2"/>
                  </a:solidFill>
                  <a:prstDash val="solid"/>
                </a:ln>
                <a:solidFill>
                  <a:srgbClr val="FFFFFF"/>
                </a:solidFill>
                <a:effectLst>
                  <a:outerShdw dist="38100" dir="2700000" algn="tl" rotWithShape="0">
                    <a:schemeClr val="accent2"/>
                  </a:outerShdw>
                </a:effectLst>
              </a:rPr>
              <a:t>UNIT 2</a:t>
            </a:r>
            <a:endParaRPr lang="en-US" sz="4700">
              <a:ln w="6600">
                <a:solidFill>
                  <a:schemeClr val="accent2"/>
                </a:solidFill>
                <a:prstDash val="solid"/>
              </a:ln>
              <a:solidFill>
                <a:srgbClr val="FFFFFF"/>
              </a:solidFill>
              <a:effectLst>
                <a:outerShdw dist="38100" dir="2700000" algn="tl" rotWithShape="0">
                  <a:schemeClr val="accent2"/>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9"/>
          <p:cNvSpPr>
            <a:spLocks noGrp="1" noRot="1" noChangeAspect="1" noMove="1" noResize="1" noEditPoints="1" noAdjustHandles="1" noChangeArrowheads="1" noChangeShapeType="1" noTextEdit="1"/>
          </p:cNvSpPr>
          <p:nvPr/>
        </p:nvSpPr>
        <p:spPr>
          <a:xfrm>
            <a:off x="0" y="0"/>
            <a:ext cx="12192000" cy="234042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94360" y="339117"/>
            <a:ext cx="11003280" cy="1619890"/>
          </a:xfrm>
        </p:spPr>
        <p:txBody>
          <a:bodyPr anchor="ctr">
            <a:normAutofit/>
          </a:bodyPr>
          <a:lstStyle/>
          <a:p>
            <a:r>
              <a:rPr lang="en-US" dirty="0">
                <a:latin typeface="Century Schoolbook" panose="02040604050505020304" pitchFamily="18" charset="0"/>
              </a:rPr>
              <a:t>The GATT and Tariffs</a:t>
            </a:r>
            <a:endParaRPr lang="en-US" dirty="0">
              <a:latin typeface="Century Schoolbook" panose="02040604050505020304" pitchFamily="18" charset="0"/>
            </a:endParaRPr>
          </a:p>
        </p:txBody>
      </p:sp>
      <p:grpSp>
        <p:nvGrpSpPr>
          <p:cNvPr id="35" name="Group 11"/>
          <p:cNvGrpSpPr>
            <a:grpSpLocks noGrp="1" noRot="1" noChangeAspect="1" noMove="1" noResize="1" noUngrp="1"/>
          </p:cNvGrpSpPr>
          <p:nvPr/>
        </p:nvGrpSpPr>
        <p:grpSpPr>
          <a:xfrm>
            <a:off x="56167" y="484632"/>
            <a:ext cx="242107" cy="1340860"/>
            <a:chOff x="56167" y="484632"/>
            <a:chExt cx="242107" cy="1340860"/>
          </a:xfrm>
        </p:grpSpPr>
        <p:sp>
          <p:nvSpPr>
            <p:cNvPr id="13" name="Rectangle 2"/>
            <p:cNvSpPr/>
            <p:nvPr/>
          </p:nvSpPr>
          <p:spPr>
            <a:xfrm rot="5400000">
              <a:off x="237744" y="10543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59"/>
            <p:cNvSpPr/>
            <p:nvPr/>
          </p:nvSpPr>
          <p:spPr>
            <a:xfrm rot="5400000">
              <a:off x="54864" y="10543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2"/>
            <p:cNvSpPr/>
            <p:nvPr/>
          </p:nvSpPr>
          <p:spPr>
            <a:xfrm rot="5400000">
              <a:off x="237744" y="91227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59"/>
            <p:cNvSpPr/>
            <p:nvPr/>
          </p:nvSpPr>
          <p:spPr>
            <a:xfrm rot="5400000">
              <a:off x="54864" y="91227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2"/>
            <p:cNvSpPr/>
            <p:nvPr/>
          </p:nvSpPr>
          <p:spPr>
            <a:xfrm rot="5400000">
              <a:off x="237744" y="77016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59"/>
            <p:cNvSpPr/>
            <p:nvPr/>
          </p:nvSpPr>
          <p:spPr>
            <a:xfrm rot="5400000">
              <a:off x="54864" y="77016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2"/>
            <p:cNvSpPr/>
            <p:nvPr/>
          </p:nvSpPr>
          <p:spPr>
            <a:xfrm rot="5400000">
              <a:off x="237744" y="62804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59"/>
            <p:cNvSpPr/>
            <p:nvPr/>
          </p:nvSpPr>
          <p:spPr>
            <a:xfrm rot="5400000">
              <a:off x="54864" y="62804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
            <p:cNvSpPr/>
            <p:nvPr/>
          </p:nvSpPr>
          <p:spPr>
            <a:xfrm rot="5400000">
              <a:off x="237744" y="48593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59"/>
            <p:cNvSpPr/>
            <p:nvPr/>
          </p:nvSpPr>
          <p:spPr>
            <a:xfrm rot="5400000">
              <a:off x="54864" y="48593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
            <p:cNvSpPr/>
            <p:nvPr/>
          </p:nvSpPr>
          <p:spPr>
            <a:xfrm rot="5400000">
              <a:off x="237744" y="17649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59"/>
            <p:cNvSpPr/>
            <p:nvPr/>
          </p:nvSpPr>
          <p:spPr>
            <a:xfrm rot="5400000">
              <a:off x="54864" y="17649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
            <p:cNvSpPr/>
            <p:nvPr/>
          </p:nvSpPr>
          <p:spPr>
            <a:xfrm rot="5400000">
              <a:off x="237744" y="16228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59"/>
            <p:cNvSpPr/>
            <p:nvPr/>
          </p:nvSpPr>
          <p:spPr>
            <a:xfrm rot="5400000">
              <a:off x="54864" y="16228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
            <p:cNvSpPr/>
            <p:nvPr/>
          </p:nvSpPr>
          <p:spPr>
            <a:xfrm rot="5400000">
              <a:off x="237744" y="14807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59"/>
            <p:cNvSpPr/>
            <p:nvPr/>
          </p:nvSpPr>
          <p:spPr>
            <a:xfrm rot="5400000">
              <a:off x="54864" y="14807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
            <p:cNvSpPr/>
            <p:nvPr/>
          </p:nvSpPr>
          <p:spPr>
            <a:xfrm rot="5400000">
              <a:off x="237744" y="13386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p:cNvSpPr/>
            <p:nvPr/>
          </p:nvSpPr>
          <p:spPr>
            <a:xfrm rot="5400000">
              <a:off x="54864" y="13386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2"/>
            <p:cNvSpPr/>
            <p:nvPr/>
          </p:nvSpPr>
          <p:spPr>
            <a:xfrm rot="5400000">
              <a:off x="237744" y="11965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59"/>
            <p:cNvSpPr/>
            <p:nvPr/>
          </p:nvSpPr>
          <p:spPr>
            <a:xfrm rot="5400000">
              <a:off x="54864" y="11965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p:cNvSpPr>
            <a:spLocks noGrp="1"/>
          </p:cNvSpPr>
          <p:nvPr>
            <p:ph sz="quarter" idx="1"/>
          </p:nvPr>
        </p:nvSpPr>
        <p:spPr>
          <a:xfrm>
            <a:off x="597407" y="1053087"/>
            <a:ext cx="11000233" cy="5162656"/>
          </a:xfrm>
        </p:spPr>
        <p:txBody>
          <a:bodyPr anchor="ctr">
            <a:normAutofit/>
          </a:bodyPr>
          <a:lstStyle/>
          <a:p>
            <a:pPr marL="0" indent="0" algn="just">
              <a:buNone/>
            </a:pPr>
            <a:r>
              <a:rPr lang="en-US" sz="3200" dirty="0">
                <a:latin typeface="Century Schoolbook" panose="02040604050505020304" pitchFamily="18" charset="0"/>
              </a:rPr>
              <a:t>A central purpose of the GATT is to reduce and bind tariffs</a:t>
            </a:r>
            <a:endParaRPr lang="en-US" sz="3200" dirty="0">
              <a:latin typeface="Century Schoolbook" panose="02040604050505020304" pitchFamily="18" charset="0"/>
            </a:endParaRPr>
          </a:p>
          <a:p>
            <a:pPr lvl="1" algn="just"/>
            <a:r>
              <a:rPr lang="en-US" sz="2800" dirty="0">
                <a:latin typeface="Century Schoolbook" panose="02040604050505020304" pitchFamily="18" charset="0"/>
              </a:rPr>
              <a:t>Tariff rates are made binding by including them in schedules of concessions that are annexed to the GATT</a:t>
            </a:r>
            <a:endParaRPr lang="en-US" sz="2800" dirty="0">
              <a:latin typeface="Century Schoolbook" panose="02040604050505020304" pitchFamily="18" charset="0"/>
            </a:endParaRPr>
          </a:p>
          <a:p>
            <a:pPr lvl="1" algn="just"/>
            <a:r>
              <a:rPr lang="en-US" sz="2800" dirty="0">
                <a:latin typeface="Century Schoolbook" panose="02040604050505020304" pitchFamily="18" charset="0"/>
              </a:rPr>
              <a:t>This is made possible by </a:t>
            </a:r>
            <a:r>
              <a:rPr lang="en-US" sz="2800" b="1" dirty="0">
                <a:latin typeface="Century Schoolbook" panose="02040604050505020304" pitchFamily="18" charset="0"/>
              </a:rPr>
              <a:t>GATT Article II</a:t>
            </a:r>
            <a:endParaRPr lang="en-US" sz="2800" b="1" dirty="0">
              <a:latin typeface="Century Schoolbook" panose="02040604050505020304" pitchFamily="18" charset="0"/>
            </a:endParaRPr>
          </a:p>
        </p:txBody>
      </p:sp>
      <p:sp>
        <p:nvSpPr>
          <p:cNvPr id="34" name="Rectangle 33"/>
          <p:cNvSpPr>
            <a:spLocks noGrp="1" noRot="1" noChangeAspect="1" noMove="1" noResize="1" noEditPoints="1" noAdjustHandles="1" noChangeArrowheads="1" noChangeShapeType="1" noTextEdit="1"/>
          </p:cNvSpPr>
          <p:nvPr/>
        </p:nvSpPr>
        <p:spPr>
          <a:xfrm>
            <a:off x="0" y="6501384"/>
            <a:ext cx="12192000" cy="35661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p:cNvSpPr>
            <a:spLocks noGrp="1" noRot="1" noChangeAspect="1" noMove="1" noResize="1" noEditPoints="1" noAdjustHandles="1" noChangeArrowheads="1" noChangeShapeType="1" noTextEdit="1"/>
          </p:cNvSpPr>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63029" y="1012004"/>
            <a:ext cx="3416158" cy="4795408"/>
          </a:xfrm>
        </p:spPr>
        <p:txBody>
          <a:bodyPr>
            <a:normAutofit/>
          </a:bodyPr>
          <a:lstStyle/>
          <a:p>
            <a:r>
              <a:rPr lang="en-US">
                <a:solidFill>
                  <a:srgbClr val="FFFFFF"/>
                </a:solidFill>
                <a:latin typeface="Century Schoolbook" panose="02040604050505020304" pitchFamily="18" charset="0"/>
              </a:rPr>
              <a:t>Tariffs and GATT Article II </a:t>
            </a:r>
            <a:endParaRPr lang="en-US">
              <a:solidFill>
                <a:srgbClr val="FFFFFF"/>
              </a:solidFill>
              <a:latin typeface="Century Schoolbook" panose="02040604050505020304" pitchFamily="18" charset="0"/>
            </a:endParaRPr>
          </a:p>
        </p:txBody>
      </p:sp>
      <p:graphicFrame>
        <p:nvGraphicFramePr>
          <p:cNvPr id="5" name="Content Placeholder 2"/>
          <p:cNvGraphicFramePr>
            <a:graphicFrameLocks noGrp="1"/>
          </p:cNvGraphicFramePr>
          <p:nvPr>
            <p:ph idx="1"/>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nvSpPr>
        <p:spPr>
          <a:xfrm>
            <a:off x="0" y="0"/>
            <a:ext cx="12192000" cy="191135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365125"/>
            <a:ext cx="10515600" cy="1325563"/>
          </a:xfrm>
        </p:spPr>
        <p:txBody>
          <a:bodyPr>
            <a:normAutofit/>
          </a:bodyPr>
          <a:lstStyle/>
          <a:p>
            <a:r>
              <a:rPr lang="en-US" sz="4600" b="1" dirty="0">
                <a:solidFill>
                  <a:srgbClr val="FFFFFF"/>
                </a:solidFill>
                <a:latin typeface="Century Schoolbook" panose="02040604050505020304" pitchFamily="18" charset="0"/>
              </a:rPr>
              <a:t>Non-tariff barriers to imports</a:t>
            </a:r>
            <a:endParaRPr lang="en-US" sz="4600" b="1" dirty="0">
              <a:solidFill>
                <a:srgbClr val="FFFFFF"/>
              </a:solidFill>
              <a:latin typeface="Century Schoolbook" panose="02040604050505020304" pitchFamily="18" charset="0"/>
            </a:endParaRPr>
          </a:p>
        </p:txBody>
      </p:sp>
      <p:sp>
        <p:nvSpPr>
          <p:cNvPr id="3" name="Content Placeholder 2"/>
          <p:cNvSpPr>
            <a:spLocks noGrp="1"/>
          </p:cNvSpPr>
          <p:nvPr>
            <p:ph sz="quarter" idx="1"/>
          </p:nvPr>
        </p:nvSpPr>
        <p:spPr>
          <a:xfrm>
            <a:off x="838200" y="2055813"/>
            <a:ext cx="10515600" cy="4121149"/>
          </a:xfrm>
        </p:spPr>
        <p:txBody>
          <a:bodyPr>
            <a:normAutofit/>
          </a:bodyPr>
          <a:lstStyle/>
          <a:p>
            <a:r>
              <a:rPr lang="en-US" sz="3200" dirty="0">
                <a:latin typeface="Century Schoolbook" panose="02040604050505020304" pitchFamily="18" charset="0"/>
              </a:rPr>
              <a:t>Gained ground as a result of continuous negotiations by WTO member states to cut tariffs</a:t>
            </a:r>
            <a:endParaRPr lang="en-US" sz="3200" dirty="0">
              <a:latin typeface="Century Schoolbook" panose="02040604050505020304" pitchFamily="18" charset="0"/>
            </a:endParaRPr>
          </a:p>
          <a:p>
            <a:pPr marL="0" indent="0">
              <a:buNone/>
            </a:pPr>
            <a:endParaRPr lang="en-US" sz="3200" dirty="0">
              <a:latin typeface="Century Schoolbook" panose="02040604050505020304" pitchFamily="18" charset="0"/>
            </a:endParaRPr>
          </a:p>
          <a:p>
            <a:r>
              <a:rPr lang="en-US" sz="3200" dirty="0">
                <a:latin typeface="Century Schoolbook" panose="02040604050505020304" pitchFamily="18" charset="0"/>
              </a:rPr>
              <a:t>Decrease imports by:</a:t>
            </a:r>
            <a:endParaRPr lang="en-US" sz="3200" dirty="0">
              <a:latin typeface="Century Schoolbook" panose="02040604050505020304" pitchFamily="18" charset="0"/>
            </a:endParaRPr>
          </a:p>
          <a:p>
            <a:pPr lvl="1"/>
            <a:r>
              <a:rPr lang="en-US" sz="3200" dirty="0">
                <a:latin typeface="Century Schoolbook" panose="02040604050505020304" pitchFamily="18" charset="0"/>
              </a:rPr>
              <a:t>Setting an import quota</a:t>
            </a:r>
            <a:endParaRPr lang="en-US" sz="3200" dirty="0">
              <a:latin typeface="Century Schoolbook" panose="02040604050505020304" pitchFamily="18" charset="0"/>
            </a:endParaRPr>
          </a:p>
          <a:p>
            <a:pPr lvl="1"/>
            <a:r>
              <a:rPr lang="en-US" sz="3200" dirty="0">
                <a:latin typeface="Century Schoolbook" panose="02040604050505020304" pitchFamily="18" charset="0"/>
              </a:rPr>
              <a:t>Quantitative restrictions through discrimination by quantity or content</a:t>
            </a:r>
            <a:endParaRPr lang="en-US" sz="3200" dirty="0">
              <a:latin typeface="Century Schoolbook" panose="02040604050505020304" pitchFamily="18" charset="0"/>
            </a:endParaRPr>
          </a:p>
          <a:p>
            <a:endParaRPr lang="en-US" sz="2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9" name="Rectangle 68"/>
          <p:cNvSpPr>
            <a:spLocks noGrp="1" noRot="1" noChangeAspect="1" noMove="1" noResize="1" noEditPoints="1" noAdjustHandles="1" noChangeArrowheads="1" noChangeShapeType="1" noTextEdit="1"/>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41248" y="426720"/>
            <a:ext cx="10506456" cy="1919141"/>
          </a:xfrm>
        </p:spPr>
        <p:txBody>
          <a:bodyPr anchor="b">
            <a:normAutofit/>
          </a:bodyPr>
          <a:lstStyle/>
          <a:p>
            <a:r>
              <a:rPr lang="en-US" sz="6000">
                <a:latin typeface="Century Schoolbook" panose="02040604050505020304" pitchFamily="18" charset="0"/>
              </a:rPr>
              <a:t>Quotas</a:t>
            </a:r>
            <a:endParaRPr lang="en-US" sz="6000">
              <a:latin typeface="Century Schoolbook" panose="02040604050505020304" pitchFamily="18" charset="0"/>
            </a:endParaRPr>
          </a:p>
        </p:txBody>
      </p:sp>
      <p:sp>
        <p:nvSpPr>
          <p:cNvPr id="71" name="Rectangle 70"/>
          <p:cNvSpPr>
            <a:spLocks noGrp="1" noRot="1" noChangeAspect="1" noMove="1" noResize="1" noEditPoints="1" noAdjustHandles="1" noChangeArrowheads="1" noChangeShapeType="1" noTextEdit="1"/>
          </p:cNvSpPr>
          <p:nvPr/>
        </p:nvSpPr>
        <p:spPr>
          <a:xfrm>
            <a:off x="865953" y="2899927"/>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73" name="Rectangle 72"/>
          <p:cNvSpPr>
            <a:spLocks noGrp="1" noRot="1" noChangeAspect="1" noMove="1" noResize="1" noEditPoints="1" noAdjustHandles="1" noChangeArrowheads="1" noChangeShapeType="1" noTextEdit="1"/>
          </p:cNvSpPr>
          <p:nvPr/>
        </p:nvSpPr>
        <p:spPr>
          <a:xfrm flipV="1">
            <a:off x="841248" y="2776031"/>
            <a:ext cx="1873457" cy="1371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p:cNvSpPr>
            <a:spLocks noGrp="1"/>
          </p:cNvSpPr>
          <p:nvPr>
            <p:ph sz="quarter" idx="1"/>
          </p:nvPr>
        </p:nvSpPr>
        <p:spPr>
          <a:xfrm>
            <a:off x="841248" y="3337269"/>
            <a:ext cx="10509504" cy="2905686"/>
          </a:xfrm>
        </p:spPr>
        <p:txBody>
          <a:bodyPr>
            <a:normAutofit/>
          </a:bodyPr>
          <a:lstStyle/>
          <a:p>
            <a:r>
              <a:rPr lang="en-US" sz="3200" dirty="0">
                <a:latin typeface="Century Schoolbook" panose="02040604050505020304" pitchFamily="18" charset="0"/>
              </a:rPr>
              <a:t>Quotas are numerical restrictions on imports or exports </a:t>
            </a:r>
            <a:endParaRPr lang="en-US" sz="3200" dirty="0">
              <a:latin typeface="Century Schoolbook" panose="02040604050505020304" pitchFamily="18" charset="0"/>
            </a:endParaRPr>
          </a:p>
          <a:p>
            <a:r>
              <a:rPr lang="en-US" sz="3200" dirty="0">
                <a:latin typeface="Century Schoolbook" panose="02040604050505020304" pitchFamily="18" charset="0"/>
              </a:rPr>
              <a:t>Once the mandated quantity limit is reached, further units are barred </a:t>
            </a:r>
            <a:endParaRPr lang="en-US" sz="3200" dirty="0">
              <a:latin typeface="Century Schoolbook" panose="02040604050505020304" pitchFamily="18" charset="0"/>
            </a:endParaRPr>
          </a:p>
          <a:p>
            <a:r>
              <a:rPr lang="en-US" sz="3200" dirty="0">
                <a:latin typeface="Century Schoolbook" panose="02040604050505020304" pitchFamily="18" charset="0"/>
              </a:rPr>
              <a:t>Usually expressed in terms of units of products</a:t>
            </a:r>
            <a:endParaRPr lang="en-US" sz="3200" dirty="0">
              <a:latin typeface="Century Schoolbook" panose="02040604050505020304"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p:cNvSpPr>
            <a:spLocks noGrp="1" noRot="1" noChangeAspect="1" noMove="1" noResize="1" noEditPoints="1" noAdjustHandles="1" noChangeArrowheads="1" noChangeShapeType="1" noTextEdit="1"/>
          </p:cNvSpPr>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63029" y="1012004"/>
            <a:ext cx="3416158" cy="4795408"/>
          </a:xfrm>
        </p:spPr>
        <p:txBody>
          <a:bodyPr>
            <a:normAutofit/>
          </a:bodyPr>
          <a:lstStyle/>
          <a:p>
            <a:r>
              <a:rPr lang="en-US" dirty="0">
                <a:solidFill>
                  <a:srgbClr val="FFFFFF"/>
                </a:solidFill>
                <a:latin typeface="Century Schoolbook" panose="02040604050505020304" pitchFamily="18" charset="0"/>
              </a:rPr>
              <a:t>Types of quotas</a:t>
            </a:r>
            <a:endParaRPr lang="en-US" dirty="0">
              <a:solidFill>
                <a:srgbClr val="FFFFFF"/>
              </a:solidFill>
              <a:latin typeface="Century Schoolbook" panose="02040604050505020304" pitchFamily="18" charset="0"/>
            </a:endParaRPr>
          </a:p>
        </p:txBody>
      </p:sp>
      <p:graphicFrame>
        <p:nvGraphicFramePr>
          <p:cNvPr id="5" name="Content Placeholder 2"/>
          <p:cNvGraphicFramePr>
            <a:graphicFrameLocks noGrp="1"/>
          </p:cNvGraphicFramePr>
          <p:nvPr>
            <p:ph sz="quarter" idx="1"/>
          </p:nvPr>
        </p:nvGraphicFramePr>
        <p:xfrm>
          <a:off x="5194299" y="486287"/>
          <a:ext cx="6735763" cy="5885426"/>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p:cNvSpPr>
            <a:spLocks noGrp="1" noRot="1" noChangeAspect="1" noMove="1" noResize="1" noEditPoints="1" noAdjustHandles="1" noChangeArrowheads="1" noChangeShapeType="1" noTextEdit="1"/>
          </p:cNvSpPr>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19" name="Graphic 18" descr="Forbidden"/>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7126516" y="1792518"/>
            <a:ext cx="5065483" cy="5065483"/>
          </a:xfrm>
          <a:custGeom>
            <a:avLst/>
            <a:gdLst/>
            <a:ahLst/>
            <a:cxnLst/>
            <a:rect l="l" t="t" r="r" b="b"/>
            <a:pathLst>
              <a:path w="5580942" h="5519103">
                <a:moveTo>
                  <a:pt x="169765" y="0"/>
                </a:moveTo>
                <a:lnTo>
                  <a:pt x="5580942" y="0"/>
                </a:lnTo>
                <a:lnTo>
                  <a:pt x="5580942" y="5519103"/>
                </a:lnTo>
                <a:lnTo>
                  <a:pt x="9100" y="5519103"/>
                </a:lnTo>
                <a:lnTo>
                  <a:pt x="0" y="5474029"/>
                </a:lnTo>
                <a:lnTo>
                  <a:pt x="0" y="169765"/>
                </a:lnTo>
                <a:cubicBezTo>
                  <a:pt x="0" y="76006"/>
                  <a:pt x="76006" y="0"/>
                  <a:pt x="169765" y="0"/>
                </a:cubicBezTo>
                <a:close/>
              </a:path>
            </a:pathLst>
          </a:custGeom>
        </p:spPr>
      </p:pic>
      <p:sp>
        <p:nvSpPr>
          <p:cNvPr id="29" name="Arc 28"/>
          <p:cNvSpPr>
            <a:spLocks noGrp="1" noRot="1" noChangeAspect="1" noMove="1" noResize="1" noEditPoints="1" noAdjustHandles="1" noChangeArrowheads="1" noChangeShapeType="1" noTextEdit="1"/>
          </p:cNvSpPr>
          <p:nvPr/>
        </p:nvSpPr>
        <p:spPr>
          <a:xfrm>
            <a:off x="7787212" y="587516"/>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p:cNvSpPr>
            <a:spLocks noGrp="1"/>
          </p:cNvSpPr>
          <p:nvPr>
            <p:ph type="title"/>
          </p:nvPr>
        </p:nvSpPr>
        <p:spPr>
          <a:xfrm>
            <a:off x="838200" y="365125"/>
            <a:ext cx="10515599" cy="1325563"/>
          </a:xfrm>
        </p:spPr>
        <p:txBody>
          <a:bodyPr>
            <a:normAutofit/>
          </a:bodyPr>
          <a:lstStyle/>
          <a:p>
            <a:r>
              <a:rPr lang="en-US" dirty="0">
                <a:latin typeface="Century Schoolbook" panose="02040604050505020304" pitchFamily="18" charset="0"/>
              </a:rPr>
              <a:t>GATT Article XI: Quantitative Restrictions </a:t>
            </a:r>
            <a:endParaRPr lang="en-US" dirty="0">
              <a:latin typeface="Century Schoolbook" panose="02040604050505020304" pitchFamily="18" charset="0"/>
            </a:endParaRPr>
          </a:p>
        </p:txBody>
      </p:sp>
      <p:sp>
        <p:nvSpPr>
          <p:cNvPr id="3" name="Content Placeholder 2"/>
          <p:cNvSpPr>
            <a:spLocks noGrp="1"/>
          </p:cNvSpPr>
          <p:nvPr>
            <p:ph sz="quarter" idx="1"/>
          </p:nvPr>
        </p:nvSpPr>
        <p:spPr>
          <a:xfrm>
            <a:off x="838200" y="1825625"/>
            <a:ext cx="5457723" cy="4351338"/>
          </a:xfrm>
        </p:spPr>
        <p:txBody>
          <a:bodyPr>
            <a:normAutofit/>
          </a:bodyPr>
          <a:lstStyle/>
          <a:p>
            <a:r>
              <a:rPr lang="en-US" sz="2400" dirty="0">
                <a:latin typeface="Century Schoolbook" panose="02040604050505020304" pitchFamily="18" charset="0"/>
              </a:rPr>
              <a:t>Prohibits imposition of quantitative restrictions on imported and exported goods</a:t>
            </a:r>
            <a:endParaRPr lang="en-US" sz="2400" dirty="0">
              <a:latin typeface="Century Schoolbook" panose="02040604050505020304" pitchFamily="18" charset="0"/>
            </a:endParaRPr>
          </a:p>
          <a:p>
            <a:pPr marL="0" indent="0">
              <a:buNone/>
            </a:pPr>
            <a:endParaRPr lang="en-US" sz="2400" dirty="0">
              <a:latin typeface="Century Schoolbook" panose="02040604050505020304" pitchFamily="18" charset="0"/>
            </a:endParaRPr>
          </a:p>
          <a:p>
            <a:pPr algn="just"/>
            <a:r>
              <a:rPr lang="en-US" sz="2400" dirty="0">
                <a:latin typeface="Century Schoolbook" panose="02040604050505020304" pitchFamily="18" charset="0"/>
              </a:rPr>
              <a:t>Trade restrictions that are allowed may be in the form of duties, taxes or other charges</a:t>
            </a:r>
            <a:endParaRPr lang="en-US" sz="2400" dirty="0">
              <a:latin typeface="Century Schoolbook" panose="02040604050505020304" pitchFamily="18" charset="0"/>
            </a:endParaRPr>
          </a:p>
          <a:p>
            <a:pPr marL="0" indent="0">
              <a:buNone/>
            </a:pPr>
            <a:endParaRPr lang="en-US" sz="2400" dirty="0">
              <a:latin typeface="Century Schoolbook" panose="02040604050505020304" pitchFamily="18" charset="0"/>
            </a:endParaRPr>
          </a:p>
          <a:p>
            <a:r>
              <a:rPr lang="en-US" sz="2400" dirty="0">
                <a:latin typeface="Century Schoolbook" panose="02040604050505020304" pitchFamily="18" charset="0"/>
              </a:rPr>
              <a:t>Prohibitions, quotas or licensing (quantitative restrictions) are not allowed</a:t>
            </a:r>
            <a:endParaRPr lang="en-US" sz="2400" dirty="0">
              <a:latin typeface="Century Schoolbook" panose="02040604050505020304" pitchFamily="18" charset="0"/>
            </a:endParaRPr>
          </a:p>
          <a:p>
            <a:endParaRPr lang="en-US" sz="2400" dirty="0"/>
          </a:p>
        </p:txBody>
      </p:sp>
      <p:sp>
        <p:nvSpPr>
          <p:cNvPr id="31" name="Oval 30"/>
          <p:cNvSpPr>
            <a:spLocks noGrp="1" noRot="1" noChangeAspect="1" noMove="1" noResize="1" noEditPoints="1" noAdjustHandles="1" noChangeArrowheads="1" noChangeShapeType="1" noTextEdit="1"/>
          </p:cNvSpPr>
          <p:nvPr/>
        </p:nvSpPr>
        <p:spPr>
          <a:xfrm>
            <a:off x="6295924" y="1656147"/>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7"/>
          <p:cNvSpPr>
            <a:spLocks noGrp="1" noRot="1" noChangeAspect="1" noMove="1" noResize="1" noEditPoints="1" noAdjustHandles="1" noChangeArrowheads="1" noChangeShapeType="1" noTextEdit="1"/>
          </p:cNvSpPr>
          <p:nvPr/>
        </p:nvSpPr>
        <p:spPr>
          <a:xfrm>
            <a:off x="327547" y="321731"/>
            <a:ext cx="4142096" cy="6213425"/>
          </a:xfrm>
          <a:prstGeom prst="rect">
            <a:avLst/>
          </a:prstGeom>
          <a:solidFill>
            <a:schemeClr val="accent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321732" y="583616"/>
            <a:ext cx="3965961" cy="5520579"/>
          </a:xfrm>
        </p:spPr>
        <p:txBody>
          <a:bodyPr>
            <a:normAutofit/>
          </a:bodyPr>
          <a:lstStyle/>
          <a:p>
            <a:r>
              <a:rPr lang="en-US" dirty="0">
                <a:solidFill>
                  <a:srgbClr val="FFFFFF"/>
                </a:solidFill>
                <a:latin typeface="Century Schoolbook" panose="02040604050505020304" pitchFamily="18" charset="0"/>
              </a:rPr>
              <a:t>Exceptions</a:t>
            </a:r>
            <a:endParaRPr lang="en-US" dirty="0">
              <a:solidFill>
                <a:srgbClr val="FFFFFF"/>
              </a:solidFill>
              <a:latin typeface="Century Schoolbook" panose="02040604050505020304" pitchFamily="18" charset="0"/>
            </a:endParaRPr>
          </a:p>
        </p:txBody>
      </p:sp>
      <p:sp>
        <p:nvSpPr>
          <p:cNvPr id="10" name="Rectangle 9"/>
          <p:cNvSpPr>
            <a:spLocks noGrp="1" noRot="1" noChangeAspect="1" noMove="1" noResize="1" noEditPoints="1" noAdjustHandles="1" noChangeArrowheads="1" noChangeShapeType="1" noTextEdit="1"/>
          </p:cNvSpPr>
          <p:nvPr/>
        </p:nvSpPr>
        <p:spPr>
          <a:xfrm>
            <a:off x="4629503" y="321732"/>
            <a:ext cx="7240765" cy="6214534"/>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p:cNvSpPr>
            <a:spLocks noGrp="1"/>
          </p:cNvSpPr>
          <p:nvPr>
            <p:ph sz="quarter" idx="1"/>
          </p:nvPr>
        </p:nvSpPr>
        <p:spPr>
          <a:xfrm>
            <a:off x="4934269" y="583616"/>
            <a:ext cx="6594189" cy="5771464"/>
          </a:xfrm>
        </p:spPr>
        <p:txBody>
          <a:bodyPr anchor="ctr">
            <a:normAutofit fontScale="77500" lnSpcReduction="20000"/>
          </a:bodyPr>
          <a:lstStyle/>
          <a:p>
            <a:pPr algn="just"/>
            <a:r>
              <a:rPr lang="en-GB" dirty="0">
                <a:solidFill>
                  <a:srgbClr val="FFFFFF"/>
                </a:solidFill>
                <a:latin typeface="Century Schoolbook" panose="02040604050505020304" pitchFamily="18" charset="0"/>
              </a:rPr>
              <a:t>Restrictions or prohibitions that are a temporal relief for critical shortage of foodstuffs and other essential products for a country</a:t>
            </a:r>
            <a:endParaRPr lang="en-GB" dirty="0">
              <a:solidFill>
                <a:srgbClr val="FFFFFF"/>
              </a:solidFill>
              <a:latin typeface="Century Schoolbook" panose="02040604050505020304" pitchFamily="18" charset="0"/>
            </a:endParaRPr>
          </a:p>
          <a:p>
            <a:pPr algn="just"/>
            <a:r>
              <a:rPr lang="en-GB" dirty="0">
                <a:solidFill>
                  <a:srgbClr val="FFFFFF"/>
                </a:solidFill>
                <a:latin typeface="Century Schoolbook" panose="02040604050505020304" pitchFamily="18" charset="0"/>
              </a:rPr>
              <a:t>Restrictions or prohibitions that are necessary for the application of standards or regulations for the classification grading or marketing of commodities</a:t>
            </a:r>
            <a:endParaRPr lang="en-GB" dirty="0">
              <a:solidFill>
                <a:srgbClr val="FFFFFF"/>
              </a:solidFill>
              <a:latin typeface="Century Schoolbook" panose="02040604050505020304" pitchFamily="18" charset="0"/>
            </a:endParaRPr>
          </a:p>
          <a:p>
            <a:pPr algn="just"/>
            <a:r>
              <a:rPr lang="en-GB" dirty="0">
                <a:solidFill>
                  <a:schemeClr val="bg1"/>
                </a:solidFill>
                <a:latin typeface="Century Schoolbook" panose="02040604050505020304" pitchFamily="18" charset="0"/>
              </a:rPr>
              <a:t>Restrictions on import of agricultural products or fisheries which enforce the following government measures:</a:t>
            </a:r>
            <a:endParaRPr lang="en-GB" dirty="0">
              <a:solidFill>
                <a:schemeClr val="bg1"/>
              </a:solidFill>
              <a:latin typeface="Century Schoolbook" panose="02040604050505020304" pitchFamily="18" charset="0"/>
            </a:endParaRPr>
          </a:p>
          <a:p>
            <a:pPr lvl="1">
              <a:lnSpc>
                <a:spcPct val="150000"/>
              </a:lnSpc>
            </a:pPr>
            <a:r>
              <a:rPr lang="en-GB" dirty="0">
                <a:solidFill>
                  <a:schemeClr val="bg1"/>
                </a:solidFill>
                <a:latin typeface="Century Schoolbook" panose="02040604050505020304" pitchFamily="18" charset="0"/>
              </a:rPr>
              <a:t>Restrictions on the production and selling of domestic like products</a:t>
            </a:r>
            <a:endParaRPr lang="en-GB" dirty="0">
              <a:solidFill>
                <a:schemeClr val="bg1"/>
              </a:solidFill>
              <a:latin typeface="Century Schoolbook" panose="02040604050505020304" pitchFamily="18" charset="0"/>
            </a:endParaRPr>
          </a:p>
          <a:p>
            <a:pPr lvl="1">
              <a:lnSpc>
                <a:spcPct val="150000"/>
              </a:lnSpc>
            </a:pPr>
            <a:r>
              <a:rPr lang="en-GB" dirty="0">
                <a:solidFill>
                  <a:schemeClr val="bg1"/>
                </a:solidFill>
                <a:latin typeface="Century Schoolbook" panose="02040604050505020304" pitchFamily="18" charset="0"/>
              </a:rPr>
              <a:t>Removal of a temporary surplus of a like domestic product</a:t>
            </a:r>
            <a:endParaRPr lang="en-GB" dirty="0">
              <a:solidFill>
                <a:schemeClr val="bg1"/>
              </a:solidFill>
              <a:latin typeface="Century Schoolbook" panose="02040604050505020304" pitchFamily="18" charset="0"/>
            </a:endParaRPr>
          </a:p>
          <a:p>
            <a:pPr algn="just"/>
            <a:r>
              <a:rPr lang="en-US" dirty="0">
                <a:solidFill>
                  <a:schemeClr val="bg1"/>
                </a:solidFill>
                <a:latin typeface="Century Schoolbook" panose="02040604050505020304" pitchFamily="18" charset="0"/>
              </a:rPr>
              <a:t>GATT Article XX</a:t>
            </a:r>
            <a:endParaRPr lang="en-US" dirty="0">
              <a:solidFill>
                <a:schemeClr val="bg1"/>
              </a:solidFill>
              <a:latin typeface="Century Schoolbook" panose="02040604050505020304" pitchFamily="18" charset="0"/>
            </a:endParaRPr>
          </a:p>
          <a:p>
            <a:pPr algn="just"/>
            <a:r>
              <a:rPr lang="en-US" dirty="0">
                <a:solidFill>
                  <a:schemeClr val="bg1"/>
                </a:solidFill>
                <a:latin typeface="Century Schoolbook" panose="02040604050505020304" pitchFamily="18" charset="0"/>
              </a:rPr>
              <a:t>To correct balance of payments problems</a:t>
            </a:r>
            <a:endParaRPr lang="en-US" dirty="0">
              <a:solidFill>
                <a:schemeClr val="bg1"/>
              </a:solidFill>
              <a:latin typeface="Century Schoolbook" panose="02040604050505020304" pitchFamily="18" charset="0"/>
            </a:endParaRPr>
          </a:p>
          <a:p>
            <a:pPr algn="just"/>
            <a:r>
              <a:rPr lang="en-US" dirty="0">
                <a:solidFill>
                  <a:schemeClr val="bg1"/>
                </a:solidFill>
                <a:latin typeface="Century Schoolbook" panose="02040604050505020304" pitchFamily="18" charset="0"/>
              </a:rPr>
              <a:t>For purposes of national security (Article XXI)</a:t>
            </a:r>
            <a:endParaRPr lang="en-US" dirty="0">
              <a:solidFill>
                <a:schemeClr val="bg1"/>
              </a:solidFill>
              <a:latin typeface="Century Schoolbook" panose="02040604050505020304"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a:spLocks noGrp="1" noRot="1" noChangeAspect="1" noMove="1" noResize="1" noEditPoints="1" noAdjustHandles="1" noChangeArrowheads="1" noChangeShapeType="1" noTextEdit="1"/>
          </p:cNvSpPr>
          <p:nvPr/>
        </p:nvSpPr>
        <p:spPr>
          <a:xfrm>
            <a:off x="-1" y="1"/>
            <a:ext cx="606972" cy="3233984"/>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a:spLocks noGrp="1" noRot="1" noChangeAspect="1" noMove="1" noResize="1" noEditPoints="1" noAdjustHandles="1" noChangeArrowheads="1" noChangeShapeType="1" noTextEdit="1"/>
          </p:cNvSpPr>
          <p:nvPr/>
        </p:nvSpPr>
        <p:spPr>
          <a:xfrm>
            <a:off x="606967" y="0"/>
            <a:ext cx="11585033" cy="323398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166649" y="721805"/>
            <a:ext cx="10258732" cy="2147520"/>
          </a:xfrm>
        </p:spPr>
        <p:txBody>
          <a:bodyPr anchor="b">
            <a:normAutofit/>
          </a:bodyPr>
          <a:lstStyle/>
          <a:p>
            <a:r>
              <a:rPr lang="en-US" sz="6000" dirty="0">
                <a:latin typeface="Century Schoolbook" panose="02040604050505020304" pitchFamily="18" charset="0"/>
              </a:rPr>
              <a:t>Licensing</a:t>
            </a:r>
            <a:endParaRPr lang="en-US" sz="6000" dirty="0">
              <a:latin typeface="Century Schoolbook" panose="02040604050505020304" pitchFamily="18" charset="0"/>
            </a:endParaRPr>
          </a:p>
        </p:txBody>
      </p:sp>
      <p:grpSp>
        <p:nvGrpSpPr>
          <p:cNvPr id="14" name="Group 13"/>
          <p:cNvGrpSpPr>
            <a:grpSpLocks noGrp="1" noRot="1" noChangeAspect="1" noMove="1" noResize="1" noUngrp="1"/>
          </p:cNvGrpSpPr>
          <p:nvPr/>
        </p:nvGrpSpPr>
        <p:grpSpPr>
          <a:xfrm>
            <a:off x="1188720" y="73152"/>
            <a:ext cx="1178966" cy="232963"/>
            <a:chOff x="1188720" y="73152"/>
            <a:chExt cx="1178966" cy="232963"/>
          </a:xfrm>
        </p:grpSpPr>
        <p:sp>
          <p:nvSpPr>
            <p:cNvPr id="15" name="Rectangle 64"/>
            <p:cNvSpPr/>
            <p:nvPr/>
          </p:nvSpPr>
          <p:spPr>
            <a:xfrm>
              <a:off x="1688541"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p:cNvSpPr/>
            <p:nvPr/>
          </p:nvSpPr>
          <p:spPr>
            <a:xfrm>
              <a:off x="1688541"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p:cNvSpPr/>
            <p:nvPr/>
          </p:nvSpPr>
          <p:spPr>
            <a:xfrm>
              <a:off x="1563586"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p:cNvSpPr/>
            <p:nvPr/>
          </p:nvSpPr>
          <p:spPr>
            <a:xfrm>
              <a:off x="1563586"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p:cNvSpPr/>
            <p:nvPr/>
          </p:nvSpPr>
          <p:spPr>
            <a:xfrm>
              <a:off x="1438631"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p:cNvSpPr/>
            <p:nvPr/>
          </p:nvSpPr>
          <p:spPr>
            <a:xfrm>
              <a:off x="1438631"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p:cNvSpPr/>
            <p:nvPr/>
          </p:nvSpPr>
          <p:spPr>
            <a:xfrm>
              <a:off x="1313675"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p:cNvSpPr/>
            <p:nvPr/>
          </p:nvSpPr>
          <p:spPr>
            <a:xfrm>
              <a:off x="1313675"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p:cNvSpPr/>
            <p:nvPr/>
          </p:nvSpPr>
          <p:spPr>
            <a:xfrm>
              <a:off x="1188720"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p:cNvSpPr/>
            <p:nvPr/>
          </p:nvSpPr>
          <p:spPr>
            <a:xfrm>
              <a:off x="1188720"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p:cNvSpPr/>
            <p:nvPr/>
          </p:nvSpPr>
          <p:spPr>
            <a:xfrm>
              <a:off x="2313318"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p:cNvSpPr/>
            <p:nvPr/>
          </p:nvSpPr>
          <p:spPr>
            <a:xfrm>
              <a:off x="2313318"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64"/>
            <p:cNvSpPr/>
            <p:nvPr/>
          </p:nvSpPr>
          <p:spPr>
            <a:xfrm>
              <a:off x="2188363"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66"/>
            <p:cNvSpPr/>
            <p:nvPr/>
          </p:nvSpPr>
          <p:spPr>
            <a:xfrm>
              <a:off x="2188363"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64"/>
            <p:cNvSpPr/>
            <p:nvPr/>
          </p:nvSpPr>
          <p:spPr>
            <a:xfrm>
              <a:off x="2063408"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66"/>
            <p:cNvSpPr/>
            <p:nvPr/>
          </p:nvSpPr>
          <p:spPr>
            <a:xfrm>
              <a:off x="2063408"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4"/>
            <p:cNvSpPr/>
            <p:nvPr/>
          </p:nvSpPr>
          <p:spPr>
            <a:xfrm>
              <a:off x="1938452"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6"/>
            <p:cNvSpPr/>
            <p:nvPr/>
          </p:nvSpPr>
          <p:spPr>
            <a:xfrm>
              <a:off x="1938452"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4"/>
            <p:cNvSpPr/>
            <p:nvPr/>
          </p:nvSpPr>
          <p:spPr>
            <a:xfrm>
              <a:off x="1813497"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66"/>
            <p:cNvSpPr/>
            <p:nvPr/>
          </p:nvSpPr>
          <p:spPr>
            <a:xfrm>
              <a:off x="1813497"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6" name="Rectangle 35"/>
          <p:cNvSpPr>
            <a:spLocks noGrp="1" noRot="1" noChangeAspect="1" noMove="1" noResize="1" noEditPoints="1" noAdjustHandles="1" noChangeArrowheads="1" noChangeShapeType="1" noTextEdit="1"/>
          </p:cNvSpPr>
          <p:nvPr/>
        </p:nvSpPr>
        <p:spPr>
          <a:xfrm>
            <a:off x="-1" y="3233984"/>
            <a:ext cx="606972" cy="362401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sz="quarter" idx="1"/>
          </p:nvPr>
        </p:nvSpPr>
        <p:spPr>
          <a:xfrm>
            <a:off x="1075055" y="3234055"/>
            <a:ext cx="10466070" cy="3057525"/>
          </a:xfrm>
        </p:spPr>
        <p:txBody>
          <a:bodyPr anchor="ctr">
            <a:normAutofit/>
          </a:bodyPr>
          <a:lstStyle/>
          <a:p>
            <a:pPr algn="l"/>
            <a:r>
              <a:rPr lang="en-US" dirty="0">
                <a:latin typeface="Century Schoolbook" panose="02040604050505020304" pitchFamily="18" charset="0"/>
              </a:rPr>
              <a:t>Import and export licensing can be defined as administrative procedures requiring the submission of an application or other documentation (other than those required for customs purposes) to the relevant administrative body as a prior condition for importation or exportation of goods. </a:t>
            </a:r>
            <a:endParaRPr lang="en-US" dirty="0">
              <a:latin typeface="Century Schoolbook" panose="02040604050505020304" pitchFamily="18" charset="0"/>
            </a:endParaRPr>
          </a:p>
          <a:p>
            <a:endParaRPr lang="en-US" sz="2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6" name="Rectangle 20"/>
          <p:cNvSpPr>
            <a:spLocks noGrp="1" noRot="1" noChangeAspect="1" noMove="1" noResize="1" noEditPoints="1" noAdjustHandles="1" noChangeArrowheads="1" noChangeShapeType="1" noTextEdit="1"/>
          </p:cNvSpPr>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Rectangle 22"/>
          <p:cNvSpPr>
            <a:spLocks noGrp="1" noRot="1" noChangeAspect="1" noMove="1" noResize="1" noEditPoints="1" noAdjustHandles="1" noChangeArrowheads="1" noChangeShapeType="1" noTextEdit="1"/>
          </p:cNvSpPr>
          <p:nvPr/>
        </p:nvSpPr>
        <p:spPr>
          <a:xfrm>
            <a:off x="-1" y="1"/>
            <a:ext cx="6598763" cy="323398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166648" y="679927"/>
            <a:ext cx="5064470" cy="2270664"/>
          </a:xfrm>
        </p:spPr>
        <p:txBody>
          <a:bodyPr>
            <a:normAutofit/>
          </a:bodyPr>
          <a:lstStyle/>
          <a:p>
            <a:r>
              <a:rPr lang="en-US">
                <a:latin typeface="Century Schoolbook" panose="02040604050505020304" pitchFamily="18" charset="0"/>
              </a:rPr>
              <a:t>Technical barriers to trade</a:t>
            </a:r>
            <a:endParaRPr lang="en-US">
              <a:latin typeface="Century Schoolbook" panose="02040604050505020304" pitchFamily="18" charset="0"/>
            </a:endParaRPr>
          </a:p>
        </p:txBody>
      </p:sp>
      <p:sp>
        <p:nvSpPr>
          <p:cNvPr id="88" name="Rectangle 24"/>
          <p:cNvSpPr>
            <a:spLocks noGrp="1" noRot="1" noChangeAspect="1" noMove="1" noResize="1" noEditPoints="1" noAdjustHandles="1" noChangeArrowheads="1" noChangeShapeType="1" noTextEdit="1"/>
          </p:cNvSpPr>
          <p:nvPr/>
        </p:nvSpPr>
        <p:spPr>
          <a:xfrm>
            <a:off x="-1" y="1"/>
            <a:ext cx="606972" cy="3233984"/>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9" name="Group 26"/>
          <p:cNvGrpSpPr>
            <a:grpSpLocks noGrp="1" noRot="1" noChangeAspect="1" noMove="1" noResize="1" noUngrp="1"/>
          </p:cNvGrpSpPr>
          <p:nvPr/>
        </p:nvGrpSpPr>
        <p:grpSpPr>
          <a:xfrm>
            <a:off x="1188720" y="73152"/>
            <a:ext cx="1178966" cy="232963"/>
            <a:chOff x="7763256" y="73152"/>
            <a:chExt cx="1178966" cy="232963"/>
          </a:xfrm>
        </p:grpSpPr>
        <p:sp>
          <p:nvSpPr>
            <p:cNvPr id="90" name="Rectangle 64"/>
            <p:cNvSpPr/>
            <p:nvPr/>
          </p:nvSpPr>
          <p:spPr>
            <a:xfrm>
              <a:off x="8263077"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Rectangle 66"/>
            <p:cNvSpPr/>
            <p:nvPr/>
          </p:nvSpPr>
          <p:spPr>
            <a:xfrm>
              <a:off x="8263077"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Rectangle 64"/>
            <p:cNvSpPr/>
            <p:nvPr/>
          </p:nvSpPr>
          <p:spPr>
            <a:xfrm>
              <a:off x="8138122"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Rectangle 66"/>
            <p:cNvSpPr/>
            <p:nvPr/>
          </p:nvSpPr>
          <p:spPr>
            <a:xfrm>
              <a:off x="8138122"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Rectangle 64"/>
            <p:cNvSpPr/>
            <p:nvPr/>
          </p:nvSpPr>
          <p:spPr>
            <a:xfrm>
              <a:off x="8013167"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Rectangle 66"/>
            <p:cNvSpPr/>
            <p:nvPr/>
          </p:nvSpPr>
          <p:spPr>
            <a:xfrm>
              <a:off x="8013167"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Rectangle 64"/>
            <p:cNvSpPr/>
            <p:nvPr/>
          </p:nvSpPr>
          <p:spPr>
            <a:xfrm>
              <a:off x="7888211"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Rectangle 66"/>
            <p:cNvSpPr/>
            <p:nvPr/>
          </p:nvSpPr>
          <p:spPr>
            <a:xfrm>
              <a:off x="7888211"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Rectangle 64"/>
            <p:cNvSpPr/>
            <p:nvPr/>
          </p:nvSpPr>
          <p:spPr>
            <a:xfrm>
              <a:off x="7763256"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Rectangle 66"/>
            <p:cNvSpPr/>
            <p:nvPr/>
          </p:nvSpPr>
          <p:spPr>
            <a:xfrm>
              <a:off x="7763256"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4"/>
            <p:cNvSpPr/>
            <p:nvPr/>
          </p:nvSpPr>
          <p:spPr>
            <a:xfrm>
              <a:off x="8887854"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Rectangle 66"/>
            <p:cNvSpPr/>
            <p:nvPr/>
          </p:nvSpPr>
          <p:spPr>
            <a:xfrm>
              <a:off x="8887854"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64"/>
            <p:cNvSpPr/>
            <p:nvPr/>
          </p:nvSpPr>
          <p:spPr>
            <a:xfrm>
              <a:off x="8762899"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66"/>
            <p:cNvSpPr/>
            <p:nvPr/>
          </p:nvSpPr>
          <p:spPr>
            <a:xfrm>
              <a:off x="8762899"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64"/>
            <p:cNvSpPr/>
            <p:nvPr/>
          </p:nvSpPr>
          <p:spPr>
            <a:xfrm>
              <a:off x="8637944"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Rectangle 66"/>
            <p:cNvSpPr/>
            <p:nvPr/>
          </p:nvSpPr>
          <p:spPr>
            <a:xfrm>
              <a:off x="8637944"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Rectangle 64"/>
            <p:cNvSpPr/>
            <p:nvPr/>
          </p:nvSpPr>
          <p:spPr>
            <a:xfrm>
              <a:off x="8512988"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66"/>
            <p:cNvSpPr/>
            <p:nvPr/>
          </p:nvSpPr>
          <p:spPr>
            <a:xfrm>
              <a:off x="8512988"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64"/>
            <p:cNvSpPr/>
            <p:nvPr/>
          </p:nvSpPr>
          <p:spPr>
            <a:xfrm>
              <a:off x="8388033"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Rectangle 66"/>
            <p:cNvSpPr/>
            <p:nvPr/>
          </p:nvSpPr>
          <p:spPr>
            <a:xfrm>
              <a:off x="8388033"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6" name="Graphic 15" descr="Gavel"/>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7986672" y="237067"/>
            <a:ext cx="2826720" cy="2826720"/>
          </a:xfrm>
          <a:prstGeom prst="rect">
            <a:avLst/>
          </a:prstGeom>
        </p:spPr>
      </p:pic>
      <p:sp>
        <p:nvSpPr>
          <p:cNvPr id="108" name="Rectangle 48"/>
          <p:cNvSpPr>
            <a:spLocks noGrp="1" noRot="1" noChangeAspect="1" noMove="1" noResize="1" noEditPoints="1" noAdjustHandles="1" noChangeArrowheads="1" noChangeShapeType="1" noTextEdit="1"/>
          </p:cNvSpPr>
          <p:nvPr/>
        </p:nvSpPr>
        <p:spPr>
          <a:xfrm>
            <a:off x="-1" y="3233984"/>
            <a:ext cx="606972" cy="362401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sz="quarter" idx="1"/>
          </p:nvPr>
        </p:nvSpPr>
        <p:spPr>
          <a:xfrm>
            <a:off x="1166649" y="3348494"/>
            <a:ext cx="10350062" cy="3217844"/>
          </a:xfrm>
        </p:spPr>
        <p:txBody>
          <a:bodyPr anchor="ctr">
            <a:normAutofit/>
          </a:bodyPr>
          <a:lstStyle/>
          <a:p>
            <a:r>
              <a:rPr lang="en-US" sz="2400" dirty="0">
                <a:latin typeface="Century Schoolbook" panose="02040604050505020304" pitchFamily="18" charset="0"/>
              </a:rPr>
              <a:t>Procedure for verifying compliance e.g. testing and certification procedures can be barriers to trade</a:t>
            </a:r>
            <a:endParaRPr lang="en-US" sz="2400" dirty="0">
              <a:latin typeface="Century Schoolbook" panose="02040604050505020304" pitchFamily="18" charset="0"/>
            </a:endParaRPr>
          </a:p>
          <a:p>
            <a:r>
              <a:rPr lang="en-US" sz="2400" dirty="0">
                <a:latin typeface="Century Schoolbook" panose="02040604050505020304" pitchFamily="18" charset="0"/>
              </a:rPr>
              <a:t>The requirements that the characteristics of a product must conform to. </a:t>
            </a:r>
            <a:endParaRPr lang="en-US" sz="2400" dirty="0">
              <a:latin typeface="Century Schoolbook" panose="02040604050505020304" pitchFamily="18" charset="0"/>
            </a:endParaRPr>
          </a:p>
          <a:p>
            <a:r>
              <a:rPr lang="en-US" sz="2400" dirty="0">
                <a:latin typeface="Century Schoolbook" panose="02040604050505020304" pitchFamily="18" charset="0"/>
              </a:rPr>
              <a:t>Must not be unrealistic and unreasonable</a:t>
            </a:r>
            <a:endParaRPr lang="en-US" sz="2400" dirty="0">
              <a:latin typeface="Century Schoolbook" panose="02040604050505020304" pitchFamily="18" charset="0"/>
            </a:endParaRPr>
          </a:p>
          <a:p>
            <a:r>
              <a:rPr lang="en-US" sz="2400" dirty="0">
                <a:latin typeface="Century Schoolbook" panose="02040604050505020304" pitchFamily="18" charset="0"/>
              </a:rPr>
              <a:t>Where reasonable may be so wide as to cause a barrier to trade</a:t>
            </a:r>
            <a:endParaRPr lang="en-US" sz="2400" dirty="0">
              <a:latin typeface="Century Schoolbook" panose="02040604050505020304" pitchFamily="18" charset="0"/>
            </a:endParaRPr>
          </a:p>
          <a:p>
            <a:r>
              <a:rPr lang="en-US" sz="2400" dirty="0">
                <a:latin typeface="Century Schoolbook" panose="02040604050505020304" pitchFamily="18" charset="0"/>
              </a:rPr>
              <a:t>This is controlled by Technical Barriers to Trade Agreement</a:t>
            </a:r>
            <a:endParaRPr lang="en-US" sz="2400" dirty="0">
              <a:latin typeface="Century Schoolbook" panose="02040604050505020304" pitchFamily="18" charset="0"/>
            </a:endParaRPr>
          </a:p>
          <a:p>
            <a:endParaRPr lang="en-US" sz="21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p:cNvSpPr>
            <a:spLocks noGrp="1" noRot="1" noChangeAspect="1" noMove="1" noResize="1" noEditPoints="1" noAdjustHandles="1" noChangeArrowheads="1" noChangeShapeType="1" noTextEdit="1"/>
          </p:cNvSpPr>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a:spLocks noGrp="1" noRot="1" noChangeAspect="1" noMove="1" noResize="1" noEditPoints="1" noAdjustHandles="1" noChangeArrowheads="1" noChangeShapeType="1" noTextEdit="1"/>
          </p:cNvSpPr>
          <p:nvPr/>
        </p:nvSpPr>
        <p:spPr>
          <a:xfrm>
            <a:off x="-1" y="1"/>
            <a:ext cx="606972" cy="3233984"/>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a:spLocks noGrp="1" noRot="1" noChangeAspect="1" noMove="1" noResize="1" noEditPoints="1" noAdjustHandles="1" noChangeArrowheads="1" noChangeShapeType="1" noTextEdit="1"/>
          </p:cNvSpPr>
          <p:nvPr/>
        </p:nvSpPr>
        <p:spPr>
          <a:xfrm>
            <a:off x="606967" y="0"/>
            <a:ext cx="11585033" cy="323398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166649" y="721805"/>
            <a:ext cx="10258732" cy="2147520"/>
          </a:xfrm>
        </p:spPr>
        <p:txBody>
          <a:bodyPr anchor="b">
            <a:normAutofit/>
          </a:bodyPr>
          <a:lstStyle/>
          <a:p>
            <a:r>
              <a:rPr lang="en-US" sz="6000">
                <a:latin typeface="Century Schoolbook" panose="02040604050505020304" pitchFamily="18" charset="0"/>
              </a:rPr>
              <a:t>Sanitary and phytosanitary measures</a:t>
            </a:r>
            <a:endParaRPr lang="en-US" sz="6000">
              <a:latin typeface="Century Schoolbook" panose="02040604050505020304" pitchFamily="18" charset="0"/>
            </a:endParaRPr>
          </a:p>
        </p:txBody>
      </p:sp>
      <p:grpSp>
        <p:nvGrpSpPr>
          <p:cNvPr id="21" name="Group 20"/>
          <p:cNvGrpSpPr>
            <a:grpSpLocks noGrp="1" noRot="1" noChangeAspect="1" noMove="1" noResize="1" noUngrp="1"/>
          </p:cNvGrpSpPr>
          <p:nvPr/>
        </p:nvGrpSpPr>
        <p:grpSpPr>
          <a:xfrm>
            <a:off x="1188720" y="73152"/>
            <a:ext cx="1178966" cy="232963"/>
            <a:chOff x="1188720" y="73152"/>
            <a:chExt cx="1178966" cy="232963"/>
          </a:xfrm>
        </p:grpSpPr>
        <p:sp>
          <p:nvSpPr>
            <p:cNvPr id="22" name="Rectangle 64"/>
            <p:cNvSpPr/>
            <p:nvPr/>
          </p:nvSpPr>
          <p:spPr>
            <a:xfrm>
              <a:off x="1688541"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6"/>
            <p:cNvSpPr/>
            <p:nvPr/>
          </p:nvSpPr>
          <p:spPr>
            <a:xfrm>
              <a:off x="1688541"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4"/>
            <p:cNvSpPr/>
            <p:nvPr/>
          </p:nvSpPr>
          <p:spPr>
            <a:xfrm>
              <a:off x="1563586"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6"/>
            <p:cNvSpPr/>
            <p:nvPr/>
          </p:nvSpPr>
          <p:spPr>
            <a:xfrm>
              <a:off x="1563586"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4"/>
            <p:cNvSpPr/>
            <p:nvPr/>
          </p:nvSpPr>
          <p:spPr>
            <a:xfrm>
              <a:off x="1438631"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66"/>
            <p:cNvSpPr/>
            <p:nvPr/>
          </p:nvSpPr>
          <p:spPr>
            <a:xfrm>
              <a:off x="1438631"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4"/>
            <p:cNvSpPr/>
            <p:nvPr/>
          </p:nvSpPr>
          <p:spPr>
            <a:xfrm>
              <a:off x="1313675"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66"/>
            <p:cNvSpPr/>
            <p:nvPr/>
          </p:nvSpPr>
          <p:spPr>
            <a:xfrm>
              <a:off x="1313675"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64"/>
            <p:cNvSpPr/>
            <p:nvPr/>
          </p:nvSpPr>
          <p:spPr>
            <a:xfrm>
              <a:off x="1188720"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6"/>
            <p:cNvSpPr/>
            <p:nvPr/>
          </p:nvSpPr>
          <p:spPr>
            <a:xfrm>
              <a:off x="1188720"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p:cNvSpPr/>
            <p:nvPr/>
          </p:nvSpPr>
          <p:spPr>
            <a:xfrm>
              <a:off x="2313318"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p:cNvSpPr/>
            <p:nvPr/>
          </p:nvSpPr>
          <p:spPr>
            <a:xfrm>
              <a:off x="2313318"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64"/>
            <p:cNvSpPr/>
            <p:nvPr/>
          </p:nvSpPr>
          <p:spPr>
            <a:xfrm>
              <a:off x="2188363"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66"/>
            <p:cNvSpPr/>
            <p:nvPr/>
          </p:nvSpPr>
          <p:spPr>
            <a:xfrm>
              <a:off x="2188363"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4"/>
            <p:cNvSpPr/>
            <p:nvPr/>
          </p:nvSpPr>
          <p:spPr>
            <a:xfrm>
              <a:off x="2063408"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6"/>
            <p:cNvSpPr/>
            <p:nvPr/>
          </p:nvSpPr>
          <p:spPr>
            <a:xfrm>
              <a:off x="2063408"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4"/>
            <p:cNvSpPr/>
            <p:nvPr/>
          </p:nvSpPr>
          <p:spPr>
            <a:xfrm>
              <a:off x="1938452"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66"/>
            <p:cNvSpPr/>
            <p:nvPr/>
          </p:nvSpPr>
          <p:spPr>
            <a:xfrm>
              <a:off x="1938452"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64"/>
            <p:cNvSpPr/>
            <p:nvPr/>
          </p:nvSpPr>
          <p:spPr>
            <a:xfrm>
              <a:off x="1813497"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6"/>
            <p:cNvSpPr/>
            <p:nvPr/>
          </p:nvSpPr>
          <p:spPr>
            <a:xfrm>
              <a:off x="1813497"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3" name="Rectangle 42"/>
          <p:cNvSpPr>
            <a:spLocks noGrp="1" noRot="1" noChangeAspect="1" noMove="1" noResize="1" noEditPoints="1" noAdjustHandles="1" noChangeArrowheads="1" noChangeShapeType="1" noTextEdit="1"/>
          </p:cNvSpPr>
          <p:nvPr/>
        </p:nvSpPr>
        <p:spPr>
          <a:xfrm>
            <a:off x="-1" y="3233984"/>
            <a:ext cx="606972" cy="362401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sz="quarter" idx="1"/>
          </p:nvPr>
        </p:nvSpPr>
        <p:spPr>
          <a:xfrm>
            <a:off x="1166649" y="2800745"/>
            <a:ext cx="10258733" cy="3057328"/>
          </a:xfrm>
        </p:spPr>
        <p:txBody>
          <a:bodyPr anchor="ctr">
            <a:normAutofit/>
          </a:bodyPr>
          <a:lstStyle/>
          <a:p>
            <a:r>
              <a:rPr lang="en-US" dirty="0">
                <a:latin typeface="Century Schoolbook" panose="02040604050505020304" pitchFamily="18" charset="0"/>
              </a:rPr>
              <a:t>Health and safety measures</a:t>
            </a:r>
            <a:endParaRPr lang="en-US" dirty="0">
              <a:latin typeface="Century Schoolbook" panose="02040604050505020304" pitchFamily="18" charset="0"/>
            </a:endParaRPr>
          </a:p>
          <a:p>
            <a:r>
              <a:rPr lang="en-US" dirty="0">
                <a:latin typeface="Century Schoolbook" panose="02040604050505020304" pitchFamily="18" charset="0"/>
              </a:rPr>
              <a:t>Can be barriers to trade </a:t>
            </a:r>
            <a:endParaRPr lang="en-US" dirty="0">
              <a:latin typeface="Century Schoolbook" panose="02040604050505020304" pitchFamily="18" charset="0"/>
            </a:endParaRPr>
          </a:p>
          <a:p>
            <a:r>
              <a:rPr lang="en-US" dirty="0">
                <a:latin typeface="Century Schoolbook" panose="02040604050505020304" pitchFamily="18" charset="0"/>
              </a:rPr>
              <a:t>Must be based on international standards that are provided for in the SPS Measures Agreement</a:t>
            </a:r>
            <a:endParaRPr lang="en-US" dirty="0">
              <a:latin typeface="Century Schoolbook" panose="020406040505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9"/>
          <p:cNvSpPr>
            <a:spLocks noGrp="1" noRot="1" noChangeAspect="1" noMove="1" noResize="1" noEditPoints="1" noAdjustHandles="1" noChangeArrowheads="1" noChangeShapeType="1" noTextEdit="1"/>
          </p:cNvSpPr>
          <p:nvPr/>
        </p:nvSpPr>
        <p:spPr>
          <a:xfrm>
            <a:off x="533400" y="465745"/>
            <a:ext cx="11125200" cy="5639435"/>
          </a:xfrm>
          <a:prstGeom prst="rect">
            <a:avLst/>
          </a:prstGeom>
          <a:solidFill>
            <a:schemeClr val="tx1">
              <a:alpha val="9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894027"/>
            <a:ext cx="3494362" cy="4782873"/>
          </a:xfrm>
        </p:spPr>
        <p:txBody>
          <a:bodyPr>
            <a:normAutofit/>
          </a:bodyPr>
          <a:lstStyle/>
          <a:p>
            <a:pPr algn="r"/>
            <a:r>
              <a:rPr lang="en-US">
                <a:solidFill>
                  <a:schemeClr val="bg1"/>
                </a:solidFill>
                <a:latin typeface="Century Schoolbook" panose="02040604050505020304" pitchFamily="18" charset="0"/>
              </a:rPr>
              <a:t>Learning objectives</a:t>
            </a:r>
            <a:endParaRPr lang="en-US">
              <a:solidFill>
                <a:schemeClr val="bg1"/>
              </a:solidFill>
              <a:latin typeface="Century Schoolbook" panose="02040604050505020304" pitchFamily="18" charset="0"/>
            </a:endParaRPr>
          </a:p>
        </p:txBody>
      </p:sp>
      <p:cxnSp>
        <p:nvCxnSpPr>
          <p:cNvPr id="15" name="Straight Connector 11"/>
          <p:cNvCxnSpPr>
            <a:cxnSpLocks noGrp="1" noRot="1" noChangeAspect="1" noMove="1" noResize="1" noEditPoints="1" noAdjustHandles="1" noChangeArrowheads="1" noChangeShapeType="1"/>
          </p:cNvCxnSpPr>
          <p:nvPr/>
        </p:nvCxnSpPr>
        <p:spPr>
          <a:xfrm>
            <a:off x="4654296" y="2057400"/>
            <a:ext cx="0" cy="2743200"/>
          </a:xfrm>
          <a:prstGeom prst="line">
            <a:avLst/>
          </a:prstGeom>
          <a:ln w="19050">
            <a:solidFill>
              <a:schemeClr val="bg1">
                <a:alpha val="80000"/>
              </a:schemeClr>
            </a:solidFill>
          </a:ln>
        </p:spPr>
        <p:style>
          <a:lnRef idx="1">
            <a:schemeClr val="accent1"/>
          </a:lnRef>
          <a:fillRef idx="0">
            <a:schemeClr val="accent1"/>
          </a:fillRef>
          <a:effectRef idx="0">
            <a:schemeClr val="accent1"/>
          </a:effectRef>
          <a:fontRef idx="minor">
            <a:schemeClr val="tx1"/>
          </a:fontRef>
        </p:style>
      </p:cxnSp>
      <p:sp>
        <p:nvSpPr>
          <p:cNvPr id="16" name="Content Placeholder 2"/>
          <p:cNvSpPr>
            <a:spLocks noGrp="1"/>
          </p:cNvSpPr>
          <p:nvPr>
            <p:ph sz="quarter" idx="1"/>
          </p:nvPr>
        </p:nvSpPr>
        <p:spPr>
          <a:xfrm>
            <a:off x="4976032" y="894027"/>
            <a:ext cx="6377768" cy="4782873"/>
          </a:xfrm>
        </p:spPr>
        <p:txBody>
          <a:bodyPr anchor="ctr">
            <a:normAutofit/>
          </a:bodyPr>
          <a:lstStyle/>
          <a:p>
            <a:r>
              <a:rPr lang="en-US" sz="2400">
                <a:solidFill>
                  <a:schemeClr val="bg1"/>
                </a:solidFill>
                <a:latin typeface="Century Schoolbook" panose="02040604050505020304" pitchFamily="18" charset="0"/>
              </a:rPr>
              <a:t>Define barriers to trade</a:t>
            </a:r>
            <a:endParaRPr lang="en-US" sz="2400">
              <a:solidFill>
                <a:schemeClr val="bg1"/>
              </a:solidFill>
              <a:latin typeface="Century Schoolbook" panose="02040604050505020304" pitchFamily="18" charset="0"/>
            </a:endParaRPr>
          </a:p>
          <a:p>
            <a:r>
              <a:rPr lang="en-US" sz="2400">
                <a:solidFill>
                  <a:schemeClr val="bg1"/>
                </a:solidFill>
                <a:latin typeface="Century Schoolbook" panose="02040604050505020304" pitchFamily="18" charset="0"/>
              </a:rPr>
              <a:t>Understand the reason for tariffs as barriers to trade</a:t>
            </a:r>
            <a:endParaRPr lang="en-US" sz="2400">
              <a:solidFill>
                <a:schemeClr val="bg1"/>
              </a:solidFill>
              <a:latin typeface="Century Schoolbook" panose="02040604050505020304" pitchFamily="18" charset="0"/>
            </a:endParaRPr>
          </a:p>
          <a:p>
            <a:r>
              <a:rPr lang="en-US" sz="2400">
                <a:solidFill>
                  <a:schemeClr val="bg1"/>
                </a:solidFill>
                <a:latin typeface="Century Schoolbook" panose="02040604050505020304" pitchFamily="18" charset="0"/>
              </a:rPr>
              <a:t>Distinguish tariff barriers from non-tariff barriers</a:t>
            </a:r>
            <a:endParaRPr lang="en-US" sz="2400">
              <a:solidFill>
                <a:schemeClr val="bg1"/>
              </a:solidFill>
              <a:latin typeface="Century Schoolbook" panose="02040604050505020304" pitchFamily="18" charset="0"/>
            </a:endParaRPr>
          </a:p>
          <a:p>
            <a:pPr marL="0" indent="0">
              <a:buNone/>
            </a:pPr>
            <a:endParaRPr lang="en-US" sz="2400">
              <a:solidFill>
                <a:schemeClr val="bg1"/>
              </a:solidFill>
            </a:endParaRPr>
          </a:p>
          <a:p>
            <a:endParaRPr lang="en-US" sz="2400">
              <a:solidFill>
                <a:schemeClr val="bg1"/>
              </a:solidFill>
            </a:endParaRPr>
          </a:p>
        </p:txBody>
      </p:sp>
    </p:spTree>
  </p:cSld>
  <p:clrMapOvr>
    <a:overrideClrMapping bg1="dk1" tx1="lt1" bg2="dk2" tx2="lt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6" name="Rectangle 75"/>
          <p:cNvSpPr>
            <a:spLocks noGrp="1" noRot="1" noChangeAspect="1" noMove="1" noResize="1" noEditPoints="1" noAdjustHandles="1" noChangeArrowheads="1" noChangeShapeType="1" noTextEdit="1"/>
          </p:cNvSpPr>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77"/>
          <p:cNvSpPr>
            <a:spLocks noGrp="1" noRot="1" noChangeAspect="1" noMove="1" noResize="1" noEditPoints="1" noAdjustHandles="1" noChangeArrowheads="1" noChangeShapeType="1" noTextEdit="1"/>
          </p:cNvSpPr>
          <p:nvPr/>
        </p:nvSpPr>
        <p:spPr>
          <a:xfrm>
            <a:off x="-1" y="1"/>
            <a:ext cx="606972" cy="3233984"/>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a:spLocks noGrp="1" noRot="1" noChangeAspect="1" noMove="1" noResize="1" noEditPoints="1" noAdjustHandles="1" noChangeArrowheads="1" noChangeShapeType="1" noTextEdit="1"/>
          </p:cNvSpPr>
          <p:nvPr/>
        </p:nvSpPr>
        <p:spPr>
          <a:xfrm>
            <a:off x="606967" y="0"/>
            <a:ext cx="11585033" cy="323398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166649" y="721805"/>
            <a:ext cx="10258732" cy="2147520"/>
          </a:xfrm>
        </p:spPr>
        <p:txBody>
          <a:bodyPr anchor="b">
            <a:normAutofit/>
          </a:bodyPr>
          <a:lstStyle/>
          <a:p>
            <a:r>
              <a:rPr lang="en-US" sz="6000">
                <a:latin typeface="Century Schoolbook" panose="02040604050505020304" pitchFamily="18" charset="0"/>
              </a:rPr>
              <a:t>Orderly marketing agreements</a:t>
            </a:r>
            <a:endParaRPr lang="en-US" sz="6000">
              <a:latin typeface="Century Schoolbook" panose="02040604050505020304" pitchFamily="18" charset="0"/>
            </a:endParaRPr>
          </a:p>
        </p:txBody>
      </p:sp>
      <p:grpSp>
        <p:nvGrpSpPr>
          <p:cNvPr id="82" name="Group 81"/>
          <p:cNvGrpSpPr>
            <a:grpSpLocks noGrp="1" noRot="1" noChangeAspect="1" noMove="1" noResize="1" noUngrp="1"/>
          </p:cNvGrpSpPr>
          <p:nvPr/>
        </p:nvGrpSpPr>
        <p:grpSpPr>
          <a:xfrm>
            <a:off x="1188720" y="73152"/>
            <a:ext cx="1178966" cy="232963"/>
            <a:chOff x="1188720" y="73152"/>
            <a:chExt cx="1178966" cy="232963"/>
          </a:xfrm>
        </p:grpSpPr>
        <p:sp>
          <p:nvSpPr>
            <p:cNvPr id="83" name="Rectangle 64"/>
            <p:cNvSpPr/>
            <p:nvPr/>
          </p:nvSpPr>
          <p:spPr>
            <a:xfrm>
              <a:off x="1688541"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Rectangle 66"/>
            <p:cNvSpPr/>
            <p:nvPr/>
          </p:nvSpPr>
          <p:spPr>
            <a:xfrm>
              <a:off x="1688541"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64"/>
            <p:cNvSpPr/>
            <p:nvPr/>
          </p:nvSpPr>
          <p:spPr>
            <a:xfrm>
              <a:off x="1563586"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66"/>
            <p:cNvSpPr/>
            <p:nvPr/>
          </p:nvSpPr>
          <p:spPr>
            <a:xfrm>
              <a:off x="1563586"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Rectangle 64"/>
            <p:cNvSpPr/>
            <p:nvPr/>
          </p:nvSpPr>
          <p:spPr>
            <a:xfrm>
              <a:off x="1438631"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66"/>
            <p:cNvSpPr/>
            <p:nvPr/>
          </p:nvSpPr>
          <p:spPr>
            <a:xfrm>
              <a:off x="1438631"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64"/>
            <p:cNvSpPr/>
            <p:nvPr/>
          </p:nvSpPr>
          <p:spPr>
            <a:xfrm>
              <a:off x="1313675"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Rectangle 66"/>
            <p:cNvSpPr/>
            <p:nvPr/>
          </p:nvSpPr>
          <p:spPr>
            <a:xfrm>
              <a:off x="1313675"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Rectangle 64"/>
            <p:cNvSpPr/>
            <p:nvPr/>
          </p:nvSpPr>
          <p:spPr>
            <a:xfrm>
              <a:off x="1188720"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Rectangle 66"/>
            <p:cNvSpPr/>
            <p:nvPr/>
          </p:nvSpPr>
          <p:spPr>
            <a:xfrm>
              <a:off x="1188720"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Rectangle 64"/>
            <p:cNvSpPr/>
            <p:nvPr/>
          </p:nvSpPr>
          <p:spPr>
            <a:xfrm>
              <a:off x="2313318"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Rectangle 66"/>
            <p:cNvSpPr/>
            <p:nvPr/>
          </p:nvSpPr>
          <p:spPr>
            <a:xfrm>
              <a:off x="2313318"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Rectangle 64"/>
            <p:cNvSpPr/>
            <p:nvPr/>
          </p:nvSpPr>
          <p:spPr>
            <a:xfrm>
              <a:off x="2188363"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Rectangle 66"/>
            <p:cNvSpPr/>
            <p:nvPr/>
          </p:nvSpPr>
          <p:spPr>
            <a:xfrm>
              <a:off x="2188363"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Rectangle 64"/>
            <p:cNvSpPr/>
            <p:nvPr/>
          </p:nvSpPr>
          <p:spPr>
            <a:xfrm>
              <a:off x="2063408"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Rectangle 66"/>
            <p:cNvSpPr/>
            <p:nvPr/>
          </p:nvSpPr>
          <p:spPr>
            <a:xfrm>
              <a:off x="2063408"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Rectangle 64"/>
            <p:cNvSpPr/>
            <p:nvPr/>
          </p:nvSpPr>
          <p:spPr>
            <a:xfrm>
              <a:off x="1938452"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Rectangle 66"/>
            <p:cNvSpPr/>
            <p:nvPr/>
          </p:nvSpPr>
          <p:spPr>
            <a:xfrm>
              <a:off x="1938452"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64"/>
            <p:cNvSpPr/>
            <p:nvPr/>
          </p:nvSpPr>
          <p:spPr>
            <a:xfrm>
              <a:off x="1813497"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66"/>
            <p:cNvSpPr/>
            <p:nvPr/>
          </p:nvSpPr>
          <p:spPr>
            <a:xfrm>
              <a:off x="1813497"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a:spLocks noGrp="1" noRot="1" noChangeAspect="1" noMove="1" noResize="1" noEditPoints="1" noAdjustHandles="1" noChangeArrowheads="1" noChangeShapeType="1" noTextEdit="1"/>
          </p:cNvSpPr>
          <p:nvPr/>
        </p:nvSpPr>
        <p:spPr>
          <a:xfrm>
            <a:off x="-1" y="3233984"/>
            <a:ext cx="606972" cy="362401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sz="quarter" idx="1"/>
          </p:nvPr>
        </p:nvSpPr>
        <p:spPr>
          <a:xfrm>
            <a:off x="1166649" y="3205409"/>
            <a:ext cx="10258733" cy="3057328"/>
          </a:xfrm>
        </p:spPr>
        <p:txBody>
          <a:bodyPr anchor="ctr">
            <a:normAutofit/>
          </a:bodyPr>
          <a:lstStyle/>
          <a:p>
            <a:r>
              <a:rPr lang="en-US" altLang="en-US" sz="3200" dirty="0">
                <a:latin typeface="Century Schoolbook" panose="02040604050505020304" pitchFamily="18" charset="0"/>
              </a:rPr>
              <a:t>Market sharing pact signed by trading partners</a:t>
            </a:r>
            <a:endParaRPr lang="en-US" altLang="en-US" sz="3200" dirty="0">
              <a:latin typeface="Century Schoolbook" panose="02040604050505020304" pitchFamily="18" charset="0"/>
            </a:endParaRPr>
          </a:p>
          <a:p>
            <a:r>
              <a:rPr lang="en-US" altLang="en-US" sz="3200" dirty="0">
                <a:latin typeface="Century Schoolbook" panose="02040604050505020304" pitchFamily="18" charset="0"/>
              </a:rPr>
              <a:t>Intended to protect less efficient domestic producers</a:t>
            </a:r>
            <a:endParaRPr lang="en-US" altLang="en-US" sz="3200" dirty="0">
              <a:latin typeface="Century Schoolbook" panose="02040604050505020304" pitchFamily="18" charset="0"/>
            </a:endParaRPr>
          </a:p>
          <a:p>
            <a:r>
              <a:rPr lang="en-US" altLang="en-US" sz="3200" dirty="0">
                <a:latin typeface="Century Schoolbook" panose="02040604050505020304" pitchFamily="18" charset="0"/>
              </a:rPr>
              <a:t>Usually involve voluntary export restraints, or export quotas</a:t>
            </a:r>
            <a:endParaRPr lang="en-US" altLang="en-US" sz="3200" dirty="0">
              <a:latin typeface="Century Schoolbook" panose="02040604050505020304" pitchFamily="18" charset="0"/>
            </a:endParaRPr>
          </a:p>
          <a:p>
            <a:endParaRPr lang="en-US" sz="2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p:cNvSpPr>
            <a:spLocks noGrp="1" noRot="1" noChangeAspect="1" noMove="1" noResize="1" noEditPoints="1" noAdjustHandles="1" noChangeArrowheads="1" noChangeShapeType="1" noTextEdit="1"/>
          </p:cNvSpPr>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p:cNvSpPr>
            <a:spLocks noGrp="1" noRot="1" noChangeAspect="1" noMove="1" noResize="1" noEditPoints="1" noAdjustHandles="1" noChangeArrowheads="1" noChangeShapeType="1" noTextEdit="1"/>
          </p:cNvSpPr>
          <p:nvPr/>
        </p:nvSpPr>
        <p:spPr>
          <a:xfrm>
            <a:off x="0" y="0"/>
            <a:ext cx="12192000" cy="286789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94360" y="528015"/>
            <a:ext cx="11003280" cy="1896068"/>
          </a:xfrm>
        </p:spPr>
        <p:txBody>
          <a:bodyPr anchor="ctr">
            <a:normAutofit/>
          </a:bodyPr>
          <a:lstStyle/>
          <a:p>
            <a:r>
              <a:rPr lang="en-US" sz="5200">
                <a:latin typeface="Century Schoolbook" panose="02040604050505020304" pitchFamily="18" charset="0"/>
              </a:rPr>
              <a:t>Other non-tariff barriers</a:t>
            </a:r>
            <a:endParaRPr lang="en-US" sz="5200">
              <a:latin typeface="Century Schoolbook" panose="02040604050505020304" pitchFamily="18" charset="0"/>
            </a:endParaRPr>
          </a:p>
        </p:txBody>
      </p:sp>
      <p:grpSp>
        <p:nvGrpSpPr>
          <p:cNvPr id="76" name="Group 75"/>
          <p:cNvGrpSpPr>
            <a:grpSpLocks noGrp="1" noRot="1" noChangeAspect="1" noMove="1" noResize="1" noUngrp="1"/>
          </p:cNvGrpSpPr>
          <p:nvPr/>
        </p:nvGrpSpPr>
        <p:grpSpPr>
          <a:xfrm>
            <a:off x="56167" y="804672"/>
            <a:ext cx="242107" cy="1340860"/>
            <a:chOff x="56167" y="2761488"/>
            <a:chExt cx="242107" cy="1340860"/>
          </a:xfrm>
        </p:grpSpPr>
        <p:sp>
          <p:nvSpPr>
            <p:cNvPr id="77" name="Rectangle 2"/>
            <p:cNvSpPr/>
            <p:nvPr/>
          </p:nvSpPr>
          <p:spPr>
            <a:xfrm rot="5400000">
              <a:off x="237744" y="33312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59"/>
            <p:cNvSpPr/>
            <p:nvPr/>
          </p:nvSpPr>
          <p:spPr>
            <a:xfrm rot="5400000">
              <a:off x="54864" y="33312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2"/>
            <p:cNvSpPr/>
            <p:nvPr/>
          </p:nvSpPr>
          <p:spPr>
            <a:xfrm rot="5400000">
              <a:off x="237744" y="31891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59"/>
            <p:cNvSpPr/>
            <p:nvPr/>
          </p:nvSpPr>
          <p:spPr>
            <a:xfrm rot="5400000">
              <a:off x="54864" y="31891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2"/>
            <p:cNvSpPr/>
            <p:nvPr/>
          </p:nvSpPr>
          <p:spPr>
            <a:xfrm rot="5400000">
              <a:off x="237744" y="30470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59"/>
            <p:cNvSpPr/>
            <p:nvPr/>
          </p:nvSpPr>
          <p:spPr>
            <a:xfrm rot="5400000">
              <a:off x="54864" y="30470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2"/>
            <p:cNvSpPr/>
            <p:nvPr/>
          </p:nvSpPr>
          <p:spPr>
            <a:xfrm rot="5400000">
              <a:off x="237744" y="29049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Rectangle 59"/>
            <p:cNvSpPr/>
            <p:nvPr/>
          </p:nvSpPr>
          <p:spPr>
            <a:xfrm rot="5400000">
              <a:off x="54864" y="29049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rot="5400000">
              <a:off x="237744" y="27627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59"/>
            <p:cNvSpPr/>
            <p:nvPr/>
          </p:nvSpPr>
          <p:spPr>
            <a:xfrm rot="5400000">
              <a:off x="54864" y="27627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Rectangle 2"/>
            <p:cNvSpPr/>
            <p:nvPr/>
          </p:nvSpPr>
          <p:spPr>
            <a:xfrm rot="5400000">
              <a:off x="237744" y="40418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59"/>
            <p:cNvSpPr/>
            <p:nvPr/>
          </p:nvSpPr>
          <p:spPr>
            <a:xfrm rot="5400000">
              <a:off x="54864" y="40418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2"/>
            <p:cNvSpPr/>
            <p:nvPr/>
          </p:nvSpPr>
          <p:spPr>
            <a:xfrm rot="5400000">
              <a:off x="237744" y="389970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Rectangle 59"/>
            <p:cNvSpPr/>
            <p:nvPr/>
          </p:nvSpPr>
          <p:spPr>
            <a:xfrm rot="5400000">
              <a:off x="54864" y="389970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Rectangle 2"/>
            <p:cNvSpPr/>
            <p:nvPr/>
          </p:nvSpPr>
          <p:spPr>
            <a:xfrm rot="5400000">
              <a:off x="237744" y="375758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Rectangle 59"/>
            <p:cNvSpPr/>
            <p:nvPr/>
          </p:nvSpPr>
          <p:spPr>
            <a:xfrm rot="5400000">
              <a:off x="54864" y="375758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Rectangle 2"/>
            <p:cNvSpPr/>
            <p:nvPr/>
          </p:nvSpPr>
          <p:spPr>
            <a:xfrm rot="5400000">
              <a:off x="237744" y="361547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Rectangle 59"/>
            <p:cNvSpPr/>
            <p:nvPr/>
          </p:nvSpPr>
          <p:spPr>
            <a:xfrm rot="5400000">
              <a:off x="54864" y="361547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Rectangle 2"/>
            <p:cNvSpPr/>
            <p:nvPr/>
          </p:nvSpPr>
          <p:spPr>
            <a:xfrm rot="5400000">
              <a:off x="237744" y="34733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Rectangle 59"/>
            <p:cNvSpPr/>
            <p:nvPr/>
          </p:nvSpPr>
          <p:spPr>
            <a:xfrm rot="5400000">
              <a:off x="54864" y="34733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p:cNvSpPr>
            <a:spLocks noGrp="1"/>
          </p:cNvSpPr>
          <p:nvPr>
            <p:ph sz="quarter" idx="1"/>
          </p:nvPr>
        </p:nvSpPr>
        <p:spPr>
          <a:xfrm>
            <a:off x="591312" y="2867891"/>
            <a:ext cx="11000233" cy="3462094"/>
          </a:xfrm>
        </p:spPr>
        <p:txBody>
          <a:bodyPr anchor="ctr">
            <a:normAutofit/>
          </a:bodyPr>
          <a:lstStyle/>
          <a:p>
            <a:r>
              <a:rPr lang="en-ZA" sz="3200" dirty="0">
                <a:latin typeface="Century Schoolbook" panose="02040604050505020304" pitchFamily="18" charset="0"/>
              </a:rPr>
              <a:t>Formal agreements between exporting and importing countries that stipulate the import or export quotas each nation will have for a good</a:t>
            </a:r>
            <a:endParaRPr lang="en-ZA" sz="3200" dirty="0">
              <a:latin typeface="Century Schoolbook" panose="02040604050505020304" pitchFamily="18" charset="0"/>
            </a:endParaRPr>
          </a:p>
          <a:p>
            <a:r>
              <a:rPr lang="en-ZA" sz="3200" dirty="0">
                <a:latin typeface="Century Schoolbook" panose="02040604050505020304" pitchFamily="18" charset="0"/>
              </a:rPr>
              <a:t>Non - quantitative Nontariff Barriers </a:t>
            </a:r>
            <a:endParaRPr lang="en-ZA" sz="3200" dirty="0">
              <a:latin typeface="Century Schoolbook" panose="02040604050505020304" pitchFamily="18" charset="0"/>
            </a:endParaRPr>
          </a:p>
          <a:p>
            <a:r>
              <a:rPr lang="en-ZA" sz="3200" dirty="0">
                <a:latin typeface="Century Schoolbook" panose="02040604050505020304" pitchFamily="18" charset="0"/>
              </a:rPr>
              <a:t>Direct government participation in trade</a:t>
            </a:r>
            <a:endParaRPr lang="en-ZA" sz="3200" dirty="0">
              <a:latin typeface="Century Schoolbook" panose="02040604050505020304" pitchFamily="18" charset="0"/>
            </a:endParaRPr>
          </a:p>
          <a:p>
            <a:r>
              <a:rPr lang="en-ZA" sz="3200" dirty="0">
                <a:latin typeface="Century Schoolbook" panose="02040604050505020304" pitchFamily="18" charset="0"/>
              </a:rPr>
              <a:t>Customs and other administrative procedures</a:t>
            </a:r>
            <a:endParaRPr lang="en-ZA" sz="3200" dirty="0">
              <a:latin typeface="Century Schoolbook" panose="02040604050505020304" pitchFamily="18" charset="0"/>
            </a:endParaRPr>
          </a:p>
        </p:txBody>
      </p:sp>
      <p:sp>
        <p:nvSpPr>
          <p:cNvPr id="98" name="Rectangle 97"/>
          <p:cNvSpPr>
            <a:spLocks noGrp="1" noRot="1" noChangeAspect="1" noMove="1" noResize="1" noEditPoints="1" noAdjustHandles="1" noChangeArrowheads="1" noChangeShapeType="1" noTextEdit="1"/>
          </p:cNvSpPr>
          <p:nvPr/>
        </p:nvSpPr>
        <p:spPr>
          <a:xfrm>
            <a:off x="0" y="6501384"/>
            <a:ext cx="12192000" cy="35661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nvSpPr>
        <p:spPr>
          <a:xfrm>
            <a:off x="458922" y="453981"/>
            <a:ext cx="6675120" cy="1877811"/>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0" name="Rectangle 9"/>
          <p:cNvSpPr>
            <a:spLocks noGrp="1" noRot="1" noChangeAspect="1" noMove="1" noResize="1" noEditPoints="1" noAdjustHandles="1" noChangeArrowheads="1" noChangeShapeType="1" noTextEdit="1"/>
          </p:cNvSpPr>
          <p:nvPr/>
        </p:nvSpPr>
        <p:spPr>
          <a:xfrm>
            <a:off x="7277100" y="461737"/>
            <a:ext cx="2149361" cy="1870055"/>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2" name="Rectangle 11"/>
          <p:cNvSpPr>
            <a:spLocks noGrp="1" noRot="1" noChangeAspect="1" noMove="1" noResize="1" noEditPoints="1" noAdjustHandles="1" noChangeArrowheads="1" noChangeShapeType="1" noTextEdit="1"/>
          </p:cNvSpPr>
          <p:nvPr/>
        </p:nvSpPr>
        <p:spPr>
          <a:xfrm>
            <a:off x="9573768" y="453155"/>
            <a:ext cx="2149358" cy="1878638"/>
          </a:xfrm>
          <a:prstGeom prst="rect">
            <a:avLst/>
          </a:prstGeom>
          <a:solidFill>
            <a:srgbClr val="A5A5A5"/>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8" name="Rectangle 13"/>
          <p:cNvSpPr>
            <a:spLocks noGrp="1" noRot="1" noChangeAspect="1" noMove="1" noResize="1" noEditPoints="1" noAdjustHandles="1" noChangeArrowheads="1" noChangeShapeType="1" noTextEdit="1"/>
          </p:cNvSpPr>
          <p:nvPr/>
        </p:nvSpPr>
        <p:spPr>
          <a:xfrm>
            <a:off x="458920" y="2480956"/>
            <a:ext cx="11264206" cy="3918122"/>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sz="quarter" idx="1"/>
          </p:nvPr>
        </p:nvSpPr>
        <p:spPr>
          <a:xfrm>
            <a:off x="789456" y="2798385"/>
            <a:ext cx="10597729" cy="3283260"/>
          </a:xfrm>
        </p:spPr>
        <p:txBody>
          <a:bodyPr anchor="ctr">
            <a:normAutofit/>
          </a:bodyPr>
          <a:lstStyle/>
          <a:p>
            <a:pPr algn="just"/>
            <a:r>
              <a:rPr lang="en-US" sz="2700" b="1" i="1" dirty="0">
                <a:latin typeface="Century Schoolbook" panose="02040604050505020304" pitchFamily="18" charset="0"/>
              </a:rPr>
              <a:t>See: </a:t>
            </a:r>
            <a:r>
              <a:rPr lang="en-ZA" sz="2700" b="1" i="1" dirty="0">
                <a:latin typeface="Century Schoolbook" panose="02040604050505020304" pitchFamily="18" charset="0"/>
              </a:rPr>
              <a:t>EC-Customs classification of certain computer equipment 1998 (“LAN case”)</a:t>
            </a:r>
            <a:endParaRPr lang="en-ZA" sz="2700" b="1" i="1" dirty="0">
              <a:latin typeface="Century Schoolbook" panose="02040604050505020304"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Graphic 6" descr="Smiling Face with No Fill"/>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838200" y="570706"/>
            <a:ext cx="914400" cy="914400"/>
          </a:xfrm>
          <a:prstGeom prst="rect">
            <a:avLst/>
          </a:prstGeom>
        </p:spPr>
      </p:pic>
      <p:sp>
        <p:nvSpPr>
          <p:cNvPr id="3" name="Content Placeholder 2"/>
          <p:cNvSpPr>
            <a:spLocks noGrp="1"/>
          </p:cNvSpPr>
          <p:nvPr>
            <p:ph sz="quarter" idx="1"/>
          </p:nvPr>
        </p:nvSpPr>
        <p:spPr>
          <a:xfrm>
            <a:off x="838200" y="1825625"/>
            <a:ext cx="10515600" cy="4351338"/>
          </a:xfrm>
        </p:spPr>
        <p:txBody>
          <a:bodyPr>
            <a:normAutofit/>
          </a:bodyPr>
          <a:lstStyle/>
          <a:p>
            <a:pPr marL="0" indent="0">
              <a:buNone/>
            </a:pPr>
            <a:endParaRPr lang="en-US" dirty="0"/>
          </a:p>
          <a:p>
            <a:pPr marL="0" indent="0">
              <a:buNone/>
            </a:pPr>
            <a:endParaRPr lang="en-US" dirty="0"/>
          </a:p>
          <a:p>
            <a:pPr marL="0" indent="0" algn="ctr">
              <a:buNone/>
            </a:pPr>
            <a:r>
              <a:rPr lang="en-US" sz="4000" dirty="0">
                <a:latin typeface="Century Schoolbook" panose="02040604050505020304" pitchFamily="18" charset="0"/>
              </a:rPr>
              <a:t>The End</a:t>
            </a:r>
            <a:endParaRPr lang="en-US" sz="4000" dirty="0">
              <a:latin typeface="Century Schoolbook" panose="020406040505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p:cNvSpPr>
            <a:spLocks noGrp="1" noRot="1" noChangeAspect="1" noMove="1" noResize="1" noEditPoints="1" noAdjustHandles="1" noChangeArrowheads="1" noChangeShapeType="1" noTextEdit="1"/>
          </p:cNvSpPr>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63029" y="1012004"/>
            <a:ext cx="3416158" cy="4795408"/>
          </a:xfrm>
        </p:spPr>
        <p:txBody>
          <a:bodyPr>
            <a:normAutofit/>
          </a:bodyPr>
          <a:lstStyle/>
          <a:p>
            <a:r>
              <a:rPr lang="en-US" b="1">
                <a:solidFill>
                  <a:srgbClr val="FFFFFF"/>
                </a:solidFill>
              </a:rPr>
              <a:t>What is a Trade Barrier? </a:t>
            </a:r>
            <a:endParaRPr lang="en-US" b="1">
              <a:solidFill>
                <a:srgbClr val="FFFFFF"/>
              </a:solidFill>
            </a:endParaRPr>
          </a:p>
        </p:txBody>
      </p:sp>
      <p:graphicFrame>
        <p:nvGraphicFramePr>
          <p:cNvPr id="5" name="Content Placeholder 2"/>
          <p:cNvGraphicFramePr>
            <a:graphicFrameLocks noGrp="1"/>
          </p:cNvGraphicFramePr>
          <p:nvPr>
            <p:ph idx="1"/>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963877"/>
            <a:ext cx="3494362" cy="4930246"/>
          </a:xfrm>
        </p:spPr>
        <p:txBody>
          <a:bodyPr>
            <a:normAutofit/>
          </a:bodyPr>
          <a:lstStyle/>
          <a:p>
            <a:pPr algn="r"/>
            <a:r>
              <a:rPr lang="en-US">
                <a:latin typeface="Century Schoolbook" panose="02040604050505020304" pitchFamily="18" charset="0"/>
              </a:rPr>
              <a:t>Example</a:t>
            </a:r>
            <a:endParaRPr lang="en-US">
              <a:latin typeface="Century Schoolbook" panose="02040604050505020304" pitchFamily="18" charset="0"/>
            </a:endParaRPr>
          </a:p>
        </p:txBody>
      </p:sp>
      <p:cxnSp>
        <p:nvCxnSpPr>
          <p:cNvPr id="16" name="Straight Connector 9"/>
          <p:cNvCxnSpPr>
            <a:cxnSpLocks noGrp="1" noRot="1" noChangeAspect="1" noMove="1" noResize="1" noEditPoints="1" noAdjustHandles="1" noChangeArrowheads="1" noChangeShapeType="1"/>
          </p:cNvCxnSpPr>
          <p:nvPr/>
        </p:nvCxnSpPr>
        <p:spPr>
          <a:xfrm>
            <a:off x="4654296" y="2057400"/>
            <a:ext cx="0" cy="27432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Content Placeholder 2"/>
          <p:cNvSpPr>
            <a:spLocks noGrp="1"/>
          </p:cNvSpPr>
          <p:nvPr>
            <p:ph sz="quarter" idx="1"/>
          </p:nvPr>
        </p:nvSpPr>
        <p:spPr>
          <a:xfrm>
            <a:off x="4976031" y="963877"/>
            <a:ext cx="6377769" cy="4930246"/>
          </a:xfrm>
        </p:spPr>
        <p:txBody>
          <a:bodyPr anchor="ctr">
            <a:normAutofit/>
          </a:bodyPr>
          <a:lstStyle/>
          <a:p>
            <a:r>
              <a:rPr lang="en-US" sz="2400" dirty="0">
                <a:latin typeface="Century Schoolbook" panose="02040604050505020304" pitchFamily="18" charset="0"/>
              </a:rPr>
              <a:t>Zambian industry produces 2.5 </a:t>
            </a:r>
            <a:r>
              <a:rPr lang="en-US" sz="2400" dirty="0" err="1">
                <a:latin typeface="Century Schoolbook" panose="02040604050505020304" pitchFamily="18" charset="0"/>
              </a:rPr>
              <a:t>litre</a:t>
            </a:r>
            <a:r>
              <a:rPr lang="en-US" sz="2400" dirty="0">
                <a:latin typeface="Century Schoolbook" panose="02040604050505020304" pitchFamily="18" charset="0"/>
              </a:rPr>
              <a:t> cooking oil with a retail price of K30</a:t>
            </a:r>
            <a:endParaRPr lang="en-US" sz="2400" dirty="0">
              <a:latin typeface="Century Schoolbook" panose="02040604050505020304" pitchFamily="18" charset="0"/>
            </a:endParaRPr>
          </a:p>
          <a:p>
            <a:r>
              <a:rPr lang="en-US" sz="2400" dirty="0">
                <a:latin typeface="Century Schoolbook" panose="02040604050505020304" pitchFamily="18" charset="0"/>
              </a:rPr>
              <a:t>South Africa produces 2.5 </a:t>
            </a:r>
            <a:r>
              <a:rPr lang="en-US" sz="2400" dirty="0" err="1">
                <a:latin typeface="Century Schoolbook" panose="02040604050505020304" pitchFamily="18" charset="0"/>
              </a:rPr>
              <a:t>litre</a:t>
            </a:r>
            <a:r>
              <a:rPr lang="en-US" sz="2400" dirty="0">
                <a:latin typeface="Century Schoolbook" panose="02040604050505020304" pitchFamily="18" charset="0"/>
              </a:rPr>
              <a:t> cooking oil that will have a retail price of K30 on Zambian market</a:t>
            </a:r>
            <a:endParaRPr lang="en-US" sz="2400" dirty="0">
              <a:latin typeface="Century Schoolbook" panose="02040604050505020304" pitchFamily="18" charset="0"/>
            </a:endParaRPr>
          </a:p>
          <a:p>
            <a:r>
              <a:rPr lang="en-US" sz="2400" dirty="0">
                <a:latin typeface="Century Schoolbook" panose="02040604050505020304" pitchFamily="18" charset="0"/>
              </a:rPr>
              <a:t>10% tariff imposed on the imported cooking oil, increasing price to K33 on Zambian market</a:t>
            </a:r>
            <a:endParaRPr lang="en-US" sz="2400" dirty="0">
              <a:latin typeface="Century Schoolbook" panose="02040604050505020304" pitchFamily="18" charset="0"/>
            </a:endParaRPr>
          </a:p>
        </p:txBody>
      </p:sp>
    </p:spTree>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Freeform: Shape 9"/>
          <p:cNvSpPr>
            <a:spLocks noGrp="1" noRot="1" noChangeAspect="1" noMove="1" noResize="1" noEditPoints="1" noAdjustHandles="1" noChangeArrowheads="1" noChangeShapeType="1" noTextEdit="1"/>
          </p:cNvSpPr>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63029" y="1012004"/>
            <a:ext cx="3416158" cy="4795408"/>
          </a:xfrm>
        </p:spPr>
        <p:txBody>
          <a:bodyPr>
            <a:normAutofit/>
          </a:bodyPr>
          <a:lstStyle/>
          <a:p>
            <a:r>
              <a:rPr lang="en-US">
                <a:solidFill>
                  <a:srgbClr val="FFFFFF"/>
                </a:solidFill>
              </a:rPr>
              <a:t>Rationale for Trade Barriers</a:t>
            </a:r>
            <a:endParaRPr lang="en-US">
              <a:solidFill>
                <a:srgbClr val="FFFFFF"/>
              </a:solidFill>
            </a:endParaRPr>
          </a:p>
        </p:txBody>
      </p:sp>
      <p:graphicFrame>
        <p:nvGraphicFramePr>
          <p:cNvPr id="5" name="Content Placeholder 2"/>
          <p:cNvGraphicFramePr>
            <a:graphicFrameLocks noGrp="1"/>
          </p:cNvGraphicFramePr>
          <p:nvPr>
            <p:ph idx="1"/>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p:cNvSpPr>
            <a:spLocks noGrp="1" noRot="1" noChangeAspect="1" noMove="1" noResize="1" noEditPoints="1" noAdjustHandles="1" noChangeArrowheads="1" noChangeShapeType="1" noTextEdit="1"/>
          </p:cNvSpPr>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63029" y="1012004"/>
            <a:ext cx="3416158" cy="4795408"/>
          </a:xfrm>
        </p:spPr>
        <p:txBody>
          <a:bodyPr>
            <a:normAutofit/>
          </a:bodyPr>
          <a:lstStyle/>
          <a:p>
            <a:r>
              <a:rPr lang="en-US" dirty="0">
                <a:solidFill>
                  <a:srgbClr val="FFFFFF"/>
                </a:solidFill>
              </a:rPr>
              <a:t>Rationale for Trade Barriers</a:t>
            </a:r>
            <a:endParaRPr lang="en-US" dirty="0">
              <a:solidFill>
                <a:srgbClr val="FFFFFF"/>
              </a:solidFill>
            </a:endParaRPr>
          </a:p>
        </p:txBody>
      </p:sp>
      <p:graphicFrame>
        <p:nvGraphicFramePr>
          <p:cNvPr id="5" name="Content Placeholder 2"/>
          <p:cNvGraphicFramePr>
            <a:graphicFrameLocks noGrp="1"/>
          </p:cNvGraphicFramePr>
          <p:nvPr>
            <p:ph sz="quarter" idx="1"/>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normAutofit/>
          </a:bodyPr>
          <a:lstStyle/>
          <a:p>
            <a:pPr algn="ctr"/>
            <a:r>
              <a:rPr lang="en-US"/>
              <a:t>Categories of Trade Barriers </a:t>
            </a:r>
            <a:endParaRPr lang="en-US"/>
          </a:p>
        </p:txBody>
      </p:sp>
      <p:graphicFrame>
        <p:nvGraphicFramePr>
          <p:cNvPr id="5" name="Content Placeholder 2"/>
          <p:cNvGraphicFramePr>
            <a:graphicFrameLocks noGrp="1"/>
          </p:cNvGraphicFramePr>
          <p:nvPr>
            <p:ph idx="1"/>
          </p:nvPr>
        </p:nvGraphicFramePr>
        <p:xfrm>
          <a:off x="838200" y="1828800"/>
          <a:ext cx="10515600" cy="4352544"/>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p:cNvSpPr>
            <a:spLocks noGrp="1" noRot="1" noChangeAspect="1" noMove="1" noResize="1" noEditPoints="1" noAdjustHandles="1" noChangeArrowheads="1" noChangeShapeType="1" noTextEdit="1"/>
          </p:cNvSpPr>
          <p:nvPr/>
        </p:nvSpPr>
        <p:spPr>
          <a:xfrm>
            <a:off x="0" y="0"/>
            <a:ext cx="12192000" cy="191135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365125"/>
            <a:ext cx="10515600" cy="1325563"/>
          </a:xfrm>
        </p:spPr>
        <p:txBody>
          <a:bodyPr>
            <a:normAutofit/>
          </a:bodyPr>
          <a:lstStyle/>
          <a:p>
            <a:r>
              <a:rPr lang="en-US" sz="4600" b="1">
                <a:solidFill>
                  <a:srgbClr val="FFFFFF"/>
                </a:solidFill>
                <a:latin typeface="Century Schoolbook" panose="02040604050505020304" pitchFamily="18" charset="0"/>
              </a:rPr>
              <a:t>What is a Tariff?</a:t>
            </a:r>
            <a:endParaRPr lang="en-US" sz="4600" b="1">
              <a:solidFill>
                <a:srgbClr val="FFFFFF"/>
              </a:solidFill>
              <a:latin typeface="Century Schoolbook" panose="02040604050505020304" pitchFamily="18" charset="0"/>
            </a:endParaRPr>
          </a:p>
        </p:txBody>
      </p:sp>
      <p:sp>
        <p:nvSpPr>
          <p:cNvPr id="12" name="Content Placeholder 2"/>
          <p:cNvSpPr>
            <a:spLocks noGrp="1"/>
          </p:cNvSpPr>
          <p:nvPr>
            <p:ph idx="1"/>
          </p:nvPr>
        </p:nvSpPr>
        <p:spPr>
          <a:xfrm>
            <a:off x="838200" y="2438400"/>
            <a:ext cx="10515600" cy="3738562"/>
          </a:xfrm>
        </p:spPr>
        <p:txBody>
          <a:bodyPr>
            <a:normAutofit/>
          </a:bodyPr>
          <a:lstStyle/>
          <a:p>
            <a:r>
              <a:rPr lang="en-US" sz="2600">
                <a:latin typeface="Century Schoolbook" panose="02040604050505020304" pitchFamily="18" charset="0"/>
              </a:rPr>
              <a:t> A financial charge or tax on goods that are imported into a country or region  </a:t>
            </a:r>
            <a:endParaRPr lang="en-US" sz="2600">
              <a:latin typeface="Century Schoolbook" panose="02040604050505020304" pitchFamily="18" charset="0"/>
            </a:endParaRPr>
          </a:p>
          <a:p>
            <a:pPr marL="0" indent="0">
              <a:buNone/>
            </a:pPr>
            <a:endParaRPr lang="en-US" sz="2600">
              <a:latin typeface="Century Schoolbook" panose="02040604050505020304" pitchFamily="18" charset="0"/>
            </a:endParaRPr>
          </a:p>
          <a:p>
            <a:r>
              <a:rPr lang="en-US" sz="2600">
                <a:latin typeface="Century Schoolbook" panose="02040604050505020304" pitchFamily="18" charset="0"/>
              </a:rPr>
              <a:t>It raises the domestic price of the imported goods and limits the volume of imports, thereby protecting local industries </a:t>
            </a:r>
            <a:endParaRPr lang="en-US" sz="2600">
              <a:latin typeface="Century Schoolbook" panose="02040604050505020304" pitchFamily="18" charset="0"/>
            </a:endParaRPr>
          </a:p>
          <a:p>
            <a:pPr marL="0" indent="0">
              <a:buNone/>
            </a:pPr>
            <a:endParaRPr lang="en-US" sz="2600">
              <a:latin typeface="Century Schoolbook" panose="02040604050505020304" pitchFamily="18" charset="0"/>
            </a:endParaRPr>
          </a:p>
          <a:p>
            <a:r>
              <a:rPr lang="en-US" sz="2600">
                <a:latin typeface="Century Schoolbook" panose="02040604050505020304" pitchFamily="18" charset="0"/>
              </a:rPr>
              <a:t>Provides revenue for the government </a:t>
            </a:r>
            <a:endParaRPr lang="en-US" sz="2600">
              <a:latin typeface="Century Schoolbook" panose="020406040505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913468" y="365125"/>
            <a:ext cx="9440332" cy="1325563"/>
          </a:xfrm>
        </p:spPr>
        <p:txBody>
          <a:bodyPr>
            <a:normAutofit/>
          </a:bodyPr>
          <a:lstStyle/>
          <a:p>
            <a:r>
              <a:rPr lang="en-US" sz="5400" dirty="0">
                <a:solidFill>
                  <a:schemeClr val="accent1"/>
                </a:solidFill>
                <a:latin typeface="Century Schoolbook" panose="02040604050505020304" pitchFamily="18" charset="0"/>
              </a:rPr>
              <a:t>Types of tariffs </a:t>
            </a:r>
            <a:endParaRPr lang="en-US" sz="5400" dirty="0">
              <a:solidFill>
                <a:schemeClr val="accent1"/>
              </a:solidFill>
              <a:latin typeface="Century Schoolbook" panose="02040604050505020304" pitchFamily="18" charset="0"/>
            </a:endParaRPr>
          </a:p>
        </p:txBody>
      </p:sp>
      <p:pic>
        <p:nvPicPr>
          <p:cNvPr id="34" name="Graphic 33" descr="Export"/>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838200" y="570706"/>
            <a:ext cx="914400" cy="914400"/>
          </a:xfrm>
          <a:prstGeom prst="rect">
            <a:avLst/>
          </a:prstGeom>
        </p:spPr>
      </p:pic>
      <p:sp>
        <p:nvSpPr>
          <p:cNvPr id="3" name="Content Placeholder 2"/>
          <p:cNvSpPr>
            <a:spLocks noGrp="1"/>
          </p:cNvSpPr>
          <p:nvPr>
            <p:ph sz="quarter" idx="1"/>
          </p:nvPr>
        </p:nvSpPr>
        <p:spPr>
          <a:xfrm>
            <a:off x="838199" y="1825625"/>
            <a:ext cx="10806113" cy="4667250"/>
          </a:xfrm>
        </p:spPr>
        <p:txBody>
          <a:bodyPr>
            <a:normAutofit fontScale="92500" lnSpcReduction="10000"/>
          </a:bodyPr>
          <a:lstStyle/>
          <a:p>
            <a:pPr algn="just"/>
            <a:r>
              <a:rPr lang="en-US" sz="2400" b="1" i="1" dirty="0">
                <a:latin typeface="Century Schoolbook" panose="02040604050505020304" pitchFamily="18" charset="0"/>
              </a:rPr>
              <a:t>Ad valorem </a:t>
            </a:r>
            <a:r>
              <a:rPr lang="en-US" sz="2400" b="1" dirty="0">
                <a:latin typeface="Century Schoolbook" panose="02040604050505020304" pitchFamily="18" charset="0"/>
              </a:rPr>
              <a:t>Tariff</a:t>
            </a:r>
            <a:endParaRPr lang="en-US" sz="2400" dirty="0">
              <a:latin typeface="Century Schoolbook" panose="02040604050505020304" pitchFamily="18" charset="0"/>
            </a:endParaRPr>
          </a:p>
          <a:p>
            <a:pPr lvl="1" algn="just"/>
            <a:r>
              <a:rPr lang="en-GB" i="1" dirty="0">
                <a:latin typeface="Century Schoolbook" panose="02040604050505020304" pitchFamily="18" charset="0"/>
              </a:rPr>
              <a:t>Ad valorem </a:t>
            </a:r>
            <a:r>
              <a:rPr lang="en-GB" dirty="0">
                <a:latin typeface="Century Schoolbook" panose="02040604050505020304" pitchFamily="18" charset="0"/>
              </a:rPr>
              <a:t>is Latin for </a:t>
            </a:r>
            <a:r>
              <a:rPr lang="en-GB" i="1" dirty="0">
                <a:latin typeface="Century Schoolbook" panose="02040604050505020304" pitchFamily="18" charset="0"/>
              </a:rPr>
              <a:t>“according to value”. </a:t>
            </a:r>
            <a:endParaRPr lang="en-GB" i="1" dirty="0">
              <a:latin typeface="Century Schoolbook" panose="02040604050505020304" pitchFamily="18" charset="0"/>
            </a:endParaRPr>
          </a:p>
          <a:p>
            <a:pPr lvl="1" algn="just"/>
            <a:r>
              <a:rPr lang="en-GB" dirty="0">
                <a:latin typeface="Century Schoolbook" panose="02040604050505020304" pitchFamily="18" charset="0"/>
              </a:rPr>
              <a:t>Levied on a product based on a percentage of that products value. </a:t>
            </a:r>
            <a:endParaRPr lang="en-US" dirty="0">
              <a:latin typeface="Century Schoolbook" panose="02040604050505020304" pitchFamily="18" charset="0"/>
            </a:endParaRPr>
          </a:p>
          <a:p>
            <a:pPr algn="just"/>
            <a:r>
              <a:rPr lang="en-US" sz="2400" b="1" dirty="0">
                <a:latin typeface="Century Schoolbook" panose="02040604050505020304" pitchFamily="18" charset="0"/>
              </a:rPr>
              <a:t>Specific Tariff </a:t>
            </a:r>
            <a:endParaRPr lang="en-US" sz="2400" dirty="0">
              <a:latin typeface="Century Schoolbook" panose="02040604050505020304" pitchFamily="18" charset="0"/>
            </a:endParaRPr>
          </a:p>
          <a:p>
            <a:pPr lvl="1" algn="just"/>
            <a:r>
              <a:rPr lang="en-GB" dirty="0">
                <a:latin typeface="Century Schoolbook" panose="02040604050505020304" pitchFamily="18" charset="0"/>
              </a:rPr>
              <a:t>A fixed fee levied on an imported product, based on its weight, quantity or volume </a:t>
            </a:r>
            <a:endParaRPr lang="en-GB" dirty="0">
              <a:latin typeface="Century Schoolbook" panose="02040604050505020304" pitchFamily="18" charset="0"/>
            </a:endParaRPr>
          </a:p>
          <a:p>
            <a:pPr lvl="1" algn="just"/>
            <a:r>
              <a:rPr lang="en-GB" dirty="0"/>
              <a:t>e.g. a country could levy a $15 tariff on each pair of shoes imported</a:t>
            </a:r>
            <a:endParaRPr lang="en-US" dirty="0">
              <a:latin typeface="Century Schoolbook" panose="02040604050505020304" pitchFamily="18" charset="0"/>
            </a:endParaRPr>
          </a:p>
          <a:p>
            <a:pPr algn="just"/>
            <a:r>
              <a:rPr lang="en-US" sz="2400" b="1" dirty="0">
                <a:latin typeface="Century Schoolbook" panose="02040604050505020304" pitchFamily="18" charset="0"/>
              </a:rPr>
              <a:t>Mixed Tariff ( Compound Duty)</a:t>
            </a:r>
            <a:endParaRPr lang="en-US" sz="2400" b="1" dirty="0">
              <a:latin typeface="Century Schoolbook" panose="02040604050505020304" pitchFamily="18" charset="0"/>
            </a:endParaRPr>
          </a:p>
          <a:p>
            <a:pPr lvl="1" algn="just"/>
            <a:r>
              <a:rPr lang="en-US" dirty="0">
                <a:latin typeface="Century Schoolbook" panose="02040604050505020304" pitchFamily="18" charset="0"/>
              </a:rPr>
              <a:t>combines aspects of </a:t>
            </a:r>
            <a:r>
              <a:rPr lang="en-US" i="1" dirty="0">
                <a:latin typeface="Century Schoolbook" panose="02040604050505020304" pitchFamily="18" charset="0"/>
              </a:rPr>
              <a:t>ad valorem </a:t>
            </a:r>
            <a:r>
              <a:rPr lang="en-US" dirty="0">
                <a:latin typeface="Century Schoolbook" panose="02040604050505020304" pitchFamily="18" charset="0"/>
              </a:rPr>
              <a:t>and specific tariffs</a:t>
            </a:r>
            <a:endParaRPr lang="en-US" dirty="0">
              <a:latin typeface="Century Schoolbook" panose="02040604050505020304" pitchFamily="18" charset="0"/>
            </a:endParaRPr>
          </a:p>
          <a:p>
            <a:pPr lvl="1" algn="just"/>
            <a:r>
              <a:rPr lang="en-US" dirty="0">
                <a:latin typeface="Century Schoolbook" panose="02040604050505020304" pitchFamily="18" charset="0"/>
              </a:rPr>
              <a:t>An </a:t>
            </a:r>
            <a:r>
              <a:rPr lang="en-US" i="1" dirty="0">
                <a:latin typeface="Century Schoolbook" panose="02040604050505020304" pitchFamily="18" charset="0"/>
              </a:rPr>
              <a:t>ad valorem </a:t>
            </a:r>
            <a:r>
              <a:rPr lang="en-US" dirty="0">
                <a:latin typeface="Century Schoolbook" panose="02040604050505020304" pitchFamily="18" charset="0"/>
              </a:rPr>
              <a:t>duty to which a specific duty is added or subtracted</a:t>
            </a:r>
            <a:endParaRPr lang="en-US" dirty="0">
              <a:latin typeface="Century Schoolbook" panose="02040604050505020304" pitchFamily="18" charset="0"/>
            </a:endParaRPr>
          </a:p>
          <a:p>
            <a:pPr algn="just"/>
            <a:r>
              <a:rPr lang="en-US" sz="2400" b="1" dirty="0">
                <a:latin typeface="Century Schoolbook" panose="02040604050505020304" pitchFamily="18" charset="0"/>
              </a:rPr>
              <a:t>Tariff Rate Quotas (Tariff Quotas)</a:t>
            </a:r>
            <a:endParaRPr lang="en-US" sz="2400" b="1" dirty="0">
              <a:latin typeface="Century Schoolbook" panose="02040604050505020304" pitchFamily="18" charset="0"/>
            </a:endParaRPr>
          </a:p>
          <a:p>
            <a:pPr lvl="1" algn="just"/>
            <a:r>
              <a:rPr lang="en-US" dirty="0">
                <a:latin typeface="Century Schoolbook" panose="02040604050505020304" pitchFamily="18" charset="0"/>
              </a:rPr>
              <a:t>A specific number of goods, which are up to a quota limit, are imported at a lower tariff rate than goods in excess of the quota limit</a:t>
            </a:r>
            <a:endParaRPr lang="en-US" dirty="0">
              <a:latin typeface="Century Schoolbook" panose="02040604050505020304" pitchFamily="18" charset="0"/>
            </a:endParaRPr>
          </a:p>
          <a:p>
            <a:pPr lvl="1"/>
            <a:endParaRPr lang="en-US" dirty="0">
              <a:latin typeface="Century Schoolbook" panose="02040604050505020304" pitchFamily="18" charset="0"/>
            </a:endParaRPr>
          </a:p>
          <a:p>
            <a:pPr marL="457200" lvl="1" indent="0">
              <a:buNone/>
            </a:pPr>
            <a:endParaRPr lang="en-GB"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4433</Words>
  <Application>WPS Writer</Application>
  <PresentationFormat>Widescreen</PresentationFormat>
  <Paragraphs>132</Paragraphs>
  <Slides>23</Slides>
  <Notes>0</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23</vt:i4>
      </vt:variant>
    </vt:vector>
  </HeadingPairs>
  <TitlesOfParts>
    <vt:vector size="36" baseType="lpstr">
      <vt:lpstr>Arial</vt:lpstr>
      <vt:lpstr>SimSun</vt:lpstr>
      <vt:lpstr>Wingdings</vt:lpstr>
      <vt:lpstr>Century Schoolbook</vt:lpstr>
      <vt:lpstr>苹方-简</vt:lpstr>
      <vt:lpstr>Calibri</vt:lpstr>
      <vt:lpstr>Helvetica Neue</vt:lpstr>
      <vt:lpstr>Calibri Light</vt:lpstr>
      <vt:lpstr>Microsoft YaHei</vt:lpstr>
      <vt:lpstr>汉仪旗黑</vt:lpstr>
      <vt:lpstr>Arial Unicode MS</vt:lpstr>
      <vt:lpstr>宋体-简</vt:lpstr>
      <vt:lpstr>Office Theme</vt:lpstr>
      <vt:lpstr>BARRIERS TO INTERNATIONAL TRADE UNIT 6</vt:lpstr>
      <vt:lpstr>Learning objectives</vt:lpstr>
      <vt:lpstr>What is a Trade Barrier? </vt:lpstr>
      <vt:lpstr>Example</vt:lpstr>
      <vt:lpstr>Rationale for Trade Barriers</vt:lpstr>
      <vt:lpstr>Rationale for Trade Barriers</vt:lpstr>
      <vt:lpstr>Categories of Trade Barriers </vt:lpstr>
      <vt:lpstr>What is a Tariff?</vt:lpstr>
      <vt:lpstr>Types of tariffs </vt:lpstr>
      <vt:lpstr>The GATT and Tariffs</vt:lpstr>
      <vt:lpstr>Tariffs and GATT Article II </vt:lpstr>
      <vt:lpstr>Non-tariff barriers to imports</vt:lpstr>
      <vt:lpstr>Quotas</vt:lpstr>
      <vt:lpstr>Types of quotas</vt:lpstr>
      <vt:lpstr>GATT Article XI: Quantitative Restrictions </vt:lpstr>
      <vt:lpstr>Exceptions</vt:lpstr>
      <vt:lpstr>Licensing</vt:lpstr>
      <vt:lpstr>Technical barriers to trade</vt:lpstr>
      <vt:lpstr>Sanitary and phytosanitary measures</vt:lpstr>
      <vt:lpstr>Orderly marketing agreements</vt:lpstr>
      <vt:lpstr>Other non-tariff barriers</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BARRIERS TO INTERNATIONAL TRADE UNIT 3</dc:title>
  <dc:creator>Winjie Siwale</dc:creator>
  <cp:lastModifiedBy>Ino Mutemwa</cp:lastModifiedBy>
  <cp:revision>11</cp:revision>
  <dcterms:created xsi:type="dcterms:W3CDTF">2024-01-16T14:48:01Z</dcterms:created>
  <dcterms:modified xsi:type="dcterms:W3CDTF">2024-01-16T14:48:01Z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1033-5.6.0.8082</vt:lpwstr>
  </property>
  <property fmtid="{D5CDD505-2E9C-101B-9397-08002B2CF9AE}" pid="3" name="ICV">
    <vt:lpwstr>05B72118E1B247BDA7BFC200AF8D767A</vt:lpwstr>
  </property>
</Properties>
</file>