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4" r:id="rId6"/>
    <p:sldId id="265" r:id="rId7"/>
    <p:sldId id="263" r:id="rId8"/>
    <p:sldId id="268" r:id="rId9"/>
    <p:sldId id="259" r:id="rId10"/>
    <p:sldId id="267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CA99B8-5A0A-4EEA-999F-5CD0D496470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6A9BECE-C9F8-40EB-8FE2-53E28CDFF8F0}">
      <dgm:prSet/>
      <dgm:spPr/>
      <dgm:t>
        <a:bodyPr/>
        <a:lstStyle/>
        <a:p>
          <a:r>
            <a:rPr lang="en-US"/>
            <a:t>In response Part IV, GATT adopted 1965</a:t>
          </a:r>
        </a:p>
      </dgm:t>
    </dgm:pt>
    <dgm:pt modelId="{0ED17CC1-48B3-48A3-8755-D71080503D30}" cxnId="{4E3773A1-6295-4733-B820-4C589690D8B9}" type="parTrans">
      <dgm:prSet/>
      <dgm:spPr/>
      <dgm:t>
        <a:bodyPr/>
        <a:lstStyle/>
        <a:p>
          <a:endParaRPr lang="en-US"/>
        </a:p>
      </dgm:t>
    </dgm:pt>
    <dgm:pt modelId="{CF6C4886-D72C-4453-8E8E-473692FB7FC2}" cxnId="{4E3773A1-6295-4733-B820-4C589690D8B9}" type="sibTrans">
      <dgm:prSet/>
      <dgm:spPr/>
      <dgm:t>
        <a:bodyPr/>
        <a:lstStyle/>
        <a:p>
          <a:endParaRPr lang="en-US"/>
        </a:p>
      </dgm:t>
    </dgm:pt>
    <dgm:pt modelId="{9255E2CD-8BBB-47FD-B3AD-2283B856F7A8}">
      <dgm:prSet/>
      <dgm:spPr/>
      <dgm:t>
        <a:bodyPr/>
        <a:lstStyle/>
        <a:p>
          <a:r>
            <a:rPr lang="en-US"/>
            <a:t>Addresses concerns for developing countries</a:t>
          </a:r>
        </a:p>
      </dgm:t>
    </dgm:pt>
    <dgm:pt modelId="{65BD1F5F-EE49-440A-B068-A07DD83A366B}" cxnId="{5D92E270-0CE5-4FBB-AF1B-5ABA389DF533}" type="parTrans">
      <dgm:prSet/>
      <dgm:spPr/>
      <dgm:t>
        <a:bodyPr/>
        <a:lstStyle/>
        <a:p>
          <a:endParaRPr lang="en-US"/>
        </a:p>
      </dgm:t>
    </dgm:pt>
    <dgm:pt modelId="{E75F152D-C571-49FB-BC89-2AAE3D1E8B92}" cxnId="{5D92E270-0CE5-4FBB-AF1B-5ABA389DF533}" type="sibTrans">
      <dgm:prSet/>
      <dgm:spPr/>
      <dgm:t>
        <a:bodyPr/>
        <a:lstStyle/>
        <a:p>
          <a:endParaRPr lang="en-US"/>
        </a:p>
      </dgm:t>
    </dgm:pt>
    <dgm:pt modelId="{599642CD-86FB-4F47-BBBA-B217ADD16EE7}">
      <dgm:prSet/>
      <dgm:spPr/>
      <dgm:t>
        <a:bodyPr/>
        <a:lstStyle/>
        <a:p>
          <a:r>
            <a:rPr lang="en-US"/>
            <a:t>Consists of </a:t>
          </a:r>
          <a:r>
            <a:rPr lang="en-US" b="1"/>
            <a:t>Articles XXXVI, XXXVII, XXXVIII of the GATT</a:t>
          </a:r>
          <a:endParaRPr lang="en-US"/>
        </a:p>
      </dgm:t>
    </dgm:pt>
    <dgm:pt modelId="{1053697C-D496-4BDB-93B9-AF9A5C360371}" cxnId="{7185A2F9-D6D1-46D0-B6F2-3B9AD342AFA8}" type="parTrans">
      <dgm:prSet/>
      <dgm:spPr/>
      <dgm:t>
        <a:bodyPr/>
        <a:lstStyle/>
        <a:p>
          <a:endParaRPr lang="en-US"/>
        </a:p>
      </dgm:t>
    </dgm:pt>
    <dgm:pt modelId="{A0174965-220E-4998-8EA2-FD16067405C5}" cxnId="{7185A2F9-D6D1-46D0-B6F2-3B9AD342AFA8}" type="sibTrans">
      <dgm:prSet/>
      <dgm:spPr/>
      <dgm:t>
        <a:bodyPr/>
        <a:lstStyle/>
        <a:p>
          <a:endParaRPr lang="en-US"/>
        </a:p>
      </dgm:t>
    </dgm:pt>
    <dgm:pt modelId="{01AA4CA2-6D85-4A43-82E8-E8978193E27E}" type="pres">
      <dgm:prSet presAssocID="{BECA99B8-5A0A-4EEA-999F-5CD0D49647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787BFE4-AC95-4876-957B-DEDB358B446C}" type="pres">
      <dgm:prSet presAssocID="{76A9BECE-C9F8-40EB-8FE2-53E28CDFF8F0}" presName="hierRoot1" presStyleCnt="0"/>
      <dgm:spPr/>
    </dgm:pt>
    <dgm:pt modelId="{8E30BF1C-7E75-492D-8C29-5865FEA0E1C4}" type="pres">
      <dgm:prSet presAssocID="{76A9BECE-C9F8-40EB-8FE2-53E28CDFF8F0}" presName="composite" presStyleCnt="0"/>
      <dgm:spPr/>
    </dgm:pt>
    <dgm:pt modelId="{502C3E84-074F-4E68-BF53-9130A3DD1AC8}" type="pres">
      <dgm:prSet presAssocID="{76A9BECE-C9F8-40EB-8FE2-53E28CDFF8F0}" presName="background" presStyleLbl="node0" presStyleIdx="0" presStyleCnt="3"/>
      <dgm:spPr/>
    </dgm:pt>
    <dgm:pt modelId="{99608094-6F43-4A48-BADD-A4C8FD973F04}" type="pres">
      <dgm:prSet presAssocID="{76A9BECE-C9F8-40EB-8FE2-53E28CDFF8F0}" presName="text" presStyleLbl="fgAcc0" presStyleIdx="0" presStyleCnt="3">
        <dgm:presLayoutVars>
          <dgm:chPref val="3"/>
        </dgm:presLayoutVars>
      </dgm:prSet>
      <dgm:spPr/>
    </dgm:pt>
    <dgm:pt modelId="{BE4FB965-939D-452E-A630-14904E343F5B}" type="pres">
      <dgm:prSet presAssocID="{76A9BECE-C9F8-40EB-8FE2-53E28CDFF8F0}" presName="hierChild2" presStyleCnt="0"/>
      <dgm:spPr/>
    </dgm:pt>
    <dgm:pt modelId="{D98F2D8E-BC6C-42B9-9F53-1ABDAE35E524}" type="pres">
      <dgm:prSet presAssocID="{9255E2CD-8BBB-47FD-B3AD-2283B856F7A8}" presName="hierRoot1" presStyleCnt="0"/>
      <dgm:spPr/>
    </dgm:pt>
    <dgm:pt modelId="{D21E350E-AE2A-46C2-BD8F-EDB3615556B6}" type="pres">
      <dgm:prSet presAssocID="{9255E2CD-8BBB-47FD-B3AD-2283B856F7A8}" presName="composite" presStyleCnt="0"/>
      <dgm:spPr/>
    </dgm:pt>
    <dgm:pt modelId="{98398A51-323B-4D40-B363-1CF506C0527D}" type="pres">
      <dgm:prSet presAssocID="{9255E2CD-8BBB-47FD-B3AD-2283B856F7A8}" presName="background" presStyleLbl="node0" presStyleIdx="1" presStyleCnt="3"/>
      <dgm:spPr/>
    </dgm:pt>
    <dgm:pt modelId="{08AB8B32-FA6C-4A60-AA72-E9295697D977}" type="pres">
      <dgm:prSet presAssocID="{9255E2CD-8BBB-47FD-B3AD-2283B856F7A8}" presName="text" presStyleLbl="fgAcc0" presStyleIdx="1" presStyleCnt="3">
        <dgm:presLayoutVars>
          <dgm:chPref val="3"/>
        </dgm:presLayoutVars>
      </dgm:prSet>
      <dgm:spPr/>
    </dgm:pt>
    <dgm:pt modelId="{4B711F48-737F-4BB0-94AC-600B19A2CDEF}" type="pres">
      <dgm:prSet presAssocID="{9255E2CD-8BBB-47FD-B3AD-2283B856F7A8}" presName="hierChild2" presStyleCnt="0"/>
      <dgm:spPr/>
    </dgm:pt>
    <dgm:pt modelId="{9CA843A0-D6A0-45BD-8341-CE43744FBF7F}" type="pres">
      <dgm:prSet presAssocID="{599642CD-86FB-4F47-BBBA-B217ADD16EE7}" presName="hierRoot1" presStyleCnt="0"/>
      <dgm:spPr/>
    </dgm:pt>
    <dgm:pt modelId="{8A99FA38-609D-4944-B2D2-604504A40A20}" type="pres">
      <dgm:prSet presAssocID="{599642CD-86FB-4F47-BBBA-B217ADD16EE7}" presName="composite" presStyleCnt="0"/>
      <dgm:spPr/>
    </dgm:pt>
    <dgm:pt modelId="{2DAF2F1A-2EEB-431B-A32E-3F8F4D6CEF8D}" type="pres">
      <dgm:prSet presAssocID="{599642CD-86FB-4F47-BBBA-B217ADD16EE7}" presName="background" presStyleLbl="node0" presStyleIdx="2" presStyleCnt="3"/>
      <dgm:spPr/>
    </dgm:pt>
    <dgm:pt modelId="{C711F6D6-1682-4790-BF9F-D8AA11E507A7}" type="pres">
      <dgm:prSet presAssocID="{599642CD-86FB-4F47-BBBA-B217ADD16EE7}" presName="text" presStyleLbl="fgAcc0" presStyleIdx="2" presStyleCnt="3">
        <dgm:presLayoutVars>
          <dgm:chPref val="3"/>
        </dgm:presLayoutVars>
      </dgm:prSet>
      <dgm:spPr/>
    </dgm:pt>
    <dgm:pt modelId="{A56A4801-E349-4DB8-9547-322F98A5E8D9}" type="pres">
      <dgm:prSet presAssocID="{599642CD-86FB-4F47-BBBA-B217ADD16EE7}" presName="hierChild2" presStyleCnt="0"/>
      <dgm:spPr/>
    </dgm:pt>
  </dgm:ptLst>
  <dgm:cxnLst>
    <dgm:cxn modelId="{D0E9066E-6CD8-431E-9267-2F85D0242D51}" type="presOf" srcId="{76A9BECE-C9F8-40EB-8FE2-53E28CDFF8F0}" destId="{99608094-6F43-4A48-BADD-A4C8FD973F04}" srcOrd="0" destOrd="0" presId="urn:microsoft.com/office/officeart/2005/8/layout/hierarchy1"/>
    <dgm:cxn modelId="{5D92E270-0CE5-4FBB-AF1B-5ABA389DF533}" srcId="{BECA99B8-5A0A-4EEA-999F-5CD0D4964705}" destId="{9255E2CD-8BBB-47FD-B3AD-2283B856F7A8}" srcOrd="1" destOrd="0" parTransId="{65BD1F5F-EE49-440A-B068-A07DD83A366B}" sibTransId="{E75F152D-C571-49FB-BC89-2AAE3D1E8B92}"/>
    <dgm:cxn modelId="{12C34E58-8538-4E6E-A5CE-EDC4F0BDDF88}" type="presOf" srcId="{599642CD-86FB-4F47-BBBA-B217ADD16EE7}" destId="{C711F6D6-1682-4790-BF9F-D8AA11E507A7}" srcOrd="0" destOrd="0" presId="urn:microsoft.com/office/officeart/2005/8/layout/hierarchy1"/>
    <dgm:cxn modelId="{FE018487-D591-4B92-8723-1722BB8450CD}" type="presOf" srcId="{9255E2CD-8BBB-47FD-B3AD-2283B856F7A8}" destId="{08AB8B32-FA6C-4A60-AA72-E9295697D977}" srcOrd="0" destOrd="0" presId="urn:microsoft.com/office/officeart/2005/8/layout/hierarchy1"/>
    <dgm:cxn modelId="{4E3773A1-6295-4733-B820-4C589690D8B9}" srcId="{BECA99B8-5A0A-4EEA-999F-5CD0D4964705}" destId="{76A9BECE-C9F8-40EB-8FE2-53E28CDFF8F0}" srcOrd="0" destOrd="0" parTransId="{0ED17CC1-48B3-48A3-8755-D71080503D30}" sibTransId="{CF6C4886-D72C-4453-8E8E-473692FB7FC2}"/>
    <dgm:cxn modelId="{8C48C5BA-A097-483C-8080-FD897EA3E7E3}" type="presOf" srcId="{BECA99B8-5A0A-4EEA-999F-5CD0D4964705}" destId="{01AA4CA2-6D85-4A43-82E8-E8978193E27E}" srcOrd="0" destOrd="0" presId="urn:microsoft.com/office/officeart/2005/8/layout/hierarchy1"/>
    <dgm:cxn modelId="{7185A2F9-D6D1-46D0-B6F2-3B9AD342AFA8}" srcId="{BECA99B8-5A0A-4EEA-999F-5CD0D4964705}" destId="{599642CD-86FB-4F47-BBBA-B217ADD16EE7}" srcOrd="2" destOrd="0" parTransId="{1053697C-D496-4BDB-93B9-AF9A5C360371}" sibTransId="{A0174965-220E-4998-8EA2-FD16067405C5}"/>
    <dgm:cxn modelId="{5F867D34-3348-4726-B5D4-CA659B38E419}" type="presParOf" srcId="{01AA4CA2-6D85-4A43-82E8-E8978193E27E}" destId="{2787BFE4-AC95-4876-957B-DEDB358B446C}" srcOrd="0" destOrd="0" presId="urn:microsoft.com/office/officeart/2005/8/layout/hierarchy1"/>
    <dgm:cxn modelId="{D2701215-03DB-4895-852A-354FDBACFB5F}" type="presParOf" srcId="{2787BFE4-AC95-4876-957B-DEDB358B446C}" destId="{8E30BF1C-7E75-492D-8C29-5865FEA0E1C4}" srcOrd="0" destOrd="0" presId="urn:microsoft.com/office/officeart/2005/8/layout/hierarchy1"/>
    <dgm:cxn modelId="{206DBFA6-BA5D-468A-A7AE-67E5C04BDC84}" type="presParOf" srcId="{8E30BF1C-7E75-492D-8C29-5865FEA0E1C4}" destId="{502C3E84-074F-4E68-BF53-9130A3DD1AC8}" srcOrd="0" destOrd="0" presId="urn:microsoft.com/office/officeart/2005/8/layout/hierarchy1"/>
    <dgm:cxn modelId="{06A4CC13-78A5-4CA1-B2CC-25D987D3EE50}" type="presParOf" srcId="{8E30BF1C-7E75-492D-8C29-5865FEA0E1C4}" destId="{99608094-6F43-4A48-BADD-A4C8FD973F04}" srcOrd="1" destOrd="0" presId="urn:microsoft.com/office/officeart/2005/8/layout/hierarchy1"/>
    <dgm:cxn modelId="{41902A85-1178-4CD4-833B-A9B71EDF2D1B}" type="presParOf" srcId="{2787BFE4-AC95-4876-957B-DEDB358B446C}" destId="{BE4FB965-939D-452E-A630-14904E343F5B}" srcOrd="1" destOrd="0" presId="urn:microsoft.com/office/officeart/2005/8/layout/hierarchy1"/>
    <dgm:cxn modelId="{5380C7DA-8810-4AFA-8ABA-5B229E52F24C}" type="presParOf" srcId="{01AA4CA2-6D85-4A43-82E8-E8978193E27E}" destId="{D98F2D8E-BC6C-42B9-9F53-1ABDAE35E524}" srcOrd="1" destOrd="0" presId="urn:microsoft.com/office/officeart/2005/8/layout/hierarchy1"/>
    <dgm:cxn modelId="{9817CD88-0BBA-4143-BEB9-BA5F0DDBFA5C}" type="presParOf" srcId="{D98F2D8E-BC6C-42B9-9F53-1ABDAE35E524}" destId="{D21E350E-AE2A-46C2-BD8F-EDB3615556B6}" srcOrd="0" destOrd="0" presId="urn:microsoft.com/office/officeart/2005/8/layout/hierarchy1"/>
    <dgm:cxn modelId="{CC6020F3-95BF-49D6-9548-FD0D7052D392}" type="presParOf" srcId="{D21E350E-AE2A-46C2-BD8F-EDB3615556B6}" destId="{98398A51-323B-4D40-B363-1CF506C0527D}" srcOrd="0" destOrd="0" presId="urn:microsoft.com/office/officeart/2005/8/layout/hierarchy1"/>
    <dgm:cxn modelId="{E84618BB-3C85-47B1-8ED5-7860C27F715C}" type="presParOf" srcId="{D21E350E-AE2A-46C2-BD8F-EDB3615556B6}" destId="{08AB8B32-FA6C-4A60-AA72-E9295697D977}" srcOrd="1" destOrd="0" presId="urn:microsoft.com/office/officeart/2005/8/layout/hierarchy1"/>
    <dgm:cxn modelId="{699BAF92-1444-4363-B623-6277DBF9CDCD}" type="presParOf" srcId="{D98F2D8E-BC6C-42B9-9F53-1ABDAE35E524}" destId="{4B711F48-737F-4BB0-94AC-600B19A2CDEF}" srcOrd="1" destOrd="0" presId="urn:microsoft.com/office/officeart/2005/8/layout/hierarchy1"/>
    <dgm:cxn modelId="{65B057A6-9B4B-48B8-BF76-DF872F679259}" type="presParOf" srcId="{01AA4CA2-6D85-4A43-82E8-E8978193E27E}" destId="{9CA843A0-D6A0-45BD-8341-CE43744FBF7F}" srcOrd="2" destOrd="0" presId="urn:microsoft.com/office/officeart/2005/8/layout/hierarchy1"/>
    <dgm:cxn modelId="{2755BF6B-7676-40AA-9FC9-FEAE682DDBA2}" type="presParOf" srcId="{9CA843A0-D6A0-45BD-8341-CE43744FBF7F}" destId="{8A99FA38-609D-4944-B2D2-604504A40A20}" srcOrd="0" destOrd="0" presId="urn:microsoft.com/office/officeart/2005/8/layout/hierarchy1"/>
    <dgm:cxn modelId="{C3D7B492-D594-4D73-B1D7-414B93724E13}" type="presParOf" srcId="{8A99FA38-609D-4944-B2D2-604504A40A20}" destId="{2DAF2F1A-2EEB-431B-A32E-3F8F4D6CEF8D}" srcOrd="0" destOrd="0" presId="urn:microsoft.com/office/officeart/2005/8/layout/hierarchy1"/>
    <dgm:cxn modelId="{93AC79DD-D914-410F-A7CB-A0AC78EF32C6}" type="presParOf" srcId="{8A99FA38-609D-4944-B2D2-604504A40A20}" destId="{C711F6D6-1682-4790-BF9F-D8AA11E507A7}" srcOrd="1" destOrd="0" presId="urn:microsoft.com/office/officeart/2005/8/layout/hierarchy1"/>
    <dgm:cxn modelId="{6514356F-B243-4EA4-9BF1-638A206E883C}" type="presParOf" srcId="{9CA843A0-D6A0-45BD-8341-CE43744FBF7F}" destId="{A56A4801-E349-4DB8-9547-322F98A5E8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130833" cy="3714696"/>
        <a:chOff x="0" y="0"/>
        <a:chExt cx="7130833" cy="3714696"/>
      </a:xfrm>
    </dsp:grpSpPr>
    <dsp:sp modelId="{502C3E84-074F-4E68-BF53-9130A3DD1AC8}">
      <dsp:nvSpPr>
        <dsp:cNvPr id="3" name="Rounded Rectangle 2"/>
        <dsp:cNvSpPr/>
      </dsp:nvSpPr>
      <dsp:spPr bwMode="white">
        <a:xfrm>
          <a:off x="0" y="1114739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0" y="1114739"/>
        <a:ext cx="2005547" cy="1273522"/>
      </dsp:txXfrm>
    </dsp:sp>
    <dsp:sp modelId="{99608094-6F43-4A48-BADD-A4C8FD973F04}">
      <dsp:nvSpPr>
        <dsp:cNvPr id="4" name="Rounded Rectangle 3"/>
        <dsp:cNvSpPr/>
      </dsp:nvSpPr>
      <dsp:spPr bwMode="white">
        <a:xfrm>
          <a:off x="222839" y="1326435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accent4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dk1"/>
              </a:solidFill>
            </a:rPr>
            <a:t>In response Part IV, GATT adopted 1965</a:t>
          </a:r>
          <a:endParaRPr>
            <a:solidFill>
              <a:schemeClr val="dk1"/>
            </a:solidFill>
          </a:endParaRPr>
        </a:p>
      </dsp:txBody>
      <dsp:txXfrm>
        <a:off x="222839" y="1326435"/>
        <a:ext cx="2005547" cy="1273522"/>
      </dsp:txXfrm>
    </dsp:sp>
    <dsp:sp modelId="{98398A51-323B-4D40-B363-1CF506C0527D}">
      <dsp:nvSpPr>
        <dsp:cNvPr id="5" name="Rounded Rectangle 4"/>
        <dsp:cNvSpPr/>
      </dsp:nvSpPr>
      <dsp:spPr bwMode="white">
        <a:xfrm>
          <a:off x="2451224" y="1114739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2451224" y="1114739"/>
        <a:ext cx="2005547" cy="1273522"/>
      </dsp:txXfrm>
    </dsp:sp>
    <dsp:sp modelId="{08AB8B32-FA6C-4A60-AA72-E9295697D977}">
      <dsp:nvSpPr>
        <dsp:cNvPr id="6" name="Rounded Rectangle 5"/>
        <dsp:cNvSpPr/>
      </dsp:nvSpPr>
      <dsp:spPr bwMode="white">
        <a:xfrm>
          <a:off x="2674062" y="1326435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accent4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dk1"/>
              </a:solidFill>
            </a:rPr>
            <a:t>Addresses concerns for developing countries</a:t>
          </a:r>
          <a:endParaRPr>
            <a:solidFill>
              <a:schemeClr val="dk1"/>
            </a:solidFill>
          </a:endParaRPr>
        </a:p>
      </dsp:txBody>
      <dsp:txXfrm>
        <a:off x="2674062" y="1326435"/>
        <a:ext cx="2005547" cy="1273522"/>
      </dsp:txXfrm>
    </dsp:sp>
    <dsp:sp modelId="{2DAF2F1A-2EEB-431B-A32E-3F8F4D6CEF8D}">
      <dsp:nvSpPr>
        <dsp:cNvPr id="7" name="Rounded Rectangle 6"/>
        <dsp:cNvSpPr/>
      </dsp:nvSpPr>
      <dsp:spPr bwMode="white">
        <a:xfrm>
          <a:off x="4902448" y="1114739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4902448" y="1114739"/>
        <a:ext cx="2005547" cy="1273522"/>
      </dsp:txXfrm>
    </dsp:sp>
    <dsp:sp modelId="{C711F6D6-1682-4790-BF9F-D8AA11E507A7}">
      <dsp:nvSpPr>
        <dsp:cNvPr id="8" name="Rounded Rectangle 7"/>
        <dsp:cNvSpPr/>
      </dsp:nvSpPr>
      <dsp:spPr bwMode="white">
        <a:xfrm>
          <a:off x="5125286" y="1326435"/>
          <a:ext cx="2005547" cy="1273522"/>
        </a:xfrm>
        <a:prstGeom prst="roundRect">
          <a:avLst>
            <a:gd name="adj" fmla="val 10000"/>
          </a:avLst>
        </a:prstGeom>
      </dsp:spPr>
      <dsp:style>
        <a:lnRef idx="2">
          <a:schemeClr val="accent4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4769" tIns="64769" rIns="64769" bIns="64769" anchor="ctr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solidFill>
                <a:schemeClr val="dk1"/>
              </a:solidFill>
            </a:rPr>
            <a:t>Consists of </a:t>
          </a:r>
          <a:r>
            <a:rPr lang="en-US" b="1">
              <a:solidFill>
                <a:schemeClr val="dk1"/>
              </a:solidFill>
            </a:rPr>
            <a:t>Articles XXXVI, XXXVII, XXXVIII of the GATT</a:t>
          </a:r>
          <a:endParaRPr lang="en-US">
            <a:solidFill>
              <a:schemeClr val="dk1"/>
            </a:solidFill>
          </a:endParaRPr>
        </a:p>
      </dsp:txBody>
      <dsp:txXfrm>
        <a:off x="5125286" y="1326435"/>
        <a:ext cx="2005547" cy="1273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814C-C304-422F-BE9B-53D60548120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CBEC-BD8F-43CC-AC7C-BC9E06D8838B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804614" y="2355786"/>
            <a:ext cx="4337100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61300" y="3716323"/>
            <a:ext cx="3095073" cy="1946248"/>
          </a:xfrm>
        </p:spPr>
        <p:txBody>
          <a:bodyPr anchor="t">
            <a:normAutofit/>
          </a:bodyPr>
          <a:lstStyle/>
          <a:p>
            <a:pPr algn="l"/>
            <a:r>
              <a:rPr lang="en-US">
                <a:solidFill>
                  <a:srgbClr val="FEFFFF"/>
                </a:solidFill>
              </a:rPr>
              <a:t>Unit 6</a:t>
            </a:r>
            <a:endParaRPr lang="en-US">
              <a:solidFill>
                <a:srgbClr val="FEFFFF"/>
              </a:solidFill>
            </a:endParaRPr>
          </a:p>
        </p:txBody>
      </p:sp>
      <p:sp>
        <p:nvSpPr>
          <p:cNvPr id="44" name="Freeform 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807336" y="1654168"/>
            <a:ext cx="616870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46" name="Freeform 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908390" y="1311136"/>
            <a:ext cx="515815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48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908390" y="1126737"/>
            <a:ext cx="2604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50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24376" y="1126737"/>
            <a:ext cx="4346632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334" y="1448470"/>
            <a:ext cx="3861843" cy="2870805"/>
          </a:xfrm>
        </p:spPr>
        <p:txBody>
          <a:bodyPr>
            <a:normAutofit/>
          </a:bodyPr>
          <a:lstStyle/>
          <a:p>
            <a:pPr algn="r"/>
            <a:r>
              <a:rPr lang="en-US" sz="4200">
                <a:solidFill>
                  <a:srgbClr val="FFFFFF"/>
                </a:solidFill>
              </a:rPr>
              <a:t>Developing Countries and the World Trading System</a:t>
            </a:r>
            <a:endParaRPr lang="en-US" sz="42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09575" y="349250"/>
            <a:ext cx="8324850" cy="1803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8816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Preferential Treatment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890" y="2152649"/>
            <a:ext cx="7886700" cy="3433762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+mj-lt"/>
              </a:rPr>
              <a:t>Most WTO Agreements contain</a:t>
            </a:r>
            <a:endParaRPr lang="en-US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Exceptions</a:t>
            </a:r>
            <a:endParaRPr lang="en-US" sz="2800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Longer phase in periods of implementation</a:t>
            </a:r>
            <a:endParaRPr lang="en-US" sz="2800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Special provisions for developing countries</a:t>
            </a:r>
            <a:endParaRPr lang="en-US" sz="2800" dirty="0">
              <a:latin typeface="+mj-lt"/>
            </a:endParaRPr>
          </a:p>
          <a:p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55225" y="0"/>
            <a:ext cx="8688775" cy="3233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>
            <a:grpSpLocks noGrp="1" noRot="1" noChangeAspect="1" noMove="1" noResize="1" noUngrp="1"/>
          </p:cNvGrpSpPr>
          <p:nvPr/>
        </p:nvGrpSpPr>
        <p:grpSpPr>
          <a:xfrm>
            <a:off x="891540" y="73152"/>
            <a:ext cx="884223" cy="232963"/>
            <a:chOff x="1188720" y="73152"/>
            <a:chExt cx="1178966" cy="232963"/>
          </a:xfrm>
        </p:grpSpPr>
        <p:sp>
          <p:nvSpPr>
            <p:cNvPr id="26" name="Rectangle 64"/>
            <p:cNvSpPr/>
            <p:nvPr/>
          </p:nvSpPr>
          <p:spPr>
            <a:xfrm>
              <a:off x="168854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6"/>
            <p:cNvSpPr/>
            <p:nvPr/>
          </p:nvSpPr>
          <p:spPr>
            <a:xfrm>
              <a:off x="168854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/>
            <p:cNvSpPr/>
            <p:nvPr/>
          </p:nvSpPr>
          <p:spPr>
            <a:xfrm>
              <a:off x="156358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/>
            <p:cNvSpPr/>
            <p:nvPr/>
          </p:nvSpPr>
          <p:spPr>
            <a:xfrm>
              <a:off x="156358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/>
            <p:cNvSpPr/>
            <p:nvPr/>
          </p:nvSpPr>
          <p:spPr>
            <a:xfrm>
              <a:off x="143863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/>
            <p:cNvSpPr/>
            <p:nvPr/>
          </p:nvSpPr>
          <p:spPr>
            <a:xfrm>
              <a:off x="143863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/>
            <p:cNvSpPr/>
            <p:nvPr/>
          </p:nvSpPr>
          <p:spPr>
            <a:xfrm>
              <a:off x="131367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/>
            <p:cNvSpPr/>
            <p:nvPr/>
          </p:nvSpPr>
          <p:spPr>
            <a:xfrm>
              <a:off x="131367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/>
            <p:cNvSpPr/>
            <p:nvPr/>
          </p:nvSpPr>
          <p:spPr>
            <a:xfrm>
              <a:off x="118872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/>
            <p:cNvSpPr/>
            <p:nvPr/>
          </p:nvSpPr>
          <p:spPr>
            <a:xfrm>
              <a:off x="118872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4"/>
            <p:cNvSpPr/>
            <p:nvPr/>
          </p:nvSpPr>
          <p:spPr>
            <a:xfrm>
              <a:off x="231331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/>
            <p:cNvSpPr/>
            <p:nvPr/>
          </p:nvSpPr>
          <p:spPr>
            <a:xfrm>
              <a:off x="231331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/>
            <p:cNvSpPr/>
            <p:nvPr/>
          </p:nvSpPr>
          <p:spPr>
            <a:xfrm>
              <a:off x="218836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/>
            <p:cNvSpPr/>
            <p:nvPr/>
          </p:nvSpPr>
          <p:spPr>
            <a:xfrm>
              <a:off x="218836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4"/>
            <p:cNvSpPr/>
            <p:nvPr/>
          </p:nvSpPr>
          <p:spPr>
            <a:xfrm>
              <a:off x="206340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/>
            <p:cNvSpPr/>
            <p:nvPr/>
          </p:nvSpPr>
          <p:spPr>
            <a:xfrm>
              <a:off x="206340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/>
            <p:cNvSpPr/>
            <p:nvPr/>
          </p:nvSpPr>
          <p:spPr>
            <a:xfrm>
              <a:off x="193845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/>
            <p:cNvSpPr/>
            <p:nvPr/>
          </p:nvSpPr>
          <p:spPr>
            <a:xfrm>
              <a:off x="193845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/>
            <p:cNvSpPr/>
            <p:nvPr/>
          </p:nvSpPr>
          <p:spPr>
            <a:xfrm>
              <a:off x="181349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/>
            <p:cNvSpPr/>
            <p:nvPr/>
          </p:nvSpPr>
          <p:spPr>
            <a:xfrm>
              <a:off x="181349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Rectangle 4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3233984"/>
            <a:ext cx="455228" cy="36240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540" y="2253721"/>
            <a:ext cx="7694050" cy="305732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 algn="ctr">
              <a:buNone/>
            </a:pPr>
            <a:r>
              <a:rPr lang="en-US" sz="4800" dirty="0"/>
              <a:t>The End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US" sz="3700" dirty="0">
                <a:solidFill>
                  <a:schemeClr val="accent1"/>
                </a:solidFill>
              </a:rPr>
              <a:t>Background</a:t>
            </a:r>
            <a:endParaRPr lang="en-US" sz="3700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9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100"/>
              <a:t>Developing countries have historically been critical of the GATT</a:t>
            </a:r>
            <a:endParaRPr lang="en-US" sz="2100"/>
          </a:p>
          <a:p>
            <a:r>
              <a:rPr lang="en-US" sz="2100"/>
              <a:t>Need arose for them to be integrated into the multilateral trading system</a:t>
            </a:r>
            <a:endParaRPr lang="en-US" sz="2100"/>
          </a:p>
          <a:p>
            <a:r>
              <a:rPr lang="en-US" sz="2100"/>
              <a:t>Led to GATT Ministerial Initiative, 1957</a:t>
            </a:r>
            <a:endParaRPr lang="en-US" sz="2100"/>
          </a:p>
          <a:p>
            <a:r>
              <a:rPr lang="en-US" sz="2100"/>
              <a:t>Identified that failure of developing countries to develop at the same pace as industrialised countries was a major problem</a:t>
            </a:r>
            <a:endParaRPr lang="en-US"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Rot="1" noChangeAspect="1" noMove="1" noResize="1" noUngrp="1"/>
          </p:cNvGrpSpPr>
          <p:nvPr/>
        </p:nvGrpSpPr>
        <p:grpSpPr>
          <a:xfrm>
            <a:off x="307282" y="635715"/>
            <a:ext cx="8356656" cy="2482136"/>
            <a:chOff x="409710" y="635715"/>
            <a:chExt cx="11142208" cy="2482136"/>
          </a:xfrm>
        </p:grpSpPr>
        <p:sp>
          <p:nvSpPr>
            <p:cNvPr id="13" name="Freeform 44"/>
            <p:cNvSpPr/>
            <p:nvPr/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45"/>
            <p:cNvSpPr/>
            <p:nvPr/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5" name="Freeform 46"/>
            <p:cNvSpPr/>
            <p:nvPr/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6" name="Freeform 47"/>
            <p:cNvSpPr/>
            <p:nvPr/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249" y="759805"/>
            <a:ext cx="7500100" cy="1325563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Part IV, GATT</a:t>
            </a: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1066869" y="2499837"/>
          <a:ext cx="7130833" cy="371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02920"/>
            <a:ext cx="7882128" cy="1975104"/>
          </a:xfrm>
        </p:spPr>
        <p:txBody>
          <a:bodyPr anchor="b">
            <a:normAutofit/>
          </a:bodyPr>
          <a:lstStyle/>
          <a:p>
            <a:r>
              <a:rPr lang="en-US" sz="4700" b="1" dirty="0"/>
              <a:t>Part IV, GATT</a:t>
            </a:r>
            <a:endParaRPr lang="en-US" sz="4700" b="1" dirty="0"/>
          </a:p>
        </p:txBody>
      </p:sp>
      <p:sp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0936" y="289407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28416"/>
            <a:ext cx="7882128" cy="278892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latin typeface="+mj-lt"/>
              </a:rPr>
              <a:t>Developed countries do not expect reciprocity for  their commitment to remove tariffs and other trade barriers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Developed countries should collaborate with developing countries and consult them before taking actions that adversely affect them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To the fullest extent possible developed countries must do the following:</a:t>
            </a:r>
            <a:endParaRPr lang="en-US" sz="2400" dirty="0">
              <a:latin typeface="+mj-lt"/>
            </a:endParaRPr>
          </a:p>
          <a:p>
            <a:pPr lvl="1"/>
            <a:r>
              <a:rPr lang="en-US" dirty="0">
                <a:latin typeface="+mj-lt"/>
              </a:rPr>
              <a:t>Reduce barriers to trade of products from developing countries e.g. AGOA</a:t>
            </a:r>
            <a:endParaRPr lang="en-US" dirty="0">
              <a:latin typeface="+mj-lt"/>
            </a:endParaRPr>
          </a:p>
          <a:p>
            <a:endParaRPr lang="en-US" sz="1900" dirty="0"/>
          </a:p>
          <a:p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02920"/>
            <a:ext cx="7882128" cy="1975104"/>
          </a:xfrm>
        </p:spPr>
        <p:txBody>
          <a:bodyPr anchor="b">
            <a:normAutofit/>
          </a:bodyPr>
          <a:lstStyle/>
          <a:p>
            <a:r>
              <a:rPr lang="en-US" sz="4700" b="1" dirty="0"/>
              <a:t>Part IV, GATT cont.…</a:t>
            </a:r>
            <a:endParaRPr lang="en-US" sz="4700" b="1" dirty="0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0936" y="289407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3180588"/>
            <a:ext cx="8208264" cy="2993136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Refrain from introducing or increasing duties and other tariff barriers on goods exported from developing countries</a:t>
            </a:r>
            <a:endParaRPr lang="en-US" sz="2400" dirty="0"/>
          </a:p>
          <a:p>
            <a:r>
              <a:rPr lang="en-US" sz="2400" dirty="0"/>
              <a:t>Developed countries must provide conditions for developing countries to access their markets</a:t>
            </a:r>
            <a:endParaRPr lang="en-US" sz="2400" dirty="0"/>
          </a:p>
          <a:p>
            <a:r>
              <a:rPr lang="en-US" sz="2400" dirty="0"/>
              <a:t>Part IV of the GATT does not contain legal obligations</a:t>
            </a:r>
            <a:endParaRPr lang="en-US" sz="2400" dirty="0"/>
          </a:p>
          <a:p>
            <a:r>
              <a:rPr lang="en-US" sz="2400" dirty="0"/>
              <a:t>E.g. The African Growth and Opportunity Act (AGOA) - a unilateral trade agreement that allows 4,800 products to be imported into the U.S. duty-free from 129 developing countries</a:t>
            </a:r>
            <a:endParaRPr lang="en-US" sz="2400" dirty="0"/>
          </a:p>
          <a:p>
            <a:endParaRPr lang="en-US" sz="1900" dirty="0"/>
          </a:p>
          <a:p>
            <a:endParaRPr lang="en-US" sz="1900" dirty="0"/>
          </a:p>
          <a:p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49758" y="448055"/>
            <a:ext cx="2560777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731519"/>
            <a:ext cx="2133893" cy="3237579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The Generalised System of Preferences</a:t>
            </a:r>
            <a:endParaRPr lang="en-US" sz="3100">
              <a:solidFill>
                <a:srgbClr val="FFFFFF"/>
              </a:solidFill>
            </a:endParaRPr>
          </a:p>
        </p:txBody>
      </p:sp>
      <p:sp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49757" y="4419227"/>
            <a:ext cx="2560777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7" name="Rectangle 2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033452" y="448055"/>
            <a:ext cx="5766356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4781" y="686862"/>
            <a:ext cx="5278194" cy="5475129"/>
          </a:xfrm>
        </p:spPr>
        <p:txBody>
          <a:bodyPr anchor="ctr">
            <a:normAutofit/>
          </a:bodyPr>
          <a:lstStyle/>
          <a:p>
            <a:r>
              <a:rPr lang="en-US" sz="2300" dirty="0">
                <a:latin typeface="+mj-lt"/>
              </a:rPr>
              <a:t>1971: adopted waivers for two types of preferences for the benefit of developing countries:</a:t>
            </a:r>
            <a:endParaRPr lang="en-US" sz="2300" dirty="0">
              <a:latin typeface="+mj-lt"/>
            </a:endParaRPr>
          </a:p>
          <a:p>
            <a:pPr marL="457200" lvl="1" indent="0">
              <a:buNone/>
            </a:pPr>
            <a:r>
              <a:rPr lang="en-US" sz="2300" dirty="0">
                <a:latin typeface="+mj-lt"/>
              </a:rPr>
              <a:t>(</a:t>
            </a:r>
            <a:r>
              <a:rPr lang="en-US" sz="2300" dirty="0" err="1">
                <a:latin typeface="+mj-lt"/>
              </a:rPr>
              <a:t>i</a:t>
            </a:r>
            <a:r>
              <a:rPr lang="en-US" sz="2300" dirty="0">
                <a:latin typeface="+mj-lt"/>
              </a:rPr>
              <a:t>) a set aside of the MFN principle to permit </a:t>
            </a:r>
            <a:r>
              <a:rPr lang="en-US" sz="2300" dirty="0" err="1">
                <a:latin typeface="+mj-lt"/>
              </a:rPr>
              <a:t>Generalised</a:t>
            </a:r>
            <a:r>
              <a:rPr lang="en-US" sz="2300" dirty="0">
                <a:latin typeface="+mj-lt"/>
              </a:rPr>
              <a:t> Systems of Preferences (GSP)</a:t>
            </a:r>
            <a:endParaRPr lang="en-US" sz="2300" dirty="0">
              <a:latin typeface="+mj-lt"/>
            </a:endParaRPr>
          </a:p>
          <a:p>
            <a:pPr marL="457200" lvl="1" indent="0">
              <a:buNone/>
            </a:pPr>
            <a:r>
              <a:rPr lang="en-US" sz="2300" dirty="0">
                <a:latin typeface="+mj-lt"/>
              </a:rPr>
              <a:t>(ii) Permission for developing countries to establish tariff preferences amongst themselves</a:t>
            </a:r>
            <a:endParaRPr lang="en-US" sz="2300" dirty="0">
              <a:latin typeface="+mj-lt"/>
            </a:endParaRPr>
          </a:p>
          <a:p>
            <a:r>
              <a:rPr lang="en-US" sz="2300" dirty="0">
                <a:latin typeface="+mj-lt"/>
              </a:rPr>
              <a:t>Made permanent through the Enabling Clause</a:t>
            </a:r>
            <a:endParaRPr lang="en-US" sz="2300" dirty="0">
              <a:latin typeface="+mj-lt"/>
            </a:endParaRPr>
          </a:p>
          <a:p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1336329"/>
            <a:ext cx="2919549" cy="4382588"/>
          </a:xfrm>
        </p:spPr>
        <p:txBody>
          <a:bodyPr anchor="ctr">
            <a:normAutofit/>
          </a:bodyPr>
          <a:lstStyle/>
          <a:p>
            <a:r>
              <a:rPr lang="en-US" sz="4700"/>
              <a:t>Enabling clause</a:t>
            </a:r>
            <a:endParaRPr lang="en-US" sz="4700"/>
          </a:p>
        </p:txBody>
      </p:sp>
      <p:grpSp>
        <p:nvGrpSpPr>
          <p:cNvPr id="56" name="Group 55"/>
          <p:cNvGrpSpPr>
            <a:grpSpLocks noGrp="1" noRot="1" noChangeAspect="1" noMove="1" noResize="1" noUngrp="1"/>
          </p:cNvGrpSpPr>
          <p:nvPr/>
        </p:nvGrpSpPr>
        <p:grpSpPr>
          <a:xfrm>
            <a:off x="-2" y="3163461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7" name="Rectangle 56"/>
            <p:cNvSpPr/>
            <p:nvPr/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264357" y="982976"/>
            <a:ext cx="4507025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1246" y="1336329"/>
            <a:ext cx="4331008" cy="4382588"/>
          </a:xfrm>
        </p:spPr>
        <p:txBody>
          <a:bodyPr anchor="ctr">
            <a:normAutofit/>
          </a:bodyPr>
          <a:lstStyle/>
          <a:p>
            <a:r>
              <a:rPr lang="en-US" sz="2400" dirty="0">
                <a:latin typeface="+mj-lt"/>
              </a:rPr>
              <a:t>Developed countries may deviate from the MFN principle and accord differential and more </a:t>
            </a:r>
            <a:r>
              <a:rPr lang="en-US" sz="2400" dirty="0" err="1">
                <a:latin typeface="+mj-lt"/>
              </a:rPr>
              <a:t>favourable</a:t>
            </a:r>
            <a:r>
              <a:rPr lang="en-US" sz="2400" dirty="0">
                <a:latin typeface="+mj-lt"/>
              </a:rPr>
              <a:t> treatment to developing countries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Enabling clause established the policy of special and differential treatment for developing countries and is the legal basis of the GSP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>
            <a:grpSpLocks noGrp="1" noRot="1" noChangeAspect="1" noMove="1" noResize="1" noUngrp="1"/>
          </p:cNvGrpSpPr>
          <p:nvPr/>
        </p:nvGrpSpPr>
        <p:grpSpPr>
          <a:xfrm flipH="1">
            <a:off x="400762" y="563918"/>
            <a:ext cx="3089954" cy="5978614"/>
            <a:chOff x="7513372" y="803186"/>
            <a:chExt cx="4163968" cy="5978614"/>
          </a:xfrm>
        </p:grpSpPr>
        <p:sp>
          <p:nvSpPr>
            <p:cNvPr id="11" name="Freeform 6"/>
            <p:cNvSpPr/>
            <p:nvPr/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7"/>
            <p:cNvSpPr/>
            <p:nvPr/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851" y="885651"/>
            <a:ext cx="2422352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GSP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031" y="885651"/>
            <a:ext cx="5009207" cy="4930828"/>
          </a:xfrm>
        </p:spPr>
        <p:txBody>
          <a:bodyPr anchor="ctr">
            <a:noAutofit/>
          </a:bodyPr>
          <a:lstStyle/>
          <a:p>
            <a:r>
              <a:rPr lang="en-US" dirty="0">
                <a:latin typeface="+mj-lt"/>
              </a:rPr>
              <a:t>USA, EU adopted national legislation that provides trade preferences for developing countries</a:t>
            </a:r>
            <a:endParaRPr lang="en-US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Duty free treatment for industrial products</a:t>
            </a:r>
            <a:endParaRPr lang="en-US" sz="2800" dirty="0">
              <a:latin typeface="+mj-lt"/>
            </a:endParaRPr>
          </a:p>
          <a:p>
            <a:pPr lvl="1"/>
            <a:r>
              <a:rPr lang="en-US" sz="2800" dirty="0">
                <a:latin typeface="+mj-lt"/>
              </a:rPr>
              <a:t>Reduced tariffs on Agricultural products</a:t>
            </a:r>
            <a:endParaRPr lang="en-US" sz="2800" dirty="0">
              <a:latin typeface="+mj-lt"/>
            </a:endParaRPr>
          </a:p>
          <a:p>
            <a:r>
              <a:rPr lang="en-US" dirty="0">
                <a:latin typeface="+mj-lt"/>
              </a:rPr>
              <a:t>However, these GSP programs have had limited impact on the economic development of intended beneficiaries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32343" y="2"/>
            <a:ext cx="3516474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3669" y="926649"/>
            <a:ext cx="3311468" cy="50665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>
            <a:grpSpLocks noGrp="1" noRot="1" noChangeAspect="1" noMove="1" noResize="1" noUngrp="1"/>
          </p:cNvGrpSpPr>
          <p:nvPr/>
        </p:nvGrpSpPr>
        <p:grpSpPr>
          <a:xfrm>
            <a:off x="542756" y="3758184"/>
            <a:ext cx="1604383" cy="2373963"/>
            <a:chOff x="723679" y="3758184"/>
            <a:chExt cx="2139190" cy="2373963"/>
          </a:xfrm>
        </p:grpSpPr>
        <p:sp>
          <p:nvSpPr>
            <p:cNvPr id="15" name="Rectangle 66"/>
            <p:cNvSpPr/>
            <p:nvPr/>
          </p:nvSpPr>
          <p:spPr>
            <a:xfrm rot="5400000">
              <a:off x="722376" y="46051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/>
            <p:cNvSpPr/>
            <p:nvPr/>
          </p:nvSpPr>
          <p:spPr>
            <a:xfrm rot="5400000">
              <a:off x="722376" y="44630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/>
            <p:cNvSpPr/>
            <p:nvPr/>
          </p:nvSpPr>
          <p:spPr>
            <a:xfrm rot="5400000">
              <a:off x="722376" y="43209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/>
            <p:cNvSpPr/>
            <p:nvPr/>
          </p:nvSpPr>
          <p:spPr>
            <a:xfrm rot="5400000">
              <a:off x="722376" y="488940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/>
            <p:cNvSpPr/>
            <p:nvPr/>
          </p:nvSpPr>
          <p:spPr>
            <a:xfrm rot="5400000">
              <a:off x="722376" y="47472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/>
            <p:cNvSpPr/>
            <p:nvPr/>
          </p:nvSpPr>
          <p:spPr>
            <a:xfrm rot="5400000">
              <a:off x="722376" y="417111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2"/>
            <p:cNvSpPr/>
            <p:nvPr/>
          </p:nvSpPr>
          <p:spPr>
            <a:xfrm rot="5400000">
              <a:off x="722376" y="517495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/>
            <p:cNvSpPr/>
            <p:nvPr/>
          </p:nvSpPr>
          <p:spPr>
            <a:xfrm rot="5400000">
              <a:off x="722376" y="502841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/>
            <p:cNvSpPr/>
            <p:nvPr/>
          </p:nvSpPr>
          <p:spPr>
            <a:xfrm rot="5400000">
              <a:off x="722376" y="375948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2"/>
            <p:cNvSpPr/>
            <p:nvPr/>
          </p:nvSpPr>
          <p:spPr>
            <a:xfrm rot="5400000">
              <a:off x="722376" y="389627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/>
            <p:cNvSpPr/>
            <p:nvPr/>
          </p:nvSpPr>
          <p:spPr>
            <a:xfrm rot="5400000">
              <a:off x="722376" y="404333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2"/>
            <p:cNvSpPr/>
            <p:nvPr/>
          </p:nvSpPr>
          <p:spPr>
            <a:xfrm rot="5400000">
              <a:off x="722376" y="532691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2"/>
            <p:cNvSpPr/>
            <p:nvPr/>
          </p:nvSpPr>
          <p:spPr>
            <a:xfrm rot="5400000">
              <a:off x="722376" y="54743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/>
            <p:cNvSpPr/>
            <p:nvPr/>
          </p:nvSpPr>
          <p:spPr>
            <a:xfrm rot="5400000">
              <a:off x="722376" y="57653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/>
            <p:cNvSpPr/>
            <p:nvPr/>
          </p:nvSpPr>
          <p:spPr>
            <a:xfrm rot="5400000">
              <a:off x="722376" y="561885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/>
            <p:cNvSpPr/>
            <p:nvPr/>
          </p:nvSpPr>
          <p:spPr>
            <a:xfrm rot="5400000">
              <a:off x="1791041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/>
            <p:cNvSpPr/>
            <p:nvPr/>
          </p:nvSpPr>
          <p:spPr>
            <a:xfrm rot="5400000">
              <a:off x="1614536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2"/>
            <p:cNvSpPr/>
            <p:nvPr/>
          </p:nvSpPr>
          <p:spPr>
            <a:xfrm rot="5400000">
              <a:off x="1438030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/>
            <p:cNvSpPr/>
            <p:nvPr/>
          </p:nvSpPr>
          <p:spPr>
            <a:xfrm rot="5400000">
              <a:off x="1261525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/>
            <p:cNvSpPr/>
            <p:nvPr/>
          </p:nvSpPr>
          <p:spPr>
            <a:xfrm rot="5400000">
              <a:off x="1085019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4"/>
            <p:cNvSpPr/>
            <p:nvPr/>
          </p:nvSpPr>
          <p:spPr>
            <a:xfrm rot="5400000">
              <a:off x="2129443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/>
            <p:cNvSpPr/>
            <p:nvPr/>
          </p:nvSpPr>
          <p:spPr>
            <a:xfrm rot="5400000">
              <a:off x="1952937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/>
            <p:cNvSpPr/>
            <p:nvPr/>
          </p:nvSpPr>
          <p:spPr>
            <a:xfrm rot="5400000">
              <a:off x="904256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/>
            <p:cNvSpPr/>
            <p:nvPr/>
          </p:nvSpPr>
          <p:spPr>
            <a:xfrm rot="5400000">
              <a:off x="722376" y="591735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/>
            <p:cNvSpPr/>
            <p:nvPr/>
          </p:nvSpPr>
          <p:spPr>
            <a:xfrm rot="5400000">
              <a:off x="2463937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/>
            <p:cNvSpPr/>
            <p:nvPr/>
          </p:nvSpPr>
          <p:spPr>
            <a:xfrm rot="5400000">
              <a:off x="2287432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4"/>
            <p:cNvSpPr/>
            <p:nvPr/>
          </p:nvSpPr>
          <p:spPr>
            <a:xfrm rot="5400000">
              <a:off x="2802339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/>
            <p:cNvSpPr/>
            <p:nvPr/>
          </p:nvSpPr>
          <p:spPr>
            <a:xfrm rot="5400000">
              <a:off x="2625833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2"/>
            <p:cNvSpPr/>
            <p:nvPr/>
          </p:nvSpPr>
          <p:spPr>
            <a:xfrm rot="5400000">
              <a:off x="1787456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59"/>
            <p:cNvSpPr/>
            <p:nvPr/>
          </p:nvSpPr>
          <p:spPr>
            <a:xfrm rot="5400000">
              <a:off x="1610951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2"/>
            <p:cNvSpPr/>
            <p:nvPr/>
          </p:nvSpPr>
          <p:spPr>
            <a:xfrm rot="5400000">
              <a:off x="1434445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4"/>
            <p:cNvSpPr/>
            <p:nvPr/>
          </p:nvSpPr>
          <p:spPr>
            <a:xfrm rot="5400000">
              <a:off x="1257940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6"/>
            <p:cNvSpPr/>
            <p:nvPr/>
          </p:nvSpPr>
          <p:spPr>
            <a:xfrm rot="5400000">
              <a:off x="1081434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64"/>
            <p:cNvSpPr/>
            <p:nvPr/>
          </p:nvSpPr>
          <p:spPr>
            <a:xfrm rot="5400000">
              <a:off x="2125858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6"/>
            <p:cNvSpPr/>
            <p:nvPr/>
          </p:nvSpPr>
          <p:spPr>
            <a:xfrm rot="5400000">
              <a:off x="1949352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/>
            <p:cNvSpPr/>
            <p:nvPr/>
          </p:nvSpPr>
          <p:spPr>
            <a:xfrm rot="5400000">
              <a:off x="900671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/>
            <p:cNvSpPr/>
            <p:nvPr/>
          </p:nvSpPr>
          <p:spPr>
            <a:xfrm rot="5400000">
              <a:off x="722376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2"/>
            <p:cNvSpPr/>
            <p:nvPr/>
          </p:nvSpPr>
          <p:spPr>
            <a:xfrm rot="5400000">
              <a:off x="2460352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/>
            <p:cNvSpPr/>
            <p:nvPr/>
          </p:nvSpPr>
          <p:spPr>
            <a:xfrm rot="5400000">
              <a:off x="2283847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4"/>
            <p:cNvSpPr/>
            <p:nvPr/>
          </p:nvSpPr>
          <p:spPr>
            <a:xfrm rot="5400000">
              <a:off x="2798754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/>
            <p:cNvSpPr/>
            <p:nvPr/>
          </p:nvSpPr>
          <p:spPr>
            <a:xfrm rot="5400000">
              <a:off x="2622248" y="607161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473" y="1321743"/>
            <a:ext cx="2840612" cy="4277890"/>
          </a:xfrm>
        </p:spPr>
        <p:txBody>
          <a:bodyPr anchor="ctr">
            <a:normAutofit/>
          </a:bodyPr>
          <a:lstStyle/>
          <a:p>
            <a:r>
              <a:rPr lang="en-US" sz="4200">
                <a:solidFill>
                  <a:srgbClr val="FFFFFF"/>
                </a:solidFill>
              </a:rPr>
              <a:t>GSP Pitfalls…</a:t>
            </a:r>
            <a:endParaRPr lang="en-US" sz="4200">
              <a:solidFill>
                <a:srgbClr val="FFFFFF"/>
              </a:solidFill>
            </a:endParaRPr>
          </a:p>
        </p:txBody>
      </p:sp>
      <p:grpSp>
        <p:nvGrpSpPr>
          <p:cNvPr id="57" name="Group 56"/>
          <p:cNvGrpSpPr>
            <a:grpSpLocks noGrp="1" noRot="1" noChangeAspect="1" noMove="1" noResize="1" noUngrp="1"/>
          </p:cNvGrpSpPr>
          <p:nvPr/>
        </p:nvGrpSpPr>
        <p:grpSpPr>
          <a:xfrm>
            <a:off x="8905012" y="44817"/>
            <a:ext cx="174976" cy="772404"/>
            <a:chOff x="11873418" y="44817"/>
            <a:chExt cx="233303" cy="772404"/>
          </a:xfrm>
        </p:grpSpPr>
        <p:sp>
          <p:nvSpPr>
            <p:cNvPr id="58" name="Rectangle 64"/>
            <p:cNvSpPr/>
            <p:nvPr/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/>
            <p:cNvSpPr/>
            <p:nvPr/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/>
            <p:cNvSpPr/>
            <p:nvPr/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6"/>
            <p:cNvSpPr/>
            <p:nvPr/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/>
            <p:cNvSpPr/>
            <p:nvPr/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/>
            <p:cNvSpPr/>
            <p:nvPr/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/>
            <p:cNvSpPr/>
            <p:nvPr/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/>
            <p:cNvSpPr/>
            <p:nvPr/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/>
            <p:cNvSpPr/>
            <p:nvPr/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4"/>
            <p:cNvSpPr/>
            <p:nvPr/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6"/>
            <p:cNvSpPr/>
            <p:nvPr/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4519" y="1188719"/>
            <a:ext cx="4170990" cy="4804465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en-US" sz="2400" dirty="0">
                <a:latin typeface="+mj-lt"/>
              </a:rPr>
              <a:t>Range of products that have duty free treatment are limited</a:t>
            </a:r>
            <a:endParaRPr lang="en-US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Usually products in which developing countries do not enjoy comparative advantage</a:t>
            </a:r>
            <a:endParaRPr lang="en-US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Rule of origin of products is strictly applied, making it difficult for developing countries to conform </a:t>
            </a:r>
            <a:endParaRPr lang="en-US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Criteria of selecting beneficiary countries </a:t>
            </a:r>
            <a:endParaRPr lang="en-US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GSP can be withdrawn at any time</a:t>
            </a:r>
            <a:endParaRPr lang="en-US" sz="2400" dirty="0">
              <a:latin typeface="+mj-lt"/>
            </a:endParaRPr>
          </a:p>
          <a:p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2632</Words>
  <Application>WPS Presentation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Helvetica Neue</vt:lpstr>
      <vt:lpstr>Calibri Light</vt:lpstr>
      <vt:lpstr>Microsoft YaHei</vt:lpstr>
      <vt:lpstr>汉仪旗黑</vt:lpstr>
      <vt:lpstr>Arial Unicode MS</vt:lpstr>
      <vt:lpstr>Calibri</vt:lpstr>
      <vt:lpstr>宋体-简</vt:lpstr>
      <vt:lpstr>Office Theme</vt:lpstr>
      <vt:lpstr>Developing Countries and the World Trading System</vt:lpstr>
      <vt:lpstr>Background</vt:lpstr>
      <vt:lpstr>Part IV, GATT</vt:lpstr>
      <vt:lpstr>Part IV, GATT</vt:lpstr>
      <vt:lpstr>Part IV, GATT cont.…</vt:lpstr>
      <vt:lpstr>The Generalised System of Preferences</vt:lpstr>
      <vt:lpstr>Enabling clause</vt:lpstr>
      <vt:lpstr>GSP</vt:lpstr>
      <vt:lpstr>GSP Pitfalls…</vt:lpstr>
      <vt:lpstr>Preferential Treatment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Countries and the World Trading System</dc:title>
  <dc:creator>Winjie Siwale</dc:creator>
  <cp:lastModifiedBy>inongemutemwa</cp:lastModifiedBy>
  <cp:revision>4</cp:revision>
  <dcterms:created xsi:type="dcterms:W3CDTF">2024-01-26T06:49:22Z</dcterms:created>
  <dcterms:modified xsi:type="dcterms:W3CDTF">2024-01-26T06:49:22Z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AA30AA435C1948C5AE9E608E303F1AD3</vt:lpwstr>
  </property>
  <property fmtid="{D5CDD505-2E9C-101B-9397-08002B2CF9AE}" pid="3" name="KSOProductBuildVer">
    <vt:lpwstr>1033-5.6.0.8082</vt:lpwstr>
  </property>
</Properties>
</file>