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diagrams/colors1.xml" ContentType="application/vnd.openxmlformats-officedocument.drawingml.diagramColors+xml"/>
  <Override PartName="/ppt/diagrams/colors2.xml" ContentType="application/vnd.openxmlformats-officedocument.drawingml.diagramColors+xml"/>
  <Override PartName="/ppt/diagrams/data1.xml" ContentType="application/vnd.openxmlformats-officedocument.drawingml.diagramData+xml"/>
  <Override PartName="/ppt/diagrams/data2.xml" ContentType="application/vnd.openxmlformats-officedocument.drawingml.diagramData+xml"/>
  <Override PartName="/ppt/diagrams/drawing1.xml" ContentType="application/vnd.ms-office.drawingml.diagramDrawing+xml"/>
  <Override PartName="/ppt/diagrams/drawing2.xml" ContentType="application/vnd.ms-office.drawingml.diagramDrawing+xml"/>
  <Override PartName="/ppt/diagrams/layout1.xml" ContentType="application/vnd.openxmlformats-officedocument.drawingml.diagramLayout+xml"/>
  <Override PartName="/ppt/diagrams/layout2.xml" ContentType="application/vnd.openxmlformats-officedocument.drawingml.diagramLayout+xml"/>
  <Override PartName="/ppt/diagrams/quickStyle1.xml" ContentType="application/vnd.openxmlformats-officedocument.drawingml.diagramStyle+xml"/>
  <Override PartName="/ppt/diagrams/quickStyle2.xml" ContentType="application/vnd.openxmlformats-officedocument.drawingml.diagramStyle+xml"/>
  <Override PartName="/ppt/media/image1.svg" ContentType="image/svg+xml"/>
  <Override PartName="/ppt/media/image2.svg" ContentType="image/svg+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6" r:id="rId3"/>
    <p:sldId id="270" r:id="rId5"/>
    <p:sldId id="269" r:id="rId6"/>
    <p:sldId id="258" r:id="rId7"/>
    <p:sldId id="278" r:id="rId8"/>
    <p:sldId id="271" r:id="rId9"/>
    <p:sldId id="265" r:id="rId10"/>
    <p:sldId id="264" r:id="rId11"/>
    <p:sldId id="272" r:id="rId12"/>
    <p:sldId id="261" r:id="rId13"/>
    <p:sldId id="260" r:id="rId14"/>
    <p:sldId id="273" r:id="rId15"/>
    <p:sldId id="274" r:id="rId16"/>
    <p:sldId id="263" r:id="rId17"/>
    <p:sldId id="275" r:id="rId18"/>
    <p:sldId id="282" r:id="rId19"/>
    <p:sldId id="276" r:id="rId20"/>
    <p:sldId id="277" r:id="rId21"/>
    <p:sldId id="279" r:id="rId22"/>
    <p:sldId id="280" r:id="rId23"/>
    <p:sldId id="281" r:id="rId24"/>
    <p:sldId id="283" r:id="rId25"/>
    <p:sldId id="284" r:id="rId26"/>
    <p:sldId id="285"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216" autoAdjust="0"/>
    <p:restoredTop sz="94660"/>
  </p:normalViewPr>
  <p:slideViewPr>
    <p:cSldViewPr snapToGrid="0">
      <p:cViewPr varScale="1">
        <p:scale>
          <a:sx n="65" d="100"/>
          <a:sy n="65" d="100"/>
        </p:scale>
        <p:origin x="66" y="4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0" Type="http://schemas.openxmlformats.org/officeDocument/2006/relationships/tableStyles" Target="tableStyles.xml"/><Relationship Id="rId3" Type="http://schemas.openxmlformats.org/officeDocument/2006/relationships/slide" Target="slides/slide1.xml"/><Relationship Id="rId29" Type="http://schemas.openxmlformats.org/officeDocument/2006/relationships/viewProps" Target="viewProps.xml"/><Relationship Id="rId28" Type="http://schemas.openxmlformats.org/officeDocument/2006/relationships/presProps" Target="presProps.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alignNode1">
    <dgm:fillClrLst meth="repeat">
      <a:schemeClr val="dk2"/>
    </dgm:fillClrLst>
    <dgm:linClrLst meth="repeat">
      <a:schemeClr val="dk2"/>
    </dgm:linClrLst>
    <dgm:effectClrLst/>
    <dgm:txLinClrLst/>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node0">
    <dgm:fillClrLst meth="repeat">
      <a:schemeClr val="dk2"/>
    </dgm:fillClrLst>
    <dgm:linClrLst meth="repeat">
      <a:schemeClr val="lt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491504C0-D703-402E-9976-14D8D99575F3}" type="doc">
      <dgm:prSet loTypeId="urn:microsoft.com/office/officeart/2005/8/layout/default" loCatId="list" qsTypeId="urn:microsoft.com/office/officeart/2005/8/quickstyle/simple1" qsCatId="simple" csTypeId="urn:microsoft.com/office/officeart/2005/8/colors/colorful5" csCatId="colorful" phldr="1"/>
      <dgm:spPr/>
      <dgm:t>
        <a:bodyPr/>
        <a:lstStyle/>
        <a:p>
          <a:endParaRPr lang="en-US"/>
        </a:p>
      </dgm:t>
    </dgm:pt>
    <dgm:pt modelId="{ACCC73E2-9C94-4BCB-B692-1C647A72E1D8}">
      <dgm:prSet custT="1"/>
      <dgm:spPr/>
      <dgm:t>
        <a:bodyPr/>
        <a:lstStyle/>
        <a:p>
          <a:r>
            <a:rPr lang="en-ZA" sz="2000" dirty="0">
              <a:latin typeface="Franklin Gothic Book" panose="020B0503020102020204" pitchFamily="34" charset="0"/>
            </a:rPr>
            <a:t>Intellectual property refers to creations of the human mind, the human intellect.</a:t>
          </a:r>
          <a:endParaRPr lang="en-US" sz="2000" dirty="0">
            <a:latin typeface="Franklin Gothic Book" panose="020B0503020102020204" pitchFamily="34" charset="0"/>
          </a:endParaRPr>
        </a:p>
      </dgm:t>
    </dgm:pt>
    <dgm:pt modelId="{47C70928-6AAE-43A6-9667-13F7C8B3A858}" cxnId="{33A83155-31A9-4688-B20D-AADF86737519}" type="parTrans">
      <dgm:prSet/>
      <dgm:spPr/>
      <dgm:t>
        <a:bodyPr/>
        <a:lstStyle/>
        <a:p>
          <a:endParaRPr lang="en-US"/>
        </a:p>
      </dgm:t>
    </dgm:pt>
    <dgm:pt modelId="{4067C8BE-010E-4F9E-9931-C58164CAF43C}" cxnId="{33A83155-31A9-4688-B20D-AADF86737519}" type="sibTrans">
      <dgm:prSet/>
      <dgm:spPr/>
      <dgm:t>
        <a:bodyPr/>
        <a:lstStyle/>
        <a:p>
          <a:endParaRPr lang="en-US"/>
        </a:p>
      </dgm:t>
    </dgm:pt>
    <dgm:pt modelId="{2F0EC74B-6C53-45B5-9163-EB5CE6EAFAAA}">
      <dgm:prSet/>
      <dgm:spPr/>
      <dgm:t>
        <a:bodyPr/>
        <a:lstStyle/>
        <a:p>
          <a:r>
            <a:rPr lang="en-ZA" dirty="0">
              <a:latin typeface="Franklin Gothic Book" panose="020B0503020102020204" pitchFamily="34" charset="0"/>
            </a:rPr>
            <a:t>IP is the creative output of intellectual endeavour; an intangible asset which can be given a financial value and as such can be bought, sold, mortgaged and licensed.</a:t>
          </a:r>
          <a:endParaRPr lang="en-US" dirty="0">
            <a:latin typeface="Franklin Gothic Book" panose="020B0503020102020204" pitchFamily="34" charset="0"/>
          </a:endParaRPr>
        </a:p>
      </dgm:t>
    </dgm:pt>
    <dgm:pt modelId="{1D98AEE2-C6DD-43EB-9B49-63C72F17F3EA}" cxnId="{61CA564E-3426-4EB7-9234-66DD5C0E6029}" type="parTrans">
      <dgm:prSet/>
      <dgm:spPr/>
      <dgm:t>
        <a:bodyPr/>
        <a:lstStyle/>
        <a:p>
          <a:endParaRPr lang="en-US"/>
        </a:p>
      </dgm:t>
    </dgm:pt>
    <dgm:pt modelId="{298534CD-7B77-4A69-A150-2ADC3ED10818}" cxnId="{61CA564E-3426-4EB7-9234-66DD5C0E6029}" type="sibTrans">
      <dgm:prSet/>
      <dgm:spPr/>
      <dgm:t>
        <a:bodyPr/>
        <a:lstStyle/>
        <a:p>
          <a:endParaRPr lang="en-US"/>
        </a:p>
      </dgm:t>
    </dgm:pt>
    <dgm:pt modelId="{A6511374-88ED-4EC1-BB0C-396D8D06F679}">
      <dgm:prSet custT="1"/>
      <dgm:spPr/>
      <dgm:t>
        <a:bodyPr/>
        <a:lstStyle/>
        <a:p>
          <a:r>
            <a:rPr lang="en-ZA" sz="2000" dirty="0">
              <a:latin typeface="Franklin Gothic Book" panose="020B0503020102020204" pitchFamily="34" charset="0"/>
            </a:rPr>
            <a:t>IP rights usually take the form of a limited "exclusive right" granted under national law to a creator over the use of the creation for a certain period</a:t>
          </a:r>
          <a:endParaRPr lang="en-US" sz="2000" dirty="0">
            <a:latin typeface="Franklin Gothic Book" panose="020B0503020102020204" pitchFamily="34" charset="0"/>
          </a:endParaRPr>
        </a:p>
      </dgm:t>
    </dgm:pt>
    <dgm:pt modelId="{6E6ABB52-0A49-4D50-8FDF-585D20A6AF19}" cxnId="{4400F9A8-4124-4C67-AAD9-5D8481CE47FA}" type="parTrans">
      <dgm:prSet/>
      <dgm:spPr/>
      <dgm:t>
        <a:bodyPr/>
        <a:lstStyle/>
        <a:p>
          <a:endParaRPr lang="en-US"/>
        </a:p>
      </dgm:t>
    </dgm:pt>
    <dgm:pt modelId="{21D88381-F269-4E02-BDD7-402330045844}" cxnId="{4400F9A8-4124-4C67-AAD9-5D8481CE47FA}" type="sibTrans">
      <dgm:prSet/>
      <dgm:spPr/>
      <dgm:t>
        <a:bodyPr/>
        <a:lstStyle/>
        <a:p>
          <a:endParaRPr lang="en-US"/>
        </a:p>
      </dgm:t>
    </dgm:pt>
    <dgm:pt modelId="{0F2F7488-7317-4F44-A387-44E91015415A}">
      <dgm:prSet custT="1"/>
      <dgm:spPr/>
      <dgm:t>
        <a:bodyPr/>
        <a:lstStyle/>
        <a:p>
          <a:r>
            <a:rPr lang="en-ZA" sz="2000" dirty="0">
              <a:latin typeface="Franklin Gothic Book" panose="020B0503020102020204" pitchFamily="34" charset="0"/>
            </a:rPr>
            <a:t>IP rights are territorial rights, which means that they are valid only in the jurisdiction where they have been registered or otherwise acquired</a:t>
          </a:r>
          <a:endParaRPr lang="en-US" sz="2000" dirty="0">
            <a:latin typeface="Franklin Gothic Book" panose="020B0503020102020204" pitchFamily="34" charset="0"/>
          </a:endParaRPr>
        </a:p>
      </dgm:t>
    </dgm:pt>
    <dgm:pt modelId="{D02BEDCE-E502-48AA-86E5-8A88DB848B29}" cxnId="{3E28CC91-D785-40D9-A864-A9E598135907}" type="parTrans">
      <dgm:prSet/>
      <dgm:spPr/>
      <dgm:t>
        <a:bodyPr/>
        <a:lstStyle/>
        <a:p>
          <a:endParaRPr lang="en-US"/>
        </a:p>
      </dgm:t>
    </dgm:pt>
    <dgm:pt modelId="{C304C9C3-465E-444C-88A7-7F1BE4399487}" cxnId="{3E28CC91-D785-40D9-A864-A9E598135907}" type="sibTrans">
      <dgm:prSet/>
      <dgm:spPr/>
      <dgm:t>
        <a:bodyPr/>
        <a:lstStyle/>
        <a:p>
          <a:endParaRPr lang="en-US"/>
        </a:p>
      </dgm:t>
    </dgm:pt>
    <dgm:pt modelId="{272848D2-E4F3-42E4-8B1B-B35D64A06BB5}">
      <dgm:prSet custT="1"/>
      <dgm:spPr/>
      <dgm:t>
        <a:bodyPr/>
        <a:lstStyle/>
        <a:p>
          <a:r>
            <a:rPr lang="en-ZA" sz="2000" dirty="0">
              <a:latin typeface="Franklin Gothic Book" panose="020B0503020102020204" pitchFamily="34" charset="0"/>
            </a:rPr>
            <a:t>Industrial Property and Copyright and Related Rights are administered by PACRA</a:t>
          </a:r>
          <a:r>
            <a:rPr lang="en-ZA" sz="1900" dirty="0">
              <a:latin typeface="Franklin Gothic Book" panose="020B0503020102020204" pitchFamily="34" charset="0"/>
            </a:rPr>
            <a:t>.</a:t>
          </a:r>
          <a:endParaRPr lang="en-US" sz="1900" dirty="0">
            <a:latin typeface="Franklin Gothic Book" panose="020B0503020102020204" pitchFamily="34" charset="0"/>
          </a:endParaRPr>
        </a:p>
      </dgm:t>
    </dgm:pt>
    <dgm:pt modelId="{CAD3E6DE-5E85-400F-A805-F5281BFBD31A}" cxnId="{FEAD331E-ECF9-4E40-AD2F-8D711E2D3BCC}" type="parTrans">
      <dgm:prSet/>
      <dgm:spPr/>
      <dgm:t>
        <a:bodyPr/>
        <a:lstStyle/>
        <a:p>
          <a:endParaRPr lang="en-US"/>
        </a:p>
      </dgm:t>
    </dgm:pt>
    <dgm:pt modelId="{C29516AB-3928-4850-8539-D33B0F731B69}" cxnId="{FEAD331E-ECF9-4E40-AD2F-8D711E2D3BCC}" type="sibTrans">
      <dgm:prSet/>
      <dgm:spPr/>
      <dgm:t>
        <a:bodyPr/>
        <a:lstStyle/>
        <a:p>
          <a:endParaRPr lang="en-US"/>
        </a:p>
      </dgm:t>
    </dgm:pt>
    <dgm:pt modelId="{9EAD1800-A6BC-42B5-88F3-B03F2279F7AB}" type="pres">
      <dgm:prSet presAssocID="{491504C0-D703-402E-9976-14D8D99575F3}" presName="diagram" presStyleCnt="0">
        <dgm:presLayoutVars>
          <dgm:dir/>
          <dgm:resizeHandles val="exact"/>
        </dgm:presLayoutVars>
      </dgm:prSet>
      <dgm:spPr/>
    </dgm:pt>
    <dgm:pt modelId="{739EB44C-3AB4-4A87-8ACD-3C6F651ECD25}" type="pres">
      <dgm:prSet presAssocID="{ACCC73E2-9C94-4BCB-B692-1C647A72E1D8}" presName="node" presStyleLbl="node1" presStyleIdx="0" presStyleCnt="5" custScaleY="129472">
        <dgm:presLayoutVars>
          <dgm:bulletEnabled val="1"/>
        </dgm:presLayoutVars>
      </dgm:prSet>
      <dgm:spPr/>
    </dgm:pt>
    <dgm:pt modelId="{C33AC7C1-A9D7-44DD-AE12-CE79498C2BA8}" type="pres">
      <dgm:prSet presAssocID="{4067C8BE-010E-4F9E-9931-C58164CAF43C}" presName="sibTrans" presStyleCnt="0"/>
      <dgm:spPr/>
    </dgm:pt>
    <dgm:pt modelId="{3AC76C90-F6DB-4647-8CAF-FD1B330F2490}" type="pres">
      <dgm:prSet presAssocID="{2F0EC74B-6C53-45B5-9163-EB5CE6EAFAAA}" presName="node" presStyleLbl="node1" presStyleIdx="1" presStyleCnt="5" custScaleY="132047">
        <dgm:presLayoutVars>
          <dgm:bulletEnabled val="1"/>
        </dgm:presLayoutVars>
      </dgm:prSet>
      <dgm:spPr/>
    </dgm:pt>
    <dgm:pt modelId="{43F82AB6-3A25-48A9-AAED-BB357D2B8E5B}" type="pres">
      <dgm:prSet presAssocID="{298534CD-7B77-4A69-A150-2ADC3ED10818}" presName="sibTrans" presStyleCnt="0"/>
      <dgm:spPr/>
    </dgm:pt>
    <dgm:pt modelId="{38AE4B87-9E7C-4791-983B-C9D97803E21D}" type="pres">
      <dgm:prSet presAssocID="{A6511374-88ED-4EC1-BB0C-396D8D06F679}" presName="node" presStyleLbl="node1" presStyleIdx="2" presStyleCnt="5" custScaleY="146462">
        <dgm:presLayoutVars>
          <dgm:bulletEnabled val="1"/>
        </dgm:presLayoutVars>
      </dgm:prSet>
      <dgm:spPr/>
    </dgm:pt>
    <dgm:pt modelId="{91682C2F-C7EC-4036-9D30-F5BEAF18F6B2}" type="pres">
      <dgm:prSet presAssocID="{21D88381-F269-4E02-BDD7-402330045844}" presName="sibTrans" presStyleCnt="0"/>
      <dgm:spPr/>
    </dgm:pt>
    <dgm:pt modelId="{05B215BC-383D-4939-B327-9013EA2F741D}" type="pres">
      <dgm:prSet presAssocID="{0F2F7488-7317-4F44-A387-44E91015415A}" presName="node" presStyleLbl="node1" presStyleIdx="3" presStyleCnt="5" custScaleY="127983" custLinFactNeighborX="-245" custLinFactNeighborY="-11502">
        <dgm:presLayoutVars>
          <dgm:bulletEnabled val="1"/>
        </dgm:presLayoutVars>
      </dgm:prSet>
      <dgm:spPr/>
    </dgm:pt>
    <dgm:pt modelId="{4C89AE21-3936-411B-BDF2-A8F67FF3D0A1}" type="pres">
      <dgm:prSet presAssocID="{C304C9C3-465E-444C-88A7-7F1BE4399487}" presName="sibTrans" presStyleCnt="0"/>
      <dgm:spPr/>
    </dgm:pt>
    <dgm:pt modelId="{30E08DDA-D74D-4A95-A50B-B9E674E3628C}" type="pres">
      <dgm:prSet presAssocID="{272848D2-E4F3-42E4-8B1B-B35D64A06BB5}" presName="node" presStyleLbl="node1" presStyleIdx="4" presStyleCnt="5" custScaleY="117899" custLinFactNeighborY="-11174">
        <dgm:presLayoutVars>
          <dgm:bulletEnabled val="1"/>
        </dgm:presLayoutVars>
      </dgm:prSet>
      <dgm:spPr/>
    </dgm:pt>
  </dgm:ptLst>
  <dgm:cxnLst>
    <dgm:cxn modelId="{BBB10C01-E54F-4D43-BCA1-CE700277AF88}" type="presOf" srcId="{2F0EC74B-6C53-45B5-9163-EB5CE6EAFAAA}" destId="{3AC76C90-F6DB-4647-8CAF-FD1B330F2490}" srcOrd="0" destOrd="0" presId="urn:microsoft.com/office/officeart/2005/8/layout/default"/>
    <dgm:cxn modelId="{FEAD331E-ECF9-4E40-AD2F-8D711E2D3BCC}" srcId="{491504C0-D703-402E-9976-14D8D99575F3}" destId="{272848D2-E4F3-42E4-8B1B-B35D64A06BB5}" srcOrd="4" destOrd="0" parTransId="{CAD3E6DE-5E85-400F-A805-F5281BFBD31A}" sibTransId="{C29516AB-3928-4850-8539-D33B0F731B69}"/>
    <dgm:cxn modelId="{DB3AA740-B17A-4EB8-AD70-25C193CF586F}" type="presOf" srcId="{272848D2-E4F3-42E4-8B1B-B35D64A06BB5}" destId="{30E08DDA-D74D-4A95-A50B-B9E674E3628C}" srcOrd="0" destOrd="0" presId="urn:microsoft.com/office/officeart/2005/8/layout/default"/>
    <dgm:cxn modelId="{61CA564E-3426-4EB7-9234-66DD5C0E6029}" srcId="{491504C0-D703-402E-9976-14D8D99575F3}" destId="{2F0EC74B-6C53-45B5-9163-EB5CE6EAFAAA}" srcOrd="1" destOrd="0" parTransId="{1D98AEE2-C6DD-43EB-9B49-63C72F17F3EA}" sibTransId="{298534CD-7B77-4A69-A150-2ADC3ED10818}"/>
    <dgm:cxn modelId="{33A83155-31A9-4688-B20D-AADF86737519}" srcId="{491504C0-D703-402E-9976-14D8D99575F3}" destId="{ACCC73E2-9C94-4BCB-B692-1C647A72E1D8}" srcOrd="0" destOrd="0" parTransId="{47C70928-6AAE-43A6-9667-13F7C8B3A858}" sibTransId="{4067C8BE-010E-4F9E-9931-C58164CAF43C}"/>
    <dgm:cxn modelId="{404C2A79-A37A-498C-8B84-1A6ECE7ECE2B}" type="presOf" srcId="{0F2F7488-7317-4F44-A387-44E91015415A}" destId="{05B215BC-383D-4939-B327-9013EA2F741D}" srcOrd="0" destOrd="0" presId="urn:microsoft.com/office/officeart/2005/8/layout/default"/>
    <dgm:cxn modelId="{3E28CC91-D785-40D9-A864-A9E598135907}" srcId="{491504C0-D703-402E-9976-14D8D99575F3}" destId="{0F2F7488-7317-4F44-A387-44E91015415A}" srcOrd="3" destOrd="0" parTransId="{D02BEDCE-E502-48AA-86E5-8A88DB848B29}" sibTransId="{C304C9C3-465E-444C-88A7-7F1BE4399487}"/>
    <dgm:cxn modelId="{F3BF7A96-C6CC-4ABA-8395-B8A07DF0F217}" type="presOf" srcId="{A6511374-88ED-4EC1-BB0C-396D8D06F679}" destId="{38AE4B87-9E7C-4791-983B-C9D97803E21D}" srcOrd="0" destOrd="0" presId="urn:microsoft.com/office/officeart/2005/8/layout/default"/>
    <dgm:cxn modelId="{4400F9A8-4124-4C67-AAD9-5D8481CE47FA}" srcId="{491504C0-D703-402E-9976-14D8D99575F3}" destId="{A6511374-88ED-4EC1-BB0C-396D8D06F679}" srcOrd="2" destOrd="0" parTransId="{6E6ABB52-0A49-4D50-8FDF-585D20A6AF19}" sibTransId="{21D88381-F269-4E02-BDD7-402330045844}"/>
    <dgm:cxn modelId="{CCE87CE3-9766-48B1-AD94-7A3300170866}" type="presOf" srcId="{ACCC73E2-9C94-4BCB-B692-1C647A72E1D8}" destId="{739EB44C-3AB4-4A87-8ACD-3C6F651ECD25}" srcOrd="0" destOrd="0" presId="urn:microsoft.com/office/officeart/2005/8/layout/default"/>
    <dgm:cxn modelId="{0DF300FF-AB67-4C7B-9FA2-6A3D50A99F05}" type="presOf" srcId="{491504C0-D703-402E-9976-14D8D99575F3}" destId="{9EAD1800-A6BC-42B5-88F3-B03F2279F7AB}" srcOrd="0" destOrd="0" presId="urn:microsoft.com/office/officeart/2005/8/layout/default"/>
    <dgm:cxn modelId="{C07C39EB-F9E0-4F79-80D7-9AD5584C5EA6}" type="presParOf" srcId="{9EAD1800-A6BC-42B5-88F3-B03F2279F7AB}" destId="{739EB44C-3AB4-4A87-8ACD-3C6F651ECD25}" srcOrd="0" destOrd="0" presId="urn:microsoft.com/office/officeart/2005/8/layout/default"/>
    <dgm:cxn modelId="{049B7B2E-1040-49BC-9324-281CC7756BE1}" type="presParOf" srcId="{9EAD1800-A6BC-42B5-88F3-B03F2279F7AB}" destId="{C33AC7C1-A9D7-44DD-AE12-CE79498C2BA8}" srcOrd="1" destOrd="0" presId="urn:microsoft.com/office/officeart/2005/8/layout/default"/>
    <dgm:cxn modelId="{29A1B96E-8923-4753-9E7D-B8DEDF167085}" type="presParOf" srcId="{9EAD1800-A6BC-42B5-88F3-B03F2279F7AB}" destId="{3AC76C90-F6DB-4647-8CAF-FD1B330F2490}" srcOrd="2" destOrd="0" presId="urn:microsoft.com/office/officeart/2005/8/layout/default"/>
    <dgm:cxn modelId="{B03C4813-6647-4AAE-80B3-5BD9B0FDEC67}" type="presParOf" srcId="{9EAD1800-A6BC-42B5-88F3-B03F2279F7AB}" destId="{43F82AB6-3A25-48A9-AAED-BB357D2B8E5B}" srcOrd="3" destOrd="0" presId="urn:microsoft.com/office/officeart/2005/8/layout/default"/>
    <dgm:cxn modelId="{DA801008-9F40-41B6-BA4A-13FEF0D5B1ED}" type="presParOf" srcId="{9EAD1800-A6BC-42B5-88F3-B03F2279F7AB}" destId="{38AE4B87-9E7C-4791-983B-C9D97803E21D}" srcOrd="4" destOrd="0" presId="urn:microsoft.com/office/officeart/2005/8/layout/default"/>
    <dgm:cxn modelId="{35B39E36-B7BC-4805-AB6F-5213B96690C0}" type="presParOf" srcId="{9EAD1800-A6BC-42B5-88F3-B03F2279F7AB}" destId="{91682C2F-C7EC-4036-9D30-F5BEAF18F6B2}" srcOrd="5" destOrd="0" presId="urn:microsoft.com/office/officeart/2005/8/layout/default"/>
    <dgm:cxn modelId="{A4203731-AD8E-4B40-A155-F54B8E5DFB0F}" type="presParOf" srcId="{9EAD1800-A6BC-42B5-88F3-B03F2279F7AB}" destId="{05B215BC-383D-4939-B327-9013EA2F741D}" srcOrd="6" destOrd="0" presId="urn:microsoft.com/office/officeart/2005/8/layout/default"/>
    <dgm:cxn modelId="{0CF570F5-EB0D-4E77-A1AC-AB9DFD104820}" type="presParOf" srcId="{9EAD1800-A6BC-42B5-88F3-B03F2279F7AB}" destId="{4C89AE21-3936-411B-BDF2-A8F67FF3D0A1}" srcOrd="7" destOrd="0" presId="urn:microsoft.com/office/officeart/2005/8/layout/default"/>
    <dgm:cxn modelId="{172CF8E9-C336-4A16-B0E4-C7060BA105DF}" type="presParOf" srcId="{9EAD1800-A6BC-42B5-88F3-B03F2279F7AB}" destId="{30E08DDA-D74D-4A95-A50B-B9E674E3628C}" srcOrd="8" destOrd="0" presId="urn:microsoft.com/office/officeart/2005/8/layout/default"/>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C2AE47D-A3CD-461D-9E75-A6FB77AD5D02}" type="doc">
      <dgm:prSet loTypeId="urn:microsoft.com/office/officeart/2005/8/layout/hierarchy1" loCatId="hierarchy" qsTypeId="urn:microsoft.com/office/officeart/2005/8/quickstyle/simple1" qsCatId="simple" csTypeId="urn:microsoft.com/office/officeart/2005/8/colors/accent0_3" csCatId="mainScheme"/>
      <dgm:spPr/>
      <dgm:t>
        <a:bodyPr/>
        <a:lstStyle/>
        <a:p>
          <a:endParaRPr lang="en-US"/>
        </a:p>
      </dgm:t>
    </dgm:pt>
    <dgm:pt modelId="{23C83551-C733-4C9D-8F6C-8E04582AD24F}">
      <dgm:prSet/>
      <dgm:spPr/>
      <dgm:t>
        <a:bodyPr/>
        <a:lstStyle/>
        <a:p>
          <a:r>
            <a:rPr lang="en-GB"/>
            <a:t>The term of protection available shall not end before the expiration of a period of 20 years counted from the filing date (Article 33). An opportunity for judicial review of any decision to revoke or forfeit a patent shall be available (Article 32). </a:t>
          </a:r>
          <a:endParaRPr lang="en-US"/>
        </a:p>
      </dgm:t>
    </dgm:pt>
    <dgm:pt modelId="{17A09384-7B80-4838-A036-8DE3F4F9962E}" cxnId="{0837C864-CC12-4ABE-A35D-F7E60554B085}" type="parTrans">
      <dgm:prSet/>
      <dgm:spPr/>
      <dgm:t>
        <a:bodyPr/>
        <a:lstStyle/>
        <a:p>
          <a:endParaRPr lang="en-US"/>
        </a:p>
      </dgm:t>
    </dgm:pt>
    <dgm:pt modelId="{6872B3FD-C8BF-4D11-9BBF-8B42EBE82DCC}" cxnId="{0837C864-CC12-4ABE-A35D-F7E60554B085}" type="sibTrans">
      <dgm:prSet/>
      <dgm:spPr/>
      <dgm:t>
        <a:bodyPr/>
        <a:lstStyle/>
        <a:p>
          <a:endParaRPr lang="en-US"/>
        </a:p>
      </dgm:t>
    </dgm:pt>
    <dgm:pt modelId="{D2ADC7AA-CA4A-4D9C-BB62-A427B6C16E60}">
      <dgm:prSet/>
      <dgm:spPr/>
      <dgm:t>
        <a:bodyPr/>
        <a:lstStyle/>
        <a:p>
          <a:r>
            <a:rPr lang="en-GB"/>
            <a:t>In Zambia the current term of protection for a patent is 16 years. From date of filing, a patent is valid for 3 years and capable of renewal for further 1 year periods so that the total number of years is 16 from filing date.	</a:t>
          </a:r>
          <a:endParaRPr lang="en-US"/>
        </a:p>
      </dgm:t>
    </dgm:pt>
    <dgm:pt modelId="{645BB67C-6FED-4C26-ADC1-30F7BE58A04B}" cxnId="{73965F54-B516-4BA9-93F0-198D4100EF8F}" type="parTrans">
      <dgm:prSet/>
      <dgm:spPr/>
      <dgm:t>
        <a:bodyPr/>
        <a:lstStyle/>
        <a:p>
          <a:endParaRPr lang="en-US"/>
        </a:p>
      </dgm:t>
    </dgm:pt>
    <dgm:pt modelId="{2776E543-CCF4-438E-B2EF-FB865F5FA778}" cxnId="{73965F54-B516-4BA9-93F0-198D4100EF8F}" type="sibTrans">
      <dgm:prSet/>
      <dgm:spPr/>
      <dgm:t>
        <a:bodyPr/>
        <a:lstStyle/>
        <a:p>
          <a:endParaRPr lang="en-US"/>
        </a:p>
      </dgm:t>
    </dgm:pt>
    <dgm:pt modelId="{8364D83F-3E87-4FEC-8D7D-3F07766A0E76}" type="pres">
      <dgm:prSet presAssocID="{5C2AE47D-A3CD-461D-9E75-A6FB77AD5D02}" presName="hierChild1" presStyleCnt="0">
        <dgm:presLayoutVars>
          <dgm:chPref val="1"/>
          <dgm:dir/>
          <dgm:animOne val="branch"/>
          <dgm:animLvl val="lvl"/>
          <dgm:resizeHandles/>
        </dgm:presLayoutVars>
      </dgm:prSet>
      <dgm:spPr/>
    </dgm:pt>
    <dgm:pt modelId="{E4990190-6B20-4043-841A-F92108BF9F0C}" type="pres">
      <dgm:prSet presAssocID="{23C83551-C733-4C9D-8F6C-8E04582AD24F}" presName="hierRoot1" presStyleCnt="0"/>
      <dgm:spPr/>
    </dgm:pt>
    <dgm:pt modelId="{6D9BD057-0150-4518-ABC8-4AAE802A8F21}" type="pres">
      <dgm:prSet presAssocID="{23C83551-C733-4C9D-8F6C-8E04582AD24F}" presName="composite" presStyleCnt="0"/>
      <dgm:spPr/>
    </dgm:pt>
    <dgm:pt modelId="{0E1155B0-D100-452C-9F14-1E29268DF865}" type="pres">
      <dgm:prSet presAssocID="{23C83551-C733-4C9D-8F6C-8E04582AD24F}" presName="background" presStyleLbl="node0" presStyleIdx="0" presStyleCnt="2"/>
      <dgm:spPr/>
    </dgm:pt>
    <dgm:pt modelId="{5D77F15C-CCB5-47C8-8558-2355C0B26AF0}" type="pres">
      <dgm:prSet presAssocID="{23C83551-C733-4C9D-8F6C-8E04582AD24F}" presName="text" presStyleLbl="fgAcc0" presStyleIdx="0" presStyleCnt="2">
        <dgm:presLayoutVars>
          <dgm:chPref val="3"/>
        </dgm:presLayoutVars>
      </dgm:prSet>
      <dgm:spPr/>
    </dgm:pt>
    <dgm:pt modelId="{4466A02B-1657-42A5-AF05-6AF9FE67B438}" type="pres">
      <dgm:prSet presAssocID="{23C83551-C733-4C9D-8F6C-8E04582AD24F}" presName="hierChild2" presStyleCnt="0"/>
      <dgm:spPr/>
    </dgm:pt>
    <dgm:pt modelId="{BF5CF293-270A-49B7-B02B-7AC281E986B0}" type="pres">
      <dgm:prSet presAssocID="{D2ADC7AA-CA4A-4D9C-BB62-A427B6C16E60}" presName="hierRoot1" presStyleCnt="0"/>
      <dgm:spPr/>
    </dgm:pt>
    <dgm:pt modelId="{9103E17D-048B-4316-B2A1-1E97E970E1F7}" type="pres">
      <dgm:prSet presAssocID="{D2ADC7AA-CA4A-4D9C-BB62-A427B6C16E60}" presName="composite" presStyleCnt="0"/>
      <dgm:spPr/>
    </dgm:pt>
    <dgm:pt modelId="{E8DC571D-DFE0-472F-A388-AC6C2F8D5545}" type="pres">
      <dgm:prSet presAssocID="{D2ADC7AA-CA4A-4D9C-BB62-A427B6C16E60}" presName="background" presStyleLbl="node0" presStyleIdx="1" presStyleCnt="2"/>
      <dgm:spPr/>
    </dgm:pt>
    <dgm:pt modelId="{05A82D29-B5A8-4007-ACCB-8F5C9594CF8D}" type="pres">
      <dgm:prSet presAssocID="{D2ADC7AA-CA4A-4D9C-BB62-A427B6C16E60}" presName="text" presStyleLbl="fgAcc0" presStyleIdx="1" presStyleCnt="2">
        <dgm:presLayoutVars>
          <dgm:chPref val="3"/>
        </dgm:presLayoutVars>
      </dgm:prSet>
      <dgm:spPr/>
    </dgm:pt>
    <dgm:pt modelId="{47E29497-6891-4D15-BC56-B28F1EDD1717}" type="pres">
      <dgm:prSet presAssocID="{D2ADC7AA-CA4A-4D9C-BB62-A427B6C16E60}" presName="hierChild2" presStyleCnt="0"/>
      <dgm:spPr/>
    </dgm:pt>
  </dgm:ptLst>
  <dgm:cxnLst>
    <dgm:cxn modelId="{0837C864-CC12-4ABE-A35D-F7E60554B085}" srcId="{5C2AE47D-A3CD-461D-9E75-A6FB77AD5D02}" destId="{23C83551-C733-4C9D-8F6C-8E04582AD24F}" srcOrd="0" destOrd="0" parTransId="{17A09384-7B80-4838-A036-8DE3F4F9962E}" sibTransId="{6872B3FD-C8BF-4D11-9BBF-8B42EBE82DCC}"/>
    <dgm:cxn modelId="{73965F54-B516-4BA9-93F0-198D4100EF8F}" srcId="{5C2AE47D-A3CD-461D-9E75-A6FB77AD5D02}" destId="{D2ADC7AA-CA4A-4D9C-BB62-A427B6C16E60}" srcOrd="1" destOrd="0" parTransId="{645BB67C-6FED-4C26-ADC1-30F7BE58A04B}" sibTransId="{2776E543-CCF4-438E-B2EF-FB865F5FA778}"/>
    <dgm:cxn modelId="{4376387B-BC99-407B-86F0-D827D5225D59}" type="presOf" srcId="{5C2AE47D-A3CD-461D-9E75-A6FB77AD5D02}" destId="{8364D83F-3E87-4FEC-8D7D-3F07766A0E76}" srcOrd="0" destOrd="0" presId="urn:microsoft.com/office/officeart/2005/8/layout/hierarchy1"/>
    <dgm:cxn modelId="{2874CEA5-C7AA-42F4-A489-4BE8C6262A7A}" type="presOf" srcId="{D2ADC7AA-CA4A-4D9C-BB62-A427B6C16E60}" destId="{05A82D29-B5A8-4007-ACCB-8F5C9594CF8D}" srcOrd="0" destOrd="0" presId="urn:microsoft.com/office/officeart/2005/8/layout/hierarchy1"/>
    <dgm:cxn modelId="{B79C29B4-185F-43E4-A997-F2AAF95F5E74}" type="presOf" srcId="{23C83551-C733-4C9D-8F6C-8E04582AD24F}" destId="{5D77F15C-CCB5-47C8-8558-2355C0B26AF0}" srcOrd="0" destOrd="0" presId="urn:microsoft.com/office/officeart/2005/8/layout/hierarchy1"/>
    <dgm:cxn modelId="{68CA9D11-3935-4534-B01F-7C1661D6BBAF}" type="presParOf" srcId="{8364D83F-3E87-4FEC-8D7D-3F07766A0E76}" destId="{E4990190-6B20-4043-841A-F92108BF9F0C}" srcOrd="0" destOrd="0" presId="urn:microsoft.com/office/officeart/2005/8/layout/hierarchy1"/>
    <dgm:cxn modelId="{07F6F406-DADA-4AFF-A30E-84148946EF44}" type="presParOf" srcId="{E4990190-6B20-4043-841A-F92108BF9F0C}" destId="{6D9BD057-0150-4518-ABC8-4AAE802A8F21}" srcOrd="0" destOrd="0" presId="urn:microsoft.com/office/officeart/2005/8/layout/hierarchy1"/>
    <dgm:cxn modelId="{9B40A03B-9D50-4ECA-B099-2C53C11976F3}" type="presParOf" srcId="{6D9BD057-0150-4518-ABC8-4AAE802A8F21}" destId="{0E1155B0-D100-452C-9F14-1E29268DF865}" srcOrd="0" destOrd="0" presId="urn:microsoft.com/office/officeart/2005/8/layout/hierarchy1"/>
    <dgm:cxn modelId="{BF64863A-6E2A-4D5D-A300-A9025B236B2A}" type="presParOf" srcId="{6D9BD057-0150-4518-ABC8-4AAE802A8F21}" destId="{5D77F15C-CCB5-47C8-8558-2355C0B26AF0}" srcOrd="1" destOrd="0" presId="urn:microsoft.com/office/officeart/2005/8/layout/hierarchy1"/>
    <dgm:cxn modelId="{C82B2154-268F-4A11-B138-6F565B270DD8}" type="presParOf" srcId="{E4990190-6B20-4043-841A-F92108BF9F0C}" destId="{4466A02B-1657-42A5-AF05-6AF9FE67B438}" srcOrd="1" destOrd="0" presId="urn:microsoft.com/office/officeart/2005/8/layout/hierarchy1"/>
    <dgm:cxn modelId="{75933639-568A-4D39-B624-E837A95F2AAB}" type="presParOf" srcId="{8364D83F-3E87-4FEC-8D7D-3F07766A0E76}" destId="{BF5CF293-270A-49B7-B02B-7AC281E986B0}" srcOrd="1" destOrd="0" presId="urn:microsoft.com/office/officeart/2005/8/layout/hierarchy1"/>
    <dgm:cxn modelId="{0FC12865-EF11-45A9-B081-E1BBB48988D8}" type="presParOf" srcId="{BF5CF293-270A-49B7-B02B-7AC281E986B0}" destId="{9103E17D-048B-4316-B2A1-1E97E970E1F7}" srcOrd="0" destOrd="0" presId="urn:microsoft.com/office/officeart/2005/8/layout/hierarchy1"/>
    <dgm:cxn modelId="{F5506272-2173-4E9A-A189-8B736D1900AF}" type="presParOf" srcId="{9103E17D-048B-4316-B2A1-1E97E970E1F7}" destId="{E8DC571D-DFE0-472F-A388-AC6C2F8D5545}" srcOrd="0" destOrd="0" presId="urn:microsoft.com/office/officeart/2005/8/layout/hierarchy1"/>
    <dgm:cxn modelId="{973CA116-D6C2-483E-9053-01A66185FA3C}" type="presParOf" srcId="{9103E17D-048B-4316-B2A1-1E97E970E1F7}" destId="{05A82D29-B5A8-4007-ACCB-8F5C9594CF8D}" srcOrd="1" destOrd="0" presId="urn:microsoft.com/office/officeart/2005/8/layout/hierarchy1"/>
    <dgm:cxn modelId="{F425ED9E-73B6-42AF-9E3E-B7A6FD35DC22}" type="presParOf" srcId="{BF5CF293-270A-49B7-B02B-7AC281E986B0}" destId="{47E29497-6891-4D15-BC56-B28F1EDD1717}" srcOrd="1" destOrd="0" presId="urn:microsoft.com/office/officeart/2005/8/layout/hierarchy1"/>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Group 1"/>
      <dsp:cNvGrpSpPr/>
    </dsp:nvGrpSpPr>
    <dsp:grpSpPr>
      <a:xfrm>
        <a:off x="0" y="0"/>
        <a:ext cx="10251920" cy="5071110"/>
        <a:chOff x="0" y="0"/>
        <a:chExt cx="10251920" cy="5071110"/>
      </a:xfrm>
    </dsp:grpSpPr>
    <dsp:sp modelId="{739EB44C-3AB4-4A87-8ACD-3C6F651ECD25}">
      <dsp:nvSpPr>
        <dsp:cNvPr id="3" name="Rectangles 2"/>
        <dsp:cNvSpPr/>
      </dsp:nvSpPr>
      <dsp:spPr bwMode="white">
        <a:xfrm>
          <a:off x="496577" y="153959"/>
          <a:ext cx="2898370" cy="2251547"/>
        </a:xfrm>
        <a:prstGeom prst="rect">
          <a:avLst/>
        </a:prstGeom>
      </dsp:spPr>
      <dsp:style>
        <a:lnRef idx="2">
          <a:schemeClr val="lt1"/>
        </a:lnRef>
        <a:fillRef idx="1">
          <a:schemeClr val="accent5">
            <a:hueOff val="0"/>
            <a:satOff val="0"/>
            <a:lumOff val="0"/>
            <a:alpha val="100000"/>
          </a:schemeClr>
        </a:fillRef>
        <a:effectRef idx="0">
          <a:scrgbClr r="0" g="0" b="0"/>
        </a:effectRef>
        <a:fontRef idx="minor">
          <a:schemeClr val="lt1"/>
        </a:fontRef>
      </dsp:style>
      <dsp:txBody>
        <a:bodyPr lIns="76200" tIns="76200" rIns="76200" bIns="76200" anchor="ctr"/>
        <a:lstStyle>
          <a:lvl1pPr algn="ctr">
            <a:defRPr sz="2000"/>
          </a:lvl1pPr>
          <a:lvl2pPr marL="114300" indent="-114300" algn="ctr">
            <a:defRPr sz="1500"/>
          </a:lvl2pPr>
          <a:lvl3pPr marL="228600" indent="-114300" algn="ctr">
            <a:defRPr sz="1500"/>
          </a:lvl3pPr>
          <a:lvl4pPr marL="342900" indent="-114300" algn="ctr">
            <a:defRPr sz="1500"/>
          </a:lvl4pPr>
          <a:lvl5pPr marL="457200" indent="-114300" algn="ctr">
            <a:defRPr sz="1500"/>
          </a:lvl5pPr>
          <a:lvl6pPr marL="571500" indent="-114300" algn="ctr">
            <a:defRPr sz="1500"/>
          </a:lvl6pPr>
          <a:lvl7pPr marL="685800" indent="-114300" algn="ctr">
            <a:defRPr sz="1500"/>
          </a:lvl7pPr>
          <a:lvl8pPr marL="800100" indent="-114300" algn="ctr">
            <a:defRPr sz="1500"/>
          </a:lvl8pPr>
          <a:lvl9pPr marL="914400" indent="-114300" algn="ctr">
            <a:defRPr sz="1500"/>
          </a:lvl9pPr>
        </a:lstStyle>
        <a:p>
          <a:pPr lvl="0">
            <a:lnSpc>
              <a:spcPct val="100000"/>
            </a:lnSpc>
            <a:spcBef>
              <a:spcPct val="0"/>
            </a:spcBef>
            <a:spcAft>
              <a:spcPct val="35000"/>
            </a:spcAft>
          </a:pPr>
          <a:r>
            <a:rPr lang="en-ZA" sz="2000" dirty="0">
              <a:latin typeface="Franklin Gothic Book" panose="020B0503020102020204" pitchFamily="34" charset="0"/>
            </a:rPr>
            <a:t>Intellectual property refers to creations of the human mind, the human intellect.</a:t>
          </a:r>
          <a:endParaRPr lang="en-US" sz="2000" dirty="0">
            <a:latin typeface="Franklin Gothic Book" panose="020B0503020102020204" pitchFamily="34" charset="0"/>
          </a:endParaRPr>
        </a:p>
      </dsp:txBody>
      <dsp:txXfrm>
        <a:off x="496577" y="153959"/>
        <a:ext cx="2898370" cy="2251547"/>
      </dsp:txXfrm>
    </dsp:sp>
    <dsp:sp modelId="{3AC76C90-F6DB-4647-8CAF-FD1B330F2490}">
      <dsp:nvSpPr>
        <dsp:cNvPr id="4" name="Rectangles 3"/>
        <dsp:cNvSpPr/>
      </dsp:nvSpPr>
      <dsp:spPr bwMode="white">
        <a:xfrm>
          <a:off x="3684784" y="131569"/>
          <a:ext cx="2898370" cy="2296326"/>
        </a:xfrm>
        <a:prstGeom prst="rect">
          <a:avLst/>
        </a:prstGeom>
      </dsp:spPr>
      <dsp:style>
        <a:lnRef idx="2">
          <a:schemeClr val="lt1"/>
        </a:lnRef>
        <a:fillRef idx="1">
          <a:schemeClr val="accent5">
            <a:hueOff val="-1695000"/>
            <a:satOff val="-4313"/>
            <a:lumOff val="-2940"/>
            <a:alpha val="100000"/>
          </a:schemeClr>
        </a:fillRef>
        <a:effectRef idx="0">
          <a:scrgbClr r="0" g="0" b="0"/>
        </a:effectRef>
        <a:fontRef idx="minor">
          <a:schemeClr val="lt1"/>
        </a:fontRef>
      </dsp:style>
      <dsp:txBody>
        <a:bodyPr lIns="76200" tIns="76200" rIns="76200" bIns="76200" anchor="ctr"/>
        <a:lstStyle>
          <a:lvl1pPr algn="ctr">
            <a:defRPr sz="2000"/>
          </a:lvl1pPr>
          <a:lvl2pPr marL="114300" indent="-114300" algn="ctr">
            <a:defRPr sz="1500"/>
          </a:lvl2pPr>
          <a:lvl3pPr marL="228600" indent="-114300" algn="ctr">
            <a:defRPr sz="1500"/>
          </a:lvl3pPr>
          <a:lvl4pPr marL="342900" indent="-114300" algn="ctr">
            <a:defRPr sz="1500"/>
          </a:lvl4pPr>
          <a:lvl5pPr marL="457200" indent="-114300" algn="ctr">
            <a:defRPr sz="1500"/>
          </a:lvl5pPr>
          <a:lvl6pPr marL="571500" indent="-114300" algn="ctr">
            <a:defRPr sz="1500"/>
          </a:lvl6pPr>
          <a:lvl7pPr marL="685800" indent="-114300" algn="ctr">
            <a:defRPr sz="1500"/>
          </a:lvl7pPr>
          <a:lvl8pPr marL="800100" indent="-114300" algn="ctr">
            <a:defRPr sz="1500"/>
          </a:lvl8pPr>
          <a:lvl9pPr marL="914400" indent="-114300" algn="ctr">
            <a:defRPr sz="1500"/>
          </a:lvl9pPr>
        </a:lstStyle>
        <a:p>
          <a:pPr lvl="0">
            <a:lnSpc>
              <a:spcPct val="100000"/>
            </a:lnSpc>
            <a:spcBef>
              <a:spcPct val="0"/>
            </a:spcBef>
            <a:spcAft>
              <a:spcPct val="35000"/>
            </a:spcAft>
          </a:pPr>
          <a:r>
            <a:rPr lang="en-ZA" dirty="0">
              <a:latin typeface="Franklin Gothic Book" panose="020B0503020102020204" pitchFamily="34" charset="0"/>
            </a:rPr>
            <a:t>IP is the creative output of intellectual endeavour; an intangible asset which can be given a financial value and as such can be bought, sold, mortgaged and licensed.</a:t>
          </a:r>
          <a:endParaRPr lang="en-US" dirty="0">
            <a:latin typeface="Franklin Gothic Book" panose="020B0503020102020204" pitchFamily="34" charset="0"/>
          </a:endParaRPr>
        </a:p>
      </dsp:txBody>
      <dsp:txXfrm>
        <a:off x="3684784" y="131569"/>
        <a:ext cx="2898370" cy="2296326"/>
      </dsp:txXfrm>
    </dsp:sp>
    <dsp:sp modelId="{38AE4B87-9E7C-4791-983B-C9D97803E21D}">
      <dsp:nvSpPr>
        <dsp:cNvPr id="5" name="Rectangles 4"/>
        <dsp:cNvSpPr/>
      </dsp:nvSpPr>
      <dsp:spPr bwMode="white">
        <a:xfrm>
          <a:off x="6872991" y="6229"/>
          <a:ext cx="2898370" cy="2547006"/>
        </a:xfrm>
        <a:prstGeom prst="rect">
          <a:avLst/>
        </a:prstGeom>
      </dsp:spPr>
      <dsp:style>
        <a:lnRef idx="2">
          <a:schemeClr val="lt1"/>
        </a:lnRef>
        <a:fillRef idx="1">
          <a:schemeClr val="accent5">
            <a:hueOff val="-3390000"/>
            <a:satOff val="-8626"/>
            <a:lumOff val="-5881"/>
            <a:alpha val="100000"/>
          </a:schemeClr>
        </a:fillRef>
        <a:effectRef idx="0">
          <a:scrgbClr r="0" g="0" b="0"/>
        </a:effectRef>
        <a:fontRef idx="minor">
          <a:schemeClr val="lt1"/>
        </a:fontRef>
      </dsp:style>
      <dsp:txBody>
        <a:bodyPr lIns="76200" tIns="76200" rIns="76200" bIns="76200" anchor="ctr"/>
        <a:lstStyle>
          <a:lvl1pPr algn="ctr">
            <a:defRPr sz="2000"/>
          </a:lvl1pPr>
          <a:lvl2pPr marL="114300" indent="-114300" algn="ctr">
            <a:defRPr sz="1500"/>
          </a:lvl2pPr>
          <a:lvl3pPr marL="228600" indent="-114300" algn="ctr">
            <a:defRPr sz="1500"/>
          </a:lvl3pPr>
          <a:lvl4pPr marL="342900" indent="-114300" algn="ctr">
            <a:defRPr sz="1500"/>
          </a:lvl4pPr>
          <a:lvl5pPr marL="457200" indent="-114300" algn="ctr">
            <a:defRPr sz="1500"/>
          </a:lvl5pPr>
          <a:lvl6pPr marL="571500" indent="-114300" algn="ctr">
            <a:defRPr sz="1500"/>
          </a:lvl6pPr>
          <a:lvl7pPr marL="685800" indent="-114300" algn="ctr">
            <a:defRPr sz="1500"/>
          </a:lvl7pPr>
          <a:lvl8pPr marL="800100" indent="-114300" algn="ctr">
            <a:defRPr sz="1500"/>
          </a:lvl8pPr>
          <a:lvl9pPr marL="914400" indent="-114300" algn="ctr">
            <a:defRPr sz="1500"/>
          </a:lvl9pPr>
        </a:lstStyle>
        <a:p>
          <a:pPr lvl="0">
            <a:lnSpc>
              <a:spcPct val="100000"/>
            </a:lnSpc>
            <a:spcBef>
              <a:spcPct val="0"/>
            </a:spcBef>
            <a:spcAft>
              <a:spcPct val="35000"/>
            </a:spcAft>
          </a:pPr>
          <a:r>
            <a:rPr lang="en-ZA" sz="2000" dirty="0">
              <a:latin typeface="Franklin Gothic Book" panose="020B0503020102020204" pitchFamily="34" charset="0"/>
            </a:rPr>
            <a:t>IP rights usually take the form of a limited "exclusive right" granted under national law to a creator over the use of the creation for a certain period</a:t>
          </a:r>
          <a:endParaRPr lang="en-US" sz="2000" dirty="0">
            <a:latin typeface="Franklin Gothic Book" panose="020B0503020102020204" pitchFamily="34" charset="0"/>
          </a:endParaRPr>
        </a:p>
      </dsp:txBody>
      <dsp:txXfrm>
        <a:off x="6872991" y="6229"/>
        <a:ext cx="2898370" cy="2547006"/>
      </dsp:txXfrm>
    </dsp:sp>
    <dsp:sp modelId="{05B215BC-383D-4939-B327-9013EA2F741D}">
      <dsp:nvSpPr>
        <dsp:cNvPr id="6" name="Rectangles 5"/>
        <dsp:cNvSpPr/>
      </dsp:nvSpPr>
      <dsp:spPr bwMode="white">
        <a:xfrm>
          <a:off x="2080827" y="2638929"/>
          <a:ext cx="2898370" cy="2225652"/>
        </a:xfrm>
        <a:prstGeom prst="rect">
          <a:avLst/>
        </a:prstGeom>
      </dsp:spPr>
      <dsp:style>
        <a:lnRef idx="2">
          <a:schemeClr val="lt1"/>
        </a:lnRef>
        <a:fillRef idx="1">
          <a:schemeClr val="accent5">
            <a:hueOff val="-5085000"/>
            <a:satOff val="-12940"/>
            <a:lumOff val="-8823"/>
            <a:alpha val="100000"/>
          </a:schemeClr>
        </a:fillRef>
        <a:effectRef idx="0">
          <a:scrgbClr r="0" g="0" b="0"/>
        </a:effectRef>
        <a:fontRef idx="minor">
          <a:schemeClr val="lt1"/>
        </a:fontRef>
      </dsp:style>
      <dsp:txBody>
        <a:bodyPr lIns="76200" tIns="76200" rIns="76200" bIns="76200" anchor="ctr"/>
        <a:lstStyle>
          <a:lvl1pPr algn="ctr">
            <a:defRPr sz="2000"/>
          </a:lvl1pPr>
          <a:lvl2pPr marL="114300" indent="-114300" algn="ctr">
            <a:defRPr sz="1500"/>
          </a:lvl2pPr>
          <a:lvl3pPr marL="228600" indent="-114300" algn="ctr">
            <a:defRPr sz="1500"/>
          </a:lvl3pPr>
          <a:lvl4pPr marL="342900" indent="-114300" algn="ctr">
            <a:defRPr sz="1500"/>
          </a:lvl4pPr>
          <a:lvl5pPr marL="457200" indent="-114300" algn="ctr">
            <a:defRPr sz="1500"/>
          </a:lvl5pPr>
          <a:lvl6pPr marL="571500" indent="-114300" algn="ctr">
            <a:defRPr sz="1500"/>
          </a:lvl6pPr>
          <a:lvl7pPr marL="685800" indent="-114300" algn="ctr">
            <a:defRPr sz="1500"/>
          </a:lvl7pPr>
          <a:lvl8pPr marL="800100" indent="-114300" algn="ctr">
            <a:defRPr sz="1500"/>
          </a:lvl8pPr>
          <a:lvl9pPr marL="914400" indent="-114300" algn="ctr">
            <a:defRPr sz="1500"/>
          </a:lvl9pPr>
        </a:lstStyle>
        <a:p>
          <a:pPr lvl="0">
            <a:lnSpc>
              <a:spcPct val="100000"/>
            </a:lnSpc>
            <a:spcBef>
              <a:spcPct val="0"/>
            </a:spcBef>
            <a:spcAft>
              <a:spcPct val="35000"/>
            </a:spcAft>
          </a:pPr>
          <a:r>
            <a:rPr lang="en-ZA" sz="2000" dirty="0">
              <a:latin typeface="Franklin Gothic Book" panose="020B0503020102020204" pitchFamily="34" charset="0"/>
            </a:rPr>
            <a:t>IP rights are territorial rights, which means that they are valid only in the jurisdiction where they have been registered or otherwise acquired</a:t>
          </a:r>
          <a:endParaRPr lang="en-US" sz="2000" dirty="0">
            <a:latin typeface="Franklin Gothic Book" panose="020B0503020102020204" pitchFamily="34" charset="0"/>
          </a:endParaRPr>
        </a:p>
      </dsp:txBody>
      <dsp:txXfrm>
        <a:off x="2080827" y="2638929"/>
        <a:ext cx="2898370" cy="2225652"/>
      </dsp:txXfrm>
    </dsp:sp>
    <dsp:sp modelId="{30E08DDA-D74D-4A95-A50B-B9E674E3628C}">
      <dsp:nvSpPr>
        <dsp:cNvPr id="7" name="Rectangles 6"/>
        <dsp:cNvSpPr/>
      </dsp:nvSpPr>
      <dsp:spPr bwMode="white">
        <a:xfrm>
          <a:off x="5276135" y="2732314"/>
          <a:ext cx="2898370" cy="2050290"/>
        </a:xfrm>
        <a:prstGeom prst="rect">
          <a:avLst/>
        </a:prstGeom>
      </dsp:spPr>
      <dsp:style>
        <a:lnRef idx="2">
          <a:schemeClr val="lt1"/>
        </a:lnRef>
        <a:fillRef idx="1">
          <a:schemeClr val="accent5">
            <a:hueOff val="-6780000"/>
            <a:satOff val="-17254"/>
            <a:lumOff val="-11764"/>
            <a:alpha val="100000"/>
          </a:schemeClr>
        </a:fillRef>
        <a:effectRef idx="0">
          <a:scrgbClr r="0" g="0" b="0"/>
        </a:effectRef>
        <a:fontRef idx="minor">
          <a:schemeClr val="lt1"/>
        </a:fontRef>
      </dsp:style>
      <dsp:txBody>
        <a:bodyPr lIns="76200" tIns="76200" rIns="76200" bIns="76200" anchor="ctr"/>
        <a:lstStyle>
          <a:lvl1pPr algn="ctr">
            <a:defRPr sz="2000"/>
          </a:lvl1pPr>
          <a:lvl2pPr marL="114300" indent="-114300" algn="ctr">
            <a:defRPr sz="1500"/>
          </a:lvl2pPr>
          <a:lvl3pPr marL="228600" indent="-114300" algn="ctr">
            <a:defRPr sz="1500"/>
          </a:lvl3pPr>
          <a:lvl4pPr marL="342900" indent="-114300" algn="ctr">
            <a:defRPr sz="1500"/>
          </a:lvl4pPr>
          <a:lvl5pPr marL="457200" indent="-114300" algn="ctr">
            <a:defRPr sz="1500"/>
          </a:lvl5pPr>
          <a:lvl6pPr marL="571500" indent="-114300" algn="ctr">
            <a:defRPr sz="1500"/>
          </a:lvl6pPr>
          <a:lvl7pPr marL="685800" indent="-114300" algn="ctr">
            <a:defRPr sz="1500"/>
          </a:lvl7pPr>
          <a:lvl8pPr marL="800100" indent="-114300" algn="ctr">
            <a:defRPr sz="1500"/>
          </a:lvl8pPr>
          <a:lvl9pPr marL="914400" indent="-114300" algn="ctr">
            <a:defRPr sz="1500"/>
          </a:lvl9pPr>
        </a:lstStyle>
        <a:p>
          <a:pPr lvl="0">
            <a:lnSpc>
              <a:spcPct val="100000"/>
            </a:lnSpc>
            <a:spcBef>
              <a:spcPct val="0"/>
            </a:spcBef>
            <a:spcAft>
              <a:spcPct val="35000"/>
            </a:spcAft>
          </a:pPr>
          <a:r>
            <a:rPr lang="en-ZA" sz="2000" dirty="0">
              <a:latin typeface="Franklin Gothic Book" panose="020B0503020102020204" pitchFamily="34" charset="0"/>
            </a:rPr>
            <a:t>Industrial Property and Copyright and Related Rights are administered by PACRA</a:t>
          </a:r>
          <a:r>
            <a:rPr lang="en-ZA" sz="1900" dirty="0">
              <a:latin typeface="Franklin Gothic Book" panose="020B0503020102020204" pitchFamily="34" charset="0"/>
            </a:rPr>
            <a:t>.</a:t>
          </a:r>
          <a:endParaRPr lang="en-US" sz="1900" dirty="0">
            <a:latin typeface="Franklin Gothic Book" panose="020B0503020102020204" pitchFamily="34" charset="0"/>
          </a:endParaRPr>
        </a:p>
      </dsp:txBody>
      <dsp:txXfrm>
        <a:off x="5276135" y="2732314"/>
        <a:ext cx="2898370" cy="2050290"/>
      </dsp:txXfrm>
    </dsp:sp>
  </dsp:spTree>
</dsp:drawing>
</file>

<file path=ppt/diagrams/drawing2.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Group 1"/>
      <dsp:cNvGrpSpPr/>
    </dsp:nvGrpSpPr>
    <dsp:grpSpPr>
      <a:xfrm>
        <a:off x="0" y="0"/>
        <a:ext cx="10515600" cy="4351338"/>
        <a:chOff x="0" y="0"/>
        <a:chExt cx="10515600" cy="4351338"/>
      </a:xfrm>
    </dsp:grpSpPr>
    <dsp:sp modelId="{0E1155B0-D100-452C-9F14-1E29268DF865}">
      <dsp:nvSpPr>
        <dsp:cNvPr id="3" name="Rounded Rectangle 2"/>
        <dsp:cNvSpPr/>
      </dsp:nvSpPr>
      <dsp:spPr bwMode="white">
        <a:xfrm>
          <a:off x="0" y="506943"/>
          <a:ext cx="4506686" cy="2861745"/>
        </a:xfrm>
        <a:prstGeom prst="roundRect">
          <a:avLst>
            <a:gd name="adj" fmla="val 10000"/>
          </a:avLst>
        </a:prstGeom>
      </dsp:spPr>
      <dsp:style>
        <a:lnRef idx="2">
          <a:schemeClr val="lt2"/>
        </a:lnRef>
        <a:fillRef idx="1">
          <a:schemeClr val="dk2"/>
        </a:fillRef>
        <a:effectRef idx="0">
          <a:scrgbClr r="0" g="0" b="0"/>
        </a:effectRef>
        <a:fontRef idx="minor">
          <a:schemeClr val="lt1"/>
        </a:fontRef>
      </dsp:style>
      <dsp:txXfrm>
        <a:off x="0" y="506943"/>
        <a:ext cx="4506686" cy="2861745"/>
      </dsp:txXfrm>
    </dsp:sp>
    <dsp:sp modelId="{5D77F15C-CCB5-47C8-8558-2355C0B26AF0}">
      <dsp:nvSpPr>
        <dsp:cNvPr id="4" name="Rounded Rectangle 3"/>
        <dsp:cNvSpPr/>
      </dsp:nvSpPr>
      <dsp:spPr bwMode="white">
        <a:xfrm>
          <a:off x="500743" y="982649"/>
          <a:ext cx="4506686" cy="2861745"/>
        </a:xfrm>
        <a:prstGeom prst="roundRect">
          <a:avLst>
            <a:gd name="adj" fmla="val 10000"/>
          </a:avLst>
        </a:prstGeom>
      </dsp:spPr>
      <dsp:style>
        <a:lnRef idx="2">
          <a:schemeClr val="dk2"/>
        </a:lnRef>
        <a:fillRef idx="1">
          <a:schemeClr val="lt2">
            <a:alpha val="90000"/>
          </a:schemeClr>
        </a:fillRef>
        <a:effectRef idx="0">
          <a:scrgbClr r="0" g="0" b="0"/>
        </a:effectRef>
        <a:fontRef idx="minor"/>
      </dsp:style>
      <dsp:txBody>
        <a:bodyPr lIns="83820" tIns="83820" rIns="83820" bIns="83820" anchor="ctr"/>
        <a:lstStyle>
          <a:lvl1pPr algn="ctr">
            <a:defRPr sz="2200"/>
          </a:lvl1pPr>
          <a:lvl2pPr marL="171450" indent="-171450" algn="ctr">
            <a:defRPr sz="1700"/>
          </a:lvl2pPr>
          <a:lvl3pPr marL="342900" indent="-171450" algn="ctr">
            <a:defRPr sz="1700"/>
          </a:lvl3pPr>
          <a:lvl4pPr marL="514350" indent="-171450" algn="ctr">
            <a:defRPr sz="1700"/>
          </a:lvl4pPr>
          <a:lvl5pPr marL="685800" indent="-171450" algn="ctr">
            <a:defRPr sz="1700"/>
          </a:lvl5pPr>
          <a:lvl6pPr marL="857250" indent="-171450" algn="ctr">
            <a:defRPr sz="1700"/>
          </a:lvl6pPr>
          <a:lvl7pPr marL="1028700" indent="-171450" algn="ctr">
            <a:defRPr sz="1700"/>
          </a:lvl7pPr>
          <a:lvl8pPr marL="1200150" indent="-171450" algn="ctr">
            <a:defRPr sz="1700"/>
          </a:lvl8pPr>
          <a:lvl9pPr marL="1371600" indent="-171450" algn="ctr">
            <a:defRPr sz="1700"/>
          </a:lvl9pPr>
        </a:lstStyle>
        <a:p>
          <a:pPr lvl="0">
            <a:lnSpc>
              <a:spcPct val="100000"/>
            </a:lnSpc>
            <a:spcBef>
              <a:spcPct val="0"/>
            </a:spcBef>
            <a:spcAft>
              <a:spcPct val="35000"/>
            </a:spcAft>
          </a:pPr>
          <a:r>
            <a:rPr lang="en-GB">
              <a:solidFill>
                <a:schemeClr val="dk1"/>
              </a:solidFill>
            </a:rPr>
            <a:t>The term of protection available shall not end before the expiration of a period of 20 years counted from the filing date (Article 33). An opportunity for judicial review of any decision to revoke or forfeit a patent shall be available (Article 32). </a:t>
          </a:r>
          <a:endParaRPr lang="en-US">
            <a:solidFill>
              <a:schemeClr val="dk1"/>
            </a:solidFill>
          </a:endParaRPr>
        </a:p>
      </dsp:txBody>
      <dsp:txXfrm>
        <a:off x="500743" y="982649"/>
        <a:ext cx="4506686" cy="2861745"/>
      </dsp:txXfrm>
    </dsp:sp>
    <dsp:sp modelId="{E8DC571D-DFE0-472F-A388-AC6C2F8D5545}">
      <dsp:nvSpPr>
        <dsp:cNvPr id="5" name="Rounded Rectangle 4"/>
        <dsp:cNvSpPr/>
      </dsp:nvSpPr>
      <dsp:spPr bwMode="white">
        <a:xfrm>
          <a:off x="5508171" y="506943"/>
          <a:ext cx="4506686" cy="2861745"/>
        </a:xfrm>
        <a:prstGeom prst="roundRect">
          <a:avLst>
            <a:gd name="adj" fmla="val 10000"/>
          </a:avLst>
        </a:prstGeom>
      </dsp:spPr>
      <dsp:style>
        <a:lnRef idx="2">
          <a:schemeClr val="lt2"/>
        </a:lnRef>
        <a:fillRef idx="1">
          <a:schemeClr val="dk2"/>
        </a:fillRef>
        <a:effectRef idx="0">
          <a:scrgbClr r="0" g="0" b="0"/>
        </a:effectRef>
        <a:fontRef idx="minor">
          <a:schemeClr val="lt1"/>
        </a:fontRef>
      </dsp:style>
      <dsp:txXfrm>
        <a:off x="5508171" y="506943"/>
        <a:ext cx="4506686" cy="2861745"/>
      </dsp:txXfrm>
    </dsp:sp>
    <dsp:sp modelId="{05A82D29-B5A8-4007-ACCB-8F5C9594CF8D}">
      <dsp:nvSpPr>
        <dsp:cNvPr id="6" name="Rounded Rectangle 5"/>
        <dsp:cNvSpPr/>
      </dsp:nvSpPr>
      <dsp:spPr bwMode="white">
        <a:xfrm>
          <a:off x="6008914" y="982649"/>
          <a:ext cx="4506686" cy="2861745"/>
        </a:xfrm>
        <a:prstGeom prst="roundRect">
          <a:avLst>
            <a:gd name="adj" fmla="val 10000"/>
          </a:avLst>
        </a:prstGeom>
      </dsp:spPr>
      <dsp:style>
        <a:lnRef idx="2">
          <a:schemeClr val="dk2"/>
        </a:lnRef>
        <a:fillRef idx="1">
          <a:schemeClr val="lt2">
            <a:alpha val="90000"/>
          </a:schemeClr>
        </a:fillRef>
        <a:effectRef idx="0">
          <a:scrgbClr r="0" g="0" b="0"/>
        </a:effectRef>
        <a:fontRef idx="minor"/>
      </dsp:style>
      <dsp:txBody>
        <a:bodyPr lIns="83820" tIns="83820" rIns="83820" bIns="83820" anchor="ctr"/>
        <a:lstStyle>
          <a:lvl1pPr algn="ctr">
            <a:defRPr sz="2200"/>
          </a:lvl1pPr>
          <a:lvl2pPr marL="171450" indent="-171450" algn="ctr">
            <a:defRPr sz="1700"/>
          </a:lvl2pPr>
          <a:lvl3pPr marL="342900" indent="-171450" algn="ctr">
            <a:defRPr sz="1700"/>
          </a:lvl3pPr>
          <a:lvl4pPr marL="514350" indent="-171450" algn="ctr">
            <a:defRPr sz="1700"/>
          </a:lvl4pPr>
          <a:lvl5pPr marL="685800" indent="-171450" algn="ctr">
            <a:defRPr sz="1700"/>
          </a:lvl5pPr>
          <a:lvl6pPr marL="857250" indent="-171450" algn="ctr">
            <a:defRPr sz="1700"/>
          </a:lvl6pPr>
          <a:lvl7pPr marL="1028700" indent="-171450" algn="ctr">
            <a:defRPr sz="1700"/>
          </a:lvl7pPr>
          <a:lvl8pPr marL="1200150" indent="-171450" algn="ctr">
            <a:defRPr sz="1700"/>
          </a:lvl8pPr>
          <a:lvl9pPr marL="1371600" indent="-171450" algn="ctr">
            <a:defRPr sz="1700"/>
          </a:lvl9pPr>
        </a:lstStyle>
        <a:p>
          <a:pPr lvl="0">
            <a:lnSpc>
              <a:spcPct val="100000"/>
            </a:lnSpc>
            <a:spcBef>
              <a:spcPct val="0"/>
            </a:spcBef>
            <a:spcAft>
              <a:spcPct val="35000"/>
            </a:spcAft>
          </a:pPr>
          <a:r>
            <a:rPr lang="en-GB">
              <a:solidFill>
                <a:schemeClr val="dk1"/>
              </a:solidFill>
            </a:rPr>
            <a:t>In Zambia the current term of protection for a patent is 16 years. From date of filing, a patent is valid for 3 years and capable of renewal for further 1 year periods so that the total number of years is 16 from filing date.	</a:t>
          </a:r>
          <a:endParaRPr lang="en-US">
            <a:solidFill>
              <a:schemeClr val="dk1"/>
            </a:solidFill>
          </a:endParaRPr>
        </a:p>
      </dsp:txBody>
      <dsp:txXfrm>
        <a:off x="6008914" y="982649"/>
        <a:ext cx="4506686" cy="2861745"/>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off" val="ctr"/>
          <dgm:param type="contDir" val="sameDir"/>
          <dgm:param type="grDir" val="tL"/>
          <dgm:param type="flowDir" val="row"/>
        </dgm:alg>
      </dgm:if>
      <dgm:else name="Name2">
        <dgm:alg type="snake">
          <dgm:param type="off" val="ctr"/>
          <dgm:param type="contDir" val="sameDir"/>
          <dgm:param type="grDir" val="tR"/>
          <dgm:param type="flowDir" val="row"/>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srcNode" val="background"/>
                    <dgm:param type="dstNode" val="background2"/>
                    <dgm:param type="dim" val="1D"/>
                    <dgm:param type="endSty" val="noArr"/>
                    <dgm:param type="connRout" val="bend"/>
                    <dgm:param type="begPts" val="bCtr"/>
                    <dgm:param type="endPts" val="tCtr"/>
                    <dgm:param type="bendPt" val="end"/>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srcNode" val="background2"/>
                            <dgm:param type="dstNode" val="background3"/>
                            <dgm:param type="dim" val="1D"/>
                            <dgm:param type="endSty" val="noArr"/>
                            <dgm:param type="connRout" val="bend"/>
                            <dgm:param type="begPts" val="bCtr"/>
                            <dgm:param type="endPts" val="tCtr"/>
                            <dgm:param type="bendPt" val="end"/>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srcNode" val="background3"/>
                                        <dgm:param type="dstNode" val="background4"/>
                                        <dgm:param type="dim" val="1D"/>
                                        <dgm:param type="endSty" val="noArr"/>
                                        <dgm:param type="connRout" val="bend"/>
                                        <dgm:param type="begPts" val="bCtr"/>
                                        <dgm:param type="endPts" val="tCtr"/>
                                        <dgm:param type="bendPt" val="end"/>
                                      </dgm:alg>
                                    </dgm:if>
                                    <dgm:else name="Name26">
                                      <dgm:alg type="conn">
                                        <dgm:param type="srcNode" val="background4"/>
                                        <dgm:param type="dstNode" val="background4"/>
                                        <dgm:param type="dim" val="1D"/>
                                        <dgm:param type="endSty" val="noArr"/>
                                        <dgm:param type="connRout" val="bend"/>
                                        <dgm:param type="begPts" val="bCtr"/>
                                        <dgm:param type="endPts" val="tCtr"/>
                                        <dgm:param type="bendPt" val="end"/>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0286690-8097-4E41-83EB-3F02C2E163B5}" type="datetimeFigureOut">
              <a:rPr lang="en-ZA" smtClean="0"/>
            </a:fld>
            <a:endParaRPr lang="en-Z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Z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Z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Z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ECF324-B107-4C93-B286-821D67F41D90}" type="slidenum">
              <a:rPr lang="en-ZA" smtClean="0"/>
            </a:fld>
            <a:endParaRPr lang="en-Z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p:nvPr>
            <p:ph type="sldImg" idx="2"/>
          </p:nvPr>
        </p:nvSpPr>
        <p:spPr/>
      </p:sp>
      <p:sp>
        <p:nvSpPr>
          <p:cNvPr id="3" name="Text Placeholder 2"/>
          <p:cNvSpPr/>
          <p:nvPr>
            <p:ph type="body" idx="3"/>
          </p:nvPr>
        </p:nvSpPr>
        <p:spPr/>
        <p:txBody>
          <a:bodyPr/>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p:sp>
      <p:sp>
        <p:nvSpPr>
          <p:cNvPr id="54275"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Arial" panose="020B0604020202020204" pitchFamily="34" charset="0"/>
                <a:cs typeface="Arial" panose="020B0604020202020204" pitchFamily="34" charset="0"/>
              </a:rPr>
              <a:t>A patent in the law is a property right and hence, can be gifted, inherited, assigned, sold or licensed</a:t>
            </a:r>
            <a:endParaRPr lang="en-US" altLang="en-US">
              <a:latin typeface="Arial" panose="020B0604020202020204" pitchFamily="34" charset="0"/>
              <a:cs typeface="Arial" panose="020B0604020202020204" pitchFamily="34" charset="0"/>
            </a:endParaRPr>
          </a:p>
          <a:p>
            <a:pPr eaLnBrk="1" hangingPunct="1"/>
            <a:r>
              <a:rPr lang="en-US" altLang="en-US">
                <a:latin typeface="Arial" panose="020B0604020202020204" pitchFamily="34" charset="0"/>
                <a:cs typeface="Arial" panose="020B0604020202020204" pitchFamily="34" charset="0"/>
              </a:rPr>
              <a:t>Indian Patent Act 1970.</a:t>
            </a:r>
            <a:endParaRPr lang="en-US" altLang="en-US">
              <a:latin typeface="Arial" panose="020B0604020202020204" pitchFamily="34" charset="0"/>
              <a:cs typeface="Arial" panose="020B0604020202020204" pitchFamily="34" charset="0"/>
            </a:endParaRPr>
          </a:p>
        </p:txBody>
      </p:sp>
      <p:sp>
        <p:nvSpPr>
          <p:cNvPr id="54276"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cs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pPr>
            <a:fld id="{1E179A82-EF85-4B00-B364-82C4B2058751}" type="slidenum">
              <a:rPr lang="en-US" altLang="en-US"/>
            </a:fld>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p:sp>
      <p:sp>
        <p:nvSpPr>
          <p:cNvPr id="54275"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Arial" panose="020B0604020202020204" pitchFamily="34" charset="0"/>
                <a:cs typeface="Arial" panose="020B0604020202020204" pitchFamily="34" charset="0"/>
              </a:rPr>
              <a:t>A patent in the law is a property right and hence, can be gifted, inherited, assigned, sold or licensed</a:t>
            </a:r>
            <a:endParaRPr lang="en-US" altLang="en-US">
              <a:latin typeface="Arial" panose="020B0604020202020204" pitchFamily="34" charset="0"/>
              <a:cs typeface="Arial" panose="020B0604020202020204" pitchFamily="34" charset="0"/>
            </a:endParaRPr>
          </a:p>
          <a:p>
            <a:pPr eaLnBrk="1" hangingPunct="1"/>
            <a:r>
              <a:rPr lang="en-US" altLang="en-US">
                <a:latin typeface="Arial" panose="020B0604020202020204" pitchFamily="34" charset="0"/>
                <a:cs typeface="Arial" panose="020B0604020202020204" pitchFamily="34" charset="0"/>
              </a:rPr>
              <a:t>Indian Patent Act 1970.</a:t>
            </a:r>
            <a:endParaRPr lang="en-US" altLang="en-US">
              <a:latin typeface="Arial" panose="020B0604020202020204" pitchFamily="34" charset="0"/>
              <a:cs typeface="Arial" panose="020B0604020202020204" pitchFamily="34" charset="0"/>
            </a:endParaRPr>
          </a:p>
        </p:txBody>
      </p:sp>
      <p:sp>
        <p:nvSpPr>
          <p:cNvPr id="54276"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cs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pPr>
            <a:fld id="{1E179A82-EF85-4B00-B364-82C4B2058751}" type="slidenum">
              <a:rPr lang="en-US" altLang="en-US"/>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p:sp>
      <p:sp>
        <p:nvSpPr>
          <p:cNvPr id="49155"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Arial" panose="020B0604020202020204" pitchFamily="34" charset="0"/>
                <a:cs typeface="Arial" panose="020B0604020202020204" pitchFamily="34" charset="0"/>
              </a:rPr>
              <a:t>It is an attempt to </a:t>
            </a:r>
            <a:r>
              <a:rPr lang="en-US" altLang="en-US">
                <a:solidFill>
                  <a:srgbClr val="FF66CC"/>
                </a:solidFill>
                <a:latin typeface="Arial" panose="020B0604020202020204" pitchFamily="34" charset="0"/>
                <a:cs typeface="Arial" panose="020B0604020202020204" pitchFamily="34" charset="0"/>
              </a:rPr>
              <a:t>narrow the gaps </a:t>
            </a:r>
            <a:r>
              <a:rPr lang="en-US" altLang="en-US">
                <a:latin typeface="Arial" panose="020B0604020202020204" pitchFamily="34" charset="0"/>
                <a:cs typeface="Arial" panose="020B0604020202020204" pitchFamily="34" charset="0"/>
              </a:rPr>
              <a:t>in the way these rights are protected around the world, and to bring them under common international rules. </a:t>
            </a:r>
            <a:endParaRPr lang="en-US" altLang="en-US">
              <a:latin typeface="Arial" panose="020B0604020202020204" pitchFamily="34" charset="0"/>
              <a:cs typeface="Arial" panose="020B0604020202020204" pitchFamily="34" charset="0"/>
            </a:endParaRPr>
          </a:p>
          <a:p>
            <a:pPr eaLnBrk="1" hangingPunct="1"/>
            <a:endParaRPr lang="en-US" altLang="en-US">
              <a:latin typeface="Arial" panose="020B0604020202020204" pitchFamily="34" charset="0"/>
              <a:cs typeface="Arial" panose="020B0604020202020204" pitchFamily="34" charset="0"/>
            </a:endParaRPr>
          </a:p>
        </p:txBody>
      </p:sp>
      <p:sp>
        <p:nvSpPr>
          <p:cNvPr id="49156"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cs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pPr>
            <a:fld id="{804E6C10-636D-40AF-ADB9-FE6C75B3FD45}" type="slidenum">
              <a:rPr lang="en-US" altLang="en-US"/>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p:sp>
      <p:sp>
        <p:nvSpPr>
          <p:cNvPr id="48131"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
        <p:nvSpPr>
          <p:cNvPr id="48132"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cs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pPr>
            <a:fld id="{D3B45FB5-01B6-4B88-8D56-7D06D6A7A8C8}" type="slidenum">
              <a:rPr lang="en-US" altLang="en-US"/>
            </a:fld>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p:sp>
      <p:sp>
        <p:nvSpPr>
          <p:cNvPr id="53251"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Arial" panose="020B0604020202020204" pitchFamily="34" charset="0"/>
                <a:cs typeface="Arial" panose="020B0604020202020204" pitchFamily="34" charset="0"/>
              </a:rPr>
              <a:t>These rights are awarded by the State and are monopoly rights implying that no one can use these rights without the consent of the right holder. It is important to know that these rights have to be renewed from time to time for keeping them in force except in case of copyright and trade secrets. IPR can be assigned, gifted, sold and licensed like any other property. Unlike other moveable and immoveable</a:t>
            </a:r>
            <a:endParaRPr lang="en-US" altLang="en-US">
              <a:latin typeface="Arial" panose="020B0604020202020204" pitchFamily="34" charset="0"/>
              <a:cs typeface="Arial" panose="020B0604020202020204" pitchFamily="34" charset="0"/>
            </a:endParaRPr>
          </a:p>
          <a:p>
            <a:pPr eaLnBrk="1" hangingPunct="1"/>
            <a:r>
              <a:rPr lang="en-US" altLang="en-US">
                <a:latin typeface="Arial" panose="020B0604020202020204" pitchFamily="34" charset="0"/>
                <a:cs typeface="Arial" panose="020B0604020202020204" pitchFamily="34" charset="0"/>
              </a:rPr>
              <a:t>properties, these rights can be simultaneously held in many countries at the same time.</a:t>
            </a:r>
            <a:endParaRPr lang="en-US" altLang="en-US">
              <a:latin typeface="Arial" panose="020B0604020202020204" pitchFamily="34" charset="0"/>
              <a:cs typeface="Arial" panose="020B0604020202020204" pitchFamily="34" charset="0"/>
            </a:endParaRPr>
          </a:p>
        </p:txBody>
      </p:sp>
      <p:sp>
        <p:nvSpPr>
          <p:cNvPr id="53252"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cs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pPr>
            <a:fld id="{7A038CBA-3419-4D25-8B05-B5D32B1D6380}" type="slidenum">
              <a:rPr lang="en-US" altLang="en-US"/>
            </a:fld>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p:sp>
      <p:sp>
        <p:nvSpPr>
          <p:cNvPr id="51203"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
        <p:nvSpPr>
          <p:cNvPr id="51204"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cs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pPr>
            <a:fld id="{9310E451-6C7B-4971-A803-F38E73A3C641}" type="slidenum">
              <a:rPr lang="en-US" altLang="en-US"/>
            </a:fld>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p:sp>
      <p:sp>
        <p:nvSpPr>
          <p:cNvPr id="52227"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Arial" panose="020B0604020202020204" pitchFamily="34" charset="0"/>
                <a:cs typeface="Arial" panose="020B0604020202020204" pitchFamily="34" charset="0"/>
              </a:rPr>
              <a:t>IPR have fixed term except trademark and geographical indications, which can have indefinite life provided these are renewed after a stipulated time specified in the law by paying official fees. Trade secrets also have an infinite life but they don’t have to be renewed. </a:t>
            </a:r>
            <a:endParaRPr lang="en-US" altLang="en-US">
              <a:latin typeface="Arial" panose="020B0604020202020204" pitchFamily="34" charset="0"/>
              <a:cs typeface="Arial" panose="020B0604020202020204" pitchFamily="34" charset="0"/>
            </a:endParaRPr>
          </a:p>
        </p:txBody>
      </p:sp>
      <p:sp>
        <p:nvSpPr>
          <p:cNvPr id="52228"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cs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pPr>
            <a:fld id="{9987A966-A73B-4493-BD62-A53A8FA6B5B0}" type="slidenum">
              <a:rPr lang="en-US" altLang="en-US"/>
            </a:fld>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p:sp>
      <p:sp>
        <p:nvSpPr>
          <p:cNvPr id="54275"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Arial" panose="020B0604020202020204" pitchFamily="34" charset="0"/>
                <a:cs typeface="Arial" panose="020B0604020202020204" pitchFamily="34" charset="0"/>
              </a:rPr>
              <a:t>A patent in the law is a property right and hence, can be gifted, inherited, assigned, sold or licensed</a:t>
            </a:r>
            <a:endParaRPr lang="en-US" altLang="en-US">
              <a:latin typeface="Arial" panose="020B0604020202020204" pitchFamily="34" charset="0"/>
              <a:cs typeface="Arial" panose="020B0604020202020204" pitchFamily="34" charset="0"/>
            </a:endParaRPr>
          </a:p>
          <a:p>
            <a:pPr eaLnBrk="1" hangingPunct="1"/>
            <a:r>
              <a:rPr lang="en-US" altLang="en-US">
                <a:latin typeface="Arial" panose="020B0604020202020204" pitchFamily="34" charset="0"/>
                <a:cs typeface="Arial" panose="020B0604020202020204" pitchFamily="34" charset="0"/>
              </a:rPr>
              <a:t>Indian Patent Act 1970.</a:t>
            </a:r>
            <a:endParaRPr lang="en-US" altLang="en-US">
              <a:latin typeface="Arial" panose="020B0604020202020204" pitchFamily="34" charset="0"/>
              <a:cs typeface="Arial" panose="020B0604020202020204" pitchFamily="34" charset="0"/>
            </a:endParaRPr>
          </a:p>
        </p:txBody>
      </p:sp>
      <p:sp>
        <p:nvSpPr>
          <p:cNvPr id="54276"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cs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pPr>
            <a:fld id="{1E179A82-EF85-4B00-B364-82C4B2058751}" type="slidenum">
              <a:rPr lang="en-US" altLang="en-US"/>
            </a:fld>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p:sp>
      <p:sp>
        <p:nvSpPr>
          <p:cNvPr id="54275"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Arial" panose="020B0604020202020204" pitchFamily="34" charset="0"/>
                <a:cs typeface="Arial" panose="020B0604020202020204" pitchFamily="34" charset="0"/>
              </a:rPr>
              <a:t>A patent in the law is a property right and hence, can be gifted, inherited, assigned, sold or licensed</a:t>
            </a:r>
            <a:endParaRPr lang="en-US" altLang="en-US">
              <a:latin typeface="Arial" panose="020B0604020202020204" pitchFamily="34" charset="0"/>
              <a:cs typeface="Arial" panose="020B0604020202020204" pitchFamily="34" charset="0"/>
            </a:endParaRPr>
          </a:p>
          <a:p>
            <a:pPr eaLnBrk="1" hangingPunct="1"/>
            <a:r>
              <a:rPr lang="en-US" altLang="en-US">
                <a:latin typeface="Arial" panose="020B0604020202020204" pitchFamily="34" charset="0"/>
                <a:cs typeface="Arial" panose="020B0604020202020204" pitchFamily="34" charset="0"/>
              </a:rPr>
              <a:t>Indian Patent Act 1970.</a:t>
            </a:r>
            <a:endParaRPr lang="en-US" altLang="en-US">
              <a:latin typeface="Arial" panose="020B0604020202020204" pitchFamily="34" charset="0"/>
              <a:cs typeface="Arial" panose="020B0604020202020204" pitchFamily="34" charset="0"/>
            </a:endParaRPr>
          </a:p>
        </p:txBody>
      </p:sp>
      <p:sp>
        <p:nvSpPr>
          <p:cNvPr id="54276"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cs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pPr>
            <a:fld id="{1E179A82-EF85-4B00-B364-82C4B2058751}" type="slidenum">
              <a:rPr lang="en-US" altLang="en-US"/>
            </a:fld>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p:sp>
      <p:sp>
        <p:nvSpPr>
          <p:cNvPr id="54275"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Arial" panose="020B0604020202020204" pitchFamily="34" charset="0"/>
                <a:cs typeface="Arial" panose="020B0604020202020204" pitchFamily="34" charset="0"/>
              </a:rPr>
              <a:t>A patent in the law is a property right and hence, can be gifted, inherited, assigned, sold or licensed</a:t>
            </a:r>
            <a:endParaRPr lang="en-US" altLang="en-US">
              <a:latin typeface="Arial" panose="020B0604020202020204" pitchFamily="34" charset="0"/>
              <a:cs typeface="Arial" panose="020B0604020202020204" pitchFamily="34" charset="0"/>
            </a:endParaRPr>
          </a:p>
          <a:p>
            <a:pPr eaLnBrk="1" hangingPunct="1"/>
            <a:r>
              <a:rPr lang="en-US" altLang="en-US">
                <a:latin typeface="Arial" panose="020B0604020202020204" pitchFamily="34" charset="0"/>
                <a:cs typeface="Arial" panose="020B0604020202020204" pitchFamily="34" charset="0"/>
              </a:rPr>
              <a:t>Indian Patent Act 1970.</a:t>
            </a:r>
            <a:endParaRPr lang="en-US" altLang="en-US">
              <a:latin typeface="Arial" panose="020B0604020202020204" pitchFamily="34" charset="0"/>
              <a:cs typeface="Arial" panose="020B0604020202020204" pitchFamily="34" charset="0"/>
            </a:endParaRPr>
          </a:p>
        </p:txBody>
      </p:sp>
      <p:sp>
        <p:nvSpPr>
          <p:cNvPr id="54276"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cs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pPr>
            <a:fld id="{1E179A82-EF85-4B00-B364-82C4B2058751}" type="slidenum">
              <a:rPr lang="en-US" altLang="en-US"/>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ZA"/>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ZA"/>
          </a:p>
        </p:txBody>
      </p:sp>
      <p:sp>
        <p:nvSpPr>
          <p:cNvPr id="4" name="Date Placeholder 3"/>
          <p:cNvSpPr>
            <a:spLocks noGrp="1"/>
          </p:cNvSpPr>
          <p:nvPr>
            <p:ph type="dt" sz="half" idx="10"/>
          </p:nvPr>
        </p:nvSpPr>
        <p:spPr/>
        <p:txBody>
          <a:bodyPr/>
          <a:lstStyle/>
          <a:p>
            <a:fld id="{885A1312-CFAD-464F-8430-B30571A30331}" type="datetimeFigureOut">
              <a:rPr lang="en-ZA" smtClean="0"/>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729E0751-9BF9-43AA-9284-4B2B09DCDC2A}" type="slidenum">
              <a:rPr lang="en-ZA" smtClean="0"/>
            </a:fld>
            <a:endParaRPr lang="en-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ZA"/>
          </a:p>
        </p:txBody>
      </p:sp>
      <p:sp>
        <p:nvSpPr>
          <p:cNvPr id="4" name="Date Placeholder 3"/>
          <p:cNvSpPr>
            <a:spLocks noGrp="1"/>
          </p:cNvSpPr>
          <p:nvPr>
            <p:ph type="dt" sz="half" idx="10"/>
          </p:nvPr>
        </p:nvSpPr>
        <p:spPr/>
        <p:txBody>
          <a:bodyPr/>
          <a:lstStyle/>
          <a:p>
            <a:fld id="{885A1312-CFAD-464F-8430-B30571A30331}" type="datetimeFigureOut">
              <a:rPr lang="en-ZA" smtClean="0"/>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729E0751-9BF9-43AA-9284-4B2B09DCDC2A}" type="slidenum">
              <a:rPr lang="en-ZA" smtClean="0"/>
            </a:fld>
            <a:endParaRPr lang="en-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ZA"/>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ZA"/>
          </a:p>
        </p:txBody>
      </p:sp>
      <p:sp>
        <p:nvSpPr>
          <p:cNvPr id="4" name="Date Placeholder 3"/>
          <p:cNvSpPr>
            <a:spLocks noGrp="1"/>
          </p:cNvSpPr>
          <p:nvPr>
            <p:ph type="dt" sz="half" idx="10"/>
          </p:nvPr>
        </p:nvSpPr>
        <p:spPr/>
        <p:txBody>
          <a:bodyPr/>
          <a:lstStyle/>
          <a:p>
            <a:fld id="{885A1312-CFAD-464F-8430-B30571A30331}" type="datetimeFigureOut">
              <a:rPr lang="en-ZA" smtClean="0"/>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729E0751-9BF9-43AA-9284-4B2B09DCDC2A}" type="slidenum">
              <a:rPr lang="en-ZA" smtClean="0"/>
            </a:fld>
            <a:endParaRPr lang="en-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ZA"/>
          </a:p>
        </p:txBody>
      </p:sp>
      <p:sp>
        <p:nvSpPr>
          <p:cNvPr id="4" name="Date Placeholder 3"/>
          <p:cNvSpPr>
            <a:spLocks noGrp="1"/>
          </p:cNvSpPr>
          <p:nvPr>
            <p:ph type="dt" sz="half" idx="10"/>
          </p:nvPr>
        </p:nvSpPr>
        <p:spPr/>
        <p:txBody>
          <a:bodyPr/>
          <a:lstStyle/>
          <a:p>
            <a:fld id="{885A1312-CFAD-464F-8430-B30571A30331}" type="datetimeFigureOut">
              <a:rPr lang="en-ZA" smtClean="0"/>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729E0751-9BF9-43AA-9284-4B2B09DCDC2A}" type="slidenum">
              <a:rPr lang="en-ZA" smtClean="0"/>
            </a:fld>
            <a:endParaRPr lang="en-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ZA"/>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lstStyle/>
          <a:p>
            <a:fld id="{885A1312-CFAD-464F-8430-B30571A30331}" type="datetimeFigureOut">
              <a:rPr lang="en-ZA" smtClean="0"/>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729E0751-9BF9-43AA-9284-4B2B09DCDC2A}" type="slidenum">
              <a:rPr lang="en-ZA" smtClean="0"/>
            </a:fld>
            <a:endParaRPr lang="en-Z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ZA"/>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ZA"/>
          </a:p>
        </p:txBody>
      </p:sp>
      <p:sp>
        <p:nvSpPr>
          <p:cNvPr id="5" name="Date Placeholder 4"/>
          <p:cNvSpPr>
            <a:spLocks noGrp="1"/>
          </p:cNvSpPr>
          <p:nvPr>
            <p:ph type="dt" sz="half" idx="10"/>
          </p:nvPr>
        </p:nvSpPr>
        <p:spPr/>
        <p:txBody>
          <a:bodyPr/>
          <a:lstStyle/>
          <a:p>
            <a:fld id="{885A1312-CFAD-464F-8430-B30571A30331}" type="datetimeFigureOut">
              <a:rPr lang="en-ZA" smtClean="0"/>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729E0751-9BF9-43AA-9284-4B2B09DCDC2A}" type="slidenum">
              <a:rPr lang="en-ZA" smtClean="0"/>
            </a:fld>
            <a:endParaRPr lang="en-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ZA"/>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ZA"/>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ZA"/>
          </a:p>
        </p:txBody>
      </p:sp>
      <p:sp>
        <p:nvSpPr>
          <p:cNvPr id="7" name="Date Placeholder 6"/>
          <p:cNvSpPr>
            <a:spLocks noGrp="1"/>
          </p:cNvSpPr>
          <p:nvPr>
            <p:ph type="dt" sz="half" idx="10"/>
          </p:nvPr>
        </p:nvSpPr>
        <p:spPr/>
        <p:txBody>
          <a:bodyPr/>
          <a:lstStyle/>
          <a:p>
            <a:fld id="{885A1312-CFAD-464F-8430-B30571A30331}" type="datetimeFigureOut">
              <a:rPr lang="en-ZA" smtClean="0"/>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729E0751-9BF9-43AA-9284-4B2B09DCDC2A}" type="slidenum">
              <a:rPr lang="en-ZA" smtClean="0"/>
            </a:fld>
            <a:endParaRPr lang="en-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Date Placeholder 2"/>
          <p:cNvSpPr>
            <a:spLocks noGrp="1"/>
          </p:cNvSpPr>
          <p:nvPr>
            <p:ph type="dt" sz="half" idx="10"/>
          </p:nvPr>
        </p:nvSpPr>
        <p:spPr/>
        <p:txBody>
          <a:bodyPr/>
          <a:lstStyle/>
          <a:p>
            <a:fld id="{885A1312-CFAD-464F-8430-B30571A30331}" type="datetimeFigureOut">
              <a:rPr lang="en-ZA" smtClean="0"/>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729E0751-9BF9-43AA-9284-4B2B09DCDC2A}" type="slidenum">
              <a:rPr lang="en-ZA" smtClean="0"/>
            </a:fld>
            <a:endParaRPr lang="en-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5A1312-CFAD-464F-8430-B30571A30331}" type="datetimeFigureOut">
              <a:rPr lang="en-ZA" smtClean="0"/>
            </a:fld>
            <a:endParaRPr lang="en-ZA"/>
          </a:p>
        </p:txBody>
      </p:sp>
      <p:sp>
        <p:nvSpPr>
          <p:cNvPr id="3" name="Footer Placeholder 2"/>
          <p:cNvSpPr>
            <a:spLocks noGrp="1"/>
          </p:cNvSpPr>
          <p:nvPr>
            <p:ph type="ftr" sz="quarter" idx="11"/>
          </p:nvPr>
        </p:nvSpPr>
        <p:spPr/>
        <p:txBody>
          <a:bodyPr/>
          <a:lstStyle/>
          <a:p>
            <a:endParaRPr lang="en-ZA"/>
          </a:p>
        </p:txBody>
      </p:sp>
      <p:sp>
        <p:nvSpPr>
          <p:cNvPr id="4" name="Slide Number Placeholder 3"/>
          <p:cNvSpPr>
            <a:spLocks noGrp="1"/>
          </p:cNvSpPr>
          <p:nvPr>
            <p:ph type="sldNum" sz="quarter" idx="12"/>
          </p:nvPr>
        </p:nvSpPr>
        <p:spPr/>
        <p:txBody>
          <a:bodyPr/>
          <a:lstStyle/>
          <a:p>
            <a:fld id="{729E0751-9BF9-43AA-9284-4B2B09DCDC2A}" type="slidenum">
              <a:rPr lang="en-ZA" smtClean="0"/>
            </a:fld>
            <a:endParaRPr lang="en-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Z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885A1312-CFAD-464F-8430-B30571A30331}" type="datetimeFigureOut">
              <a:rPr lang="en-ZA" smtClean="0"/>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729E0751-9BF9-43AA-9284-4B2B09DCDC2A}" type="slidenum">
              <a:rPr lang="en-ZA" smtClean="0"/>
            </a:fld>
            <a:endParaRPr lang="en-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885A1312-CFAD-464F-8430-B30571A30331}" type="datetimeFigureOut">
              <a:rPr lang="en-ZA" smtClean="0"/>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729E0751-9BF9-43AA-9284-4B2B09DCDC2A}" type="slidenum">
              <a:rPr lang="en-ZA" smtClean="0"/>
            </a:fld>
            <a:endParaRPr lang="en-ZA"/>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ZA"/>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ZA"/>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5A1312-CFAD-464F-8430-B30571A30331}" type="datetimeFigureOut">
              <a:rPr lang="en-ZA" smtClean="0"/>
            </a:fld>
            <a:endParaRPr lang="en-ZA"/>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9E0751-9BF9-43AA-9284-4B2B09DCDC2A}" type="slidenum">
              <a:rPr lang="en-ZA" smtClean="0"/>
            </a:fld>
            <a:endParaRPr lang="en-Z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4" Type="http://schemas.openxmlformats.org/officeDocument/2006/relationships/notesSlide" Target="../notesSlides/notesSlide7.xml"/><Relationship Id="rId3" Type="http://schemas.openxmlformats.org/officeDocument/2006/relationships/slideLayout" Target="../slideLayouts/slideLayout2.xml"/><Relationship Id="rId2" Type="http://schemas.openxmlformats.org/officeDocument/2006/relationships/image" Target="../media/image2.svg"/><Relationship Id="rId1" Type="http://schemas.openxmlformats.org/officeDocument/2006/relationships/image" Target="../media/image2.png"/></Relationships>
</file>

<file path=ppt/slides/_rels/slide13.xml.rels><?xml version="1.0" encoding="UTF-8" standalone="yes"?>
<Relationships xmlns="http://schemas.openxmlformats.org/package/2006/relationships"><Relationship Id="rId4" Type="http://schemas.openxmlformats.org/officeDocument/2006/relationships/notesSlide" Target="../notesSlides/notesSlide8.xml"/><Relationship Id="rId3" Type="http://schemas.openxmlformats.org/officeDocument/2006/relationships/slideLayout" Target="../slideLayouts/slideLayout2.xml"/><Relationship Id="rId2" Type="http://schemas.openxmlformats.org/officeDocument/2006/relationships/image" Target="../media/image2.svg"/><Relationship Id="rId1" Type="http://schemas.openxmlformats.org/officeDocument/2006/relationships/image" Target="../media/image2.png"/></Relationships>
</file>

<file path=ppt/slides/_rels/slide14.xml.rels><?xml version="1.0" encoding="UTF-8" standalone="yes"?>
<Relationships xmlns="http://schemas.openxmlformats.org/package/2006/relationships"><Relationship Id="rId4" Type="http://schemas.openxmlformats.org/officeDocument/2006/relationships/notesSlide" Target="../notesSlides/notesSlide9.xml"/><Relationship Id="rId3" Type="http://schemas.openxmlformats.org/officeDocument/2006/relationships/slideLayout" Target="../slideLayouts/slideLayout2.xml"/><Relationship Id="rId2" Type="http://schemas.openxmlformats.org/officeDocument/2006/relationships/image" Target="../media/image2.svg"/><Relationship Id="rId1" Type="http://schemas.openxmlformats.org/officeDocument/2006/relationships/image" Target="../media/image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2.xml"/><Relationship Id="rId4" Type="http://schemas.openxmlformats.org/officeDocument/2006/relationships/diagramColors" Target="../diagrams/colors2.xml"/><Relationship Id="rId3" Type="http://schemas.openxmlformats.org/officeDocument/2006/relationships/diagramQuickStyle" Target="../diagrams/quickStyle2.xml"/><Relationship Id="rId2" Type="http://schemas.openxmlformats.org/officeDocument/2006/relationships/diagramLayout" Target="../diagrams/layout2.xml"/><Relationship Id="rId1" Type="http://schemas.openxmlformats.org/officeDocument/2006/relationships/diagramData" Target="../diagrams/data2.xml"/></Relationships>
</file>

<file path=ppt/slides/_rels/slide17.xml.rels><?xml version="1.0" encoding="UTF-8" standalone="yes"?>
<Relationships xmlns="http://schemas.openxmlformats.org/package/2006/relationships"><Relationship Id="rId4" Type="http://schemas.openxmlformats.org/officeDocument/2006/relationships/notesSlide" Target="../notesSlides/notesSlide10.xml"/><Relationship Id="rId3" Type="http://schemas.openxmlformats.org/officeDocument/2006/relationships/slideLayout" Target="../slideLayouts/slideLayout2.xml"/><Relationship Id="rId2" Type="http://schemas.openxmlformats.org/officeDocument/2006/relationships/image" Target="../media/image4.emf"/><Relationship Id="rId1" Type="http://schemas.openxmlformats.org/officeDocument/2006/relationships/image" Target="../media/image3.emf"/></Relationships>
</file>

<file path=ppt/slides/_rels/slide18.xml.rels><?xml version="1.0" encoding="UTF-8" standalone="yes"?>
<Relationships xmlns="http://schemas.openxmlformats.org/package/2006/relationships"><Relationship Id="rId4" Type="http://schemas.openxmlformats.org/officeDocument/2006/relationships/notesSlide" Target="../notesSlides/notesSlide11.xml"/><Relationship Id="rId3" Type="http://schemas.openxmlformats.org/officeDocument/2006/relationships/slideLayout" Target="../slideLayouts/slideLayout2.xml"/><Relationship Id="rId2" Type="http://schemas.openxmlformats.org/officeDocument/2006/relationships/image" Target="../media/image2.svg"/><Relationship Id="rId1" Type="http://schemas.openxmlformats.org/officeDocument/2006/relationships/image" Target="../media/image2.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4" Type="http://schemas.openxmlformats.org/officeDocument/2006/relationships/notesSlide" Target="../notesSlides/notesSlide2.xml"/><Relationship Id="rId3" Type="http://schemas.openxmlformats.org/officeDocument/2006/relationships/slideLayout" Target="../slideLayouts/slideLayout2.xml"/><Relationship Id="rId2" Type="http://schemas.openxmlformats.org/officeDocument/2006/relationships/image" Target="../media/image1.svg"/><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1.xml"/><Relationship Id="rId4" Type="http://schemas.openxmlformats.org/officeDocument/2006/relationships/diagramColors" Target="../diagrams/colors1.xml"/><Relationship Id="rId3" Type="http://schemas.openxmlformats.org/officeDocument/2006/relationships/diagramQuickStyle" Target="../diagrams/quickStyle1.xml"/><Relationship Id="rId2" Type="http://schemas.openxmlformats.org/officeDocument/2006/relationships/diagramLayout" Target="../diagrams/layout1.xml"/><Relationship Id="rId1" Type="http://schemas.openxmlformats.org/officeDocument/2006/relationships/diagramData" Target="../diagrams/data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2" name="Rectangle 24"/>
          <p:cNvSpPr>
            <a:spLocks noGrp="1" noRot="1" noChangeAspect="1" noMove="1" noResize="1" noEditPoints="1" noAdjustHandles="1" noChangeArrowheads="1" noChangeShapeType="1" noTextEdit="1"/>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Freeform: Shape 26"/>
          <p:cNvSpPr>
            <a:spLocks noGrp="1" noRot="1" noChangeAspect="1" noMove="1" noResize="1" noEditPoints="1" noAdjustHandles="1" noChangeArrowheads="1" noChangeShapeType="1" noTextEdit="1"/>
          </p:cNvSpPr>
          <p:nvPr/>
        </p:nvSpPr>
        <p:spPr>
          <a:xfrm>
            <a:off x="4715124" y="0"/>
            <a:ext cx="7476877" cy="6858000"/>
          </a:xfrm>
          <a:custGeom>
            <a:avLst/>
            <a:gdLst>
              <a:gd name="connsiteX0" fmla="*/ 637332 w 7476877"/>
              <a:gd name="connsiteY0" fmla="*/ 4332728 h 6858000"/>
              <a:gd name="connsiteX1" fmla="*/ 1576347 w 7476877"/>
              <a:gd name="connsiteY1" fmla="*/ 4332728 h 6858000"/>
              <a:gd name="connsiteX2" fmla="*/ 1720345 w 7476877"/>
              <a:gd name="connsiteY2" fmla="*/ 4419228 h 6858000"/>
              <a:gd name="connsiteX3" fmla="*/ 2190864 w 7476877"/>
              <a:gd name="connsiteY3" fmla="*/ 5245095 h 6858000"/>
              <a:gd name="connsiteX4" fmla="*/ 2190864 w 7476877"/>
              <a:gd name="connsiteY4" fmla="*/ 5413976 h 6858000"/>
              <a:gd name="connsiteX5" fmla="*/ 1720345 w 7476877"/>
              <a:gd name="connsiteY5" fmla="*/ 6239844 h 6858000"/>
              <a:gd name="connsiteX6" fmla="*/ 1576347 w 7476877"/>
              <a:gd name="connsiteY6" fmla="*/ 6326343 h 6858000"/>
              <a:gd name="connsiteX7" fmla="*/ 637332 w 7476877"/>
              <a:gd name="connsiteY7" fmla="*/ 6326343 h 6858000"/>
              <a:gd name="connsiteX8" fmla="*/ 491309 w 7476877"/>
              <a:gd name="connsiteY8" fmla="*/ 6239844 h 6858000"/>
              <a:gd name="connsiteX9" fmla="*/ 22817 w 7476877"/>
              <a:gd name="connsiteY9" fmla="*/ 5413976 h 6858000"/>
              <a:gd name="connsiteX10" fmla="*/ 22817 w 7476877"/>
              <a:gd name="connsiteY10" fmla="*/ 5245095 h 6858000"/>
              <a:gd name="connsiteX11" fmla="*/ 491309 w 7476877"/>
              <a:gd name="connsiteY11" fmla="*/ 4419228 h 6858000"/>
              <a:gd name="connsiteX12" fmla="*/ 637332 w 7476877"/>
              <a:gd name="connsiteY12" fmla="*/ 4332728 h 6858000"/>
              <a:gd name="connsiteX13" fmla="*/ 3853980 w 7476877"/>
              <a:gd name="connsiteY13" fmla="*/ 0 h 6858000"/>
              <a:gd name="connsiteX14" fmla="*/ 5043644 w 7476877"/>
              <a:gd name="connsiteY14" fmla="*/ 0 h 6858000"/>
              <a:gd name="connsiteX15" fmla="*/ 5083740 w 7476877"/>
              <a:gd name="connsiteY15" fmla="*/ 70378 h 6858000"/>
              <a:gd name="connsiteX16" fmla="*/ 5225307 w 7476877"/>
              <a:gd name="connsiteY16" fmla="*/ 318859 h 6858000"/>
              <a:gd name="connsiteX17" fmla="*/ 5225307 w 7476877"/>
              <a:gd name="connsiteY17" fmla="*/ 577503 h 6858000"/>
              <a:gd name="connsiteX18" fmla="*/ 4504695 w 7476877"/>
              <a:gd name="connsiteY18" fmla="*/ 1842337 h 6858000"/>
              <a:gd name="connsiteX19" fmla="*/ 4284162 w 7476877"/>
              <a:gd name="connsiteY19" fmla="*/ 1974811 h 6858000"/>
              <a:gd name="connsiteX20" fmla="*/ 2846045 w 7476877"/>
              <a:gd name="connsiteY20" fmla="*/ 1974811 h 6858000"/>
              <a:gd name="connsiteX21" fmla="*/ 2778342 w 7476877"/>
              <a:gd name="connsiteY21" fmla="*/ 1965645 h 6858000"/>
              <a:gd name="connsiteX22" fmla="*/ 2731777 w 7476877"/>
              <a:gd name="connsiteY22" fmla="*/ 1945746 h 6858000"/>
              <a:gd name="connsiteX23" fmla="*/ 2760233 w 7476877"/>
              <a:gd name="connsiteY23" fmla="*/ 1895581 h 6858000"/>
              <a:gd name="connsiteX24" fmla="*/ 3768459 w 7476877"/>
              <a:gd name="connsiteY24" fmla="*/ 118263 h 6858000"/>
              <a:gd name="connsiteX25" fmla="*/ 3819932 w 7476877"/>
              <a:gd name="connsiteY25" fmla="*/ 39732 h 6858000"/>
              <a:gd name="connsiteX26" fmla="*/ 1880237 w 7476877"/>
              <a:gd name="connsiteY26" fmla="*/ 0 h 6858000"/>
              <a:gd name="connsiteX27" fmla="*/ 2102124 w 7476877"/>
              <a:gd name="connsiteY27" fmla="*/ 0 h 6858000"/>
              <a:gd name="connsiteX28" fmla="*/ 2086946 w 7476877"/>
              <a:gd name="connsiteY28" fmla="*/ 26756 h 6858000"/>
              <a:gd name="connsiteX29" fmla="*/ 1911773 w 7476877"/>
              <a:gd name="connsiteY29" fmla="*/ 335552 h 6858000"/>
              <a:gd name="connsiteX30" fmla="*/ 1911773 w 7476877"/>
              <a:gd name="connsiteY30" fmla="*/ 594199 h 6858000"/>
              <a:gd name="connsiteX31" fmla="*/ 2629280 w 7476877"/>
              <a:gd name="connsiteY31" fmla="*/ 1859030 h 6858000"/>
              <a:gd name="connsiteX32" fmla="*/ 2723627 w 7476877"/>
              <a:gd name="connsiteY32" fmla="*/ 1956020 h 6858000"/>
              <a:gd name="connsiteX33" fmla="*/ 2734544 w 7476877"/>
              <a:gd name="connsiteY33" fmla="*/ 1960685 h 6858000"/>
              <a:gd name="connsiteX34" fmla="*/ 2676021 w 7476877"/>
              <a:gd name="connsiteY34" fmla="*/ 2063851 h 6858000"/>
              <a:gd name="connsiteX35" fmla="*/ 2632495 w 7476877"/>
              <a:gd name="connsiteY35" fmla="*/ 2140578 h 6858000"/>
              <a:gd name="connsiteX36" fmla="*/ 2677641 w 7476877"/>
              <a:gd name="connsiteY36" fmla="*/ 2159871 h 6858000"/>
              <a:gd name="connsiteX37" fmla="*/ 2754009 w 7476877"/>
              <a:gd name="connsiteY37" fmla="*/ 2170210 h 6858000"/>
              <a:gd name="connsiteX38" fmla="*/ 4376198 w 7476877"/>
              <a:gd name="connsiteY38" fmla="*/ 2170210 h 6858000"/>
              <a:gd name="connsiteX39" fmla="*/ 4624956 w 7476877"/>
              <a:gd name="connsiteY39" fmla="*/ 2020780 h 6858000"/>
              <a:gd name="connsiteX40" fmla="*/ 5437803 w 7476877"/>
              <a:gd name="connsiteY40" fmla="*/ 594055 h 6858000"/>
              <a:gd name="connsiteX41" fmla="*/ 5437803 w 7476877"/>
              <a:gd name="connsiteY41" fmla="*/ 302307 h 6858000"/>
              <a:gd name="connsiteX42" fmla="*/ 5294722 w 7476877"/>
              <a:gd name="connsiteY42" fmla="*/ 51168 h 6858000"/>
              <a:gd name="connsiteX43" fmla="*/ 5265570 w 7476877"/>
              <a:gd name="connsiteY43" fmla="*/ 0 h 6858000"/>
              <a:gd name="connsiteX44" fmla="*/ 7476877 w 7476877"/>
              <a:gd name="connsiteY44" fmla="*/ 0 h 6858000"/>
              <a:gd name="connsiteX45" fmla="*/ 7476877 w 7476877"/>
              <a:gd name="connsiteY45" fmla="*/ 6858000 h 6858000"/>
              <a:gd name="connsiteX46" fmla="*/ 3343303 w 7476877"/>
              <a:gd name="connsiteY46" fmla="*/ 6858000 h 6858000"/>
              <a:gd name="connsiteX47" fmla="*/ 3297958 w 7476877"/>
              <a:gd name="connsiteY47" fmla="*/ 6778065 h 6858000"/>
              <a:gd name="connsiteX48" fmla="*/ 1841286 w 7476877"/>
              <a:gd name="connsiteY48" fmla="*/ 4210218 h 6858000"/>
              <a:gd name="connsiteX49" fmla="*/ 1841286 w 7476877"/>
              <a:gd name="connsiteY49" fmla="*/ 3515516 h 6858000"/>
              <a:gd name="connsiteX50" fmla="*/ 2556859 w 7476877"/>
              <a:gd name="connsiteY50" fmla="*/ 2254092 h 6858000"/>
              <a:gd name="connsiteX51" fmla="*/ 2617166 w 7476877"/>
              <a:gd name="connsiteY51" fmla="*/ 2147787 h 6858000"/>
              <a:gd name="connsiteX52" fmla="*/ 2615044 w 7476877"/>
              <a:gd name="connsiteY52" fmla="*/ 2146880 h 6858000"/>
              <a:gd name="connsiteX53" fmla="*/ 2508620 w 7476877"/>
              <a:gd name="connsiteY53" fmla="*/ 2037473 h 6858000"/>
              <a:gd name="connsiteX54" fmla="*/ 1699276 w 7476877"/>
              <a:gd name="connsiteY54" fmla="*/ 610749 h 6858000"/>
              <a:gd name="connsiteX55" fmla="*/ 1699276 w 7476877"/>
              <a:gd name="connsiteY55" fmla="*/ 319000 h 6858000"/>
              <a:gd name="connsiteX56" fmla="*/ 1843322 w 7476877"/>
              <a:gd name="connsiteY56" fmla="*/ 6507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7476877" h="6858000">
                <a:moveTo>
                  <a:pt x="637332" y="4332728"/>
                </a:moveTo>
                <a:cubicBezTo>
                  <a:pt x="637332" y="4332728"/>
                  <a:pt x="637332" y="4332728"/>
                  <a:pt x="1576347" y="4332728"/>
                </a:cubicBezTo>
                <a:cubicBezTo>
                  <a:pt x="1635163" y="4332728"/>
                  <a:pt x="1691949" y="4365681"/>
                  <a:pt x="1720345" y="4419228"/>
                </a:cubicBezTo>
                <a:cubicBezTo>
                  <a:pt x="1720345" y="4419228"/>
                  <a:pt x="1720345" y="4419228"/>
                  <a:pt x="2190864" y="5245095"/>
                </a:cubicBezTo>
                <a:cubicBezTo>
                  <a:pt x="2221287" y="5296583"/>
                  <a:pt x="2221287" y="5362488"/>
                  <a:pt x="2190864" y="5413976"/>
                </a:cubicBezTo>
                <a:cubicBezTo>
                  <a:pt x="2190864" y="5413976"/>
                  <a:pt x="2190864" y="5413976"/>
                  <a:pt x="1720345" y="6239844"/>
                </a:cubicBezTo>
                <a:cubicBezTo>
                  <a:pt x="1691949" y="6293391"/>
                  <a:pt x="1635163" y="6326343"/>
                  <a:pt x="1576347" y="6326343"/>
                </a:cubicBezTo>
                <a:cubicBezTo>
                  <a:pt x="1576347" y="6326343"/>
                  <a:pt x="1576347" y="6326343"/>
                  <a:pt x="637332" y="6326343"/>
                </a:cubicBezTo>
                <a:cubicBezTo>
                  <a:pt x="576490" y="6326343"/>
                  <a:pt x="521732" y="6293391"/>
                  <a:pt x="491309" y="6239844"/>
                </a:cubicBezTo>
                <a:cubicBezTo>
                  <a:pt x="491309" y="6239844"/>
                  <a:pt x="491309" y="6239844"/>
                  <a:pt x="22817" y="5413976"/>
                </a:cubicBezTo>
                <a:cubicBezTo>
                  <a:pt x="-7605" y="5362488"/>
                  <a:pt x="-7605" y="5296583"/>
                  <a:pt x="22817" y="5245095"/>
                </a:cubicBezTo>
                <a:cubicBezTo>
                  <a:pt x="22817" y="5245095"/>
                  <a:pt x="22817" y="5245095"/>
                  <a:pt x="491309" y="4419228"/>
                </a:cubicBezTo>
                <a:cubicBezTo>
                  <a:pt x="521732" y="4365681"/>
                  <a:pt x="576490" y="4332728"/>
                  <a:pt x="637332" y="4332728"/>
                </a:cubicBezTo>
                <a:close/>
                <a:moveTo>
                  <a:pt x="3853980" y="0"/>
                </a:moveTo>
                <a:lnTo>
                  <a:pt x="5043644" y="0"/>
                </a:lnTo>
                <a:lnTo>
                  <a:pt x="5083740" y="70378"/>
                </a:lnTo>
                <a:cubicBezTo>
                  <a:pt x="5127533" y="147245"/>
                  <a:pt x="5174639" y="229925"/>
                  <a:pt x="5225307" y="318859"/>
                </a:cubicBezTo>
                <a:cubicBezTo>
                  <a:pt x="5271897" y="397715"/>
                  <a:pt x="5271897" y="498649"/>
                  <a:pt x="5225307" y="577503"/>
                </a:cubicBezTo>
                <a:cubicBezTo>
                  <a:pt x="5225307" y="577503"/>
                  <a:pt x="5225307" y="577503"/>
                  <a:pt x="4504695" y="1842337"/>
                </a:cubicBezTo>
                <a:cubicBezTo>
                  <a:pt x="4461209" y="1924345"/>
                  <a:pt x="4374239" y="1974811"/>
                  <a:pt x="4284162" y="1974811"/>
                </a:cubicBezTo>
                <a:cubicBezTo>
                  <a:pt x="4284162" y="1974811"/>
                  <a:pt x="4284162" y="1974811"/>
                  <a:pt x="2846045" y="1974811"/>
                </a:cubicBezTo>
                <a:cubicBezTo>
                  <a:pt x="2822750" y="1974811"/>
                  <a:pt x="2800035" y="1971656"/>
                  <a:pt x="2778342" y="1965645"/>
                </a:cubicBezTo>
                <a:lnTo>
                  <a:pt x="2731777" y="1945746"/>
                </a:lnTo>
                <a:lnTo>
                  <a:pt x="2760233" y="1895581"/>
                </a:lnTo>
                <a:cubicBezTo>
                  <a:pt x="3017539" y="1441999"/>
                  <a:pt x="3346890" y="861413"/>
                  <a:pt x="3768459" y="118263"/>
                </a:cubicBezTo>
                <a:cubicBezTo>
                  <a:pt x="3784101" y="90729"/>
                  <a:pt x="3801308" y="64519"/>
                  <a:pt x="3819932" y="39732"/>
                </a:cubicBezTo>
                <a:close/>
                <a:moveTo>
                  <a:pt x="1880237" y="0"/>
                </a:moveTo>
                <a:lnTo>
                  <a:pt x="2102124" y="0"/>
                </a:lnTo>
                <a:lnTo>
                  <a:pt x="2086946" y="26756"/>
                </a:lnTo>
                <a:cubicBezTo>
                  <a:pt x="1911773" y="335552"/>
                  <a:pt x="1911773" y="335552"/>
                  <a:pt x="1911773" y="335552"/>
                </a:cubicBezTo>
                <a:cubicBezTo>
                  <a:pt x="1865182" y="414408"/>
                  <a:pt x="1865182" y="515344"/>
                  <a:pt x="1911773" y="594199"/>
                </a:cubicBezTo>
                <a:cubicBezTo>
                  <a:pt x="2629280" y="1859030"/>
                  <a:pt x="2629280" y="1859030"/>
                  <a:pt x="2629280" y="1859030"/>
                </a:cubicBezTo>
                <a:cubicBezTo>
                  <a:pt x="2652576" y="1900035"/>
                  <a:pt x="2685189" y="1933154"/>
                  <a:pt x="2723627" y="1956020"/>
                </a:cubicBezTo>
                <a:lnTo>
                  <a:pt x="2734544" y="1960685"/>
                </a:lnTo>
                <a:lnTo>
                  <a:pt x="2676021" y="2063851"/>
                </a:lnTo>
                <a:lnTo>
                  <a:pt x="2632495" y="2140578"/>
                </a:lnTo>
                <a:lnTo>
                  <a:pt x="2677641" y="2159871"/>
                </a:lnTo>
                <a:cubicBezTo>
                  <a:pt x="2702113" y="2166652"/>
                  <a:pt x="2727732" y="2170210"/>
                  <a:pt x="2754009" y="2170210"/>
                </a:cubicBezTo>
                <a:cubicBezTo>
                  <a:pt x="4376198" y="2170210"/>
                  <a:pt x="4376198" y="2170210"/>
                  <a:pt x="4376198" y="2170210"/>
                </a:cubicBezTo>
                <a:cubicBezTo>
                  <a:pt x="4477805" y="2170210"/>
                  <a:pt x="4575904" y="2113286"/>
                  <a:pt x="4624956" y="2020780"/>
                </a:cubicBezTo>
                <a:cubicBezTo>
                  <a:pt x="5437803" y="594055"/>
                  <a:pt x="5437803" y="594055"/>
                  <a:pt x="5437803" y="594055"/>
                </a:cubicBezTo>
                <a:cubicBezTo>
                  <a:pt x="5490358" y="505109"/>
                  <a:pt x="5490358" y="391256"/>
                  <a:pt x="5437803" y="302307"/>
                </a:cubicBezTo>
                <a:cubicBezTo>
                  <a:pt x="5387000" y="213137"/>
                  <a:pt x="5339373" y="129540"/>
                  <a:pt x="5294722" y="51168"/>
                </a:cubicBezTo>
                <a:lnTo>
                  <a:pt x="5265570" y="0"/>
                </a:lnTo>
                <a:lnTo>
                  <a:pt x="7476877" y="0"/>
                </a:lnTo>
                <a:lnTo>
                  <a:pt x="7476877" y="6858000"/>
                </a:lnTo>
                <a:lnTo>
                  <a:pt x="3343303" y="6858000"/>
                </a:lnTo>
                <a:lnTo>
                  <a:pt x="3297958" y="6778065"/>
                </a:lnTo>
                <a:cubicBezTo>
                  <a:pt x="3015657" y="6280421"/>
                  <a:pt x="2563976" y="5484189"/>
                  <a:pt x="1841286" y="4210218"/>
                </a:cubicBezTo>
                <a:cubicBezTo>
                  <a:pt x="1716144" y="3998418"/>
                  <a:pt x="1716144" y="3727316"/>
                  <a:pt x="1841286" y="3515516"/>
                </a:cubicBezTo>
                <a:cubicBezTo>
                  <a:pt x="1841286" y="3515516"/>
                  <a:pt x="1841286" y="3515516"/>
                  <a:pt x="2556859" y="2254092"/>
                </a:cubicBezTo>
                <a:lnTo>
                  <a:pt x="2617166" y="2147787"/>
                </a:lnTo>
                <a:lnTo>
                  <a:pt x="2615044" y="2146880"/>
                </a:lnTo>
                <a:cubicBezTo>
                  <a:pt x="2571686" y="2121084"/>
                  <a:pt x="2534897" y="2083728"/>
                  <a:pt x="2508620" y="2037473"/>
                </a:cubicBezTo>
                <a:cubicBezTo>
                  <a:pt x="2508620" y="2037473"/>
                  <a:pt x="2508620" y="2037473"/>
                  <a:pt x="1699276" y="610749"/>
                </a:cubicBezTo>
                <a:cubicBezTo>
                  <a:pt x="1646720" y="521803"/>
                  <a:pt x="1646720" y="407950"/>
                  <a:pt x="1699276" y="319000"/>
                </a:cubicBezTo>
                <a:cubicBezTo>
                  <a:pt x="1699276" y="319000"/>
                  <a:pt x="1699276" y="319000"/>
                  <a:pt x="1843322" y="65075"/>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p:cNvSpPr>
            <a:spLocks noGrp="1"/>
          </p:cNvSpPr>
          <p:nvPr>
            <p:ph type="ctrTitle"/>
          </p:nvPr>
        </p:nvSpPr>
        <p:spPr>
          <a:xfrm>
            <a:off x="779635" y="1780383"/>
            <a:ext cx="6457183" cy="2274388"/>
          </a:xfrm>
        </p:spPr>
        <p:txBody>
          <a:bodyPr anchor="t">
            <a:normAutofit fontScale="90000"/>
          </a:bodyPr>
          <a:lstStyle/>
          <a:p>
            <a:pPr algn="l"/>
            <a:r>
              <a:rPr lang="en-ZA" sz="4500" dirty="0">
                <a:latin typeface="DokChampa" panose="020B0502040204020203" pitchFamily="34" charset="-34"/>
                <a:cs typeface="DokChampa" panose="020B0502040204020203" pitchFamily="34" charset="-34"/>
              </a:rPr>
              <a:t>TRADE RELATED ASPECTS OF INTELLECTUAL PROPERTY (TRIPS)</a:t>
            </a:r>
            <a:endParaRPr lang="en-ZA" sz="4500" dirty="0">
              <a:latin typeface="DokChampa" panose="020B0502040204020203" pitchFamily="34" charset="-34"/>
              <a:cs typeface="DokChampa" panose="020B0502040204020203" pitchFamily="34" charset="-34"/>
            </a:endParaRPr>
          </a:p>
        </p:txBody>
      </p:sp>
      <p:sp>
        <p:nvSpPr>
          <p:cNvPr id="3" name="Subtitle 2"/>
          <p:cNvSpPr>
            <a:spLocks noGrp="1"/>
          </p:cNvSpPr>
          <p:nvPr>
            <p:ph type="subTitle" idx="1"/>
          </p:nvPr>
        </p:nvSpPr>
        <p:spPr>
          <a:xfrm>
            <a:off x="1117311" y="3058784"/>
            <a:ext cx="5013661" cy="1683292"/>
          </a:xfrm>
        </p:spPr>
        <p:txBody>
          <a:bodyPr anchor="b">
            <a:normAutofit/>
          </a:bodyPr>
          <a:lstStyle/>
          <a:p>
            <a:pPr algn="l"/>
            <a:r>
              <a:rPr lang="en-ZA" dirty="0"/>
              <a:t>UNIT </a:t>
            </a:r>
            <a:r>
              <a:rPr lang="en-US" altLang="en-ZA" dirty="0"/>
              <a:t>12</a:t>
            </a:r>
            <a:endParaRPr lang="en-US" altLang="en-ZA" dirty="0"/>
          </a:p>
        </p:txBody>
      </p:sp>
      <p:grpSp>
        <p:nvGrpSpPr>
          <p:cNvPr id="29" name="Group 28"/>
          <p:cNvGrpSpPr>
            <a:grpSpLocks noGrp="1" noRot="1" noChangeAspect="1" noMove="1" noResize="1" noUngrp="1"/>
          </p:cNvGrpSpPr>
          <p:nvPr/>
        </p:nvGrpSpPr>
        <p:grpSpPr>
          <a:xfrm>
            <a:off x="441960" y="561256"/>
            <a:ext cx="1128382" cy="847206"/>
            <a:chOff x="7393391" y="1075612"/>
            <a:chExt cx="1128382" cy="847206"/>
          </a:xfrm>
        </p:grpSpPr>
        <p:sp>
          <p:nvSpPr>
            <p:cNvPr id="30" name="Freeform 5"/>
            <p:cNvSpPr/>
            <p:nvPr/>
          </p:nvSpPr>
          <p:spPr bwMode="auto">
            <a:xfrm>
              <a:off x="7393391" y="1327438"/>
              <a:ext cx="675351" cy="595380"/>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tx1"/>
              </a:solidFill>
            </a:ln>
          </p:spPr>
          <p:txBody>
            <a:bodyPr vert="horz" wrap="square" lIns="91440" tIns="45720" rIns="91440" bIns="45720" numCol="1" anchor="t" anchorCtr="0" compatLnSpc="1"/>
            <a:lstStyle/>
            <a:p>
              <a:endParaRPr lang="en-US"/>
            </a:p>
          </p:txBody>
        </p:sp>
        <p:sp>
          <p:nvSpPr>
            <p:cNvPr id="31" name="Freeform 5"/>
            <p:cNvSpPr/>
            <p:nvPr/>
          </p:nvSpPr>
          <p:spPr bwMode="auto">
            <a:xfrm>
              <a:off x="7971281" y="1075612"/>
              <a:ext cx="550492" cy="485306"/>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tx1"/>
              </a:solidFill>
            </a:ln>
          </p:spPr>
          <p:txBody>
            <a:bodyPr vert="horz" wrap="square" lIns="91440" tIns="45720" rIns="91440" bIns="45720" numCol="1" anchor="t" anchorCtr="0" compatLnSpc="1"/>
            <a:lstStyle/>
            <a:p>
              <a:endParaRPr lang="en-US"/>
            </a:p>
          </p:txBody>
        </p:sp>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p:cNvSpPr>
            <a:spLocks noGrp="1" noRot="1" noChangeAspect="1" noMove="1" noResize="1" noEditPoints="1" noAdjustHandles="1" noChangeArrowheads="1" noChangeShapeType="1" noTextEdit="1"/>
          </p:cNvSpPr>
          <p:nvPr/>
        </p:nvSpPr>
        <p:spPr bwMode="ltGray">
          <a:xfrm>
            <a:off x="321564" y="320040"/>
            <a:ext cx="11548872" cy="6217920"/>
          </a:xfrm>
          <a:prstGeom prst="rect">
            <a:avLst/>
          </a:prstGeom>
          <a:solidFill>
            <a:schemeClr val="tx1">
              <a:alpha val="14000"/>
            </a:schemeClr>
          </a:solidFill>
          <a:ln w="127000" cap="sq" cmpd="thinThick">
            <a:solidFill>
              <a:schemeClr val="tx1">
                <a:lumMod val="85000"/>
                <a:lumOff val="15000"/>
                <a:alpha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70" name="Rectangle 3"/>
          <p:cNvSpPr>
            <a:spLocks noGrp="1" noChangeArrowheads="1"/>
          </p:cNvSpPr>
          <p:nvPr>
            <p:ph type="body" idx="1"/>
          </p:nvPr>
        </p:nvSpPr>
        <p:spPr>
          <a:xfrm>
            <a:off x="838200" y="1200150"/>
            <a:ext cx="10515600" cy="4729012"/>
          </a:xfrm>
        </p:spPr>
        <p:txBody>
          <a:bodyPr>
            <a:normAutofit fontScale="92500" lnSpcReduction="10000"/>
          </a:bodyPr>
          <a:lstStyle/>
          <a:p>
            <a:pPr eaLnBrk="1" hangingPunct="1">
              <a:buFontTx/>
              <a:buNone/>
            </a:pPr>
            <a:r>
              <a:rPr lang="en-US" altLang="en-US" sz="3200" dirty="0">
                <a:latin typeface="Franklin Gothic Book" panose="020B0503020102020204" pitchFamily="34" charset="0"/>
              </a:rPr>
              <a:t>“Literary &amp; Artistic Works”</a:t>
            </a:r>
            <a:endParaRPr lang="en-US" altLang="en-US" sz="3200" dirty="0">
              <a:latin typeface="Franklin Gothic Book" panose="020B0503020102020204" pitchFamily="34" charset="0"/>
            </a:endParaRPr>
          </a:p>
          <a:p>
            <a:pPr lvl="1">
              <a:buFont typeface="Wingdings" panose="05000000000000000000" pitchFamily="2" charset="2"/>
              <a:buChar char="§"/>
            </a:pPr>
            <a:r>
              <a:rPr lang="en-US" altLang="en-US" sz="2800" dirty="0">
                <a:latin typeface="Franklin Gothic Book" panose="020B0503020102020204" pitchFamily="34" charset="0"/>
              </a:rPr>
              <a:t>They are books, paintings, musical compositions, plays, operas, movies, radio/tv programs, performances, &amp; other artistic works.</a:t>
            </a:r>
            <a:endParaRPr lang="en-US" altLang="en-US" sz="2800" dirty="0">
              <a:latin typeface="Franklin Gothic Book" panose="020B0503020102020204" pitchFamily="34" charset="0"/>
            </a:endParaRPr>
          </a:p>
          <a:p>
            <a:pPr eaLnBrk="1" hangingPunct="1">
              <a:buFontTx/>
              <a:buNone/>
            </a:pPr>
            <a:endParaRPr lang="en-US" altLang="en-US" sz="3200" dirty="0">
              <a:latin typeface="Franklin Gothic Book" panose="020B0503020102020204" pitchFamily="34" charset="0"/>
            </a:endParaRPr>
          </a:p>
          <a:p>
            <a:pPr eaLnBrk="1" hangingPunct="1">
              <a:buFontTx/>
              <a:buNone/>
            </a:pPr>
            <a:r>
              <a:rPr lang="en-US" altLang="en-US" sz="3200" dirty="0">
                <a:latin typeface="Franklin Gothic Book" panose="020B0503020102020204" pitchFamily="34" charset="0"/>
              </a:rPr>
              <a:t>How are they Protected?</a:t>
            </a:r>
            <a:endParaRPr lang="en-US" altLang="en-US" sz="3200" dirty="0">
              <a:latin typeface="Franklin Gothic Book" panose="020B0503020102020204" pitchFamily="34" charset="0"/>
            </a:endParaRPr>
          </a:p>
          <a:p>
            <a:pPr lvl="1">
              <a:buFont typeface="Wingdings" panose="05000000000000000000" pitchFamily="2" charset="2"/>
              <a:buChar char="§"/>
            </a:pPr>
            <a:r>
              <a:rPr lang="en-US" altLang="en-US" sz="2800" dirty="0">
                <a:latin typeface="Franklin Gothic Book" panose="020B0503020102020204" pitchFamily="34" charset="0"/>
              </a:rPr>
              <a:t>Protected by “Copyright” which provides the individual “author” or “artist” the exclusive right to do certain things with an “original work”, including the right to reproduce, publish, perform the work in public, &amp; to make adaptations of it &amp; benefit thereby.</a:t>
            </a:r>
            <a:endParaRPr lang="en-US" altLang="en-US" sz="2800" dirty="0">
              <a:latin typeface="Franklin Gothic Book" panose="020B0503020102020204" pitchFamily="34" charset="0"/>
            </a:endParaRPr>
          </a:p>
          <a:p>
            <a:pPr lvl="1">
              <a:buFont typeface="Wingdings" panose="05000000000000000000" pitchFamily="2" charset="2"/>
              <a:buChar char="§"/>
            </a:pPr>
            <a:r>
              <a:rPr lang="en-US" altLang="en-US" sz="2800" dirty="0">
                <a:latin typeface="Franklin Gothic Book" panose="020B0503020102020204" pitchFamily="34" charset="0"/>
              </a:rPr>
              <a:t>Copyright must be granted automatically, and not based upon any "formality,“ such as registrations, as specified in the Berne Convention. (TRIPS Art.9)</a:t>
            </a:r>
            <a:endParaRPr lang="en-US" altLang="en-US" sz="2800" dirty="0">
              <a:latin typeface="Franklin Gothic Book" panose="020B050302010202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6" name="Rectangle 70"/>
          <p:cNvSpPr>
            <a:spLocks noGrp="1" noRot="1" noChangeAspect="1" noMove="1" noResize="1" noEditPoints="1" noAdjustHandles="1" noChangeArrowheads="1" noChangeShapeType="1" noTextEdit="1"/>
          </p:cNvSpPr>
          <p:nvPr/>
        </p:nvSpPr>
        <p:spPr bwMode="ltGray">
          <a:xfrm>
            <a:off x="321564" y="320040"/>
            <a:ext cx="11548872" cy="6217920"/>
          </a:xfrm>
          <a:prstGeom prst="rect">
            <a:avLst/>
          </a:prstGeom>
          <a:solidFill>
            <a:schemeClr val="tx1">
              <a:alpha val="14000"/>
            </a:schemeClr>
          </a:solidFill>
          <a:ln w="127000" cap="sq" cmpd="thinThick">
            <a:solidFill>
              <a:schemeClr val="tx1">
                <a:lumMod val="85000"/>
                <a:lumOff val="15000"/>
                <a:alpha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94" name="Rectangle 3"/>
          <p:cNvSpPr>
            <a:spLocks noGrp="1" noChangeArrowheads="1"/>
          </p:cNvSpPr>
          <p:nvPr>
            <p:ph type="body" idx="1"/>
          </p:nvPr>
        </p:nvSpPr>
        <p:spPr>
          <a:xfrm>
            <a:off x="838200" y="828675"/>
            <a:ext cx="10515600" cy="5257800"/>
          </a:xfrm>
        </p:spPr>
        <p:txBody>
          <a:bodyPr>
            <a:noAutofit/>
          </a:bodyPr>
          <a:lstStyle/>
          <a:p>
            <a:pPr eaLnBrk="1" hangingPunct="1">
              <a:buFontTx/>
              <a:buNone/>
            </a:pPr>
            <a:r>
              <a:rPr lang="en-US" altLang="en-US" sz="2400" dirty="0">
                <a:latin typeface="Franklin Gothic Book" panose="020B0503020102020204" pitchFamily="34" charset="0"/>
              </a:rPr>
              <a:t>“Industrial Property”</a:t>
            </a:r>
            <a:endParaRPr lang="en-US" altLang="en-US" sz="2400" dirty="0">
              <a:latin typeface="Franklin Gothic Book" panose="020B0503020102020204" pitchFamily="34" charset="0"/>
            </a:endParaRPr>
          </a:p>
          <a:p>
            <a:pPr eaLnBrk="1" hangingPunct="1">
              <a:buFontTx/>
              <a:buNone/>
            </a:pPr>
            <a:r>
              <a:rPr lang="en-US" altLang="en-US" sz="2400" dirty="0">
                <a:latin typeface="Franklin Gothic Book" panose="020B0503020102020204" pitchFamily="34" charset="0"/>
              </a:rPr>
              <a:t>	Industrial Property describes physical matter that is the product of an idea or concept or that is developed specifically for commercial purposes.</a:t>
            </a:r>
            <a:endParaRPr lang="en-US" altLang="en-US" sz="2400" dirty="0">
              <a:latin typeface="Franklin Gothic Book" panose="020B0503020102020204" pitchFamily="34" charset="0"/>
            </a:endParaRPr>
          </a:p>
          <a:p>
            <a:pPr eaLnBrk="1" hangingPunct="1">
              <a:buFontTx/>
              <a:buNone/>
            </a:pPr>
            <a:endParaRPr lang="en-US" altLang="en-US" sz="2400" dirty="0">
              <a:latin typeface="Franklin Gothic Book" panose="020B0503020102020204" pitchFamily="34" charset="0"/>
            </a:endParaRPr>
          </a:p>
          <a:p>
            <a:pPr eaLnBrk="1" hangingPunct="1">
              <a:buFontTx/>
              <a:buNone/>
            </a:pPr>
            <a:r>
              <a:rPr lang="en-US" altLang="en-US" sz="2400" dirty="0">
                <a:latin typeface="Franklin Gothic Book" panose="020B0503020102020204" pitchFamily="34" charset="0"/>
              </a:rPr>
              <a:t>“Industrial Property” include?</a:t>
            </a:r>
            <a:endParaRPr lang="en-US" altLang="en-US" sz="2400" dirty="0">
              <a:latin typeface="Franklin Gothic Book" panose="020B0503020102020204" pitchFamily="34" charset="0"/>
            </a:endParaRPr>
          </a:p>
          <a:p>
            <a:pPr eaLnBrk="1" hangingPunct="1">
              <a:buFontTx/>
              <a:buNone/>
            </a:pPr>
            <a:r>
              <a:rPr lang="en-US" altLang="en-US" sz="2400" dirty="0">
                <a:latin typeface="Franklin Gothic Book" panose="020B0503020102020204" pitchFamily="34" charset="0"/>
              </a:rPr>
              <a:t>	* Patented objects	</a:t>
            </a:r>
            <a:endParaRPr lang="en-US" altLang="en-US" sz="2400" dirty="0">
              <a:latin typeface="Franklin Gothic Book" panose="020B0503020102020204" pitchFamily="34" charset="0"/>
            </a:endParaRPr>
          </a:p>
          <a:p>
            <a:pPr eaLnBrk="1" hangingPunct="1">
              <a:buFontTx/>
              <a:buNone/>
            </a:pPr>
            <a:r>
              <a:rPr lang="en-US" altLang="en-US" sz="2400" dirty="0">
                <a:latin typeface="Franklin Gothic Book" panose="020B0503020102020204" pitchFamily="34" charset="0"/>
              </a:rPr>
              <a:t>	* Trademarks		</a:t>
            </a:r>
            <a:endParaRPr lang="en-US" altLang="en-US" sz="2400" dirty="0">
              <a:latin typeface="Franklin Gothic Book" panose="020B0503020102020204" pitchFamily="34" charset="0"/>
            </a:endParaRPr>
          </a:p>
          <a:p>
            <a:pPr eaLnBrk="1" hangingPunct="1">
              <a:buFontTx/>
              <a:buNone/>
            </a:pPr>
            <a:r>
              <a:rPr lang="en-US" altLang="en-US" sz="2400" dirty="0">
                <a:latin typeface="Franklin Gothic Book" panose="020B0503020102020204" pitchFamily="34" charset="0"/>
              </a:rPr>
              <a:t>	* Industrial Designs 	</a:t>
            </a:r>
            <a:endParaRPr lang="en-US" altLang="en-US" sz="2400" dirty="0">
              <a:latin typeface="Franklin Gothic Book" panose="020B0503020102020204" pitchFamily="34" charset="0"/>
            </a:endParaRPr>
          </a:p>
          <a:p>
            <a:pPr eaLnBrk="1" hangingPunct="1">
              <a:buFontTx/>
              <a:buNone/>
            </a:pPr>
            <a:r>
              <a:rPr lang="en-US" altLang="en-US" sz="2400" dirty="0">
                <a:latin typeface="Franklin Gothic Book" panose="020B0503020102020204" pitchFamily="34" charset="0"/>
              </a:rPr>
              <a:t>	* Trade Secrets</a:t>
            </a:r>
            <a:endParaRPr lang="en-US" altLang="en-US" sz="2400" dirty="0">
              <a:latin typeface="Franklin Gothic Book" panose="020B0503020102020204" pitchFamily="34" charset="0"/>
            </a:endParaRPr>
          </a:p>
          <a:p>
            <a:pPr eaLnBrk="1" hangingPunct="1">
              <a:buFontTx/>
              <a:buNone/>
            </a:pPr>
            <a:r>
              <a:rPr lang="en-US" altLang="en-US" sz="2400" dirty="0">
                <a:latin typeface="Franklin Gothic Book" panose="020B0503020102020204" pitchFamily="34" charset="0"/>
              </a:rPr>
              <a:t>	* Layout-designs of Integrated  Circuits</a:t>
            </a:r>
            <a:endParaRPr lang="en-US" altLang="en-US" sz="2400" dirty="0">
              <a:latin typeface="Franklin Gothic Book" panose="020B0503020102020204" pitchFamily="34" charset="0"/>
            </a:endParaRPr>
          </a:p>
          <a:p>
            <a:pPr eaLnBrk="1" hangingPunct="1">
              <a:buFontTx/>
              <a:buNone/>
            </a:pPr>
            <a:r>
              <a:rPr lang="en-US" altLang="en-US" sz="2400" dirty="0">
                <a:latin typeface="Franklin Gothic Book" panose="020B0503020102020204" pitchFamily="34" charset="0"/>
              </a:rPr>
              <a:t>	* Geographical Indications</a:t>
            </a:r>
            <a:endParaRPr lang="en-US" altLang="en-US" sz="2400" dirty="0">
              <a:latin typeface="Franklin Gothic Book" panose="020B050302010202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1136428" y="627564"/>
            <a:ext cx="7474172" cy="1325563"/>
          </a:xfrm>
        </p:spPr>
        <p:txBody>
          <a:bodyPr>
            <a:normAutofit/>
          </a:bodyPr>
          <a:lstStyle/>
          <a:p>
            <a:pPr eaLnBrk="1" hangingPunct="1"/>
            <a:r>
              <a:rPr lang="en-US" altLang="en-US" b="1"/>
              <a:t>Copyright</a:t>
            </a:r>
            <a:r>
              <a:rPr lang="en-US" altLang="en-US" b="1" i="1"/>
              <a:t>  </a:t>
            </a:r>
            <a:br>
              <a:rPr lang="en-US" altLang="en-US" b="1" i="1"/>
            </a:br>
            <a:endParaRPr lang="en-US" altLang="en-US"/>
          </a:p>
        </p:txBody>
      </p:sp>
      <p:sp>
        <p:nvSpPr>
          <p:cNvPr id="36867" name="Rectangle 3"/>
          <p:cNvSpPr>
            <a:spLocks noGrp="1" noChangeArrowheads="1"/>
          </p:cNvSpPr>
          <p:nvPr>
            <p:ph type="body" idx="1"/>
          </p:nvPr>
        </p:nvSpPr>
        <p:spPr>
          <a:xfrm>
            <a:off x="942641" y="1643063"/>
            <a:ext cx="7787022" cy="4587373"/>
          </a:xfrm>
        </p:spPr>
        <p:txBody>
          <a:bodyPr anchor="ctr">
            <a:noAutofit/>
          </a:bodyPr>
          <a:lstStyle/>
          <a:p>
            <a:endParaRPr lang="en-ZA" dirty="0"/>
          </a:p>
          <a:p>
            <a:r>
              <a:rPr lang="en-ZA" dirty="0">
                <a:latin typeface="Franklin Gothic Book" panose="020B0503020102020204" pitchFamily="34" charset="0"/>
              </a:rPr>
              <a:t>The TRIPS Agreement covers three categories of related rights: protection of performers, producers of phonograms(sound recordings)and broadcasting organizations.</a:t>
            </a:r>
            <a:endParaRPr lang="en-ZA" dirty="0">
              <a:latin typeface="Franklin Gothic Book" panose="020B0503020102020204" pitchFamily="34" charset="0"/>
            </a:endParaRPr>
          </a:p>
          <a:p>
            <a:r>
              <a:rPr lang="en-ZA" dirty="0">
                <a:latin typeface="Franklin Gothic Book" panose="020B0503020102020204" pitchFamily="34" charset="0"/>
              </a:rPr>
              <a:t>Copyright can also extend to computer programs but, does not extend to ideas or facts. </a:t>
            </a:r>
            <a:endParaRPr lang="en-ZA" dirty="0">
              <a:latin typeface="Franklin Gothic Book" panose="020B0503020102020204" pitchFamily="34" charset="0"/>
            </a:endParaRPr>
          </a:p>
          <a:p>
            <a:r>
              <a:rPr lang="en-ZA" dirty="0">
                <a:latin typeface="Franklin Gothic Book" panose="020B0503020102020204" pitchFamily="34" charset="0"/>
              </a:rPr>
              <a:t>The provisions of the Berne Convention as incorporated into the TRIPS Agreement allow free uses for certain specified purposes, such as quotations, illustrations for teaching purposes, and reporting of current events.</a:t>
            </a:r>
            <a:endParaRPr lang="en-ZA" dirty="0">
              <a:latin typeface="Franklin Gothic Book" panose="020B0503020102020204" pitchFamily="34" charset="0"/>
            </a:endParaRPr>
          </a:p>
        </p:txBody>
      </p:sp>
      <p:sp>
        <p:nvSpPr>
          <p:cNvPr id="200" name="Rectangle 199"/>
          <p:cNvSpPr>
            <a:spLocks noGrp="1" noRot="1" noChangeAspect="1" noMove="1" noResize="1" noEditPoints="1" noAdjustHandles="1" noChangeArrowheads="1" noChangeShapeType="1" noTextEdit="1"/>
          </p:cNvSpPr>
          <p:nvPr/>
        </p:nvSpPr>
        <p:spPr>
          <a:xfrm>
            <a:off x="10088880" y="0"/>
            <a:ext cx="210312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2" name="Oval 201"/>
          <p:cNvSpPr>
            <a:spLocks noGrp="1" noRot="1" noChangeAspect="1" noMove="1" noResize="1" noEditPoints="1" noAdjustHandles="1" noChangeArrowheads="1" noChangeShapeType="1" noTextEdit="1"/>
          </p:cNvSpPr>
          <p:nvPr/>
        </p:nvSpPr>
        <p:spPr>
          <a:xfrm>
            <a:off x="8915400" y="2358913"/>
            <a:ext cx="2140172" cy="2140172"/>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5" name="Graphic 134" descr="Robot"/>
          <p:cNvPicPr>
            <a:picLocks noChangeAspect="1"/>
          </p:cNvPicPr>
          <p:nvPr/>
        </p:nvPicPr>
        <p:blipFill>
          <a:blip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9413987" y="2857501"/>
            <a:ext cx="1142998" cy="1142998"/>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1913468" y="365125"/>
            <a:ext cx="9440332" cy="1325563"/>
          </a:xfrm>
        </p:spPr>
        <p:txBody>
          <a:bodyPr>
            <a:normAutofit/>
          </a:bodyPr>
          <a:lstStyle/>
          <a:p>
            <a:pPr eaLnBrk="1" hangingPunct="1"/>
            <a:r>
              <a:rPr lang="en-US" altLang="en-US" sz="4200" b="1" dirty="0">
                <a:solidFill>
                  <a:schemeClr val="accent1"/>
                </a:solidFill>
              </a:rPr>
              <a:t>Copyright</a:t>
            </a:r>
            <a:r>
              <a:rPr lang="en-US" altLang="en-US" sz="4200" b="1" i="1" dirty="0">
                <a:solidFill>
                  <a:schemeClr val="accent1"/>
                </a:solidFill>
              </a:rPr>
              <a:t>  </a:t>
            </a:r>
            <a:br>
              <a:rPr lang="en-US" altLang="en-US" sz="4200" b="1" i="1" dirty="0">
                <a:solidFill>
                  <a:schemeClr val="accent1"/>
                </a:solidFill>
              </a:rPr>
            </a:br>
            <a:endParaRPr lang="en-US" altLang="en-US" sz="4200" dirty="0">
              <a:solidFill>
                <a:schemeClr val="accent1"/>
              </a:solidFill>
            </a:endParaRPr>
          </a:p>
        </p:txBody>
      </p:sp>
      <p:pic>
        <p:nvPicPr>
          <p:cNvPr id="135" name="Graphic 134" descr="Robot"/>
          <p:cNvPicPr>
            <a:picLocks noChangeAspect="1"/>
          </p:cNvPicPr>
          <p:nvPr/>
        </p:nvPicPr>
        <p:blipFill>
          <a:blip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838200" y="570706"/>
            <a:ext cx="914400" cy="914400"/>
          </a:xfrm>
          <a:prstGeom prst="rect">
            <a:avLst/>
          </a:prstGeom>
        </p:spPr>
      </p:pic>
      <p:sp>
        <p:nvSpPr>
          <p:cNvPr id="36867" name="Rectangle 3"/>
          <p:cNvSpPr>
            <a:spLocks noGrp="1" noChangeArrowheads="1"/>
          </p:cNvSpPr>
          <p:nvPr>
            <p:ph type="body" idx="1"/>
          </p:nvPr>
        </p:nvSpPr>
        <p:spPr>
          <a:xfrm>
            <a:off x="838200" y="1481931"/>
            <a:ext cx="10706100" cy="4805363"/>
          </a:xfrm>
        </p:spPr>
        <p:txBody>
          <a:bodyPr>
            <a:normAutofit/>
          </a:bodyPr>
          <a:lstStyle/>
          <a:p>
            <a:endParaRPr lang="en-ZA" dirty="0"/>
          </a:p>
          <a:p>
            <a:pPr algn="just"/>
            <a:r>
              <a:rPr lang="en-ZA" dirty="0">
                <a:latin typeface="Franklin Gothic Book" panose="020B0503020102020204" pitchFamily="34" charset="0"/>
              </a:rPr>
              <a:t>The TRIPS Agreement does not specify the legal form that the protection to be provided should take. It leaves it to Members to determine if and where the acquisition and maintenance of protection should depend on meeting prior procedural requirements and formalities.</a:t>
            </a:r>
            <a:endParaRPr lang="en-ZA" dirty="0">
              <a:latin typeface="Franklin Gothic Book" panose="020B0503020102020204" pitchFamily="34" charset="0"/>
            </a:endParaRPr>
          </a:p>
          <a:p>
            <a:pPr algn="just"/>
            <a:r>
              <a:rPr lang="en-GB" dirty="0">
                <a:latin typeface="Franklin Gothic Book" panose="020B0503020102020204" pitchFamily="34" charset="0"/>
              </a:rPr>
              <a:t>In general, the minimum term of copyright protection is the life of the author and fifty years after his death. </a:t>
            </a:r>
            <a:endParaRPr lang="en-GB" dirty="0">
              <a:latin typeface="Franklin Gothic Book" panose="020B0503020102020204" pitchFamily="34" charset="0"/>
            </a:endParaRPr>
          </a:p>
          <a:p>
            <a:pPr algn="just"/>
            <a:r>
              <a:rPr lang="en-GB" dirty="0">
                <a:latin typeface="Franklin Gothic Book" panose="020B0503020102020204" pitchFamily="34" charset="0"/>
              </a:rPr>
              <a:t>As regards related rights, the term of the protection is at least 50 years for performers and producers of phonograms, and 20 years for broadcasting organizations. </a:t>
            </a:r>
            <a:r>
              <a:rPr lang="en-GB" sz="2400" dirty="0"/>
              <a:t>	</a:t>
            </a:r>
            <a:endParaRPr lang="en-GB" sz="2400" dirty="0"/>
          </a:p>
          <a:p>
            <a:pPr eaLnBrk="1" hangingPunct="1">
              <a:defRPr/>
            </a:pPr>
            <a:endParaRPr lang="en-US" sz="2600" i="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05486" y="450584"/>
            <a:ext cx="7474172" cy="1325563"/>
          </a:xfrm>
        </p:spPr>
        <p:txBody>
          <a:bodyPr>
            <a:normAutofit/>
          </a:bodyPr>
          <a:lstStyle/>
          <a:p>
            <a:pPr eaLnBrk="1" hangingPunct="1"/>
            <a:r>
              <a:rPr lang="en-US" altLang="en-US" b="1" dirty="0"/>
              <a:t>Patent</a:t>
            </a:r>
            <a:r>
              <a:rPr lang="en-US" altLang="en-US" b="1" i="1" dirty="0"/>
              <a:t>  </a:t>
            </a:r>
            <a:br>
              <a:rPr lang="en-US" altLang="en-US" b="1" i="1" dirty="0"/>
            </a:br>
            <a:endParaRPr lang="en-US" altLang="en-US" dirty="0"/>
          </a:p>
        </p:txBody>
      </p:sp>
      <p:sp>
        <p:nvSpPr>
          <p:cNvPr id="36867" name="Rectangle 3"/>
          <p:cNvSpPr>
            <a:spLocks noGrp="1" noChangeArrowheads="1"/>
          </p:cNvSpPr>
          <p:nvPr>
            <p:ph type="body" idx="1"/>
          </p:nvPr>
        </p:nvSpPr>
        <p:spPr>
          <a:xfrm>
            <a:off x="442452" y="1393030"/>
            <a:ext cx="8472948" cy="5214937"/>
          </a:xfrm>
        </p:spPr>
        <p:txBody>
          <a:bodyPr anchor="ctr">
            <a:normAutofit/>
          </a:bodyPr>
          <a:lstStyle/>
          <a:p>
            <a:pPr eaLnBrk="1" hangingPunct="1">
              <a:defRPr/>
            </a:pPr>
            <a:r>
              <a:rPr lang="en-US" sz="2400" dirty="0">
                <a:latin typeface="Franklin Gothic Book" panose="020B0503020102020204" pitchFamily="34" charset="0"/>
              </a:rPr>
              <a:t>A patent is the right given to inventors to have protected exclusive use for specified period (“term”) for making, using, or selling a new, useful, non-obvious invention. </a:t>
            </a:r>
            <a:endParaRPr lang="en-US" sz="2400" dirty="0">
              <a:latin typeface="Franklin Gothic Book" panose="020B0503020102020204" pitchFamily="34" charset="0"/>
            </a:endParaRPr>
          </a:p>
          <a:p>
            <a:pPr eaLnBrk="1" hangingPunct="1">
              <a:defRPr/>
            </a:pPr>
            <a:r>
              <a:rPr lang="en-US" sz="2400" dirty="0">
                <a:latin typeface="Franklin Gothic Book" panose="020B0503020102020204" pitchFamily="34" charset="0"/>
              </a:rPr>
              <a:t>Patents are available for both products &amp; processes (Art 27.1).</a:t>
            </a:r>
            <a:endParaRPr lang="en-US" sz="2400" dirty="0">
              <a:latin typeface="Franklin Gothic Book" panose="020B0503020102020204" pitchFamily="34" charset="0"/>
            </a:endParaRPr>
          </a:p>
          <a:p>
            <a:pPr eaLnBrk="1" hangingPunct="1">
              <a:defRPr/>
            </a:pPr>
            <a:r>
              <a:rPr lang="en-US" sz="2400" dirty="0">
                <a:latin typeface="Franklin Gothic Book" panose="020B0503020102020204" pitchFamily="34" charset="0"/>
              </a:rPr>
              <a:t>Patent in the law is a property right and hence, can be gifted, inherited, assigned, sold or licensed.</a:t>
            </a:r>
            <a:endParaRPr lang="en-ZA" sz="2400" dirty="0">
              <a:latin typeface="Franklin Gothic Book" panose="020B0503020102020204" pitchFamily="34" charset="0"/>
            </a:endParaRPr>
          </a:p>
          <a:p>
            <a:r>
              <a:rPr lang="en-ZA" sz="2400" dirty="0">
                <a:latin typeface="Franklin Gothic Book" panose="020B0503020102020204" pitchFamily="34" charset="0"/>
              </a:rPr>
              <a:t>Applicants for a patent must disclose the invention in a manner sufficiently clear and complete for the invention to be carried out by a person skilled in the art (Art 29.1)</a:t>
            </a:r>
            <a:endParaRPr lang="en-ZA" sz="2400" dirty="0">
              <a:latin typeface="Franklin Gothic Book" panose="020B0503020102020204" pitchFamily="34" charset="0"/>
            </a:endParaRPr>
          </a:p>
          <a:p>
            <a:pPr eaLnBrk="1" hangingPunct="1">
              <a:defRPr/>
            </a:pPr>
            <a:r>
              <a:rPr lang="en-US" sz="2400" dirty="0">
                <a:latin typeface="Franklin Gothic Book" panose="020B0503020102020204" pitchFamily="34" charset="0"/>
              </a:rPr>
              <a:t>Patent rights are territorial, and a patent holder has rights only in the territory in which the patent is issued. To gain rights in other countries, the inventor must file a patent application in those countries under their laws</a:t>
            </a:r>
            <a:endParaRPr lang="en-US" sz="2400" dirty="0">
              <a:latin typeface="Franklin Gothic Book" panose="020B0503020102020204" pitchFamily="34" charset="0"/>
            </a:endParaRPr>
          </a:p>
        </p:txBody>
      </p:sp>
      <p:sp>
        <p:nvSpPr>
          <p:cNvPr id="200" name="Rectangle 199"/>
          <p:cNvSpPr>
            <a:spLocks noGrp="1" noRot="1" noChangeAspect="1" noMove="1" noResize="1" noEditPoints="1" noAdjustHandles="1" noChangeArrowheads="1" noChangeShapeType="1" noTextEdit="1"/>
          </p:cNvSpPr>
          <p:nvPr/>
        </p:nvSpPr>
        <p:spPr>
          <a:xfrm>
            <a:off x="10088880" y="0"/>
            <a:ext cx="210312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2" name="Oval 201"/>
          <p:cNvSpPr>
            <a:spLocks noGrp="1" noRot="1" noChangeAspect="1" noMove="1" noResize="1" noEditPoints="1" noAdjustHandles="1" noChangeArrowheads="1" noChangeShapeType="1" noTextEdit="1"/>
          </p:cNvSpPr>
          <p:nvPr/>
        </p:nvSpPr>
        <p:spPr>
          <a:xfrm>
            <a:off x="8915400" y="2358913"/>
            <a:ext cx="2140172" cy="2140172"/>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5" name="Graphic 134" descr="Robot"/>
          <p:cNvPicPr>
            <a:picLocks noChangeAspect="1"/>
          </p:cNvPicPr>
          <p:nvPr/>
        </p:nvPicPr>
        <p:blipFill>
          <a:blip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9413987" y="2857501"/>
            <a:ext cx="1142998" cy="1142998"/>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latin typeface="Franklin Gothic Book" panose="020B0503020102020204" pitchFamily="34" charset="0"/>
              </a:rPr>
              <a:t>Exceptions to patentable subject matter</a:t>
            </a:r>
            <a:endParaRPr lang="en-GB" dirty="0">
              <a:latin typeface="Franklin Gothic Book" panose="020B0503020102020204" pitchFamily="34" charset="0"/>
            </a:endParaRPr>
          </a:p>
        </p:txBody>
      </p:sp>
      <p:sp>
        <p:nvSpPr>
          <p:cNvPr id="3" name="Content Placeholder 2"/>
          <p:cNvSpPr>
            <a:spLocks noGrp="1"/>
          </p:cNvSpPr>
          <p:nvPr>
            <p:ph idx="1"/>
          </p:nvPr>
        </p:nvSpPr>
        <p:spPr>
          <a:xfrm>
            <a:off x="1154954" y="1885951"/>
            <a:ext cx="10198846" cy="4133850"/>
          </a:xfrm>
        </p:spPr>
        <p:txBody>
          <a:bodyPr>
            <a:normAutofit fontScale="92500" lnSpcReduction="10000"/>
          </a:bodyPr>
          <a:lstStyle/>
          <a:p>
            <a:pPr algn="just"/>
            <a:r>
              <a:rPr lang="en-GB" dirty="0"/>
              <a:t>There are three permissible exclusions allowed to the basic rule on patentability. </a:t>
            </a:r>
            <a:endParaRPr lang="en-GB" dirty="0"/>
          </a:p>
          <a:p>
            <a:pPr lvl="1" algn="just"/>
            <a:r>
              <a:rPr lang="en-GB" dirty="0"/>
              <a:t>For inventions contrary to public </a:t>
            </a:r>
            <a:r>
              <a:rPr lang="en-US" altLang="en-GB" dirty="0"/>
              <a:t>order </a:t>
            </a:r>
            <a:r>
              <a:rPr lang="en-GB" dirty="0"/>
              <a:t>or morality; Members may refuse to patent inventions dangerous to human, animal or plant life or health or seriously prejudicial to the environment. The use of this exception is subject to the condition that the commercial exploitation of the invention must be prevented and this prevention must be necessary for the protection of </a:t>
            </a:r>
            <a:r>
              <a:rPr lang="en-GB" dirty="0" err="1"/>
              <a:t>ordre</a:t>
            </a:r>
            <a:r>
              <a:rPr lang="en-GB" dirty="0"/>
              <a:t> public or morality (Article 27.2). 	</a:t>
            </a:r>
            <a:endParaRPr lang="en-GB" dirty="0"/>
          </a:p>
          <a:p>
            <a:pPr lvl="1" algn="just"/>
            <a:r>
              <a:rPr lang="en-GB" dirty="0"/>
              <a:t>Members may exclude from patentability diagnostic, therapeutic and surgical methods for the treatment of humans or animals (Article 27.3(a)). 	</a:t>
            </a:r>
            <a:endParaRPr lang="en-GB" dirty="0"/>
          </a:p>
          <a:p>
            <a:pPr lvl="1" algn="just"/>
            <a:r>
              <a:rPr lang="en-GB" dirty="0"/>
              <a:t>Members may exclude plants and animals other than micro-organisms and essentially biological processes for the production of plants or animals other than non-biological and microbiological processes. 	</a:t>
            </a:r>
            <a:endParaRPr lang="en-GB" dirty="0"/>
          </a:p>
          <a:p>
            <a:endParaRPr lang="en-GB"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normAutofit/>
          </a:bodyPr>
          <a:lstStyle/>
          <a:p>
            <a:r>
              <a:rPr lang="en-GB">
                <a:latin typeface="Franklin Gothic Book" panose="020B0503020102020204" pitchFamily="34" charset="0"/>
              </a:rPr>
              <a:t>Term of protection</a:t>
            </a:r>
            <a:endParaRPr lang="en-GB">
              <a:latin typeface="Franklin Gothic Book" panose="020B0503020102020204" pitchFamily="34" charset="0"/>
            </a:endParaRPr>
          </a:p>
        </p:txBody>
      </p:sp>
      <p:graphicFrame>
        <p:nvGraphicFramePr>
          <p:cNvPr id="14" name="Content Placeholder 2"/>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
        <p:nvSpPr>
          <p:cNvPr id="3" name="Content Placeholder 2"/>
          <p:cNvSpPr>
            <a:spLocks noGrp="1"/>
          </p:cNvSpPr>
          <p:nvPr>
            <p:ph idx="4294967295"/>
          </p:nvPr>
        </p:nvSpPr>
        <p:spPr>
          <a:xfrm>
            <a:off x="838200" y="1825625"/>
            <a:ext cx="10872788" cy="4351338"/>
          </a:xfrm>
        </p:spPr>
        <p:txBody>
          <a:bodyPr/>
          <a:lstStyle/>
          <a:p>
            <a:pPr marL="0" indent="0">
              <a:buNone/>
            </a:pPr>
            <a:r>
              <a:rPr lang="en-GB" sz="3200" dirty="0">
                <a:latin typeface="Franklin Gothic Book" panose="020B0503020102020204" pitchFamily="34" charset="0"/>
              </a:rPr>
              <a:t>	</a:t>
            </a:r>
            <a:endParaRPr lang="en-GB" sz="3200" dirty="0">
              <a:latin typeface="Franklin Gothic Book" panose="020B0503020102020204" pitchFamily="34" charset="0"/>
            </a:endParaRPr>
          </a:p>
          <a:p>
            <a:endParaRPr lang="en-GB"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1913468" y="365125"/>
            <a:ext cx="9440332" cy="1325563"/>
          </a:xfrm>
        </p:spPr>
        <p:txBody>
          <a:bodyPr>
            <a:normAutofit/>
          </a:bodyPr>
          <a:lstStyle/>
          <a:p>
            <a:pPr eaLnBrk="1" hangingPunct="1"/>
            <a:r>
              <a:rPr lang="en-US" altLang="en-US" sz="4200" b="1" dirty="0">
                <a:solidFill>
                  <a:schemeClr val="accent1"/>
                </a:solidFill>
              </a:rPr>
              <a:t>Trademark </a:t>
            </a:r>
            <a:r>
              <a:rPr lang="en-US" altLang="en-US" sz="4200" b="1" i="1" dirty="0">
                <a:solidFill>
                  <a:schemeClr val="accent1"/>
                </a:solidFill>
              </a:rPr>
              <a:t>  </a:t>
            </a:r>
            <a:br>
              <a:rPr lang="en-US" altLang="en-US" sz="4200" b="1" i="1" dirty="0">
                <a:solidFill>
                  <a:schemeClr val="accent1"/>
                </a:solidFill>
              </a:rPr>
            </a:br>
            <a:endParaRPr lang="en-US" altLang="en-US" sz="4200" dirty="0">
              <a:solidFill>
                <a:schemeClr val="accent1"/>
              </a:solidFill>
            </a:endParaRPr>
          </a:p>
        </p:txBody>
      </p:sp>
      <p:sp>
        <p:nvSpPr>
          <p:cNvPr id="36867" name="Rectangle 3"/>
          <p:cNvSpPr>
            <a:spLocks noGrp="1" noChangeArrowheads="1"/>
          </p:cNvSpPr>
          <p:nvPr>
            <p:ph type="body" idx="1"/>
          </p:nvPr>
        </p:nvSpPr>
        <p:spPr>
          <a:xfrm>
            <a:off x="838200" y="1481931"/>
            <a:ext cx="10706100" cy="4805363"/>
          </a:xfrm>
        </p:spPr>
        <p:txBody>
          <a:bodyPr>
            <a:normAutofit fontScale="92500" lnSpcReduction="10000"/>
          </a:bodyPr>
          <a:lstStyle/>
          <a:p>
            <a:pPr algn="just" eaLnBrk="1" hangingPunct="1">
              <a:defRPr/>
            </a:pPr>
            <a:r>
              <a:rPr lang="en-US" sz="2600" dirty="0">
                <a:latin typeface="Franklin Gothic Book" panose="020B0503020102020204" pitchFamily="34" charset="0"/>
              </a:rPr>
              <a:t>Trademark law protects any word, name, symbol, logo or device used to identify, distinguish, or indicate the source of goods or services.</a:t>
            </a:r>
            <a:endParaRPr lang="en-US" sz="2600" dirty="0">
              <a:latin typeface="Franklin Gothic Book" panose="020B0503020102020204" pitchFamily="34" charset="0"/>
            </a:endParaRPr>
          </a:p>
          <a:p>
            <a:pPr algn="just" eaLnBrk="1" hangingPunct="1">
              <a:defRPr/>
            </a:pPr>
            <a:r>
              <a:rPr lang="en-US" sz="2600" dirty="0">
                <a:latin typeface="Franklin Gothic Book" panose="020B0503020102020204" pitchFamily="34" charset="0"/>
              </a:rPr>
              <a:t>The purpose of this protection is to safeguard the integrity of products and to prevent product confusion and unfair competition (known as “passing off”)</a:t>
            </a:r>
            <a:endParaRPr lang="en-US" sz="2600" dirty="0">
              <a:latin typeface="Franklin Gothic Book" panose="020B0503020102020204" pitchFamily="34" charset="0"/>
            </a:endParaRPr>
          </a:p>
          <a:p>
            <a:pPr algn="just" eaLnBrk="1" hangingPunct="1">
              <a:defRPr/>
            </a:pPr>
            <a:r>
              <a:rPr lang="en-US" sz="2600" dirty="0">
                <a:latin typeface="Franklin Gothic Book" panose="020B0503020102020204" pitchFamily="34" charset="0"/>
              </a:rPr>
              <a:t>In most countries trademark rights arise through registration, on a first-come, first-served basis.</a:t>
            </a:r>
            <a:endParaRPr lang="en-US" sz="2600" dirty="0">
              <a:latin typeface="Franklin Gothic Book" panose="020B0503020102020204" pitchFamily="34" charset="0"/>
            </a:endParaRPr>
          </a:p>
          <a:p>
            <a:pPr algn="just">
              <a:defRPr/>
            </a:pPr>
            <a:r>
              <a:rPr lang="en-US" sz="2600" dirty="0">
                <a:latin typeface="Franklin Gothic Book" panose="020B0503020102020204" pitchFamily="34" charset="0"/>
              </a:rPr>
              <a:t>The initial term of protection for trademarks in Members must be a minimum of seven years which must be renewable indefinitely. This means that protection of a trademark, provided that it is continuously renewed, may last for an indefinite period of time. If Members require the actual use of a trademark for its renewal, a period of </a:t>
            </a:r>
            <a:r>
              <a:rPr lang="en-US" sz="2600" dirty="0" err="1">
                <a:latin typeface="Franklin Gothic Book" panose="020B0503020102020204" pitchFamily="34" charset="0"/>
              </a:rPr>
              <a:t>atleast</a:t>
            </a:r>
            <a:r>
              <a:rPr lang="en-US" sz="2600" dirty="0">
                <a:latin typeface="Franklin Gothic Book" panose="020B0503020102020204" pitchFamily="34" charset="0"/>
              </a:rPr>
              <a:t> three years of uninterrupted non-use must be allowed before the registration is cancelled.</a:t>
            </a:r>
            <a:endParaRPr lang="en-US" sz="2600" dirty="0">
              <a:latin typeface="Franklin Gothic Book" panose="020B0503020102020204" pitchFamily="34" charset="0"/>
            </a:endParaRPr>
          </a:p>
          <a:p>
            <a:pPr algn="just">
              <a:defRPr/>
            </a:pPr>
            <a:r>
              <a:rPr lang="en-US" sz="2600" dirty="0">
                <a:latin typeface="Franklin Gothic Book" panose="020B0503020102020204" pitchFamily="34" charset="0"/>
              </a:rPr>
              <a:t>In Zambia, the term is 7years from date of filing and valid for further 14-year periods of renewals indefinitely.</a:t>
            </a:r>
            <a:endParaRPr lang="en-US" sz="2600" dirty="0">
              <a:latin typeface="Franklin Gothic Book" panose="020B0503020102020204" pitchFamily="34" charset="0"/>
            </a:endParaRPr>
          </a:p>
        </p:txBody>
      </p:sp>
      <p:pic>
        <p:nvPicPr>
          <p:cNvPr id="3" name="Picture 2"/>
          <p:cNvPicPr>
            <a:picLocks noChangeAspect="1"/>
          </p:cNvPicPr>
          <p:nvPr/>
        </p:nvPicPr>
        <p:blipFill>
          <a:blip r:embed="rId1"/>
          <a:stretch>
            <a:fillRect/>
          </a:stretch>
        </p:blipFill>
        <p:spPr>
          <a:xfrm>
            <a:off x="4467785" y="673435"/>
            <a:ext cx="1532965" cy="406400"/>
          </a:xfrm>
          <a:prstGeom prst="rect">
            <a:avLst/>
          </a:prstGeom>
        </p:spPr>
      </p:pic>
      <p:pic>
        <p:nvPicPr>
          <p:cNvPr id="4" name="Picture 3"/>
          <p:cNvPicPr>
            <a:picLocks noChangeAspect="1"/>
          </p:cNvPicPr>
          <p:nvPr/>
        </p:nvPicPr>
        <p:blipFill>
          <a:blip r:embed="rId2"/>
          <a:stretch>
            <a:fillRect/>
          </a:stretch>
        </p:blipFill>
        <p:spPr>
          <a:xfrm>
            <a:off x="6191252" y="673435"/>
            <a:ext cx="950035" cy="638048"/>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5209490" y="718063"/>
            <a:ext cx="5992540" cy="1314853"/>
          </a:xfrm>
        </p:spPr>
        <p:txBody>
          <a:bodyPr anchor="b">
            <a:normAutofit/>
          </a:bodyPr>
          <a:lstStyle/>
          <a:p>
            <a:pPr eaLnBrk="1" hangingPunct="1"/>
            <a:r>
              <a:rPr lang="en-US" altLang="en-US" sz="4000" b="1" dirty="0"/>
              <a:t>Geographical Indications </a:t>
            </a:r>
            <a:r>
              <a:rPr lang="en-US" altLang="en-US" sz="4000" b="1" i="1" dirty="0"/>
              <a:t>  </a:t>
            </a:r>
            <a:br>
              <a:rPr lang="en-US" altLang="en-US" sz="4000" b="1" i="1" dirty="0"/>
            </a:br>
            <a:endParaRPr lang="en-US" altLang="en-US" sz="4000" dirty="0"/>
          </a:p>
        </p:txBody>
      </p:sp>
      <p:sp>
        <p:nvSpPr>
          <p:cNvPr id="36867" name="Rectangle 3"/>
          <p:cNvSpPr>
            <a:spLocks noGrp="1" noChangeArrowheads="1"/>
          </p:cNvSpPr>
          <p:nvPr>
            <p:ph type="body" idx="1"/>
          </p:nvPr>
        </p:nvSpPr>
        <p:spPr>
          <a:xfrm>
            <a:off x="5099204" y="2586318"/>
            <a:ext cx="6596268" cy="3553619"/>
          </a:xfrm>
        </p:spPr>
        <p:txBody>
          <a:bodyPr>
            <a:normAutofit fontScale="92500" lnSpcReduction="10000"/>
          </a:bodyPr>
          <a:lstStyle/>
          <a:p>
            <a:pPr algn="just"/>
            <a:r>
              <a:rPr lang="en-GB" sz="2000" dirty="0">
                <a:latin typeface="Franklin Gothic Book" panose="020B0503020102020204" pitchFamily="34" charset="0"/>
              </a:rPr>
              <a:t>The TRIPS Agreement requires Members to provide protection for geographical indications, which are defined under Article 22.1 as “indications which identify a good as originating in the territory of a Member, or a region or locality in that territory, where a given quality, reputation or other characteristic of the good is essentially attributable to its geographical origin.”</a:t>
            </a:r>
            <a:endParaRPr lang="en-GB" sz="2000" dirty="0">
              <a:latin typeface="Franklin Gothic Book" panose="020B0503020102020204" pitchFamily="34" charset="0"/>
            </a:endParaRPr>
          </a:p>
          <a:p>
            <a:pPr algn="just"/>
            <a:r>
              <a:rPr lang="en-GB" sz="2000" dirty="0">
                <a:latin typeface="Franklin Gothic Book" panose="020B0503020102020204" pitchFamily="34" charset="0"/>
              </a:rPr>
              <a:t> This definition has been interpreted or implemented by Members in various ways. The main requirement is that there is a linkage between the quality, reputation or other characteristics of the good and its geographical origin as identified by the GI. </a:t>
            </a:r>
            <a:endParaRPr lang="en-US" sz="2000" dirty="0">
              <a:latin typeface="Franklin Gothic Book" panose="020B0503020102020204" pitchFamily="34" charset="0"/>
            </a:endParaRPr>
          </a:p>
          <a:p>
            <a:pPr algn="just">
              <a:defRPr/>
            </a:pPr>
            <a:r>
              <a:rPr lang="en-US" sz="2000" dirty="0">
                <a:latin typeface="Franklin Gothic Book" panose="020B0503020102020204" pitchFamily="34" charset="0"/>
              </a:rPr>
              <a:t>E.g. </a:t>
            </a:r>
            <a:r>
              <a:rPr lang="en-ZA" sz="2000" dirty="0">
                <a:latin typeface="Franklin Gothic Book" panose="020B0503020102020204" pitchFamily="34" charset="0"/>
              </a:rPr>
              <a:t>Cognac for a brandy coming from that region of France</a:t>
            </a:r>
            <a:endParaRPr lang="en-ZA" sz="2000" dirty="0">
              <a:latin typeface="Franklin Gothic Book" panose="020B0503020102020204" pitchFamily="34" charset="0"/>
            </a:endParaRPr>
          </a:p>
          <a:p>
            <a:pPr>
              <a:defRPr/>
            </a:pPr>
            <a:endParaRPr lang="en-US" sz="1700" dirty="0">
              <a:latin typeface="Franklin Gothic Book" panose="020B0503020102020204" pitchFamily="34" charset="0"/>
            </a:endParaRPr>
          </a:p>
        </p:txBody>
      </p:sp>
      <p:sp>
        <p:nvSpPr>
          <p:cNvPr id="36869" name="Rectangle 199"/>
          <p:cNvSpPr>
            <a:spLocks noGrp="1" noRot="1" noChangeAspect="1" noMove="1" noResize="1" noEditPoints="1" noAdjustHandles="1" noChangeArrowheads="1" noChangeShapeType="1" noTextEdit="1"/>
          </p:cNvSpPr>
          <p:nvPr/>
        </p:nvSpPr>
        <p:spPr>
          <a:xfrm>
            <a:off x="-2" y="-1"/>
            <a:ext cx="4654296" cy="6861717"/>
          </a:xfrm>
          <a:prstGeom prst="rect">
            <a:avLst/>
          </a:prstGeom>
          <a:solidFill>
            <a:schemeClr val="bg1">
              <a:lumMod val="5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srgbClr val="E7E6E6"/>
              </a:solidFill>
              <a:effectLst/>
              <a:uLnTx/>
              <a:uFillTx/>
              <a:latin typeface="Calibri" panose="020F0502020204030204"/>
              <a:ea typeface="+mn-ea"/>
              <a:cs typeface="+mn-cs"/>
            </a:endParaRPr>
          </a:p>
        </p:txBody>
      </p:sp>
      <p:sp>
        <p:nvSpPr>
          <p:cNvPr id="36870" name="Rounded Rectangle 13"/>
          <p:cNvSpPr>
            <a:spLocks noGrp="1" noRot="1" noChangeAspect="1" noMove="1" noResize="1" noEditPoints="1" noAdjustHandles="1" noChangeArrowheads="1" noChangeShapeType="1" noTextEdit="1"/>
          </p:cNvSpPr>
          <p:nvPr/>
        </p:nvSpPr>
        <p:spPr>
          <a:xfrm>
            <a:off x="648655" y="986164"/>
            <a:ext cx="3373935" cy="4358546"/>
          </a:xfrm>
          <a:prstGeom prst="roundRect">
            <a:avLst>
              <a:gd name="adj" fmla="val 2462"/>
            </a:avLst>
          </a:prstGeom>
          <a:solidFill>
            <a:schemeClr val="bg1"/>
          </a:solidFill>
          <a:ln w="1905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35" name="Graphic 134" descr="Robot"/>
          <p:cNvPicPr>
            <a:picLocks noChangeAspect="1"/>
          </p:cNvPicPr>
          <p:nvPr/>
        </p:nvPicPr>
        <p:blipFill>
          <a:blip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989970" y="1849335"/>
            <a:ext cx="2679741" cy="2679741"/>
          </a:xfrm>
          <a:prstGeom prst="rect">
            <a:avLst/>
          </a:prstGeom>
        </p:spPr>
      </p:pic>
      <p:cxnSp>
        <p:nvCxnSpPr>
          <p:cNvPr id="204" name="Straight Connector 203"/>
          <p:cNvCxnSpPr>
            <a:cxnSpLocks noGrp="1" noRot="1" noChangeAspect="1" noMove="1" noResize="1" noEditPoints="1" noAdjustHandles="1" noChangeArrowheads="1" noChangeShapeType="1"/>
          </p:cNvCxnSpPr>
          <p:nvPr/>
        </p:nvCxnSpPr>
        <p:spPr>
          <a:xfrm>
            <a:off x="5354983" y="2422200"/>
            <a:ext cx="5486400" cy="0"/>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p:cNvSpPr>
            <a:spLocks noGrp="1" noRot="1" noChangeAspect="1" noMove="1" noResize="1" noEditPoints="1" noAdjustHandles="1" noChangeArrowheads="1" noChangeShapeType="1" noTextEdit="1"/>
          </p:cNvSpPr>
          <p:nvPr/>
        </p:nvSpPr>
        <p:spPr>
          <a:xfrm>
            <a:off x="0" y="0"/>
            <a:ext cx="12192000" cy="191135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200" y="365125"/>
            <a:ext cx="10515600" cy="1325563"/>
          </a:xfrm>
        </p:spPr>
        <p:txBody>
          <a:bodyPr>
            <a:normAutofit/>
          </a:bodyPr>
          <a:lstStyle/>
          <a:p>
            <a:r>
              <a:rPr lang="en-GB" sz="4300" b="1" dirty="0">
                <a:solidFill>
                  <a:srgbClr val="FFFFFF"/>
                </a:solidFill>
              </a:rPr>
              <a:t> </a:t>
            </a:r>
            <a:br>
              <a:rPr lang="en-GB" sz="4300" dirty="0">
                <a:solidFill>
                  <a:srgbClr val="FFFFFF"/>
                </a:solidFill>
                <a:latin typeface="Franklin Gothic Book" panose="020B0503020102020204" pitchFamily="34" charset="0"/>
              </a:rPr>
            </a:br>
            <a:r>
              <a:rPr lang="en-GB" sz="4300" dirty="0">
                <a:solidFill>
                  <a:srgbClr val="FFFFFF"/>
                </a:solidFill>
                <a:latin typeface="Franklin Gothic Book" panose="020B0503020102020204" pitchFamily="34" charset="0"/>
              </a:rPr>
              <a:t>Conditions for granting G.I protection</a:t>
            </a:r>
            <a:endParaRPr lang="en-GB" sz="4300" dirty="0">
              <a:solidFill>
                <a:srgbClr val="FFFFFF"/>
              </a:solidFill>
              <a:latin typeface="Franklin Gothic Book" panose="020B0503020102020204" pitchFamily="34" charset="0"/>
            </a:endParaRPr>
          </a:p>
        </p:txBody>
      </p:sp>
      <p:sp>
        <p:nvSpPr>
          <p:cNvPr id="3" name="Content Placeholder 2"/>
          <p:cNvSpPr>
            <a:spLocks noGrp="1"/>
          </p:cNvSpPr>
          <p:nvPr>
            <p:ph idx="1"/>
          </p:nvPr>
        </p:nvSpPr>
        <p:spPr>
          <a:xfrm>
            <a:off x="838199" y="2438400"/>
            <a:ext cx="10695039" cy="3873910"/>
          </a:xfrm>
        </p:spPr>
        <p:txBody>
          <a:bodyPr>
            <a:normAutofit/>
          </a:bodyPr>
          <a:lstStyle/>
          <a:p>
            <a:r>
              <a:rPr lang="en-GB" sz="2600" dirty="0">
                <a:latin typeface="Franklin Gothic Book" panose="020B0503020102020204" pitchFamily="34" charset="0"/>
              </a:rPr>
              <a:t>The TRIPS Agreement does not specify the legal form that the protection to be provided should take. It leaves it to Members to determine if and where the acquisition and maintenance of protection should depend on meeting prior procedural requirements and formalities. </a:t>
            </a:r>
            <a:endParaRPr lang="en-GB" sz="2600" dirty="0">
              <a:latin typeface="Franklin Gothic Book" panose="020B0503020102020204" pitchFamily="34" charset="0"/>
            </a:endParaRPr>
          </a:p>
          <a:p>
            <a:r>
              <a:rPr lang="en-GB" sz="2600" dirty="0">
                <a:latin typeface="Franklin Gothic Book" panose="020B0503020102020204" pitchFamily="34" charset="0"/>
              </a:rPr>
              <a:t>In practice various means of protecting geographical indications are used by Members, including: laws on business practices (e.g., on unfair competition and consumer protection), trademark law (i.e. certification or collective marks), and </a:t>
            </a:r>
            <a:r>
              <a:rPr lang="en-GB" sz="2600" i="1" dirty="0">
                <a:latin typeface="Franklin Gothic Book" panose="020B0503020102020204" pitchFamily="34" charset="0"/>
              </a:rPr>
              <a:t>sui generis </a:t>
            </a:r>
            <a:r>
              <a:rPr lang="en-GB" sz="2600" dirty="0">
                <a:latin typeface="Franklin Gothic Book" panose="020B0503020102020204" pitchFamily="34" charset="0"/>
              </a:rPr>
              <a:t>GI laws. 	</a:t>
            </a:r>
            <a:endParaRPr lang="en-GB" sz="2600" dirty="0">
              <a:latin typeface="Franklin Gothic Book" panose="020B0503020102020204" pitchFamily="34" charset="0"/>
            </a:endParaRPr>
          </a:p>
          <a:p>
            <a:r>
              <a:rPr lang="en-GB" sz="2600" dirty="0">
                <a:latin typeface="Franklin Gothic Book" panose="020B0503020102020204" pitchFamily="34" charset="0"/>
              </a:rPr>
              <a:t>In Zambia, the draft Trademarks bill (2015) includes provisions for G.Is</a:t>
            </a:r>
            <a:endParaRPr lang="en-GB" sz="2600" dirty="0">
              <a:latin typeface="Franklin Gothic Book" panose="020B05030201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 name="Rectangle 27"/>
          <p:cNvSpPr>
            <a:spLocks noGrp="1" noRot="1" noChangeAspect="1" noMove="1" noResize="1" noEditPoints="1" noAdjustHandles="1" noChangeArrowheads="1" noChangeShapeType="1" noTextEdit="1"/>
          </p:cNvSpPr>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200" y="963877"/>
            <a:ext cx="3494362" cy="4930246"/>
          </a:xfrm>
        </p:spPr>
        <p:txBody>
          <a:bodyPr>
            <a:normAutofit/>
          </a:bodyPr>
          <a:lstStyle/>
          <a:p>
            <a:pPr algn="r"/>
            <a:r>
              <a:rPr lang="en-ZA">
                <a:solidFill>
                  <a:schemeClr val="accent1"/>
                </a:solidFill>
                <a:latin typeface="Franklin Gothic Book" panose="020B0503020102020204" pitchFamily="34" charset="0"/>
              </a:rPr>
              <a:t>LEARNING OBJECTIVES</a:t>
            </a:r>
            <a:endParaRPr lang="en-ZA">
              <a:solidFill>
                <a:schemeClr val="accent1"/>
              </a:solidFill>
              <a:latin typeface="Franklin Gothic Book" panose="020B0503020102020204" pitchFamily="34" charset="0"/>
            </a:endParaRPr>
          </a:p>
        </p:txBody>
      </p:sp>
      <p:cxnSp>
        <p:nvCxnSpPr>
          <p:cNvPr id="30" name="Straight Connector 29"/>
          <p:cNvCxnSpPr>
            <a:cxnSpLocks noGrp="1" noRot="1" noChangeAspect="1" noMove="1" noResize="1" noEditPoints="1" noAdjustHandles="1" noChangeArrowheads="1" noChangeShapeType="1"/>
          </p:cNvCxnSpPr>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a:xfrm>
            <a:off x="4976031" y="963877"/>
            <a:ext cx="6377769" cy="4930246"/>
          </a:xfrm>
        </p:spPr>
        <p:txBody>
          <a:bodyPr anchor="ctr">
            <a:normAutofit/>
          </a:bodyPr>
          <a:lstStyle/>
          <a:p>
            <a:r>
              <a:rPr lang="en-ZA" sz="3600" dirty="0">
                <a:latin typeface="Franklin Gothic Book" panose="020B0503020102020204" pitchFamily="34" charset="0"/>
              </a:rPr>
              <a:t>Understand what the main forms of intellectual property rights are, why these "rights" are recognized, and how they are protected.</a:t>
            </a:r>
            <a:endParaRPr lang="en-ZA" sz="3600" dirty="0">
              <a:latin typeface="Franklin Gothic Book" panose="020B0503020102020204" pitchFamily="34" charset="0"/>
            </a:endParaRPr>
          </a:p>
          <a:p>
            <a:r>
              <a:rPr lang="en-ZA" sz="3600" dirty="0">
                <a:latin typeface="Franklin Gothic Book" panose="020B0503020102020204" pitchFamily="34" charset="0"/>
              </a:rPr>
              <a:t>Explain the place of TRIPS in the WTO</a:t>
            </a:r>
            <a:endParaRPr lang="en-ZA" sz="3600" dirty="0">
              <a:latin typeface="Franklin Gothic Book" panose="020B0503020102020204" pitchFamily="34" charset="0"/>
            </a:endParaRPr>
          </a:p>
          <a:p>
            <a:endParaRPr lang="en-ZA"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Freeform: Shape 7"/>
          <p:cNvSpPr>
            <a:spLocks noGrp="1" noRot="1" noChangeAspect="1" noMove="1" noResize="1" noEditPoints="1" noAdjustHandles="1" noChangeArrowheads="1" noChangeShapeType="1" noTextEdit="1"/>
          </p:cNvSpPr>
          <p:nvPr/>
        </p:nvSpPr>
        <p:spPr>
          <a:xfrm>
            <a:off x="879542" y="0"/>
            <a:ext cx="10432916" cy="6858000"/>
          </a:xfrm>
          <a:custGeom>
            <a:avLst/>
            <a:gdLst>
              <a:gd name="connsiteX0" fmla="*/ 1287962 w 10432916"/>
              <a:gd name="connsiteY0" fmla="*/ 0 h 6858000"/>
              <a:gd name="connsiteX1" fmla="*/ 9144956 w 10432916"/>
              <a:gd name="connsiteY1" fmla="*/ 0 h 6858000"/>
              <a:gd name="connsiteX2" fmla="*/ 9241731 w 10432916"/>
              <a:gd name="connsiteY2" fmla="*/ 111692 h 6858000"/>
              <a:gd name="connsiteX3" fmla="*/ 10432916 w 10432916"/>
              <a:gd name="connsiteY3" fmla="*/ 3429001 h 6858000"/>
              <a:gd name="connsiteX4" fmla="*/ 9241730 w 10432916"/>
              <a:gd name="connsiteY4" fmla="*/ 6746310 h 6858000"/>
              <a:gd name="connsiteX5" fmla="*/ 9144957 w 10432916"/>
              <a:gd name="connsiteY5" fmla="*/ 6858000 h 6858000"/>
              <a:gd name="connsiteX6" fmla="*/ 1287959 w 10432916"/>
              <a:gd name="connsiteY6" fmla="*/ 6858000 h 6858000"/>
              <a:gd name="connsiteX7" fmla="*/ 1191186 w 10432916"/>
              <a:gd name="connsiteY7" fmla="*/ 6746310 h 6858000"/>
              <a:gd name="connsiteX8" fmla="*/ 0 w 10432916"/>
              <a:gd name="connsiteY8" fmla="*/ 3429001 h 6858000"/>
              <a:gd name="connsiteX9" fmla="*/ 1191186 w 10432916"/>
              <a:gd name="connsiteY9" fmla="*/ 11169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432916" h="6858000">
                <a:moveTo>
                  <a:pt x="1287962" y="0"/>
                </a:moveTo>
                <a:lnTo>
                  <a:pt x="9144956" y="0"/>
                </a:lnTo>
                <a:lnTo>
                  <a:pt x="9241731" y="111692"/>
                </a:lnTo>
                <a:cubicBezTo>
                  <a:pt x="9985889" y="1013175"/>
                  <a:pt x="10432916" y="2168897"/>
                  <a:pt x="10432916" y="3429001"/>
                </a:cubicBezTo>
                <a:cubicBezTo>
                  <a:pt x="10432916" y="4689105"/>
                  <a:pt x="9985889" y="5844827"/>
                  <a:pt x="9241730" y="6746310"/>
                </a:cubicBezTo>
                <a:lnTo>
                  <a:pt x="9144957" y="6858000"/>
                </a:lnTo>
                <a:lnTo>
                  <a:pt x="1287959" y="6858000"/>
                </a:lnTo>
                <a:lnTo>
                  <a:pt x="1191186" y="6746310"/>
                </a:lnTo>
                <a:cubicBezTo>
                  <a:pt x="447027" y="5844827"/>
                  <a:pt x="0" y="4689105"/>
                  <a:pt x="0" y="3429001"/>
                </a:cubicBezTo>
                <a:cubicBezTo>
                  <a:pt x="0" y="2168897"/>
                  <a:pt x="447027" y="1013175"/>
                  <a:pt x="1191186" y="11169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p:cNvSpPr>
            <a:spLocks noGrp="1" noRot="1" noChangeAspect="1" noMove="1" noResize="1" noEditPoints="1" noAdjustHandles="1" noChangeArrowheads="1" noChangeShapeType="1" noTextEdit="1"/>
          </p:cNvSpPr>
          <p:nvPr/>
        </p:nvSpPr>
        <p:spPr>
          <a:xfrm>
            <a:off x="1134942" y="0"/>
            <a:ext cx="9922116" cy="6858000"/>
          </a:xfrm>
          <a:custGeom>
            <a:avLst/>
            <a:gdLst>
              <a:gd name="connsiteX0" fmla="*/ 1378575 w 9922116"/>
              <a:gd name="connsiteY0" fmla="*/ 0 h 6858000"/>
              <a:gd name="connsiteX1" fmla="*/ 8543542 w 9922116"/>
              <a:gd name="connsiteY1" fmla="*/ 0 h 6858000"/>
              <a:gd name="connsiteX2" fmla="*/ 8633323 w 9922116"/>
              <a:gd name="connsiteY2" fmla="*/ 94145 h 6858000"/>
              <a:gd name="connsiteX3" fmla="*/ 9922116 w 9922116"/>
              <a:gd name="connsiteY3" fmla="*/ 3429001 h 6858000"/>
              <a:gd name="connsiteX4" fmla="*/ 8633323 w 9922116"/>
              <a:gd name="connsiteY4" fmla="*/ 6763858 h 6858000"/>
              <a:gd name="connsiteX5" fmla="*/ 8543544 w 9922116"/>
              <a:gd name="connsiteY5" fmla="*/ 6858000 h 6858000"/>
              <a:gd name="connsiteX6" fmla="*/ 1378573 w 9922116"/>
              <a:gd name="connsiteY6" fmla="*/ 6858000 h 6858000"/>
              <a:gd name="connsiteX7" fmla="*/ 1288793 w 9922116"/>
              <a:gd name="connsiteY7" fmla="*/ 6763858 h 6858000"/>
              <a:gd name="connsiteX8" fmla="*/ 0 w 9922116"/>
              <a:gd name="connsiteY8" fmla="*/ 3429001 h 6858000"/>
              <a:gd name="connsiteX9" fmla="*/ 1288793 w 9922116"/>
              <a:gd name="connsiteY9" fmla="*/ 9414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2116" h="6858000">
                <a:moveTo>
                  <a:pt x="1378575" y="0"/>
                </a:moveTo>
                <a:lnTo>
                  <a:pt x="8543542" y="0"/>
                </a:lnTo>
                <a:lnTo>
                  <a:pt x="8633323" y="94145"/>
                </a:lnTo>
                <a:cubicBezTo>
                  <a:pt x="9434072" y="974941"/>
                  <a:pt x="9922116" y="2144991"/>
                  <a:pt x="9922116" y="3429001"/>
                </a:cubicBezTo>
                <a:cubicBezTo>
                  <a:pt x="9922116" y="4713011"/>
                  <a:pt x="9434072" y="5883061"/>
                  <a:pt x="8633323" y="6763858"/>
                </a:cubicBezTo>
                <a:lnTo>
                  <a:pt x="8543544" y="6858000"/>
                </a:lnTo>
                <a:lnTo>
                  <a:pt x="1378573" y="6858000"/>
                </a:lnTo>
                <a:lnTo>
                  <a:pt x="1288793" y="6763858"/>
                </a:lnTo>
                <a:cubicBezTo>
                  <a:pt x="488044" y="5883061"/>
                  <a:pt x="0" y="4713011"/>
                  <a:pt x="0" y="3429001"/>
                </a:cubicBezTo>
                <a:cubicBezTo>
                  <a:pt x="0" y="2144991"/>
                  <a:pt x="488044" y="974941"/>
                  <a:pt x="1288793" y="94145"/>
                </a:cubicBezTo>
                <a:close/>
              </a:path>
            </a:pathLst>
          </a:cu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2311147" y="365760"/>
            <a:ext cx="7569706" cy="1288238"/>
          </a:xfrm>
        </p:spPr>
        <p:txBody>
          <a:bodyPr anchor="ctr">
            <a:normAutofit/>
          </a:bodyPr>
          <a:lstStyle/>
          <a:p>
            <a:pPr algn="ctr"/>
            <a:r>
              <a:rPr lang="en-GB" sz="4100"/>
              <a:t>What rights are conferred by G.I. protection?</a:t>
            </a:r>
            <a:endParaRPr lang="en-GB" sz="4100"/>
          </a:p>
        </p:txBody>
      </p:sp>
      <p:sp>
        <p:nvSpPr>
          <p:cNvPr id="3" name="Content Placeholder 2"/>
          <p:cNvSpPr>
            <a:spLocks noGrp="1"/>
          </p:cNvSpPr>
          <p:nvPr>
            <p:ph idx="1"/>
          </p:nvPr>
        </p:nvSpPr>
        <p:spPr>
          <a:xfrm>
            <a:off x="2165569" y="1828800"/>
            <a:ext cx="8128805" cy="4663439"/>
          </a:xfrm>
        </p:spPr>
        <p:txBody>
          <a:bodyPr anchor="t">
            <a:normAutofit fontScale="92500" lnSpcReduction="10000"/>
          </a:bodyPr>
          <a:lstStyle/>
          <a:p>
            <a:r>
              <a:rPr lang="en-GB" sz="2400" dirty="0"/>
              <a:t>The TRIPS Agreement requires two basic forms of protection to be available in respect of all GIs: </a:t>
            </a:r>
            <a:endParaRPr lang="en-GB" sz="2400" dirty="0"/>
          </a:p>
          <a:p>
            <a:pPr lvl="1"/>
            <a:r>
              <a:rPr lang="en-GB" dirty="0"/>
              <a:t>against use in a manner that would mislead the public as to the true origin of the product; and </a:t>
            </a:r>
            <a:endParaRPr lang="en-GB" dirty="0"/>
          </a:p>
          <a:p>
            <a:pPr lvl="1"/>
            <a:r>
              <a:rPr lang="en-GB" dirty="0"/>
              <a:t>against use that would constitute an act of unfair competition within the meaning of Article 10</a:t>
            </a:r>
            <a:r>
              <a:rPr lang="en-GB" i="1" dirty="0"/>
              <a:t>bis </a:t>
            </a:r>
            <a:r>
              <a:rPr lang="en-GB" dirty="0"/>
              <a:t>of the Paris Convention. </a:t>
            </a:r>
            <a:endParaRPr lang="en-GB" dirty="0"/>
          </a:p>
          <a:p>
            <a:r>
              <a:rPr lang="en-GB" sz="2400" dirty="0"/>
              <a:t>Under Article 23, the level of protection for geographical indications for wines and spirits is higher. It is not dependant on meeting tests of misleading the consumer or unfair competition and applies even if the true place of origin is indicated or the use is accompanied by certain qualifying terms such as 'type' or 'kind', or the use is in translation.</a:t>
            </a:r>
            <a:endParaRPr lang="en-GB" sz="2400" dirty="0"/>
          </a:p>
          <a:p>
            <a:r>
              <a:rPr lang="en-GB" sz="2400" dirty="0"/>
              <a:t>Under both Article 22 and Article 23, the right to take action must be available to any interested party, i.e. not only the right holder also, for example, distributors. </a:t>
            </a:r>
            <a:r>
              <a:rPr lang="en-GB" sz="2000" dirty="0"/>
              <a:t>	</a:t>
            </a:r>
            <a:endParaRPr lang="en-GB" sz="2000" dirty="0"/>
          </a:p>
          <a:p>
            <a:endParaRPr lang="en-GB" sz="2000" dirty="0"/>
          </a:p>
        </p:txBody>
      </p:sp>
    </p:spTree>
  </p:cSld>
  <p:clrMapOvr>
    <a:overrideClrMapping bg1="dk1" tx1="lt1" bg2="dk2" tx2="lt2" accent1="accent1" accent2="accent2" accent3="accent3" accent4="accent4" accent5="accent5" accent6="accent6" hlink="hlink" folHlink="folHlink"/>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p:cNvSpPr>
            <a:spLocks noGrp="1" noRot="1" noChangeAspect="1" noMove="1" noResize="1" noEditPoints="1" noAdjustHandles="1" noChangeArrowheads="1" noChangeShapeType="1" noTextEdit="1"/>
          </p:cNvSpPr>
          <p:nvPr/>
        </p:nvSpPr>
        <p:spPr>
          <a:xfrm>
            <a:off x="-1"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a:spLocks noGrp="1" noRot="1" noChangeAspect="1" noMove="1" noResize="1" noEditPoints="1" noAdjustHandles="1" noChangeArrowheads="1" noChangeShapeType="1" noTextEdit="1"/>
          </p:cNvSpPr>
          <p:nvPr/>
        </p:nvSpPr>
        <p:spPr>
          <a:xfrm>
            <a:off x="153" y="0"/>
            <a:ext cx="12191695" cy="685800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a:spLocks noGrp="1" noRot="1" noChangeAspect="1" noMove="1" noResize="1" noEditPoints="1" noAdjustHandles="1" noChangeArrowheads="1" noChangeShapeType="1" noTextEdit="1"/>
          </p:cNvSpPr>
          <p:nvPr/>
        </p:nvSpPr>
        <p:spPr>
          <a:xfrm>
            <a:off x="0" y="891540"/>
            <a:ext cx="722376"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a:spLocks noGrp="1" noRot="1" noChangeAspect="1" noMove="1" noResize="1" noEditPoints="1" noAdjustHandles="1" noChangeArrowheads="1" noChangeShapeType="1" noTextEdit="1"/>
          </p:cNvSpPr>
          <p:nvPr/>
        </p:nvSpPr>
        <p:spPr>
          <a:xfrm>
            <a:off x="1202435" y="891540"/>
            <a:ext cx="10989565" cy="5071110"/>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3984" y="1054121"/>
            <a:ext cx="9465131" cy="1184111"/>
          </a:xfrm>
        </p:spPr>
        <p:txBody>
          <a:bodyPr>
            <a:normAutofit/>
          </a:bodyPr>
          <a:lstStyle/>
          <a:p>
            <a:r>
              <a:rPr lang="en-GB" dirty="0">
                <a:latin typeface="Franklin Gothic Book" panose="020B0503020102020204" pitchFamily="34" charset="0"/>
              </a:rPr>
              <a:t>Exceptions?</a:t>
            </a:r>
            <a:endParaRPr lang="en-GB" dirty="0">
              <a:latin typeface="Franklin Gothic Book" panose="020B0503020102020204" pitchFamily="34" charset="0"/>
            </a:endParaRPr>
          </a:p>
        </p:txBody>
      </p:sp>
      <p:sp>
        <p:nvSpPr>
          <p:cNvPr id="3" name="Content Placeholder 2"/>
          <p:cNvSpPr>
            <a:spLocks noGrp="1"/>
          </p:cNvSpPr>
          <p:nvPr>
            <p:ph idx="1"/>
          </p:nvPr>
        </p:nvSpPr>
        <p:spPr>
          <a:xfrm>
            <a:off x="1523984" y="2075652"/>
            <a:ext cx="10436958" cy="3886998"/>
          </a:xfrm>
        </p:spPr>
        <p:txBody>
          <a:bodyPr>
            <a:noAutofit/>
          </a:bodyPr>
          <a:lstStyle/>
          <a:p>
            <a:pPr algn="just"/>
            <a:r>
              <a:rPr lang="en-GB" sz="2200" dirty="0"/>
              <a:t>Article 24 provides for a range of exceptions to the protection that would otherwise have to be given, notably in respect of terms that have become generic in the local language, certain prior trademark rights and certain other forms of prior use that pre-date the TRIPS Agreement. These exceptions are accompanied by a commitment on the part of Members to be willing to enter into negotiations, bilaterally or multilaterally, including the continued applicability of the exceptions. </a:t>
            </a:r>
            <a:endParaRPr lang="en-GB" sz="2200" dirty="0"/>
          </a:p>
          <a:p>
            <a:pPr algn="just"/>
            <a:r>
              <a:rPr lang="en-GB" sz="2200" dirty="0"/>
              <a:t>A specific role is also given to the Council for TRIPS to review the application of the TRIPS rules in this area and consult about compliance issues. 	</a:t>
            </a:r>
            <a:endParaRPr lang="en-GB" sz="2200" dirty="0"/>
          </a:p>
          <a:p>
            <a:pPr algn="just"/>
            <a:r>
              <a:rPr lang="en-GB" sz="2200" dirty="0"/>
              <a:t>Example of </a:t>
            </a:r>
            <a:r>
              <a:rPr lang="en-GB" sz="2200" dirty="0" err="1"/>
              <a:t>Mazoe</a:t>
            </a:r>
            <a:r>
              <a:rPr lang="en-GB" sz="2200" dirty="0"/>
              <a:t> (the </a:t>
            </a:r>
            <a:r>
              <a:rPr lang="en-GB" sz="2200" dirty="0" err="1"/>
              <a:t>Mazoe</a:t>
            </a:r>
            <a:r>
              <a:rPr lang="en-GB" sz="2200" dirty="0"/>
              <a:t> area of Zimbabwe), it predates the TRIPS Agreement and is a registered trademark although strictly speaking it is a G.I. </a:t>
            </a:r>
            <a:endParaRPr lang="en-GB" sz="22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Industrial designs</a:t>
            </a:r>
            <a:endParaRPr lang="en-GB" dirty="0"/>
          </a:p>
        </p:txBody>
      </p:sp>
      <p:sp>
        <p:nvSpPr>
          <p:cNvPr id="3" name="Content Placeholder 2"/>
          <p:cNvSpPr>
            <a:spLocks noGrp="1"/>
          </p:cNvSpPr>
          <p:nvPr>
            <p:ph idx="1"/>
          </p:nvPr>
        </p:nvSpPr>
        <p:spPr/>
        <p:txBody>
          <a:bodyPr/>
          <a:lstStyle/>
          <a:p>
            <a:pPr algn="just"/>
            <a:r>
              <a:rPr lang="en-GB" dirty="0"/>
              <a:t>Industrial design laws protect works of applied art that have industrial application, such as the design of a chair</a:t>
            </a:r>
            <a:endParaRPr lang="en-GB" dirty="0"/>
          </a:p>
          <a:p>
            <a:pPr algn="just"/>
            <a:r>
              <a:rPr lang="en-GB" dirty="0"/>
              <a:t>The TRIPS Agreement provides that at least 10 years' protection must be available for independently-created industrial designs that are new or original. 	</a:t>
            </a:r>
            <a:endParaRPr lang="en-GB" dirty="0"/>
          </a:p>
          <a:p>
            <a:pPr algn="just"/>
            <a:r>
              <a:rPr lang="en-GB" dirty="0"/>
              <a:t>Textile designs, which typically have a short life cycle and require multiple registrations are given special attention: requirements for the obtaining of protection should not stand unreasonably in the way of gaining that protection. Members are free to decide whether or not to make protection subject to meeting formalities. 	</a:t>
            </a:r>
            <a:endParaRPr lang="en-GB" dirty="0"/>
          </a:p>
          <a:p>
            <a:endParaRPr lang="en-GB"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a:t>Zambia and TRIPS</a:t>
            </a:r>
            <a:endParaRPr lang="en-ZA" dirty="0"/>
          </a:p>
        </p:txBody>
      </p:sp>
      <p:sp>
        <p:nvSpPr>
          <p:cNvPr id="3" name="Content Placeholder 2"/>
          <p:cNvSpPr>
            <a:spLocks noGrp="1"/>
          </p:cNvSpPr>
          <p:nvPr>
            <p:ph idx="1"/>
          </p:nvPr>
        </p:nvSpPr>
        <p:spPr/>
        <p:txBody>
          <a:bodyPr/>
          <a:lstStyle/>
          <a:p>
            <a:endParaRPr lang="en-ZA" dirty="0"/>
          </a:p>
          <a:p>
            <a:r>
              <a:rPr lang="en-ZA" dirty="0"/>
              <a:t>Not yet TRIPS compliant</a:t>
            </a:r>
            <a:endParaRPr lang="en-ZA" dirty="0"/>
          </a:p>
          <a:p>
            <a:r>
              <a:rPr lang="en-ZA" dirty="0"/>
              <a:t>Laws have been enacted to draw the country closer to compliance.</a:t>
            </a:r>
            <a:endParaRPr lang="en-ZA" dirty="0"/>
          </a:p>
          <a:p>
            <a:r>
              <a:rPr lang="en-ZA" dirty="0"/>
              <a:t>Patents Act No.40 of 2016</a:t>
            </a:r>
            <a:endParaRPr lang="en-ZA" dirty="0"/>
          </a:p>
          <a:p>
            <a:r>
              <a:rPr lang="en-ZA" dirty="0"/>
              <a:t>The protection of layout designs of integrated circuits Act No.6 of 2016</a:t>
            </a:r>
            <a:endParaRPr lang="en-ZA" dirty="0"/>
          </a:p>
          <a:p>
            <a:r>
              <a:rPr lang="en-ZA" dirty="0"/>
              <a:t>Industrial Designs Act No.22 of 2016</a:t>
            </a:r>
            <a:endParaRPr lang="en-ZA"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endParaRPr lang="en-ZA" sz="4800" dirty="0"/>
          </a:p>
          <a:p>
            <a:pPr marL="0" indent="0" algn="ctr">
              <a:buNone/>
            </a:pPr>
            <a:endParaRPr lang="en-ZA" sz="4800" dirty="0"/>
          </a:p>
          <a:p>
            <a:pPr marL="0" indent="0" algn="ctr">
              <a:buNone/>
            </a:pPr>
            <a:r>
              <a:rPr lang="en-ZA" sz="4800" dirty="0"/>
              <a:t>THE END</a:t>
            </a:r>
            <a:endParaRPr lang="en-ZA" sz="4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1913468" y="365125"/>
            <a:ext cx="9440332" cy="1325563"/>
          </a:xfrm>
        </p:spPr>
        <p:txBody>
          <a:bodyPr>
            <a:normAutofit/>
          </a:bodyPr>
          <a:lstStyle/>
          <a:p>
            <a:pPr eaLnBrk="1" hangingPunct="1"/>
            <a:r>
              <a:rPr lang="en-US" altLang="en-US" sz="5400" b="1" dirty="0">
                <a:solidFill>
                  <a:schemeClr val="accent1"/>
                </a:solidFill>
                <a:latin typeface="Franklin Gothic Book" panose="020B0503020102020204" pitchFamily="34" charset="0"/>
              </a:rPr>
              <a:t>WTO TRIPS Agreement</a:t>
            </a:r>
            <a:endParaRPr lang="en-US" altLang="en-US" sz="5400" b="1" dirty="0">
              <a:solidFill>
                <a:schemeClr val="accent1"/>
              </a:solidFill>
              <a:latin typeface="Franklin Gothic Book" panose="020B0503020102020204" pitchFamily="34" charset="0"/>
            </a:endParaRPr>
          </a:p>
        </p:txBody>
      </p:sp>
      <p:pic>
        <p:nvPicPr>
          <p:cNvPr id="5126" name="Graphic 70" descr="Commitments"/>
          <p:cNvPicPr>
            <a:picLocks noChangeAspect="1"/>
          </p:cNvPicPr>
          <p:nvPr/>
        </p:nvPicPr>
        <p:blipFill>
          <a:blip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838200" y="570706"/>
            <a:ext cx="914400" cy="914400"/>
          </a:xfrm>
          <a:prstGeom prst="rect">
            <a:avLst/>
          </a:prstGeom>
        </p:spPr>
      </p:pic>
      <p:sp>
        <p:nvSpPr>
          <p:cNvPr id="5123" name="Rectangle 3"/>
          <p:cNvSpPr>
            <a:spLocks noGrp="1" noChangeArrowheads="1"/>
          </p:cNvSpPr>
          <p:nvPr>
            <p:ph type="body" idx="1"/>
          </p:nvPr>
        </p:nvSpPr>
        <p:spPr>
          <a:xfrm>
            <a:off x="838200" y="1825625"/>
            <a:ext cx="10515600" cy="4775200"/>
          </a:xfrm>
        </p:spPr>
        <p:txBody>
          <a:bodyPr>
            <a:normAutofit fontScale="85000" lnSpcReduction="20000"/>
          </a:bodyPr>
          <a:lstStyle/>
          <a:p>
            <a:pPr algn="just" eaLnBrk="1" hangingPunct="1"/>
            <a:r>
              <a:rPr lang="en-US" altLang="en-US" sz="3600" dirty="0">
                <a:latin typeface="Franklin Gothic Book" panose="020B0503020102020204" pitchFamily="34" charset="0"/>
              </a:rPr>
              <a:t>It is the GATT Uruguay Round Agreement on “Trade Related Intellectual Property”.</a:t>
            </a:r>
            <a:endParaRPr lang="en-US" altLang="en-US" sz="3600" dirty="0">
              <a:latin typeface="Franklin Gothic Book" panose="020B0503020102020204" pitchFamily="34" charset="0"/>
            </a:endParaRPr>
          </a:p>
          <a:p>
            <a:pPr algn="just" eaLnBrk="1" hangingPunct="1"/>
            <a:r>
              <a:rPr lang="en-US" altLang="en-US" sz="3600" dirty="0">
                <a:latin typeface="Franklin Gothic Book" panose="020B0503020102020204" pitchFamily="34" charset="0"/>
              </a:rPr>
              <a:t>It deals with the protection &amp; enforcement of “Trade-Related” intellectual property “rights”.</a:t>
            </a:r>
            <a:endParaRPr lang="en-US" altLang="en-US" sz="3600" dirty="0">
              <a:latin typeface="Franklin Gothic Book" panose="020B0503020102020204" pitchFamily="34" charset="0"/>
            </a:endParaRPr>
          </a:p>
          <a:p>
            <a:pPr algn="just" eaLnBrk="1" hangingPunct="1"/>
            <a:r>
              <a:rPr lang="en-US" altLang="en-US" sz="3600" dirty="0">
                <a:latin typeface="Franklin Gothic Book" panose="020B0503020102020204" pitchFamily="34" charset="0"/>
              </a:rPr>
              <a:t>It establishes minimum levels of protection that each </a:t>
            </a:r>
            <a:r>
              <a:rPr lang="en-US" altLang="en-US" sz="3500" dirty="0">
                <a:latin typeface="Franklin Gothic Book" panose="020B0503020102020204" pitchFamily="34" charset="0"/>
              </a:rPr>
              <a:t>government has to give to the intellectual property of fellow WTO members</a:t>
            </a:r>
            <a:endParaRPr lang="en-ZA" sz="3500" dirty="0">
              <a:latin typeface="Franklin Gothic Book" panose="020B0503020102020204" pitchFamily="34" charset="0"/>
            </a:endParaRPr>
          </a:p>
          <a:p>
            <a:r>
              <a:rPr lang="en-ZA" sz="3500" dirty="0">
                <a:latin typeface="Franklin Gothic Book" panose="020B0503020102020204" pitchFamily="34" charset="0"/>
              </a:rPr>
              <a:t>It </a:t>
            </a:r>
            <a:r>
              <a:rPr lang="en-ZA" sz="3500" b="1" i="1" dirty="0">
                <a:latin typeface="Franklin Gothic Book" panose="020B0503020102020204" pitchFamily="34" charset="0"/>
              </a:rPr>
              <a:t>incorporates most provisions of the main WIPO Conventions </a:t>
            </a:r>
            <a:r>
              <a:rPr lang="en-ZA" sz="3500" dirty="0">
                <a:latin typeface="Franklin Gothic Book" panose="020B0503020102020204" pitchFamily="34" charset="0"/>
              </a:rPr>
              <a:t>(mainly Berne and Paris Conventions), while adding a number of obligations. </a:t>
            </a:r>
            <a:endParaRPr lang="en-ZA" sz="3500" dirty="0">
              <a:solidFill>
                <a:srgbClr val="000000"/>
              </a:solidFill>
              <a:latin typeface="Franklin Gothic Book" panose="020B0503020102020204" pitchFamily="34" charset="0"/>
            </a:endParaRPr>
          </a:p>
          <a:p>
            <a:r>
              <a:rPr lang="en-ZA" sz="3600" dirty="0">
                <a:solidFill>
                  <a:srgbClr val="000000"/>
                </a:solidFill>
                <a:latin typeface="Franklin Gothic Book" panose="020B0503020102020204" pitchFamily="34" charset="0"/>
              </a:rPr>
              <a:t>Zambia has been a WTO member since 1 January 1995 and a member of GATT since 10 February 1982</a:t>
            </a:r>
            <a:endParaRPr lang="en-ZA" sz="3600" dirty="0">
              <a:solidFill>
                <a:srgbClr val="000000"/>
              </a:solidFill>
              <a:latin typeface="Franklin Gothic Book" panose="020B05030201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108" name="Rectangle 78"/>
          <p:cNvSpPr>
            <a:spLocks noGrp="1" noRot="1" noChangeAspect="1" noMove="1" noResize="1" noEditPoints="1" noAdjustHandles="1" noChangeArrowheads="1" noChangeShapeType="1" noTextEdit="1"/>
          </p:cNvSpPr>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09" name="Freeform 45"/>
          <p:cNvSpPr>
            <a:spLocks noGrp="1" noRot="1" noChangeAspect="1" noMove="1" noResize="1" noEditPoints="1" noAdjustHandles="1" noChangeArrowheads="1" noChangeShapeType="1" noTextEdit="1"/>
          </p:cNvSpPr>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lstStyle/>
          <a:p>
            <a:endParaRPr lang="en-US"/>
          </a:p>
        </p:txBody>
      </p:sp>
      <p:sp>
        <p:nvSpPr>
          <p:cNvPr id="4110" name="Freeform 46"/>
          <p:cNvSpPr>
            <a:spLocks noGrp="1" noRot="1" noChangeAspect="1" noMove="1" noResize="1" noEditPoints="1" noAdjustHandles="1" noChangeArrowheads="1" noChangeShapeType="1" noTextEdit="1"/>
          </p:cNvSpPr>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lstStyle/>
          <a:p>
            <a:endParaRPr lang="en-US"/>
          </a:p>
        </p:txBody>
      </p:sp>
      <p:sp>
        <p:nvSpPr>
          <p:cNvPr id="4111" name="Freeform 47"/>
          <p:cNvSpPr>
            <a:spLocks noGrp="1" noRot="1" noChangeAspect="1" noMove="1" noResize="1" noEditPoints="1" noAdjustHandles="1" noChangeArrowheads="1" noChangeShapeType="1" noTextEdit="1"/>
          </p:cNvSpPr>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lstStyle/>
          <a:p>
            <a:endParaRPr lang="en-US"/>
          </a:p>
        </p:txBody>
      </p:sp>
      <p:sp>
        <p:nvSpPr>
          <p:cNvPr id="87" name="Freeform 44"/>
          <p:cNvSpPr>
            <a:spLocks noGrp="1" noRot="1" noChangeAspect="1" noMove="1" noResize="1" noEditPoints="1" noAdjustHandles="1" noChangeArrowheads="1" noChangeShapeType="1" noTextEdit="1"/>
          </p:cNvSpPr>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lstStyle/>
          <a:p>
            <a:endParaRPr lang="en-US"/>
          </a:p>
        </p:txBody>
      </p:sp>
      <p:sp>
        <p:nvSpPr>
          <p:cNvPr id="89" name="Rectangle 88"/>
          <p:cNvSpPr>
            <a:spLocks noGrp="1" noRot="1" noChangeAspect="1" noMove="1" noResize="1" noEditPoints="1" noAdjustHandles="1" noChangeArrowheads="1" noChangeShapeType="1" noTextEdit="1"/>
          </p:cNvSpPr>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lstStyle/>
          <a:p>
            <a:endParaRPr lang="en-US"/>
          </a:p>
        </p:txBody>
      </p:sp>
      <p:sp>
        <p:nvSpPr>
          <p:cNvPr id="4098" name="Rectangle 2"/>
          <p:cNvSpPr>
            <a:spLocks noGrp="1" noChangeArrowheads="1"/>
          </p:cNvSpPr>
          <p:nvPr>
            <p:ph type="title"/>
          </p:nvPr>
        </p:nvSpPr>
        <p:spPr>
          <a:xfrm>
            <a:off x="958506" y="800392"/>
            <a:ext cx="10264697" cy="1212102"/>
          </a:xfrm>
        </p:spPr>
        <p:txBody>
          <a:bodyPr>
            <a:normAutofit/>
          </a:bodyPr>
          <a:lstStyle/>
          <a:p>
            <a:pPr eaLnBrk="1" hangingPunct="1"/>
            <a:r>
              <a:rPr lang="en-US" altLang="en-US" sz="4000" b="1" dirty="0">
                <a:solidFill>
                  <a:srgbClr val="FFFFFF"/>
                </a:solidFill>
              </a:rPr>
              <a:t> The Agreement covers five broad issues</a:t>
            </a:r>
            <a:endParaRPr lang="en-US" altLang="en-US" sz="4000" b="1" dirty="0">
              <a:solidFill>
                <a:srgbClr val="FFFFFF"/>
              </a:solidFill>
            </a:endParaRPr>
          </a:p>
        </p:txBody>
      </p:sp>
      <p:sp>
        <p:nvSpPr>
          <p:cNvPr id="4099" name="Rectangle 3"/>
          <p:cNvSpPr>
            <a:spLocks noGrp="1" noChangeArrowheads="1"/>
          </p:cNvSpPr>
          <p:nvPr>
            <p:ph type="body" idx="1"/>
          </p:nvPr>
        </p:nvSpPr>
        <p:spPr>
          <a:xfrm>
            <a:off x="1363149" y="2341037"/>
            <a:ext cx="10184191" cy="4152193"/>
          </a:xfrm>
        </p:spPr>
        <p:txBody>
          <a:bodyPr anchor="ctr">
            <a:normAutofit/>
          </a:bodyPr>
          <a:lstStyle/>
          <a:p>
            <a:pPr eaLnBrk="1" hangingPunct="1"/>
            <a:r>
              <a:rPr lang="en-US" altLang="en-US" dirty="0">
                <a:latin typeface="Franklin Gothic Book" panose="020B0503020102020204" pitchFamily="34" charset="0"/>
              </a:rPr>
              <a:t>How </a:t>
            </a:r>
            <a:r>
              <a:rPr lang="en-US" altLang="en-US" dirty="0">
                <a:solidFill>
                  <a:srgbClr val="FF0000"/>
                </a:solidFill>
                <a:latin typeface="Franklin Gothic Book" panose="020B0503020102020204" pitchFamily="34" charset="0"/>
              </a:rPr>
              <a:t>basic principles </a:t>
            </a:r>
            <a:r>
              <a:rPr lang="en-US" altLang="en-US" dirty="0">
                <a:latin typeface="Franklin Gothic Book" panose="020B0503020102020204" pitchFamily="34" charset="0"/>
              </a:rPr>
              <a:t>of the trading system and other international intellectual property agreements should be applied</a:t>
            </a:r>
            <a:endParaRPr lang="en-US" altLang="en-US" dirty="0">
              <a:latin typeface="Franklin Gothic Book" panose="020B0503020102020204" pitchFamily="34" charset="0"/>
            </a:endParaRPr>
          </a:p>
          <a:p>
            <a:pPr eaLnBrk="1" hangingPunct="1"/>
            <a:r>
              <a:rPr lang="en-US" altLang="en-US" dirty="0">
                <a:latin typeface="Franklin Gothic Book" panose="020B0503020102020204" pitchFamily="34" charset="0"/>
              </a:rPr>
              <a:t>How to give </a:t>
            </a:r>
            <a:r>
              <a:rPr lang="en-US" altLang="en-US" dirty="0">
                <a:solidFill>
                  <a:srgbClr val="FF0000"/>
                </a:solidFill>
                <a:latin typeface="Franklin Gothic Book" panose="020B0503020102020204" pitchFamily="34" charset="0"/>
              </a:rPr>
              <a:t>adequate protection </a:t>
            </a:r>
            <a:r>
              <a:rPr lang="en-US" altLang="en-US" dirty="0">
                <a:latin typeface="Franklin Gothic Book" panose="020B0503020102020204" pitchFamily="34" charset="0"/>
              </a:rPr>
              <a:t>to intellectual property rights</a:t>
            </a:r>
            <a:endParaRPr lang="en-US" altLang="en-US" dirty="0">
              <a:latin typeface="Franklin Gothic Book" panose="020B0503020102020204" pitchFamily="34" charset="0"/>
            </a:endParaRPr>
          </a:p>
          <a:p>
            <a:pPr eaLnBrk="1" hangingPunct="1"/>
            <a:r>
              <a:rPr lang="en-US" altLang="en-US" dirty="0">
                <a:latin typeface="Franklin Gothic Book" panose="020B0503020102020204" pitchFamily="34" charset="0"/>
              </a:rPr>
              <a:t>How countries should enforce those rights adequately in their </a:t>
            </a:r>
            <a:r>
              <a:rPr lang="en-US" altLang="en-US" dirty="0">
                <a:solidFill>
                  <a:srgbClr val="FF0000"/>
                </a:solidFill>
                <a:latin typeface="Franklin Gothic Book" panose="020B0503020102020204" pitchFamily="34" charset="0"/>
              </a:rPr>
              <a:t>own territories</a:t>
            </a:r>
            <a:endParaRPr lang="en-US" altLang="en-US" dirty="0">
              <a:solidFill>
                <a:srgbClr val="FF0000"/>
              </a:solidFill>
              <a:latin typeface="Franklin Gothic Book" panose="020B0503020102020204" pitchFamily="34" charset="0"/>
            </a:endParaRPr>
          </a:p>
          <a:p>
            <a:pPr eaLnBrk="1" hangingPunct="1"/>
            <a:r>
              <a:rPr lang="en-US" altLang="en-US" dirty="0">
                <a:latin typeface="Franklin Gothic Book" panose="020B0503020102020204" pitchFamily="34" charset="0"/>
              </a:rPr>
              <a:t>How to </a:t>
            </a:r>
            <a:r>
              <a:rPr lang="en-US" altLang="en-US" dirty="0">
                <a:solidFill>
                  <a:srgbClr val="FF0000"/>
                </a:solidFill>
                <a:latin typeface="Franklin Gothic Book" panose="020B0503020102020204" pitchFamily="34" charset="0"/>
              </a:rPr>
              <a:t>settle disputes </a:t>
            </a:r>
            <a:r>
              <a:rPr lang="en-US" altLang="en-US" dirty="0">
                <a:latin typeface="Franklin Gothic Book" panose="020B0503020102020204" pitchFamily="34" charset="0"/>
              </a:rPr>
              <a:t>on intellectual property between members of the WTO</a:t>
            </a:r>
            <a:endParaRPr lang="en-US" altLang="en-US" dirty="0">
              <a:latin typeface="Franklin Gothic Book" panose="020B0503020102020204" pitchFamily="34" charset="0"/>
            </a:endParaRPr>
          </a:p>
          <a:p>
            <a:pPr eaLnBrk="1" hangingPunct="1"/>
            <a:r>
              <a:rPr lang="en-US" altLang="en-US" dirty="0">
                <a:latin typeface="Franklin Gothic Book" panose="020B0503020102020204" pitchFamily="34" charset="0"/>
              </a:rPr>
              <a:t>Special </a:t>
            </a:r>
            <a:r>
              <a:rPr lang="en-US" altLang="en-US" dirty="0">
                <a:solidFill>
                  <a:srgbClr val="FF0000"/>
                </a:solidFill>
                <a:latin typeface="Franklin Gothic Book" panose="020B0503020102020204" pitchFamily="34" charset="0"/>
              </a:rPr>
              <a:t>transitional arrangements </a:t>
            </a:r>
            <a:r>
              <a:rPr lang="en-US" altLang="en-US" dirty="0">
                <a:latin typeface="Franklin Gothic Book" panose="020B0503020102020204" pitchFamily="34" charset="0"/>
              </a:rPr>
              <a:t>during the period when the new system is being introduced.</a:t>
            </a:r>
            <a:endParaRPr lang="en-US" altLang="en-US" dirty="0">
              <a:latin typeface="Franklin Gothic Book" panose="020B05030201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404040"/>
        </a:solidFill>
        <a:effectLst/>
      </p:bgPr>
    </p:bg>
    <p:spTree>
      <p:nvGrpSpPr>
        <p:cNvPr id="1" name=""/>
        <p:cNvGrpSpPr/>
        <p:nvPr/>
      </p:nvGrpSpPr>
      <p:grpSpPr>
        <a:xfrm>
          <a:off x="0" y="0"/>
          <a:ext cx="0" cy="0"/>
          <a:chOff x="0" y="0"/>
          <a:chExt cx="0" cy="0"/>
        </a:xfrm>
      </p:grpSpPr>
      <p:sp>
        <p:nvSpPr>
          <p:cNvPr id="8" name="Rectangle 7"/>
          <p:cNvSpPr>
            <a:spLocks noGrp="1" noRot="1" noChangeAspect="1" noMove="1" noResize="1" noEditPoints="1" noAdjustHandles="1" noChangeArrowheads="1" noChangeShapeType="1" noTextEdit="1"/>
          </p:cNvSpPr>
          <p:nvPr/>
        </p:nvSpPr>
        <p:spPr>
          <a:xfrm>
            <a:off x="0" y="-3324"/>
            <a:ext cx="12192000" cy="686132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13"/>
          <p:cNvSpPr>
            <a:spLocks noGrp="1" noRot="1" noChangeAspect="1" noMove="1" noResize="1" noEditPoints="1" noAdjustHandles="1" noChangeArrowheads="1" noChangeShapeType="1" noTextEdit="1"/>
          </p:cNvSpPr>
          <p:nvPr/>
        </p:nvSpPr>
        <p:spPr>
          <a:xfrm>
            <a:off x="0" y="0"/>
            <a:ext cx="11786754" cy="6858000"/>
          </a:xfrm>
          <a:custGeom>
            <a:avLst/>
            <a:gdLst>
              <a:gd name="connsiteX0" fmla="*/ 0 w 11786754"/>
              <a:gd name="connsiteY0" fmla="*/ 0 h 6858000"/>
              <a:gd name="connsiteX1" fmla="*/ 8610600 w 11786754"/>
              <a:gd name="connsiteY1" fmla="*/ 0 h 6858000"/>
              <a:gd name="connsiteX2" fmla="*/ 11786754 w 11786754"/>
              <a:gd name="connsiteY2" fmla="*/ 6858000 h 6858000"/>
              <a:gd name="connsiteX3" fmla="*/ 0 w 11786754"/>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786754" h="6858000">
                <a:moveTo>
                  <a:pt x="0" y="0"/>
                </a:moveTo>
                <a:lnTo>
                  <a:pt x="8610600" y="0"/>
                </a:lnTo>
                <a:lnTo>
                  <a:pt x="11786754" y="6858000"/>
                </a:lnTo>
                <a:lnTo>
                  <a:pt x="0" y="6858000"/>
                </a:lnTo>
                <a:close/>
              </a:path>
            </a:pathLst>
          </a:custGeom>
          <a:solidFill>
            <a:srgbClr val="000000">
              <a:alpha val="2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p:cNvSpPr>
            <a:spLocks noGrp="1" noRot="1" noChangeAspect="1" noMove="1" noResize="1" noEditPoints="1" noAdjustHandles="1" noChangeArrowheads="1" noChangeShapeType="1" noTextEdit="1"/>
          </p:cNvSpPr>
          <p:nvPr/>
        </p:nvSpPr>
        <p:spPr>
          <a:xfrm>
            <a:off x="0" y="0"/>
            <a:ext cx="6210300" cy="6858000"/>
          </a:xfrm>
          <a:custGeom>
            <a:avLst/>
            <a:gdLst>
              <a:gd name="connsiteX0" fmla="*/ 0 w 6210300"/>
              <a:gd name="connsiteY0" fmla="*/ 0 h 6858000"/>
              <a:gd name="connsiteX1" fmla="*/ 2628900 w 6210300"/>
              <a:gd name="connsiteY1" fmla="*/ 0 h 6858000"/>
              <a:gd name="connsiteX2" fmla="*/ 3034146 w 6210300"/>
              <a:gd name="connsiteY2" fmla="*/ 0 h 6858000"/>
              <a:gd name="connsiteX3" fmla="*/ 6210300 w 6210300"/>
              <a:gd name="connsiteY3" fmla="*/ 6858000 h 6858000"/>
              <a:gd name="connsiteX4" fmla="*/ 2628900 w 6210300"/>
              <a:gd name="connsiteY4" fmla="*/ 6858000 h 6858000"/>
              <a:gd name="connsiteX5" fmla="*/ 0 w 6210300"/>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10300" h="6858000">
                <a:moveTo>
                  <a:pt x="0" y="0"/>
                </a:moveTo>
                <a:lnTo>
                  <a:pt x="2628900" y="0"/>
                </a:lnTo>
                <a:lnTo>
                  <a:pt x="3034146" y="0"/>
                </a:lnTo>
                <a:lnTo>
                  <a:pt x="6210300" y="6858000"/>
                </a:lnTo>
                <a:lnTo>
                  <a:pt x="2628900" y="6858000"/>
                </a:lnTo>
                <a:lnTo>
                  <a:pt x="0" y="6858000"/>
                </a:lnTo>
                <a:close/>
              </a:path>
            </a:pathLst>
          </a:custGeom>
          <a:solidFill>
            <a:srgbClr val="000000">
              <a:alpha val="2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p:cNvSpPr>
            <a:spLocks noGrp="1"/>
          </p:cNvSpPr>
          <p:nvPr>
            <p:ph type="title"/>
          </p:nvPr>
        </p:nvSpPr>
        <p:spPr>
          <a:xfrm>
            <a:off x="833002" y="365125"/>
            <a:ext cx="3973667" cy="5811837"/>
          </a:xfrm>
        </p:spPr>
        <p:txBody>
          <a:bodyPr>
            <a:normAutofit/>
          </a:bodyPr>
          <a:lstStyle/>
          <a:p>
            <a:r>
              <a:rPr lang="en-GB">
                <a:solidFill>
                  <a:srgbClr val="FFFFFF"/>
                </a:solidFill>
              </a:rPr>
              <a:t>Salient provisions</a:t>
            </a:r>
            <a:endParaRPr lang="en-GB">
              <a:solidFill>
                <a:srgbClr val="FFFFFF"/>
              </a:solidFill>
            </a:endParaRPr>
          </a:p>
        </p:txBody>
      </p:sp>
      <p:sp>
        <p:nvSpPr>
          <p:cNvPr id="3" name="Content Placeholder 2"/>
          <p:cNvSpPr>
            <a:spLocks noGrp="1"/>
          </p:cNvSpPr>
          <p:nvPr>
            <p:ph idx="1"/>
          </p:nvPr>
        </p:nvSpPr>
        <p:spPr>
          <a:xfrm>
            <a:off x="5356927" y="588963"/>
            <a:ext cx="6429827" cy="5811837"/>
          </a:xfrm>
        </p:spPr>
        <p:txBody>
          <a:bodyPr anchor="ctr">
            <a:normAutofit lnSpcReduction="10000"/>
          </a:bodyPr>
          <a:lstStyle/>
          <a:p>
            <a:r>
              <a:rPr lang="en-GB" sz="2400" dirty="0">
                <a:solidFill>
                  <a:srgbClr val="FFFFFF"/>
                </a:solidFill>
                <a:latin typeface="Franklin Gothic Book" panose="020B0503020102020204" pitchFamily="34" charset="0"/>
              </a:rPr>
              <a:t>The Agreement provides for the resolution of disputes between Members about respect of TRIPS obligations subject to the WTO's integrated dispute settlement procedures. 	</a:t>
            </a:r>
            <a:endParaRPr lang="en-GB" sz="2400" dirty="0">
              <a:solidFill>
                <a:srgbClr val="FFFFFF"/>
              </a:solidFill>
              <a:latin typeface="Franklin Gothic Book" panose="020B0503020102020204" pitchFamily="34" charset="0"/>
            </a:endParaRPr>
          </a:p>
          <a:p>
            <a:r>
              <a:rPr lang="en-GB" sz="2400" dirty="0">
                <a:solidFill>
                  <a:srgbClr val="FFFFFF"/>
                </a:solidFill>
                <a:latin typeface="Franklin Gothic Book" panose="020B0503020102020204" pitchFamily="34" charset="0"/>
              </a:rPr>
              <a:t>The TRIPS Agreement gives members transitional periods, which differ according to their stages of development, to bring themselves into compliance with its rules. Least-developed country members like Zambia continue to benefit from extended transitional periods. It also contains provisions on transfer of technology and technical cooperation. 	</a:t>
            </a:r>
            <a:endParaRPr lang="en-GB" sz="2400" dirty="0">
              <a:solidFill>
                <a:srgbClr val="FFFFFF"/>
              </a:solidFill>
              <a:latin typeface="Franklin Gothic Book" panose="020B0503020102020204" pitchFamily="34" charset="0"/>
            </a:endParaRPr>
          </a:p>
          <a:p>
            <a:r>
              <a:rPr lang="en-GB" sz="2400" dirty="0">
                <a:solidFill>
                  <a:srgbClr val="FFFFFF"/>
                </a:solidFill>
                <a:latin typeface="Franklin Gothic Book" panose="020B0503020102020204" pitchFamily="34" charset="0"/>
              </a:rPr>
              <a:t>The Agreement is administered by the Council for TRIPS, open to all members, and reports to the WTO General Council. 	</a:t>
            </a:r>
            <a:endParaRPr lang="en-GB" sz="2400" dirty="0">
              <a:solidFill>
                <a:srgbClr val="FFFFFF"/>
              </a:solidFill>
              <a:latin typeface="Franklin Gothic Book" panose="020B0503020102020204" pitchFamily="34" charset="0"/>
            </a:endParaRPr>
          </a:p>
          <a:p>
            <a:endParaRPr lang="en-GB" sz="2000" dirty="0">
              <a:solidFill>
                <a:srgbClr val="FFFFFF"/>
              </a:solidFill>
            </a:endParaRPr>
          </a:p>
        </p:txBody>
      </p:sp>
    </p:spTree>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7"/>
          <p:cNvSpPr>
            <a:spLocks noGrp="1" noRot="1" noChangeAspect="1" noMove="1" noResize="1" noEditPoints="1" noAdjustHandles="1" noChangeArrowheads="1" noChangeShapeType="1" noTextEdit="1"/>
          </p:cNvSpPr>
          <p:nvPr/>
        </p:nvSpPr>
        <p:spPr>
          <a:xfrm>
            <a:off x="-1"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349529" y="219456"/>
            <a:ext cx="9947859" cy="1344168"/>
          </a:xfrm>
        </p:spPr>
        <p:txBody>
          <a:bodyPr>
            <a:normAutofit/>
          </a:bodyPr>
          <a:lstStyle/>
          <a:p>
            <a:r>
              <a:rPr lang="en-ZA" sz="4000" dirty="0">
                <a:latin typeface="Franklin Gothic Book" panose="020B0503020102020204" pitchFamily="34" charset="0"/>
              </a:rPr>
              <a:t>Intellectual Property</a:t>
            </a:r>
            <a:endParaRPr lang="en-ZA" sz="4000" dirty="0">
              <a:latin typeface="Franklin Gothic Book" panose="020B0503020102020204" pitchFamily="34" charset="0"/>
            </a:endParaRPr>
          </a:p>
        </p:txBody>
      </p:sp>
      <p:sp>
        <p:nvSpPr>
          <p:cNvPr id="30" name="Rectangle 29"/>
          <p:cNvSpPr>
            <a:spLocks noGrp="1" noRot="1" noChangeAspect="1" noMove="1" noResize="1" noEditPoints="1" noAdjustHandles="1" noChangeArrowheads="1" noChangeShapeType="1" noTextEdit="1"/>
          </p:cNvSpPr>
          <p:nvPr/>
        </p:nvSpPr>
        <p:spPr>
          <a:xfrm>
            <a:off x="0" y="891540"/>
            <a:ext cx="722376"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6" name="Content Placeholder 2"/>
          <p:cNvGraphicFramePr>
            <a:graphicFrameLocks noGrp="1"/>
          </p:cNvGraphicFramePr>
          <p:nvPr>
            <p:ph idx="1"/>
          </p:nvPr>
        </p:nvGraphicFramePr>
        <p:xfrm>
          <a:off x="1349530" y="1358265"/>
          <a:ext cx="10251920" cy="507111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2" name="Rectangle 191"/>
          <p:cNvSpPr>
            <a:spLocks noGrp="1" noRot="1" noChangeAspect="1" noMove="1" noResize="1" noEditPoints="1" noAdjustHandles="1" noChangeArrowheads="1" noChangeShapeType="1" noTextEdit="1"/>
          </p:cNvSpPr>
          <p:nvPr/>
        </p:nvSpPr>
        <p:spPr>
          <a:xfrm>
            <a:off x="-1"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3" name="Rectangle 192"/>
          <p:cNvSpPr>
            <a:spLocks noGrp="1" noRot="1" noChangeAspect="1" noMove="1" noResize="1" noEditPoints="1" noAdjustHandles="1" noChangeArrowheads="1" noChangeShapeType="1" noTextEdit="1"/>
          </p:cNvSpPr>
          <p:nvPr/>
        </p:nvSpPr>
        <p:spPr>
          <a:xfrm>
            <a:off x="153" y="0"/>
            <a:ext cx="12191695" cy="685800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4" name="Rectangle 193"/>
          <p:cNvSpPr>
            <a:spLocks noGrp="1" noRot="1" noChangeAspect="1" noMove="1" noResize="1" noEditPoints="1" noAdjustHandles="1" noChangeArrowheads="1" noChangeShapeType="1" noTextEdit="1"/>
          </p:cNvSpPr>
          <p:nvPr/>
        </p:nvSpPr>
        <p:spPr>
          <a:xfrm>
            <a:off x="0" y="891540"/>
            <a:ext cx="722376"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5" name="Rectangle 194"/>
          <p:cNvSpPr>
            <a:spLocks noGrp="1" noRot="1" noChangeAspect="1" noMove="1" noResize="1" noEditPoints="1" noAdjustHandles="1" noChangeArrowheads="1" noChangeShapeType="1" noTextEdit="1"/>
          </p:cNvSpPr>
          <p:nvPr/>
        </p:nvSpPr>
        <p:spPr>
          <a:xfrm>
            <a:off x="1202435" y="891540"/>
            <a:ext cx="10989565" cy="5071110"/>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18" name="Rectangle 2"/>
          <p:cNvSpPr>
            <a:spLocks noGrp="1" noChangeArrowheads="1"/>
          </p:cNvSpPr>
          <p:nvPr>
            <p:ph type="title"/>
          </p:nvPr>
        </p:nvSpPr>
        <p:spPr>
          <a:xfrm>
            <a:off x="1523984" y="1054121"/>
            <a:ext cx="9465131" cy="1184111"/>
          </a:xfrm>
        </p:spPr>
        <p:txBody>
          <a:bodyPr>
            <a:normAutofit/>
          </a:bodyPr>
          <a:lstStyle/>
          <a:p>
            <a:pPr eaLnBrk="1" hangingPunct="1"/>
            <a:r>
              <a:rPr lang="en-US" altLang="en-US" sz="3700" b="1"/>
              <a:t>Why Protect “Intellectual Property”?</a:t>
            </a:r>
            <a:br>
              <a:rPr lang="en-US" altLang="en-US" sz="3700" b="1"/>
            </a:br>
            <a:endParaRPr lang="en-US" altLang="en-US" sz="3700"/>
          </a:p>
        </p:txBody>
      </p:sp>
      <p:sp>
        <p:nvSpPr>
          <p:cNvPr id="9219" name="Rectangle 3"/>
          <p:cNvSpPr>
            <a:spLocks noGrp="1" noChangeArrowheads="1"/>
          </p:cNvSpPr>
          <p:nvPr>
            <p:ph type="body" idx="1"/>
          </p:nvPr>
        </p:nvSpPr>
        <p:spPr>
          <a:xfrm>
            <a:off x="1524000" y="1857375"/>
            <a:ext cx="9786664" cy="3942694"/>
          </a:xfrm>
        </p:spPr>
        <p:txBody>
          <a:bodyPr>
            <a:normAutofit/>
          </a:bodyPr>
          <a:lstStyle/>
          <a:p>
            <a:pPr marL="457200" indent="-457200" eaLnBrk="1" hangingPunct="1">
              <a:buFont typeface="+mj-lt"/>
              <a:buAutoNum type="arabicPeriod"/>
            </a:pPr>
            <a:r>
              <a:rPr lang="en-US" altLang="en-US" sz="2400" dirty="0">
                <a:latin typeface="Franklin Gothic Book" panose="020B0503020102020204" pitchFamily="34" charset="0"/>
              </a:rPr>
              <a:t>Because one has expended a lot of investment into production of new &amp; innovative products &amp; they have a right, at least for a period to:</a:t>
            </a:r>
            <a:endParaRPr lang="en-US" altLang="en-US" sz="2400" dirty="0">
              <a:latin typeface="Franklin Gothic Book" panose="020B0503020102020204" pitchFamily="34" charset="0"/>
            </a:endParaRPr>
          </a:p>
          <a:p>
            <a:pPr lvl="1">
              <a:buFont typeface="Wingdings" panose="05000000000000000000" pitchFamily="2" charset="2"/>
              <a:buChar char="v"/>
            </a:pPr>
            <a:r>
              <a:rPr lang="en-US" altLang="en-US" dirty="0">
                <a:latin typeface="Franklin Gothic Book" panose="020B0503020102020204" pitchFamily="34" charset="0"/>
              </a:rPr>
              <a:t> have their name associated with their product and/or their 	authorship associated with it</a:t>
            </a:r>
            <a:endParaRPr lang="en-US" altLang="en-US" dirty="0">
              <a:latin typeface="Franklin Gothic Book" panose="020B0503020102020204" pitchFamily="34" charset="0"/>
            </a:endParaRPr>
          </a:p>
          <a:p>
            <a:pPr lvl="1">
              <a:buFont typeface="Wingdings" panose="05000000000000000000" pitchFamily="2" charset="2"/>
              <a:buChar char="v"/>
            </a:pPr>
            <a:r>
              <a:rPr lang="en-US" altLang="en-US" dirty="0">
                <a:latin typeface="Franklin Gothic Book" panose="020B0503020102020204" pitchFamily="34" charset="0"/>
              </a:rPr>
              <a:t> get paid for their efforts &amp; to recover their investment, &amp;</a:t>
            </a:r>
            <a:endParaRPr lang="en-US" altLang="en-US" dirty="0">
              <a:latin typeface="Franklin Gothic Book" panose="020B0503020102020204" pitchFamily="34" charset="0"/>
            </a:endParaRPr>
          </a:p>
          <a:p>
            <a:pPr lvl="1">
              <a:buFont typeface="Wingdings" panose="05000000000000000000" pitchFamily="2" charset="2"/>
              <a:buChar char="v"/>
            </a:pPr>
            <a:r>
              <a:rPr lang="en-US" altLang="en-US" dirty="0">
                <a:latin typeface="Franklin Gothic Book" panose="020B0503020102020204" pitchFamily="34" charset="0"/>
              </a:rPr>
              <a:t> frustrate the efforts of “free riders” to make money off their 	efforts &amp; investment whilst not having any input.</a:t>
            </a:r>
            <a:endParaRPr lang="en-US" altLang="en-US" dirty="0">
              <a:latin typeface="Franklin Gothic Book" panose="020B0503020102020204" pitchFamily="34" charset="0"/>
            </a:endParaRPr>
          </a:p>
          <a:p>
            <a:pPr marL="457200" lvl="1" indent="0">
              <a:buNone/>
            </a:pPr>
            <a:endParaRPr lang="en-US" altLang="en-US" dirty="0">
              <a:latin typeface="Franklin Gothic Book" panose="020B0503020102020204" pitchFamily="34" charset="0"/>
            </a:endParaRPr>
          </a:p>
          <a:p>
            <a:pPr marL="0" indent="0" eaLnBrk="1" hangingPunct="1">
              <a:buNone/>
            </a:pPr>
            <a:r>
              <a:rPr lang="en-US" altLang="en-US" sz="2400" dirty="0">
                <a:latin typeface="Franklin Gothic Book" panose="020B0503020102020204" pitchFamily="34" charset="0"/>
              </a:rPr>
              <a:t>2. Protection stimulates creativity and innovation necessary for productivity, competitiveness, and national economic development</a:t>
            </a:r>
            <a:endParaRPr lang="en-US" altLang="en-US" sz="2400" dirty="0">
              <a:latin typeface="Franklin Gothic Book" panose="020B050302010202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2" name="Rectangle 191"/>
          <p:cNvSpPr>
            <a:spLocks noGrp="1" noRot="1" noChangeAspect="1" noMove="1" noResize="1" noEditPoints="1" noAdjustHandles="1" noChangeArrowheads="1" noChangeShapeType="1" noTextEdit="1"/>
          </p:cNvSpPr>
          <p:nvPr/>
        </p:nvSpPr>
        <p:spPr bwMode="ltGray">
          <a:xfrm>
            <a:off x="321564" y="320040"/>
            <a:ext cx="11548872" cy="6217920"/>
          </a:xfrm>
          <a:prstGeom prst="rect">
            <a:avLst/>
          </a:prstGeom>
          <a:solidFill>
            <a:schemeClr val="tx1">
              <a:alpha val="14000"/>
            </a:schemeClr>
          </a:solidFill>
          <a:ln w="127000" cap="sq" cmpd="thinThick">
            <a:solidFill>
              <a:schemeClr val="tx1">
                <a:lumMod val="85000"/>
                <a:lumOff val="15000"/>
                <a:alpha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42" name="Rectangle 3"/>
          <p:cNvSpPr>
            <a:spLocks noGrp="1" noChangeArrowheads="1"/>
          </p:cNvSpPr>
          <p:nvPr>
            <p:ph type="body" idx="1"/>
          </p:nvPr>
        </p:nvSpPr>
        <p:spPr>
          <a:xfrm>
            <a:off x="838200" y="971550"/>
            <a:ext cx="10515600" cy="4957612"/>
          </a:xfrm>
        </p:spPr>
        <p:txBody>
          <a:bodyPr>
            <a:normAutofit fontScale="92500" lnSpcReduction="10000"/>
          </a:bodyPr>
          <a:lstStyle/>
          <a:p>
            <a:pPr eaLnBrk="1" hangingPunct="1">
              <a:buFontTx/>
              <a:buNone/>
            </a:pPr>
            <a:r>
              <a:rPr lang="en-US" altLang="en-US" sz="3600" b="1" dirty="0">
                <a:latin typeface="Franklin Gothic Book" panose="020B0503020102020204" pitchFamily="34" charset="0"/>
              </a:rPr>
              <a:t>Relevance of IPR to International Trade &amp; Investment</a:t>
            </a:r>
            <a:endParaRPr lang="en-US" altLang="en-US" sz="3600" b="1" dirty="0">
              <a:latin typeface="Franklin Gothic Book" panose="020B0503020102020204" pitchFamily="34" charset="0"/>
            </a:endParaRPr>
          </a:p>
          <a:p>
            <a:pPr eaLnBrk="1" hangingPunct="1">
              <a:buFontTx/>
              <a:buNone/>
            </a:pPr>
            <a:endParaRPr lang="en-US" altLang="en-US" sz="3600" dirty="0">
              <a:latin typeface="Franklin Gothic Book" panose="020B0503020102020204" pitchFamily="34" charset="0"/>
            </a:endParaRPr>
          </a:p>
          <a:p>
            <a:pPr marL="742950" indent="-742950" eaLnBrk="1" hangingPunct="1">
              <a:buFont typeface="+mj-lt"/>
              <a:buAutoNum type="arabicPeriod"/>
            </a:pPr>
            <a:r>
              <a:rPr lang="en-US" altLang="en-US" sz="3600" dirty="0">
                <a:latin typeface="Franklin Gothic Book" panose="020B0503020102020204" pitchFamily="34" charset="0"/>
              </a:rPr>
              <a:t>To ensure that IPR enforcement is </a:t>
            </a:r>
            <a:r>
              <a:rPr lang="en-US" altLang="en-US" sz="3600" i="1" dirty="0">
                <a:latin typeface="Franklin Gothic Book" panose="020B0503020102020204" pitchFamily="34" charset="0"/>
              </a:rPr>
              <a:t>consistent with free trade principles of </a:t>
            </a:r>
            <a:r>
              <a:rPr lang="en-US" altLang="en-US" sz="3600" dirty="0">
                <a:latin typeface="Franklin Gothic Book" panose="020B0503020102020204" pitchFamily="34" charset="0"/>
              </a:rPr>
              <a:t>effective market access &amp; non-discrimination.</a:t>
            </a:r>
            <a:endParaRPr lang="en-US" altLang="en-US" sz="3600" dirty="0">
              <a:latin typeface="Franklin Gothic Book" panose="020B0503020102020204" pitchFamily="34" charset="0"/>
            </a:endParaRPr>
          </a:p>
          <a:p>
            <a:pPr marL="0" indent="0" eaLnBrk="1" hangingPunct="1">
              <a:buNone/>
            </a:pPr>
            <a:endParaRPr lang="en-US" altLang="en-US" sz="3600" dirty="0">
              <a:latin typeface="Franklin Gothic Book" panose="020B0503020102020204" pitchFamily="34" charset="0"/>
            </a:endParaRPr>
          </a:p>
          <a:p>
            <a:pPr marL="742950" indent="-742950" eaLnBrk="1" hangingPunct="1">
              <a:buFont typeface="+mj-lt"/>
              <a:buAutoNum type="arabicPeriod"/>
            </a:pPr>
            <a:r>
              <a:rPr lang="en-US" altLang="en-US" sz="3600" dirty="0">
                <a:latin typeface="Franklin Gothic Book" panose="020B0503020102020204" pitchFamily="34" charset="0"/>
              </a:rPr>
              <a:t>Trade </a:t>
            </a:r>
            <a:r>
              <a:rPr lang="en-US" altLang="en-US" sz="3600" i="1" dirty="0">
                <a:latin typeface="Franklin Gothic Book" panose="020B0503020102020204" pitchFamily="34" charset="0"/>
              </a:rPr>
              <a:t>will be inhibited (&amp; foreign direct investment </a:t>
            </a:r>
            <a:r>
              <a:rPr lang="en-US" altLang="en-US" sz="3600" dirty="0">
                <a:latin typeface="Franklin Gothic Book" panose="020B0503020102020204" pitchFamily="34" charset="0"/>
              </a:rPr>
              <a:t>frustrated) if the laws of a country do not protect the IPR of its trading partners and/or prospective investors.</a:t>
            </a:r>
            <a:endParaRPr lang="en-US" altLang="en-US" sz="3600" dirty="0">
              <a:latin typeface="Franklin Gothic Book" panose="020B050302010202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4" name="Freeform: Shape 23"/>
          <p:cNvSpPr>
            <a:spLocks noGrp="1" noRot="1" noChangeAspect="1" noMove="1" noResize="1" noEditPoints="1" noAdjustHandles="1" noChangeArrowheads="1" noChangeShapeType="1" noTextEdit="1"/>
          </p:cNvSpPr>
          <p:nvPr/>
        </p:nvSpPr>
        <p:spPr>
          <a:xfrm>
            <a:off x="879542" y="0"/>
            <a:ext cx="10432916" cy="6858000"/>
          </a:xfrm>
          <a:custGeom>
            <a:avLst/>
            <a:gdLst>
              <a:gd name="connsiteX0" fmla="*/ 1287962 w 10432916"/>
              <a:gd name="connsiteY0" fmla="*/ 0 h 6858000"/>
              <a:gd name="connsiteX1" fmla="*/ 9144956 w 10432916"/>
              <a:gd name="connsiteY1" fmla="*/ 0 h 6858000"/>
              <a:gd name="connsiteX2" fmla="*/ 9241731 w 10432916"/>
              <a:gd name="connsiteY2" fmla="*/ 111692 h 6858000"/>
              <a:gd name="connsiteX3" fmla="*/ 10432916 w 10432916"/>
              <a:gd name="connsiteY3" fmla="*/ 3429001 h 6858000"/>
              <a:gd name="connsiteX4" fmla="*/ 9241730 w 10432916"/>
              <a:gd name="connsiteY4" fmla="*/ 6746310 h 6858000"/>
              <a:gd name="connsiteX5" fmla="*/ 9144957 w 10432916"/>
              <a:gd name="connsiteY5" fmla="*/ 6858000 h 6858000"/>
              <a:gd name="connsiteX6" fmla="*/ 1287959 w 10432916"/>
              <a:gd name="connsiteY6" fmla="*/ 6858000 h 6858000"/>
              <a:gd name="connsiteX7" fmla="*/ 1191186 w 10432916"/>
              <a:gd name="connsiteY7" fmla="*/ 6746310 h 6858000"/>
              <a:gd name="connsiteX8" fmla="*/ 0 w 10432916"/>
              <a:gd name="connsiteY8" fmla="*/ 3429001 h 6858000"/>
              <a:gd name="connsiteX9" fmla="*/ 1191186 w 10432916"/>
              <a:gd name="connsiteY9" fmla="*/ 11169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432916" h="6858000">
                <a:moveTo>
                  <a:pt x="1287962" y="0"/>
                </a:moveTo>
                <a:lnTo>
                  <a:pt x="9144956" y="0"/>
                </a:lnTo>
                <a:lnTo>
                  <a:pt x="9241731" y="111692"/>
                </a:lnTo>
                <a:cubicBezTo>
                  <a:pt x="9985889" y="1013175"/>
                  <a:pt x="10432916" y="2168897"/>
                  <a:pt x="10432916" y="3429001"/>
                </a:cubicBezTo>
                <a:cubicBezTo>
                  <a:pt x="10432916" y="4689105"/>
                  <a:pt x="9985889" y="5844827"/>
                  <a:pt x="9241730" y="6746310"/>
                </a:cubicBezTo>
                <a:lnTo>
                  <a:pt x="9144957" y="6858000"/>
                </a:lnTo>
                <a:lnTo>
                  <a:pt x="1287959" y="6858000"/>
                </a:lnTo>
                <a:lnTo>
                  <a:pt x="1191186" y="6746310"/>
                </a:lnTo>
                <a:cubicBezTo>
                  <a:pt x="447027" y="5844827"/>
                  <a:pt x="0" y="4689105"/>
                  <a:pt x="0" y="3429001"/>
                </a:cubicBezTo>
                <a:cubicBezTo>
                  <a:pt x="0" y="2168897"/>
                  <a:pt x="447027" y="1013175"/>
                  <a:pt x="1191186" y="11169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 Shape 25"/>
          <p:cNvSpPr>
            <a:spLocks noGrp="1" noRot="1" noChangeAspect="1" noMove="1" noResize="1" noEditPoints="1" noAdjustHandles="1" noChangeArrowheads="1" noChangeShapeType="1" noTextEdit="1"/>
          </p:cNvSpPr>
          <p:nvPr/>
        </p:nvSpPr>
        <p:spPr>
          <a:xfrm>
            <a:off x="1134942" y="0"/>
            <a:ext cx="9922116" cy="6858000"/>
          </a:xfrm>
          <a:custGeom>
            <a:avLst/>
            <a:gdLst>
              <a:gd name="connsiteX0" fmla="*/ 1378575 w 9922116"/>
              <a:gd name="connsiteY0" fmla="*/ 0 h 6858000"/>
              <a:gd name="connsiteX1" fmla="*/ 8543542 w 9922116"/>
              <a:gd name="connsiteY1" fmla="*/ 0 h 6858000"/>
              <a:gd name="connsiteX2" fmla="*/ 8633323 w 9922116"/>
              <a:gd name="connsiteY2" fmla="*/ 94145 h 6858000"/>
              <a:gd name="connsiteX3" fmla="*/ 9922116 w 9922116"/>
              <a:gd name="connsiteY3" fmla="*/ 3429001 h 6858000"/>
              <a:gd name="connsiteX4" fmla="*/ 8633323 w 9922116"/>
              <a:gd name="connsiteY4" fmla="*/ 6763858 h 6858000"/>
              <a:gd name="connsiteX5" fmla="*/ 8543544 w 9922116"/>
              <a:gd name="connsiteY5" fmla="*/ 6858000 h 6858000"/>
              <a:gd name="connsiteX6" fmla="*/ 1378573 w 9922116"/>
              <a:gd name="connsiteY6" fmla="*/ 6858000 h 6858000"/>
              <a:gd name="connsiteX7" fmla="*/ 1288793 w 9922116"/>
              <a:gd name="connsiteY7" fmla="*/ 6763858 h 6858000"/>
              <a:gd name="connsiteX8" fmla="*/ 0 w 9922116"/>
              <a:gd name="connsiteY8" fmla="*/ 3429001 h 6858000"/>
              <a:gd name="connsiteX9" fmla="*/ 1288793 w 9922116"/>
              <a:gd name="connsiteY9" fmla="*/ 9414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2116" h="6858000">
                <a:moveTo>
                  <a:pt x="1378575" y="0"/>
                </a:moveTo>
                <a:lnTo>
                  <a:pt x="8543542" y="0"/>
                </a:lnTo>
                <a:lnTo>
                  <a:pt x="8633323" y="94145"/>
                </a:lnTo>
                <a:cubicBezTo>
                  <a:pt x="9434072" y="974941"/>
                  <a:pt x="9922116" y="2144991"/>
                  <a:pt x="9922116" y="3429001"/>
                </a:cubicBezTo>
                <a:cubicBezTo>
                  <a:pt x="9922116" y="4713011"/>
                  <a:pt x="9434072" y="5883061"/>
                  <a:pt x="8633323" y="6763858"/>
                </a:cubicBezTo>
                <a:lnTo>
                  <a:pt x="8543544" y="6858000"/>
                </a:lnTo>
                <a:lnTo>
                  <a:pt x="1378573" y="6858000"/>
                </a:lnTo>
                <a:lnTo>
                  <a:pt x="1288793" y="6763858"/>
                </a:lnTo>
                <a:cubicBezTo>
                  <a:pt x="488044" y="5883061"/>
                  <a:pt x="0" y="4713011"/>
                  <a:pt x="0" y="3429001"/>
                </a:cubicBezTo>
                <a:cubicBezTo>
                  <a:pt x="0" y="2144991"/>
                  <a:pt x="488044" y="974941"/>
                  <a:pt x="1288793" y="94145"/>
                </a:cubicBezTo>
                <a:close/>
              </a:path>
            </a:pathLst>
          </a:cu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2311147" y="365760"/>
            <a:ext cx="7569706" cy="1288238"/>
          </a:xfrm>
        </p:spPr>
        <p:txBody>
          <a:bodyPr anchor="ctr">
            <a:normAutofit/>
          </a:bodyPr>
          <a:lstStyle/>
          <a:p>
            <a:pPr algn="ctr"/>
            <a:r>
              <a:rPr lang="en-ZA">
                <a:latin typeface="Franklin Gothic Book" panose="020B0503020102020204" pitchFamily="34" charset="0"/>
              </a:rPr>
              <a:t>Intellectual Property</a:t>
            </a:r>
            <a:endParaRPr lang="en-ZA">
              <a:latin typeface="Franklin Gothic Book" panose="020B0503020102020204" pitchFamily="34" charset="0"/>
            </a:endParaRPr>
          </a:p>
        </p:txBody>
      </p:sp>
      <p:sp>
        <p:nvSpPr>
          <p:cNvPr id="3" name="Content Placeholder 2"/>
          <p:cNvSpPr>
            <a:spLocks noGrp="1"/>
          </p:cNvSpPr>
          <p:nvPr>
            <p:ph idx="1"/>
          </p:nvPr>
        </p:nvSpPr>
        <p:spPr>
          <a:xfrm>
            <a:off x="2165569" y="1956816"/>
            <a:ext cx="7860863" cy="4024884"/>
          </a:xfrm>
        </p:spPr>
        <p:txBody>
          <a:bodyPr anchor="t">
            <a:normAutofit/>
          </a:bodyPr>
          <a:lstStyle/>
          <a:p>
            <a:endParaRPr lang="en-ZA" sz="2400" dirty="0">
              <a:latin typeface="Franklin Gothic Book" panose="020B0503020102020204" pitchFamily="34" charset="0"/>
            </a:endParaRPr>
          </a:p>
          <a:p>
            <a:r>
              <a:rPr lang="en-US" altLang="en-US" sz="3600" dirty="0">
                <a:latin typeface="Franklin Gothic Book" panose="020B0503020102020204" pitchFamily="34" charset="0"/>
              </a:rPr>
              <a:t>Intellectual Property comprises 2 distinct forms:</a:t>
            </a:r>
            <a:endParaRPr lang="en-US" altLang="en-US" sz="3600" dirty="0">
              <a:latin typeface="Franklin Gothic Book" panose="020B0503020102020204" pitchFamily="34" charset="0"/>
            </a:endParaRPr>
          </a:p>
          <a:p>
            <a:pPr>
              <a:buNone/>
            </a:pPr>
            <a:r>
              <a:rPr lang="en-US" altLang="en-US" sz="3600" dirty="0">
                <a:latin typeface="Franklin Gothic Book" panose="020B0503020102020204" pitchFamily="34" charset="0"/>
              </a:rPr>
              <a:t>	* 	Literary &amp; Artistic Works</a:t>
            </a:r>
            <a:endParaRPr lang="en-US" altLang="en-US" sz="3600" dirty="0">
              <a:latin typeface="Franklin Gothic Book" panose="020B0503020102020204" pitchFamily="34" charset="0"/>
            </a:endParaRPr>
          </a:p>
          <a:p>
            <a:pPr>
              <a:buNone/>
            </a:pPr>
            <a:r>
              <a:rPr lang="en-US" altLang="en-US" sz="3600" dirty="0">
                <a:latin typeface="Franklin Gothic Book" panose="020B0503020102020204" pitchFamily="34" charset="0"/>
              </a:rPr>
              <a:t>	* 	Industrial Property</a:t>
            </a:r>
            <a:endParaRPr lang="en-US" altLang="en-US" sz="3600" dirty="0">
              <a:latin typeface="Franklin Gothic Book" panose="020B0503020102020204" pitchFamily="34" charset="0"/>
            </a:endParaRPr>
          </a:p>
          <a:p>
            <a:endParaRPr lang="en-ZA" sz="2400" dirty="0"/>
          </a:p>
        </p:txBody>
      </p:sp>
    </p:spTree>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11414</Words>
  <Application>WPS Presentation</Application>
  <PresentationFormat>Widescreen</PresentationFormat>
  <Paragraphs>163</Paragraphs>
  <Slides>24</Slides>
  <Notes>10</Notes>
  <HiddenSlides>0</HiddenSlides>
  <MMClips>0</MMClips>
  <ScaleCrop>false</ScaleCrop>
  <HeadingPairs>
    <vt:vector size="6" baseType="variant">
      <vt:variant>
        <vt:lpstr>已用的字体</vt:lpstr>
      </vt:variant>
      <vt:variant>
        <vt:i4>14</vt:i4>
      </vt:variant>
      <vt:variant>
        <vt:lpstr>主题</vt:lpstr>
      </vt:variant>
      <vt:variant>
        <vt:i4>1</vt:i4>
      </vt:variant>
      <vt:variant>
        <vt:lpstr>幻灯片标题</vt:lpstr>
      </vt:variant>
      <vt:variant>
        <vt:i4>24</vt:i4>
      </vt:variant>
    </vt:vector>
  </HeadingPairs>
  <TitlesOfParts>
    <vt:vector size="39" baseType="lpstr">
      <vt:lpstr>Arial</vt:lpstr>
      <vt:lpstr>SimSun</vt:lpstr>
      <vt:lpstr>Wingdings</vt:lpstr>
      <vt:lpstr>DokChampa</vt:lpstr>
      <vt:lpstr>Arial Unicode MS</vt:lpstr>
      <vt:lpstr>Franklin Gothic Book</vt:lpstr>
      <vt:lpstr>苹方-简</vt:lpstr>
      <vt:lpstr>Calibri</vt:lpstr>
      <vt:lpstr>Helvetica Neue</vt:lpstr>
      <vt:lpstr>Microsoft YaHei</vt:lpstr>
      <vt:lpstr>汉仪旗黑</vt:lpstr>
      <vt:lpstr>Calibri</vt:lpstr>
      <vt:lpstr>Calibri Light</vt:lpstr>
      <vt:lpstr>宋体-简</vt:lpstr>
      <vt:lpstr>Office Theme</vt:lpstr>
      <vt:lpstr>TRADE RELATED ASPECTS OF INTELLECTUAL PROPERTY (TRIPS)</vt:lpstr>
      <vt:lpstr>LEARNING OBJECTIVES</vt:lpstr>
      <vt:lpstr>WTO TRIPS Agreement</vt:lpstr>
      <vt:lpstr> The Agreement covers five broad issues</vt:lpstr>
      <vt:lpstr>Salient provisions</vt:lpstr>
      <vt:lpstr>Intellectual Property</vt:lpstr>
      <vt:lpstr>Why Protect “Intellectual Property”? </vt:lpstr>
      <vt:lpstr>PowerPoint 演示文稿</vt:lpstr>
      <vt:lpstr>Intellectual Property</vt:lpstr>
      <vt:lpstr>PowerPoint 演示文稿</vt:lpstr>
      <vt:lpstr>PowerPoint 演示文稿</vt:lpstr>
      <vt:lpstr>Copyright   </vt:lpstr>
      <vt:lpstr>Copyright   </vt:lpstr>
      <vt:lpstr>Patent   </vt:lpstr>
      <vt:lpstr>Exceptions to patentable subject matter</vt:lpstr>
      <vt:lpstr>Term of protection</vt:lpstr>
      <vt:lpstr>Trademark    </vt:lpstr>
      <vt:lpstr>Geographical Indications    </vt:lpstr>
      <vt:lpstr>  Conditions for granting G.I protection</vt:lpstr>
      <vt:lpstr>What rights are conferred by G.I. protection?</vt:lpstr>
      <vt:lpstr>Exceptions?</vt:lpstr>
      <vt:lpstr>Industrial designs</vt:lpstr>
      <vt:lpstr>Zambia and TRIPS</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TRADE RELATED ASPECTS OF INTELLECTUAL PROPERTY (TRIPS)</dc:title>
  <dc:creator>Winjie Siwale</dc:creator>
  <cp:lastModifiedBy>inongemutemwa</cp:lastModifiedBy>
  <cp:revision>7</cp:revision>
  <dcterms:created xsi:type="dcterms:W3CDTF">2024-01-26T08:09:04Z</dcterms:created>
  <dcterms:modified xsi:type="dcterms:W3CDTF">2024-01-26T08:09:04Z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7D54C2985E6542E285E6CC0DBF0E9FD3</vt:lpwstr>
  </property>
  <property fmtid="{D5CDD505-2E9C-101B-9397-08002B2CF9AE}" pid="3" name="KSOProductBuildVer">
    <vt:lpwstr>1033-5.6.0.8082</vt:lpwstr>
  </property>
</Properties>
</file>