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3"/>
    <p:sldId id="259" r:id="rId4"/>
    <p:sldId id="279" r:id="rId5"/>
    <p:sldId id="258" r:id="rId6"/>
    <p:sldId id="261" r:id="rId7"/>
    <p:sldId id="265" r:id="rId8"/>
    <p:sldId id="264" r:id="rId9"/>
    <p:sldId id="269" r:id="rId10"/>
    <p:sldId id="267" r:id="rId11"/>
    <p:sldId id="270" r:id="rId12"/>
    <p:sldId id="271" r:id="rId13"/>
    <p:sldId id="275" r:id="rId14"/>
    <p:sldId id="272" r:id="rId15"/>
    <p:sldId id="273" r:id="rId16"/>
    <p:sldId id="276" r:id="rId17"/>
    <p:sldId id="281" r:id="rId18"/>
    <p:sldId id="282" r:id="rId19"/>
    <p:sldId id="284" r:id="rId20"/>
    <p:sldId id="285"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notesMaster" Target="notesMasters/notesMaster1.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0_3#1">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2">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1">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7EAE3BA-F9B4-41EC-84FC-25F9F8D49D6D}" type="doc">
      <dgm:prSet loTypeId="urn:microsoft.com/office/officeart/2005/8/layout/hierarchy1#1" loCatId="hierarchy" qsTypeId="urn:microsoft.com/office/officeart/2005/8/quickstyle/simple2#1" qsCatId="simple" csTypeId="urn:microsoft.com/office/officeart/2005/8/colors/accent0_3#1" csCatId="mainScheme" phldr="1"/>
      <dgm:spPr/>
      <dgm:t>
        <a:bodyPr/>
        <a:lstStyle/>
        <a:p>
          <a:endParaRPr lang="en-US"/>
        </a:p>
      </dgm:t>
    </dgm:pt>
    <dgm:pt modelId="{E5550F49-9529-40EA-AA52-DFB1B4D19929}">
      <dgm:prSet/>
      <dgm:spPr/>
      <dgm:t>
        <a:bodyPr/>
        <a:lstStyle/>
        <a:p>
          <a:r>
            <a:rPr lang="en-US" dirty="0">
              <a:latin typeface="Abadi" panose="020B0604020104020204" pitchFamily="34" charset="0"/>
            </a:rPr>
            <a:t>Article II:1 of the GATS expressly provides that it applies to “any measure covered by this Agreement”</a:t>
          </a:r>
        </a:p>
      </dgm:t>
    </dgm:pt>
    <dgm:pt modelId="{EF7DF365-A85F-47B8-84AD-FDDEB8AC66D9}" cxnId="{5FFDAA77-65DD-421C-ABCF-F9793886311F}" type="parTrans">
      <dgm:prSet/>
      <dgm:spPr/>
      <dgm:t>
        <a:bodyPr/>
        <a:lstStyle/>
        <a:p>
          <a:endParaRPr lang="en-US"/>
        </a:p>
      </dgm:t>
    </dgm:pt>
    <dgm:pt modelId="{0635FCF7-13EC-41E9-8E9B-504432ABA49E}" cxnId="{5FFDAA77-65DD-421C-ABCF-F9793886311F}" type="sibTrans">
      <dgm:prSet/>
      <dgm:spPr/>
      <dgm:t>
        <a:bodyPr/>
        <a:lstStyle/>
        <a:p>
          <a:endParaRPr lang="en-US"/>
        </a:p>
      </dgm:t>
    </dgm:pt>
    <dgm:pt modelId="{62C34AAC-830B-45E3-9D1A-826497E33D6A}">
      <dgm:prSet/>
      <dgm:spPr/>
      <dgm:t>
        <a:bodyPr/>
        <a:lstStyle/>
        <a:p>
          <a:r>
            <a:rPr lang="en-US" dirty="0">
              <a:latin typeface="Abadi" panose="020B0604020104020204" pitchFamily="34" charset="0"/>
            </a:rPr>
            <a:t>The Appellate Body, in </a:t>
          </a:r>
          <a:r>
            <a:rPr lang="en-US" i="1" dirty="0">
              <a:latin typeface="Abadi" panose="020B0604020104020204" pitchFamily="34" charset="0"/>
            </a:rPr>
            <a:t>Canada – Autos</a:t>
          </a:r>
          <a:r>
            <a:rPr lang="en-US" dirty="0">
              <a:latin typeface="Abadi" panose="020B0604020104020204" pitchFamily="34" charset="0"/>
            </a:rPr>
            <a:t>, stated that a threshold question, for a panel in any case involving claims under the GATS, is </a:t>
          </a:r>
          <a:r>
            <a:rPr lang="en-US" i="1" dirty="0">
              <a:latin typeface="Abadi" panose="020B0604020104020204" pitchFamily="34" charset="0"/>
            </a:rPr>
            <a:t>whether the measure is within the scope of the GATS</a:t>
          </a:r>
          <a:r>
            <a:rPr lang="en-US" dirty="0">
              <a:latin typeface="Abadi" panose="020B0604020104020204" pitchFamily="34" charset="0"/>
            </a:rPr>
            <a:t> by examining whether it is a measure “affecting trade in services” within the meaning of Article I of the GATS</a:t>
          </a:r>
        </a:p>
      </dgm:t>
    </dgm:pt>
    <dgm:pt modelId="{2FB6CD6F-57B3-4BE5-AA25-57E52D261A55}" cxnId="{90569D7D-CD1C-4A42-B923-C5B478455BF0}" type="parTrans">
      <dgm:prSet/>
      <dgm:spPr/>
      <dgm:t>
        <a:bodyPr/>
        <a:lstStyle/>
        <a:p>
          <a:endParaRPr lang="en-US"/>
        </a:p>
      </dgm:t>
    </dgm:pt>
    <dgm:pt modelId="{9407FEA4-81C9-4E5F-8947-C738C5F1DB35}" cxnId="{90569D7D-CD1C-4A42-B923-C5B478455BF0}" type="sibTrans">
      <dgm:prSet/>
      <dgm:spPr/>
      <dgm:t>
        <a:bodyPr/>
        <a:lstStyle/>
        <a:p>
          <a:endParaRPr lang="en-US"/>
        </a:p>
      </dgm:t>
    </dgm:pt>
    <dgm:pt modelId="{DB6392C6-6717-46D5-B013-2B1A2F4E65CF}" type="pres">
      <dgm:prSet presAssocID="{87EAE3BA-F9B4-41EC-84FC-25F9F8D49D6D}" presName="hierChild1" presStyleCnt="0">
        <dgm:presLayoutVars>
          <dgm:chPref val="1"/>
          <dgm:dir/>
          <dgm:animOne val="branch"/>
          <dgm:animLvl val="lvl"/>
          <dgm:resizeHandles/>
        </dgm:presLayoutVars>
      </dgm:prSet>
      <dgm:spPr/>
    </dgm:pt>
    <dgm:pt modelId="{5C2F9A6C-4402-4B31-8632-90FE40AA06C6}" type="pres">
      <dgm:prSet presAssocID="{E5550F49-9529-40EA-AA52-DFB1B4D19929}" presName="hierRoot1" presStyleCnt="0"/>
      <dgm:spPr/>
    </dgm:pt>
    <dgm:pt modelId="{1C9261F4-F832-4042-B07A-366743A28E43}" type="pres">
      <dgm:prSet presAssocID="{E5550F49-9529-40EA-AA52-DFB1B4D19929}" presName="composite" presStyleCnt="0"/>
      <dgm:spPr/>
    </dgm:pt>
    <dgm:pt modelId="{0A545F18-CF59-476B-BBA8-CDD7F1D6622A}" type="pres">
      <dgm:prSet presAssocID="{E5550F49-9529-40EA-AA52-DFB1B4D19929}" presName="background" presStyleLbl="node0" presStyleIdx="0" presStyleCnt="2"/>
      <dgm:spPr/>
    </dgm:pt>
    <dgm:pt modelId="{ABA876BE-0AF0-43E2-9852-F77A096B1C14}" type="pres">
      <dgm:prSet presAssocID="{E5550F49-9529-40EA-AA52-DFB1B4D19929}" presName="text" presStyleLbl="fgAcc0" presStyleIdx="0" presStyleCnt="2" custScaleX="106044" custScaleY="117889">
        <dgm:presLayoutVars>
          <dgm:chPref val="3"/>
        </dgm:presLayoutVars>
      </dgm:prSet>
      <dgm:spPr/>
    </dgm:pt>
    <dgm:pt modelId="{4BAE8C84-1E88-4837-A7D0-74A6B1A36B41}" type="pres">
      <dgm:prSet presAssocID="{E5550F49-9529-40EA-AA52-DFB1B4D19929}" presName="hierChild2" presStyleCnt="0"/>
      <dgm:spPr/>
    </dgm:pt>
    <dgm:pt modelId="{3518766A-B70C-4FD4-A898-BD93A5E394F4}" type="pres">
      <dgm:prSet presAssocID="{62C34AAC-830B-45E3-9D1A-826497E33D6A}" presName="hierRoot1" presStyleCnt="0"/>
      <dgm:spPr/>
    </dgm:pt>
    <dgm:pt modelId="{B94F81AC-0284-47E3-BA43-7C3ADF8EB9E9}" type="pres">
      <dgm:prSet presAssocID="{62C34AAC-830B-45E3-9D1A-826497E33D6A}" presName="composite" presStyleCnt="0"/>
      <dgm:spPr/>
    </dgm:pt>
    <dgm:pt modelId="{F7A2DF2B-7C38-486A-8EB9-813B22FEB887}" type="pres">
      <dgm:prSet presAssocID="{62C34AAC-830B-45E3-9D1A-826497E33D6A}" presName="background" presStyleLbl="node0" presStyleIdx="1" presStyleCnt="2"/>
      <dgm:spPr/>
    </dgm:pt>
    <dgm:pt modelId="{06906349-C933-4DF8-8808-25266352D9F8}" type="pres">
      <dgm:prSet presAssocID="{62C34AAC-830B-45E3-9D1A-826497E33D6A}" presName="text" presStyleLbl="fgAcc0" presStyleIdx="1" presStyleCnt="2" custScaleX="103647" custScaleY="116765">
        <dgm:presLayoutVars>
          <dgm:chPref val="3"/>
        </dgm:presLayoutVars>
      </dgm:prSet>
      <dgm:spPr/>
    </dgm:pt>
    <dgm:pt modelId="{16C6937C-1C7B-4795-B3AD-7D4F6D3A3BBF}" type="pres">
      <dgm:prSet presAssocID="{62C34AAC-830B-45E3-9D1A-826497E33D6A}" presName="hierChild2" presStyleCnt="0"/>
      <dgm:spPr/>
    </dgm:pt>
  </dgm:ptLst>
  <dgm:cxnLst>
    <dgm:cxn modelId="{BF0C4B06-D273-4909-AC5D-DE4A80DCADFD}" type="presOf" srcId="{62C34AAC-830B-45E3-9D1A-826497E33D6A}" destId="{06906349-C933-4DF8-8808-25266352D9F8}" srcOrd="0" destOrd="0" presId="urn:microsoft.com/office/officeart/2005/8/layout/hierarchy1#1"/>
    <dgm:cxn modelId="{0858174B-2AA8-4F4F-849A-B916C714C1DC}" type="presOf" srcId="{E5550F49-9529-40EA-AA52-DFB1B4D19929}" destId="{ABA876BE-0AF0-43E2-9852-F77A096B1C14}" srcOrd="0" destOrd="0" presId="urn:microsoft.com/office/officeart/2005/8/layout/hierarchy1#1"/>
    <dgm:cxn modelId="{5FFDAA77-65DD-421C-ABCF-F9793886311F}" srcId="{87EAE3BA-F9B4-41EC-84FC-25F9F8D49D6D}" destId="{E5550F49-9529-40EA-AA52-DFB1B4D19929}" srcOrd="0" destOrd="0" parTransId="{EF7DF365-A85F-47B8-84AD-FDDEB8AC66D9}" sibTransId="{0635FCF7-13EC-41E9-8E9B-504432ABA49E}"/>
    <dgm:cxn modelId="{90569D7D-CD1C-4A42-B923-C5B478455BF0}" srcId="{87EAE3BA-F9B4-41EC-84FC-25F9F8D49D6D}" destId="{62C34AAC-830B-45E3-9D1A-826497E33D6A}" srcOrd="1" destOrd="0" parTransId="{2FB6CD6F-57B3-4BE5-AA25-57E52D261A55}" sibTransId="{9407FEA4-81C9-4E5F-8947-C738C5F1DB35}"/>
    <dgm:cxn modelId="{58A55CF1-65A2-4686-97A3-84F92BEEEB25}" type="presOf" srcId="{87EAE3BA-F9B4-41EC-84FC-25F9F8D49D6D}" destId="{DB6392C6-6717-46D5-B013-2B1A2F4E65CF}" srcOrd="0" destOrd="0" presId="urn:microsoft.com/office/officeart/2005/8/layout/hierarchy1#1"/>
    <dgm:cxn modelId="{AC63F6A9-D033-4286-9455-D690D5B5EA58}" type="presParOf" srcId="{DB6392C6-6717-46D5-B013-2B1A2F4E65CF}" destId="{5C2F9A6C-4402-4B31-8632-90FE40AA06C6}" srcOrd="0" destOrd="0" presId="urn:microsoft.com/office/officeart/2005/8/layout/hierarchy1#1"/>
    <dgm:cxn modelId="{4964B62F-6553-41EB-8168-839FDEFE9C3E}" type="presParOf" srcId="{5C2F9A6C-4402-4B31-8632-90FE40AA06C6}" destId="{1C9261F4-F832-4042-B07A-366743A28E43}" srcOrd="0" destOrd="0" presId="urn:microsoft.com/office/officeart/2005/8/layout/hierarchy1#1"/>
    <dgm:cxn modelId="{956B2215-15E7-4F9A-9593-E117BA59B9BC}" type="presParOf" srcId="{1C9261F4-F832-4042-B07A-366743A28E43}" destId="{0A545F18-CF59-476B-BBA8-CDD7F1D6622A}" srcOrd="0" destOrd="0" presId="urn:microsoft.com/office/officeart/2005/8/layout/hierarchy1#1"/>
    <dgm:cxn modelId="{816F6A8B-2ED0-4347-A5AB-2F98422D187F}" type="presParOf" srcId="{1C9261F4-F832-4042-B07A-366743A28E43}" destId="{ABA876BE-0AF0-43E2-9852-F77A096B1C14}" srcOrd="1" destOrd="0" presId="urn:microsoft.com/office/officeart/2005/8/layout/hierarchy1#1"/>
    <dgm:cxn modelId="{589F2A14-2390-4657-B85F-B9F49BEFAF97}" type="presParOf" srcId="{5C2F9A6C-4402-4B31-8632-90FE40AA06C6}" destId="{4BAE8C84-1E88-4837-A7D0-74A6B1A36B41}" srcOrd="1" destOrd="0" presId="urn:microsoft.com/office/officeart/2005/8/layout/hierarchy1#1"/>
    <dgm:cxn modelId="{8159F5F7-2151-41CE-A23E-D77DE9B0C72F}" type="presParOf" srcId="{DB6392C6-6717-46D5-B013-2B1A2F4E65CF}" destId="{3518766A-B70C-4FD4-A898-BD93A5E394F4}" srcOrd="1" destOrd="0" presId="urn:microsoft.com/office/officeart/2005/8/layout/hierarchy1#1"/>
    <dgm:cxn modelId="{A3AD619C-1B11-4F2F-B983-E1D6779B89C0}" type="presParOf" srcId="{3518766A-B70C-4FD4-A898-BD93A5E394F4}" destId="{B94F81AC-0284-47E3-BA43-7C3ADF8EB9E9}" srcOrd="0" destOrd="0" presId="urn:microsoft.com/office/officeart/2005/8/layout/hierarchy1#1"/>
    <dgm:cxn modelId="{1ABC7946-BC8A-4A34-8AFB-0D44AE230C2C}" type="presParOf" srcId="{B94F81AC-0284-47E3-BA43-7C3ADF8EB9E9}" destId="{F7A2DF2B-7C38-486A-8EB9-813B22FEB887}" srcOrd="0" destOrd="0" presId="urn:microsoft.com/office/officeart/2005/8/layout/hierarchy1#1"/>
    <dgm:cxn modelId="{0123AA78-4C5D-4EA1-9805-B805D02603C6}" type="presParOf" srcId="{B94F81AC-0284-47E3-BA43-7C3ADF8EB9E9}" destId="{06906349-C933-4DF8-8808-25266352D9F8}" srcOrd="1" destOrd="0" presId="urn:microsoft.com/office/officeart/2005/8/layout/hierarchy1#1"/>
    <dgm:cxn modelId="{68A08D60-91B6-4EAE-9917-E877EF4AEC0B}" type="presParOf" srcId="{3518766A-B70C-4FD4-A898-BD93A5E394F4}" destId="{16C6937C-1C7B-4795-B3AD-7D4F6D3A3BBF}" srcOrd="1" destOrd="0" presId="urn:microsoft.com/office/officeart/2005/8/layout/hierarchy1#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7001C0-0B0E-4D09-BD35-B8508953D76C}" type="doc">
      <dgm:prSet loTypeId="urn:microsoft.com/office/officeart/2008/layout/LinedList" loCatId="list" qsTypeId="urn:microsoft.com/office/officeart/2005/8/quickstyle/simple1#1" qsCatId="simple" csTypeId="urn:microsoft.com/office/officeart/2005/8/colors/colorful1#1" csCatId="colorful"/>
      <dgm:spPr/>
      <dgm:t>
        <a:bodyPr/>
        <a:lstStyle/>
        <a:p>
          <a:endParaRPr lang="en-US"/>
        </a:p>
      </dgm:t>
    </dgm:pt>
    <dgm:pt modelId="{FC49563F-74C0-4E3A-8415-2AE1E87273DD}">
      <dgm:prSet/>
      <dgm:spPr/>
      <dgm:t>
        <a:bodyPr/>
        <a:lstStyle/>
        <a:p>
          <a:r>
            <a:rPr lang="en-US"/>
            <a:t>Members are to provide MFN treatment, that is, to provide services and service suppliers of any other Member treatment no less favorable than the Member accords to </a:t>
          </a:r>
          <a:r>
            <a:rPr lang="en-US" i="1"/>
            <a:t>like services </a:t>
          </a:r>
          <a:r>
            <a:rPr lang="en-US"/>
            <a:t>and </a:t>
          </a:r>
          <a:r>
            <a:rPr lang="en-US" i="1"/>
            <a:t>service suppliers</a:t>
          </a:r>
          <a:r>
            <a:rPr lang="en-US"/>
            <a:t> of any other country.</a:t>
          </a:r>
        </a:p>
      </dgm:t>
    </dgm:pt>
    <dgm:pt modelId="{06672D55-9F0B-486B-B69A-FA79D70F8E33}" cxnId="{1C762484-6671-4725-933C-5E8557995D83}" type="parTrans">
      <dgm:prSet/>
      <dgm:spPr/>
      <dgm:t>
        <a:bodyPr/>
        <a:lstStyle/>
        <a:p>
          <a:endParaRPr lang="en-US"/>
        </a:p>
      </dgm:t>
    </dgm:pt>
    <dgm:pt modelId="{F0C49C58-2DEC-41DB-BB11-1DBB133846CC}" cxnId="{1C762484-6671-4725-933C-5E8557995D83}" type="sibTrans">
      <dgm:prSet/>
      <dgm:spPr/>
      <dgm:t>
        <a:bodyPr/>
        <a:lstStyle/>
        <a:p>
          <a:endParaRPr lang="en-US"/>
        </a:p>
      </dgm:t>
    </dgm:pt>
    <dgm:pt modelId="{0F22A0F2-E816-42C7-9454-C32BD7D597AF}">
      <dgm:prSet/>
      <dgm:spPr/>
      <dgm:t>
        <a:bodyPr/>
        <a:lstStyle/>
        <a:p>
          <a:r>
            <a:rPr lang="en-US"/>
            <a:t>The term “services” is defined very broadly in Article I:3(c) of the GATS to include “any service in any sector </a:t>
          </a:r>
          <a:r>
            <a:rPr lang="en-US" b="1"/>
            <a:t>except services supplied in the exercise of governmental authority</a:t>
          </a:r>
          <a:r>
            <a:rPr lang="en-US"/>
            <a:t>”</a:t>
          </a:r>
        </a:p>
      </dgm:t>
    </dgm:pt>
    <dgm:pt modelId="{A417F6D2-7A9D-456E-A73D-B610D2A17E3D}" cxnId="{3C4447DD-64D0-4F37-A3D8-189B06F56B9A}" type="parTrans">
      <dgm:prSet/>
      <dgm:spPr/>
      <dgm:t>
        <a:bodyPr/>
        <a:lstStyle/>
        <a:p>
          <a:endParaRPr lang="en-US"/>
        </a:p>
      </dgm:t>
    </dgm:pt>
    <dgm:pt modelId="{B4F1B38E-F1F9-47F8-B3FD-FE31700DC125}" cxnId="{3C4447DD-64D0-4F37-A3D8-189B06F56B9A}" type="sibTrans">
      <dgm:prSet/>
      <dgm:spPr/>
      <dgm:t>
        <a:bodyPr/>
        <a:lstStyle/>
        <a:p>
          <a:endParaRPr lang="en-US"/>
        </a:p>
      </dgm:t>
    </dgm:pt>
    <dgm:pt modelId="{4C0E3765-F219-4F83-9593-0AAC348A84EE}">
      <dgm:prSet/>
      <dgm:spPr/>
      <dgm:t>
        <a:bodyPr/>
        <a:lstStyle/>
        <a:p>
          <a:r>
            <a:rPr lang="en-US"/>
            <a:t>Governmental services: those that are not supplied commercially and do not compete with other suppliers – e.g. distinction between private security firms engaged to protect government offices and state police services</a:t>
          </a:r>
        </a:p>
      </dgm:t>
    </dgm:pt>
    <dgm:pt modelId="{8F785DE1-D88B-4FE8-86DB-B346E416A1AC}" cxnId="{7997D814-E28A-4415-93F2-8EB4BE680BA9}" type="parTrans">
      <dgm:prSet/>
      <dgm:spPr/>
      <dgm:t>
        <a:bodyPr/>
        <a:lstStyle/>
        <a:p>
          <a:endParaRPr lang="en-US"/>
        </a:p>
      </dgm:t>
    </dgm:pt>
    <dgm:pt modelId="{26C2E14A-E979-4087-986A-3E3AD63B10D9}" cxnId="{7997D814-E28A-4415-93F2-8EB4BE680BA9}" type="sibTrans">
      <dgm:prSet/>
      <dgm:spPr/>
      <dgm:t>
        <a:bodyPr/>
        <a:lstStyle/>
        <a:p>
          <a:endParaRPr lang="en-US"/>
        </a:p>
      </dgm:t>
    </dgm:pt>
    <dgm:pt modelId="{5FB5B04A-32E9-4AFD-B979-9EE28CF022CB}" type="pres">
      <dgm:prSet presAssocID="{7E7001C0-0B0E-4D09-BD35-B8508953D76C}" presName="vert0" presStyleCnt="0">
        <dgm:presLayoutVars>
          <dgm:dir/>
          <dgm:animOne val="branch"/>
          <dgm:animLvl val="lvl"/>
        </dgm:presLayoutVars>
      </dgm:prSet>
      <dgm:spPr/>
    </dgm:pt>
    <dgm:pt modelId="{9C58EF06-6806-4C68-834A-0C28875242FD}" type="pres">
      <dgm:prSet presAssocID="{FC49563F-74C0-4E3A-8415-2AE1E87273DD}" presName="thickLine" presStyleLbl="alignNode1" presStyleIdx="0" presStyleCnt="3"/>
      <dgm:spPr/>
    </dgm:pt>
    <dgm:pt modelId="{414196E0-E144-4D7F-BB67-8A15C218E820}" type="pres">
      <dgm:prSet presAssocID="{FC49563F-74C0-4E3A-8415-2AE1E87273DD}" presName="horz1" presStyleCnt="0"/>
      <dgm:spPr/>
    </dgm:pt>
    <dgm:pt modelId="{38687377-0365-4B07-9128-8AEB76B7E074}" type="pres">
      <dgm:prSet presAssocID="{FC49563F-74C0-4E3A-8415-2AE1E87273DD}" presName="tx1" presStyleLbl="revTx" presStyleIdx="0" presStyleCnt="3"/>
      <dgm:spPr/>
    </dgm:pt>
    <dgm:pt modelId="{4A59E0DC-2F2C-4323-B38C-4722EAE41D83}" type="pres">
      <dgm:prSet presAssocID="{FC49563F-74C0-4E3A-8415-2AE1E87273DD}" presName="vert1" presStyleCnt="0"/>
      <dgm:spPr/>
    </dgm:pt>
    <dgm:pt modelId="{F06613CB-518B-437E-A07E-303732019E60}" type="pres">
      <dgm:prSet presAssocID="{0F22A0F2-E816-42C7-9454-C32BD7D597AF}" presName="thickLine" presStyleLbl="alignNode1" presStyleIdx="1" presStyleCnt="3"/>
      <dgm:spPr/>
    </dgm:pt>
    <dgm:pt modelId="{A3CDE027-E77A-4F50-9694-82E9EF605547}" type="pres">
      <dgm:prSet presAssocID="{0F22A0F2-E816-42C7-9454-C32BD7D597AF}" presName="horz1" presStyleCnt="0"/>
      <dgm:spPr/>
    </dgm:pt>
    <dgm:pt modelId="{60F1BA9A-55A9-4769-8164-0385BE555C69}" type="pres">
      <dgm:prSet presAssocID="{0F22A0F2-E816-42C7-9454-C32BD7D597AF}" presName="tx1" presStyleLbl="revTx" presStyleIdx="1" presStyleCnt="3"/>
      <dgm:spPr/>
    </dgm:pt>
    <dgm:pt modelId="{EF593763-798D-4B2B-8499-394B7D649528}" type="pres">
      <dgm:prSet presAssocID="{0F22A0F2-E816-42C7-9454-C32BD7D597AF}" presName="vert1" presStyleCnt="0"/>
      <dgm:spPr/>
    </dgm:pt>
    <dgm:pt modelId="{66AC8EB8-04E9-44CE-9E5B-EE31782314F2}" type="pres">
      <dgm:prSet presAssocID="{4C0E3765-F219-4F83-9593-0AAC348A84EE}" presName="thickLine" presStyleLbl="alignNode1" presStyleIdx="2" presStyleCnt="3"/>
      <dgm:spPr/>
    </dgm:pt>
    <dgm:pt modelId="{B5BCBFE9-3688-4677-923B-979E40C4A980}" type="pres">
      <dgm:prSet presAssocID="{4C0E3765-F219-4F83-9593-0AAC348A84EE}" presName="horz1" presStyleCnt="0"/>
      <dgm:spPr/>
    </dgm:pt>
    <dgm:pt modelId="{5A9A9365-A65B-475C-B5E7-7D6AF7D8CD92}" type="pres">
      <dgm:prSet presAssocID="{4C0E3765-F219-4F83-9593-0AAC348A84EE}" presName="tx1" presStyleLbl="revTx" presStyleIdx="2" presStyleCnt="3"/>
      <dgm:spPr/>
    </dgm:pt>
    <dgm:pt modelId="{E63883B5-0E4F-45D2-B886-4256F5407E5C}" type="pres">
      <dgm:prSet presAssocID="{4C0E3765-F219-4F83-9593-0AAC348A84EE}" presName="vert1" presStyleCnt="0"/>
      <dgm:spPr/>
    </dgm:pt>
  </dgm:ptLst>
  <dgm:cxnLst>
    <dgm:cxn modelId="{9E6F5F0D-04AA-4252-BE5D-7286592E3081}" type="presOf" srcId="{FC49563F-74C0-4E3A-8415-2AE1E87273DD}" destId="{38687377-0365-4B07-9128-8AEB76B7E074}" srcOrd="0" destOrd="0" presId="urn:microsoft.com/office/officeart/2008/layout/LinedList"/>
    <dgm:cxn modelId="{7997D814-E28A-4415-93F2-8EB4BE680BA9}" srcId="{7E7001C0-0B0E-4D09-BD35-B8508953D76C}" destId="{4C0E3765-F219-4F83-9593-0AAC348A84EE}" srcOrd="2" destOrd="0" parTransId="{8F785DE1-D88B-4FE8-86DB-B346E416A1AC}" sibTransId="{26C2E14A-E979-4087-986A-3E3AD63B10D9}"/>
    <dgm:cxn modelId="{527E2015-1927-4C1A-B147-2A994C5260C5}" type="presOf" srcId="{7E7001C0-0B0E-4D09-BD35-B8508953D76C}" destId="{5FB5B04A-32E9-4AFD-B979-9EE28CF022CB}" srcOrd="0" destOrd="0" presId="urn:microsoft.com/office/officeart/2008/layout/LinedList"/>
    <dgm:cxn modelId="{310B9334-E044-4A83-A379-E230BECAAFBC}" type="presOf" srcId="{4C0E3765-F219-4F83-9593-0AAC348A84EE}" destId="{5A9A9365-A65B-475C-B5E7-7D6AF7D8CD92}" srcOrd="0" destOrd="0" presId="urn:microsoft.com/office/officeart/2008/layout/LinedList"/>
    <dgm:cxn modelId="{1C762484-6671-4725-933C-5E8557995D83}" srcId="{7E7001C0-0B0E-4D09-BD35-B8508953D76C}" destId="{FC49563F-74C0-4E3A-8415-2AE1E87273DD}" srcOrd="0" destOrd="0" parTransId="{06672D55-9F0B-486B-B69A-FA79D70F8E33}" sibTransId="{F0C49C58-2DEC-41DB-BB11-1DBB133846CC}"/>
    <dgm:cxn modelId="{3C4447DD-64D0-4F37-A3D8-189B06F56B9A}" srcId="{7E7001C0-0B0E-4D09-BD35-B8508953D76C}" destId="{0F22A0F2-E816-42C7-9454-C32BD7D597AF}" srcOrd="1" destOrd="0" parTransId="{A417F6D2-7A9D-456E-A73D-B610D2A17E3D}" sibTransId="{B4F1B38E-F1F9-47F8-B3FD-FE31700DC125}"/>
    <dgm:cxn modelId="{A70A26EB-9283-4BC2-BBE7-2CDF3C042CD3}" type="presOf" srcId="{0F22A0F2-E816-42C7-9454-C32BD7D597AF}" destId="{60F1BA9A-55A9-4769-8164-0385BE555C69}" srcOrd="0" destOrd="0" presId="urn:microsoft.com/office/officeart/2008/layout/LinedList"/>
    <dgm:cxn modelId="{91F01E6E-B75E-4673-9A4B-4618D948751D}" type="presParOf" srcId="{5FB5B04A-32E9-4AFD-B979-9EE28CF022CB}" destId="{9C58EF06-6806-4C68-834A-0C28875242FD}" srcOrd="0" destOrd="0" presId="urn:microsoft.com/office/officeart/2008/layout/LinedList"/>
    <dgm:cxn modelId="{93915B3A-B1A8-41BC-AE6B-C4F79E75E2C3}" type="presParOf" srcId="{5FB5B04A-32E9-4AFD-B979-9EE28CF022CB}" destId="{414196E0-E144-4D7F-BB67-8A15C218E820}" srcOrd="1" destOrd="0" presId="urn:microsoft.com/office/officeart/2008/layout/LinedList"/>
    <dgm:cxn modelId="{C0F3848D-B0D2-44CC-AC6D-224EBCE42D82}" type="presParOf" srcId="{414196E0-E144-4D7F-BB67-8A15C218E820}" destId="{38687377-0365-4B07-9128-8AEB76B7E074}" srcOrd="0" destOrd="0" presId="urn:microsoft.com/office/officeart/2008/layout/LinedList"/>
    <dgm:cxn modelId="{0986B7D5-DE88-4400-8F53-6FA2F11D8321}" type="presParOf" srcId="{414196E0-E144-4D7F-BB67-8A15C218E820}" destId="{4A59E0DC-2F2C-4323-B38C-4722EAE41D83}" srcOrd="1" destOrd="0" presId="urn:microsoft.com/office/officeart/2008/layout/LinedList"/>
    <dgm:cxn modelId="{595EAECE-6047-436C-BB79-ED5D470029D7}" type="presParOf" srcId="{5FB5B04A-32E9-4AFD-B979-9EE28CF022CB}" destId="{F06613CB-518B-437E-A07E-303732019E60}" srcOrd="2" destOrd="0" presId="urn:microsoft.com/office/officeart/2008/layout/LinedList"/>
    <dgm:cxn modelId="{981879DA-8388-40E1-8CB4-DA15FA2C5D9E}" type="presParOf" srcId="{5FB5B04A-32E9-4AFD-B979-9EE28CF022CB}" destId="{A3CDE027-E77A-4F50-9694-82E9EF605547}" srcOrd="3" destOrd="0" presId="urn:microsoft.com/office/officeart/2008/layout/LinedList"/>
    <dgm:cxn modelId="{051A3F09-8DA5-40AF-83F7-F515FCD8E7AD}" type="presParOf" srcId="{A3CDE027-E77A-4F50-9694-82E9EF605547}" destId="{60F1BA9A-55A9-4769-8164-0385BE555C69}" srcOrd="0" destOrd="0" presId="urn:microsoft.com/office/officeart/2008/layout/LinedList"/>
    <dgm:cxn modelId="{B4EC71D6-0A9D-40FE-B6FC-5320A292CEE8}" type="presParOf" srcId="{A3CDE027-E77A-4F50-9694-82E9EF605547}" destId="{EF593763-798D-4B2B-8499-394B7D649528}" srcOrd="1" destOrd="0" presId="urn:microsoft.com/office/officeart/2008/layout/LinedList"/>
    <dgm:cxn modelId="{0858CDA0-6E58-4EFE-8432-10B85DA14D74}" type="presParOf" srcId="{5FB5B04A-32E9-4AFD-B979-9EE28CF022CB}" destId="{66AC8EB8-04E9-44CE-9E5B-EE31782314F2}" srcOrd="4" destOrd="0" presId="urn:microsoft.com/office/officeart/2008/layout/LinedList"/>
    <dgm:cxn modelId="{61536627-1ED0-4AE1-B062-3B23CB73AB1C}" type="presParOf" srcId="{5FB5B04A-32E9-4AFD-B979-9EE28CF022CB}" destId="{B5BCBFE9-3688-4677-923B-979E40C4A980}" srcOrd="5" destOrd="0" presId="urn:microsoft.com/office/officeart/2008/layout/LinedList"/>
    <dgm:cxn modelId="{1572D922-D4F0-48B8-ADA6-32FD77CB6BCB}" type="presParOf" srcId="{B5BCBFE9-3688-4677-923B-979E40C4A980}" destId="{5A9A9365-A65B-475C-B5E7-7D6AF7D8CD92}" srcOrd="0" destOrd="0" presId="urn:microsoft.com/office/officeart/2008/layout/LinedList"/>
    <dgm:cxn modelId="{B5BEAA0E-BAEC-462B-BACB-E92253D1876D}" type="presParOf" srcId="{B5BCBFE9-3688-4677-923B-979E40C4A980}" destId="{E63883B5-0E4F-45D2-B886-4256F5407E5C}"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2B9678-87AA-49AA-975B-2250B366F564}" type="doc">
      <dgm:prSet loTypeId="urn:microsoft.com/office/officeart/2008/layout/LinedList" loCatId="list" qsTypeId="urn:microsoft.com/office/officeart/2005/8/quickstyle/simple1#2" qsCatId="simple" csTypeId="urn:microsoft.com/office/officeart/2005/8/colors/colorful1#2" csCatId="colorful" phldr="1"/>
      <dgm:spPr/>
      <dgm:t>
        <a:bodyPr/>
        <a:lstStyle/>
        <a:p>
          <a:endParaRPr lang="en-US"/>
        </a:p>
      </dgm:t>
    </dgm:pt>
    <dgm:pt modelId="{48F902A3-B2D0-4158-9CEC-1067B2893588}">
      <dgm:prSet/>
      <dgm:spPr/>
      <dgm:t>
        <a:bodyPr/>
        <a:lstStyle/>
        <a:p>
          <a:r>
            <a:rPr lang="en-US" dirty="0"/>
            <a:t>In </a:t>
          </a:r>
          <a:r>
            <a:rPr lang="en-US" i="1" dirty="0"/>
            <a:t>EC – Bananas III</a:t>
          </a:r>
          <a:r>
            <a:rPr lang="en-US" dirty="0"/>
            <a:t>, the Appellate Body clarified that the MFN obligation in Article II of the GATS applies both to </a:t>
          </a:r>
          <a:r>
            <a:rPr lang="en-US" i="1" dirty="0"/>
            <a:t>de jure</a:t>
          </a:r>
          <a:r>
            <a:rPr lang="en-US" dirty="0"/>
            <a:t> as well as to </a:t>
          </a:r>
          <a:r>
            <a:rPr lang="en-US" i="1" dirty="0"/>
            <a:t>de facto </a:t>
          </a:r>
          <a:r>
            <a:rPr lang="en-US" dirty="0"/>
            <a:t>discrimination</a:t>
          </a:r>
        </a:p>
      </dgm:t>
    </dgm:pt>
    <dgm:pt modelId="{8B9B7864-6DC1-484E-B95A-6DA6F77D597A}" cxnId="{48928B2D-E7FE-4499-8463-CEEC2E10E01D}" type="parTrans">
      <dgm:prSet/>
      <dgm:spPr/>
      <dgm:t>
        <a:bodyPr/>
        <a:lstStyle/>
        <a:p>
          <a:endParaRPr lang="en-US"/>
        </a:p>
      </dgm:t>
    </dgm:pt>
    <dgm:pt modelId="{4B80147C-FE84-4361-AE1D-18AC567AB186}" cxnId="{48928B2D-E7FE-4499-8463-CEEC2E10E01D}" type="sibTrans">
      <dgm:prSet/>
      <dgm:spPr/>
      <dgm:t>
        <a:bodyPr/>
        <a:lstStyle/>
        <a:p>
          <a:endParaRPr lang="en-US"/>
        </a:p>
      </dgm:t>
    </dgm:pt>
    <dgm:pt modelId="{13C4FD36-D280-4AB9-9F6C-5566A8A8E12D}">
      <dgm:prSet/>
      <dgm:spPr/>
      <dgm:t>
        <a:bodyPr/>
        <a:lstStyle/>
        <a:p>
          <a:r>
            <a:rPr lang="en-US" dirty="0"/>
            <a:t>In order to determine whether services or service suppliers of different countries – for example, Country A and Country B – are discriminated against, it is necessary to examine: </a:t>
          </a:r>
        </a:p>
      </dgm:t>
    </dgm:pt>
    <dgm:pt modelId="{5519FF22-75EC-43C0-9F9F-988645AD6C19}" cxnId="{0A8AC225-F94A-4636-AD23-8717D4AB8520}" type="parTrans">
      <dgm:prSet/>
      <dgm:spPr/>
      <dgm:t>
        <a:bodyPr/>
        <a:lstStyle/>
        <a:p>
          <a:endParaRPr lang="en-US"/>
        </a:p>
      </dgm:t>
    </dgm:pt>
    <dgm:pt modelId="{3F56E154-474A-4034-AAB3-33AE66981287}" cxnId="{0A8AC225-F94A-4636-AD23-8717D4AB8520}" type="sibTrans">
      <dgm:prSet/>
      <dgm:spPr/>
      <dgm:t>
        <a:bodyPr/>
        <a:lstStyle/>
        <a:p>
          <a:endParaRPr lang="en-US"/>
        </a:p>
      </dgm:t>
    </dgm:pt>
    <dgm:pt modelId="{5596C7E9-C75B-43A8-83D2-7608D8A5D6F0}">
      <dgm:prSet/>
      <dgm:spPr/>
      <dgm:t>
        <a:bodyPr/>
        <a:lstStyle/>
        <a:p>
          <a:r>
            <a:rPr lang="en-US" dirty="0"/>
            <a:t>1) the origin of the services and/or the service suppliers; and</a:t>
          </a:r>
        </a:p>
        <a:p>
          <a:r>
            <a:rPr lang="en-US" dirty="0"/>
            <a:t>2) Whether the services and/or service suppliers of Country A and B are “like” </a:t>
          </a:r>
        </a:p>
      </dgm:t>
    </dgm:pt>
    <dgm:pt modelId="{13C4A0C9-0898-48DB-A7F7-5D261726B478}" cxnId="{006D6D61-CD28-490F-BDBF-CB53F6917A9D}" type="parTrans">
      <dgm:prSet/>
      <dgm:spPr/>
      <dgm:t>
        <a:bodyPr/>
        <a:lstStyle/>
        <a:p>
          <a:endParaRPr lang="en-US"/>
        </a:p>
      </dgm:t>
    </dgm:pt>
    <dgm:pt modelId="{C27F3903-4F99-4904-B67B-632C9B09BDDE}" cxnId="{006D6D61-CD28-490F-BDBF-CB53F6917A9D}" type="sibTrans">
      <dgm:prSet/>
      <dgm:spPr/>
      <dgm:t>
        <a:bodyPr/>
        <a:lstStyle/>
        <a:p>
          <a:endParaRPr lang="en-US"/>
        </a:p>
      </dgm:t>
    </dgm:pt>
    <dgm:pt modelId="{FFFB3227-04B5-48F0-B1FA-4BEAD33382AB}">
      <dgm:prSet/>
      <dgm:spPr/>
      <dgm:t>
        <a:bodyPr/>
        <a:lstStyle/>
        <a:p>
          <a:endParaRPr lang="en-US" dirty="0"/>
        </a:p>
      </dgm:t>
    </dgm:pt>
    <dgm:pt modelId="{CF6CEC37-48B4-4DD7-B721-FD1DC77389E4}" cxnId="{EBD2BAE7-173D-40FB-8D7C-294BC0477D9D}" type="parTrans">
      <dgm:prSet/>
      <dgm:spPr/>
      <dgm:t>
        <a:bodyPr/>
        <a:lstStyle/>
        <a:p>
          <a:endParaRPr lang="en-US"/>
        </a:p>
      </dgm:t>
    </dgm:pt>
    <dgm:pt modelId="{D3C79299-139C-4172-9844-10C02F18E21E}" cxnId="{EBD2BAE7-173D-40FB-8D7C-294BC0477D9D}" type="sibTrans">
      <dgm:prSet/>
      <dgm:spPr/>
      <dgm:t>
        <a:bodyPr/>
        <a:lstStyle/>
        <a:p>
          <a:endParaRPr lang="en-US"/>
        </a:p>
      </dgm:t>
    </dgm:pt>
    <dgm:pt modelId="{50B818C3-B738-48F6-BC5E-60A8A62BC639}" type="pres">
      <dgm:prSet presAssocID="{322B9678-87AA-49AA-975B-2250B366F564}" presName="vert0" presStyleCnt="0">
        <dgm:presLayoutVars>
          <dgm:dir/>
          <dgm:animOne val="branch"/>
          <dgm:animLvl val="lvl"/>
        </dgm:presLayoutVars>
      </dgm:prSet>
      <dgm:spPr/>
    </dgm:pt>
    <dgm:pt modelId="{07343125-5703-453D-92A3-B702FF7F3CC8}" type="pres">
      <dgm:prSet presAssocID="{48F902A3-B2D0-4158-9CEC-1067B2893588}" presName="thickLine" presStyleLbl="alignNode1" presStyleIdx="0" presStyleCnt="4"/>
      <dgm:spPr/>
    </dgm:pt>
    <dgm:pt modelId="{622434E4-21AC-407A-8B8F-A92CEAB1AD58}" type="pres">
      <dgm:prSet presAssocID="{48F902A3-B2D0-4158-9CEC-1067B2893588}" presName="horz1" presStyleCnt="0"/>
      <dgm:spPr/>
    </dgm:pt>
    <dgm:pt modelId="{01A0B4A2-43C0-4E28-BE1F-D878C63CCC8A}" type="pres">
      <dgm:prSet presAssocID="{48F902A3-B2D0-4158-9CEC-1067B2893588}" presName="tx1" presStyleLbl="revTx" presStyleIdx="0" presStyleCnt="4"/>
      <dgm:spPr/>
    </dgm:pt>
    <dgm:pt modelId="{7B1B9A4B-D930-4638-9897-03D3B7A0E992}" type="pres">
      <dgm:prSet presAssocID="{48F902A3-B2D0-4158-9CEC-1067B2893588}" presName="vert1" presStyleCnt="0"/>
      <dgm:spPr/>
    </dgm:pt>
    <dgm:pt modelId="{05B9FAFD-2861-4975-8994-41D81E24CEA9}" type="pres">
      <dgm:prSet presAssocID="{13C4FD36-D280-4AB9-9F6C-5566A8A8E12D}" presName="thickLine" presStyleLbl="alignNode1" presStyleIdx="1" presStyleCnt="4"/>
      <dgm:spPr/>
    </dgm:pt>
    <dgm:pt modelId="{770C6C53-E4EA-48BD-84F7-BA062AA0177E}" type="pres">
      <dgm:prSet presAssocID="{13C4FD36-D280-4AB9-9F6C-5566A8A8E12D}" presName="horz1" presStyleCnt="0"/>
      <dgm:spPr/>
    </dgm:pt>
    <dgm:pt modelId="{059C0809-306E-4176-8A59-9BB4C2F9F9CB}" type="pres">
      <dgm:prSet presAssocID="{13C4FD36-D280-4AB9-9F6C-5566A8A8E12D}" presName="tx1" presStyleLbl="revTx" presStyleIdx="1" presStyleCnt="4"/>
      <dgm:spPr/>
    </dgm:pt>
    <dgm:pt modelId="{4DDF9178-429F-41FC-B31F-F9BF258DC6FD}" type="pres">
      <dgm:prSet presAssocID="{13C4FD36-D280-4AB9-9F6C-5566A8A8E12D}" presName="vert1" presStyleCnt="0"/>
      <dgm:spPr/>
    </dgm:pt>
    <dgm:pt modelId="{6ECF4F41-FC55-4ACF-9527-E891450A90E7}" type="pres">
      <dgm:prSet presAssocID="{5596C7E9-C75B-43A8-83D2-7608D8A5D6F0}" presName="thickLine" presStyleLbl="alignNode1" presStyleIdx="2" presStyleCnt="4"/>
      <dgm:spPr/>
    </dgm:pt>
    <dgm:pt modelId="{732533FC-0A27-4896-992E-AB39D770C62D}" type="pres">
      <dgm:prSet presAssocID="{5596C7E9-C75B-43A8-83D2-7608D8A5D6F0}" presName="horz1" presStyleCnt="0"/>
      <dgm:spPr/>
    </dgm:pt>
    <dgm:pt modelId="{0712B0C8-BC14-4737-82D0-6F45D1465401}" type="pres">
      <dgm:prSet presAssocID="{5596C7E9-C75B-43A8-83D2-7608D8A5D6F0}" presName="tx1" presStyleLbl="revTx" presStyleIdx="2" presStyleCnt="4"/>
      <dgm:spPr/>
    </dgm:pt>
    <dgm:pt modelId="{6DFE8895-3181-4A7A-9AD0-A8A890196EDE}" type="pres">
      <dgm:prSet presAssocID="{5596C7E9-C75B-43A8-83D2-7608D8A5D6F0}" presName="vert1" presStyleCnt="0"/>
      <dgm:spPr/>
    </dgm:pt>
    <dgm:pt modelId="{9D5EED01-A6BA-4055-9A96-C6541878850D}" type="pres">
      <dgm:prSet presAssocID="{FFFB3227-04B5-48F0-B1FA-4BEAD33382AB}" presName="thickLine" presStyleLbl="alignNode1" presStyleIdx="3" presStyleCnt="4"/>
      <dgm:spPr/>
    </dgm:pt>
    <dgm:pt modelId="{3F111868-3D10-42F6-9408-184B916AD6C7}" type="pres">
      <dgm:prSet presAssocID="{FFFB3227-04B5-48F0-B1FA-4BEAD33382AB}" presName="horz1" presStyleCnt="0"/>
      <dgm:spPr/>
    </dgm:pt>
    <dgm:pt modelId="{30E616A6-8EB9-4A83-8106-1800C1DDC4BD}" type="pres">
      <dgm:prSet presAssocID="{FFFB3227-04B5-48F0-B1FA-4BEAD33382AB}" presName="tx1" presStyleLbl="revTx" presStyleIdx="3" presStyleCnt="4"/>
      <dgm:spPr/>
    </dgm:pt>
    <dgm:pt modelId="{77D80CE6-AB74-4CF9-9133-B457BF2983C6}" type="pres">
      <dgm:prSet presAssocID="{FFFB3227-04B5-48F0-B1FA-4BEAD33382AB}" presName="vert1" presStyleCnt="0"/>
      <dgm:spPr/>
    </dgm:pt>
  </dgm:ptLst>
  <dgm:cxnLst>
    <dgm:cxn modelId="{0A8AC225-F94A-4636-AD23-8717D4AB8520}" srcId="{322B9678-87AA-49AA-975B-2250B366F564}" destId="{13C4FD36-D280-4AB9-9F6C-5566A8A8E12D}" srcOrd="1" destOrd="0" parTransId="{5519FF22-75EC-43C0-9F9F-988645AD6C19}" sibTransId="{3F56E154-474A-4034-AAB3-33AE66981287}"/>
    <dgm:cxn modelId="{48928B2D-E7FE-4499-8463-CEEC2E10E01D}" srcId="{322B9678-87AA-49AA-975B-2250B366F564}" destId="{48F902A3-B2D0-4158-9CEC-1067B2893588}" srcOrd="0" destOrd="0" parTransId="{8B9B7864-6DC1-484E-B95A-6DA6F77D597A}" sibTransId="{4B80147C-FE84-4361-AE1D-18AC567AB186}"/>
    <dgm:cxn modelId="{006D6D61-CD28-490F-BDBF-CB53F6917A9D}" srcId="{322B9678-87AA-49AA-975B-2250B366F564}" destId="{5596C7E9-C75B-43A8-83D2-7608D8A5D6F0}" srcOrd="2" destOrd="0" parTransId="{13C4A0C9-0898-48DB-A7F7-5D261726B478}" sibTransId="{C27F3903-4F99-4904-B67B-632C9B09BDDE}"/>
    <dgm:cxn modelId="{BDBC2B7C-9FA0-48E4-BECE-DED937F680E0}" type="presOf" srcId="{5596C7E9-C75B-43A8-83D2-7608D8A5D6F0}" destId="{0712B0C8-BC14-4737-82D0-6F45D1465401}" srcOrd="0" destOrd="0" presId="urn:microsoft.com/office/officeart/2008/layout/LinedList"/>
    <dgm:cxn modelId="{EE69BA7F-8EE7-4E2A-AE46-AF851DDC699B}" type="presOf" srcId="{48F902A3-B2D0-4158-9CEC-1067B2893588}" destId="{01A0B4A2-43C0-4E28-BE1F-D878C63CCC8A}" srcOrd="0" destOrd="0" presId="urn:microsoft.com/office/officeart/2008/layout/LinedList"/>
    <dgm:cxn modelId="{51A213D0-4207-4403-844C-462DBED17224}" type="presOf" srcId="{13C4FD36-D280-4AB9-9F6C-5566A8A8E12D}" destId="{059C0809-306E-4176-8A59-9BB4C2F9F9CB}" srcOrd="0" destOrd="0" presId="urn:microsoft.com/office/officeart/2008/layout/LinedList"/>
    <dgm:cxn modelId="{32F390D7-8DF6-4745-A020-9FFB1F6811B9}" type="presOf" srcId="{FFFB3227-04B5-48F0-B1FA-4BEAD33382AB}" destId="{30E616A6-8EB9-4A83-8106-1800C1DDC4BD}" srcOrd="0" destOrd="0" presId="urn:microsoft.com/office/officeart/2008/layout/LinedList"/>
    <dgm:cxn modelId="{536CE7DA-C14A-4B4B-804D-C251A775FF93}" type="presOf" srcId="{322B9678-87AA-49AA-975B-2250B366F564}" destId="{50B818C3-B738-48F6-BC5E-60A8A62BC639}" srcOrd="0" destOrd="0" presId="urn:microsoft.com/office/officeart/2008/layout/LinedList"/>
    <dgm:cxn modelId="{EBD2BAE7-173D-40FB-8D7C-294BC0477D9D}" srcId="{322B9678-87AA-49AA-975B-2250B366F564}" destId="{FFFB3227-04B5-48F0-B1FA-4BEAD33382AB}" srcOrd="3" destOrd="0" parTransId="{CF6CEC37-48B4-4DD7-B721-FD1DC77389E4}" sibTransId="{D3C79299-139C-4172-9844-10C02F18E21E}"/>
    <dgm:cxn modelId="{35ABA565-43C4-447A-A2B3-8D9E39507C72}" type="presParOf" srcId="{50B818C3-B738-48F6-BC5E-60A8A62BC639}" destId="{07343125-5703-453D-92A3-B702FF7F3CC8}" srcOrd="0" destOrd="0" presId="urn:microsoft.com/office/officeart/2008/layout/LinedList"/>
    <dgm:cxn modelId="{F071DDEE-540F-4ED9-89D8-199394709E1C}" type="presParOf" srcId="{50B818C3-B738-48F6-BC5E-60A8A62BC639}" destId="{622434E4-21AC-407A-8B8F-A92CEAB1AD58}" srcOrd="1" destOrd="0" presId="urn:microsoft.com/office/officeart/2008/layout/LinedList"/>
    <dgm:cxn modelId="{7E07D161-93D9-4CA0-9E0B-8A51AEC32C5C}" type="presParOf" srcId="{622434E4-21AC-407A-8B8F-A92CEAB1AD58}" destId="{01A0B4A2-43C0-4E28-BE1F-D878C63CCC8A}" srcOrd="0" destOrd="0" presId="urn:microsoft.com/office/officeart/2008/layout/LinedList"/>
    <dgm:cxn modelId="{9D407A2F-3C8A-41E4-A1F7-5C5718451619}" type="presParOf" srcId="{622434E4-21AC-407A-8B8F-A92CEAB1AD58}" destId="{7B1B9A4B-D930-4638-9897-03D3B7A0E992}" srcOrd="1" destOrd="0" presId="urn:microsoft.com/office/officeart/2008/layout/LinedList"/>
    <dgm:cxn modelId="{8508526C-FBAE-45E7-B695-446C01A86886}" type="presParOf" srcId="{50B818C3-B738-48F6-BC5E-60A8A62BC639}" destId="{05B9FAFD-2861-4975-8994-41D81E24CEA9}" srcOrd="2" destOrd="0" presId="urn:microsoft.com/office/officeart/2008/layout/LinedList"/>
    <dgm:cxn modelId="{69199036-E3C6-486B-BEBC-C22BB3359964}" type="presParOf" srcId="{50B818C3-B738-48F6-BC5E-60A8A62BC639}" destId="{770C6C53-E4EA-48BD-84F7-BA062AA0177E}" srcOrd="3" destOrd="0" presId="urn:microsoft.com/office/officeart/2008/layout/LinedList"/>
    <dgm:cxn modelId="{46BED023-FE64-43CB-BF2C-5B9EF6334D60}" type="presParOf" srcId="{770C6C53-E4EA-48BD-84F7-BA062AA0177E}" destId="{059C0809-306E-4176-8A59-9BB4C2F9F9CB}" srcOrd="0" destOrd="0" presId="urn:microsoft.com/office/officeart/2008/layout/LinedList"/>
    <dgm:cxn modelId="{974AA473-108E-467F-A380-22991CC8E110}" type="presParOf" srcId="{770C6C53-E4EA-48BD-84F7-BA062AA0177E}" destId="{4DDF9178-429F-41FC-B31F-F9BF258DC6FD}" srcOrd="1" destOrd="0" presId="urn:microsoft.com/office/officeart/2008/layout/LinedList"/>
    <dgm:cxn modelId="{A2E7E79F-87C1-4E51-8D7B-A19A389D7A8A}" type="presParOf" srcId="{50B818C3-B738-48F6-BC5E-60A8A62BC639}" destId="{6ECF4F41-FC55-4ACF-9527-E891450A90E7}" srcOrd="4" destOrd="0" presId="urn:microsoft.com/office/officeart/2008/layout/LinedList"/>
    <dgm:cxn modelId="{83F67B48-BA15-4320-A5B3-5570C613893C}" type="presParOf" srcId="{50B818C3-B738-48F6-BC5E-60A8A62BC639}" destId="{732533FC-0A27-4896-992E-AB39D770C62D}" srcOrd="5" destOrd="0" presId="urn:microsoft.com/office/officeart/2008/layout/LinedList"/>
    <dgm:cxn modelId="{15C692F2-672C-44CC-84BF-D4F0185B6627}" type="presParOf" srcId="{732533FC-0A27-4896-992E-AB39D770C62D}" destId="{0712B0C8-BC14-4737-82D0-6F45D1465401}" srcOrd="0" destOrd="0" presId="urn:microsoft.com/office/officeart/2008/layout/LinedList"/>
    <dgm:cxn modelId="{4F249744-D61C-4D46-B39F-71800A20857C}" type="presParOf" srcId="{732533FC-0A27-4896-992E-AB39D770C62D}" destId="{6DFE8895-3181-4A7A-9AD0-A8A890196EDE}" srcOrd="1" destOrd="0" presId="urn:microsoft.com/office/officeart/2008/layout/LinedList"/>
    <dgm:cxn modelId="{F6C2269F-037C-492E-9594-9A720A239DAA}" type="presParOf" srcId="{50B818C3-B738-48F6-BC5E-60A8A62BC639}" destId="{9D5EED01-A6BA-4055-9A96-C6541878850D}" srcOrd="6" destOrd="0" presId="urn:microsoft.com/office/officeart/2008/layout/LinedList"/>
    <dgm:cxn modelId="{545EBC01-CA88-4737-A690-988CFBC3F454}" type="presParOf" srcId="{50B818C3-B738-48F6-BC5E-60A8A62BC639}" destId="{3F111868-3D10-42F6-9408-184B916AD6C7}" srcOrd="7" destOrd="0" presId="urn:microsoft.com/office/officeart/2008/layout/LinedList"/>
    <dgm:cxn modelId="{5DD99A14-F78B-40A7-A735-42E3D714E625}" type="presParOf" srcId="{3F111868-3D10-42F6-9408-184B916AD6C7}" destId="{30E616A6-8EB9-4A83-8106-1800C1DDC4BD}" srcOrd="0" destOrd="0" presId="urn:microsoft.com/office/officeart/2008/layout/LinedList"/>
    <dgm:cxn modelId="{9B087A16-4A17-4BD3-9C32-8C5176DE6118}" type="presParOf" srcId="{3F111868-3D10-42F6-9408-184B916AD6C7}" destId="{77D80CE6-AB74-4CF9-9133-B457BF2983C6}"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8A26A8-3A0C-409C-8167-71B933C0D826}" type="doc">
      <dgm:prSet loTypeId="urn:microsoft.com/office/officeart/2005/8/layout/vList2#1" loCatId="list" qsTypeId="urn:microsoft.com/office/officeart/2005/8/quickstyle/simple1#3" qsCatId="simple" csTypeId="urn:microsoft.com/office/officeart/2005/8/colors/accent0_3#2" csCatId="mainScheme"/>
      <dgm:spPr/>
      <dgm:t>
        <a:bodyPr/>
        <a:lstStyle/>
        <a:p>
          <a:endParaRPr lang="en-US"/>
        </a:p>
      </dgm:t>
    </dgm:pt>
    <dgm:pt modelId="{72286720-4ED4-447F-A2A0-E1A786F76D63}">
      <dgm:prSet/>
      <dgm:spPr/>
      <dgm:t>
        <a:bodyPr/>
        <a:lstStyle/>
        <a:p>
          <a:r>
            <a:rPr lang="en-US" dirty="0"/>
            <a:t>Art II:2 of GATS – a member may maintain a measure inconsistent with paragraph 1 provided such a measure is listed in and meets the conditions of the Annex on Article II Exemptions.</a:t>
          </a:r>
        </a:p>
      </dgm:t>
    </dgm:pt>
    <dgm:pt modelId="{68E45341-0D21-44A2-91E7-065B111195F2}" cxnId="{307A9884-DEA5-4C65-9C33-181BC2EE6DD3}" type="parTrans">
      <dgm:prSet/>
      <dgm:spPr/>
      <dgm:t>
        <a:bodyPr/>
        <a:lstStyle/>
        <a:p>
          <a:endParaRPr lang="en-US"/>
        </a:p>
      </dgm:t>
    </dgm:pt>
    <dgm:pt modelId="{1F6038A5-A3B6-4F0B-A51D-0CF4D480F018}" cxnId="{307A9884-DEA5-4C65-9C33-181BC2EE6DD3}" type="sibTrans">
      <dgm:prSet/>
      <dgm:spPr/>
      <dgm:t>
        <a:bodyPr/>
        <a:lstStyle/>
        <a:p>
          <a:endParaRPr lang="en-US"/>
        </a:p>
      </dgm:t>
    </dgm:pt>
    <dgm:pt modelId="{07D7E0E8-DE19-4C91-9487-25DC530B1448}">
      <dgm:prSet/>
      <dgm:spPr/>
      <dgm:t>
        <a:bodyPr/>
        <a:lstStyle/>
        <a:p>
          <a:r>
            <a:rPr lang="en-US"/>
            <a:t>Art V provides for Economic Integration Agreements which provide for deviations from MFN provided that their statutory requirements have been met.</a:t>
          </a:r>
        </a:p>
      </dgm:t>
    </dgm:pt>
    <dgm:pt modelId="{70AB58FA-5144-4D27-A3C8-07441865134C}" cxnId="{F89B859E-2793-4A68-89B7-69AFA2AAC460}" type="parTrans">
      <dgm:prSet/>
      <dgm:spPr/>
      <dgm:t>
        <a:bodyPr/>
        <a:lstStyle/>
        <a:p>
          <a:endParaRPr lang="en-US"/>
        </a:p>
      </dgm:t>
    </dgm:pt>
    <dgm:pt modelId="{35FF9F80-5DA2-4911-B084-FF94DE84CEB4}" cxnId="{F89B859E-2793-4A68-89B7-69AFA2AAC460}" type="sibTrans">
      <dgm:prSet/>
      <dgm:spPr/>
      <dgm:t>
        <a:bodyPr/>
        <a:lstStyle/>
        <a:p>
          <a:endParaRPr lang="en-US"/>
        </a:p>
      </dgm:t>
    </dgm:pt>
    <dgm:pt modelId="{80F45138-EC2C-492F-A77B-A7875C46706A}" type="pres">
      <dgm:prSet presAssocID="{9F8A26A8-3A0C-409C-8167-71B933C0D826}" presName="linear" presStyleCnt="0">
        <dgm:presLayoutVars>
          <dgm:animLvl val="lvl"/>
          <dgm:resizeHandles val="exact"/>
        </dgm:presLayoutVars>
      </dgm:prSet>
      <dgm:spPr/>
    </dgm:pt>
    <dgm:pt modelId="{E54EDB98-C207-4AE1-8A23-69464FD71D63}" type="pres">
      <dgm:prSet presAssocID="{72286720-4ED4-447F-A2A0-E1A786F76D63}" presName="parentText" presStyleLbl="node1" presStyleIdx="0" presStyleCnt="2">
        <dgm:presLayoutVars>
          <dgm:chMax val="0"/>
          <dgm:bulletEnabled val="1"/>
        </dgm:presLayoutVars>
      </dgm:prSet>
      <dgm:spPr/>
    </dgm:pt>
    <dgm:pt modelId="{BAD29280-4FDD-4D84-A55E-F8DB22F637D7}" type="pres">
      <dgm:prSet presAssocID="{1F6038A5-A3B6-4F0B-A51D-0CF4D480F018}" presName="spacer" presStyleCnt="0"/>
      <dgm:spPr/>
    </dgm:pt>
    <dgm:pt modelId="{CE6CA2D0-A5AC-444D-A759-A20866E32717}" type="pres">
      <dgm:prSet presAssocID="{07D7E0E8-DE19-4C91-9487-25DC530B1448}" presName="parentText" presStyleLbl="node1" presStyleIdx="1" presStyleCnt="2">
        <dgm:presLayoutVars>
          <dgm:chMax val="0"/>
          <dgm:bulletEnabled val="1"/>
        </dgm:presLayoutVars>
      </dgm:prSet>
      <dgm:spPr/>
    </dgm:pt>
  </dgm:ptLst>
  <dgm:cxnLst>
    <dgm:cxn modelId="{33389F2F-FABB-4BDF-8876-314C35A1F4E2}" type="presOf" srcId="{07D7E0E8-DE19-4C91-9487-25DC530B1448}" destId="{CE6CA2D0-A5AC-444D-A759-A20866E32717}" srcOrd="0" destOrd="0" presId="urn:microsoft.com/office/officeart/2005/8/layout/vList2#1"/>
    <dgm:cxn modelId="{D2D3E42F-DC14-468D-995D-B9374B032DDB}" type="presOf" srcId="{72286720-4ED4-447F-A2A0-E1A786F76D63}" destId="{E54EDB98-C207-4AE1-8A23-69464FD71D63}" srcOrd="0" destOrd="0" presId="urn:microsoft.com/office/officeart/2005/8/layout/vList2#1"/>
    <dgm:cxn modelId="{307A9884-DEA5-4C65-9C33-181BC2EE6DD3}" srcId="{9F8A26A8-3A0C-409C-8167-71B933C0D826}" destId="{72286720-4ED4-447F-A2A0-E1A786F76D63}" srcOrd="0" destOrd="0" parTransId="{68E45341-0D21-44A2-91E7-065B111195F2}" sibTransId="{1F6038A5-A3B6-4F0B-A51D-0CF4D480F018}"/>
    <dgm:cxn modelId="{F89B859E-2793-4A68-89B7-69AFA2AAC460}" srcId="{9F8A26A8-3A0C-409C-8167-71B933C0D826}" destId="{07D7E0E8-DE19-4C91-9487-25DC530B1448}" srcOrd="1" destOrd="0" parTransId="{70AB58FA-5144-4D27-A3C8-07441865134C}" sibTransId="{35FF9F80-5DA2-4911-B084-FF94DE84CEB4}"/>
    <dgm:cxn modelId="{A90403D5-1276-4B77-B6ED-77476A351658}" type="presOf" srcId="{9F8A26A8-3A0C-409C-8167-71B933C0D826}" destId="{80F45138-EC2C-492F-A77B-A7875C46706A}" srcOrd="0" destOrd="0" presId="urn:microsoft.com/office/officeart/2005/8/layout/vList2#1"/>
    <dgm:cxn modelId="{3129F589-F329-4D0A-9AE5-2756780AC76E}" type="presParOf" srcId="{80F45138-EC2C-492F-A77B-A7875C46706A}" destId="{E54EDB98-C207-4AE1-8A23-69464FD71D63}" srcOrd="0" destOrd="0" presId="urn:microsoft.com/office/officeart/2005/8/layout/vList2#1"/>
    <dgm:cxn modelId="{A12CE4B2-AD17-40C8-BC79-3D55A523C1F6}" type="presParOf" srcId="{80F45138-EC2C-492F-A77B-A7875C46706A}" destId="{BAD29280-4FDD-4D84-A55E-F8DB22F637D7}" srcOrd="1" destOrd="0" presId="urn:microsoft.com/office/officeart/2005/8/layout/vList2#1"/>
    <dgm:cxn modelId="{F127B9D3-FD47-479A-8EB7-EE714A729137}" type="presParOf" srcId="{80F45138-EC2C-492F-A77B-A7875C46706A}" destId="{CE6CA2D0-A5AC-444D-A759-A20866E32717}" srcOrd="2" destOrd="0" presId="urn:microsoft.com/office/officeart/2005/8/layout/vList2#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16E3BA-0F74-42ED-9F04-3870F99374A8}" type="doc">
      <dgm:prSet loTypeId="urn:microsoft.com/office/officeart/2005/8/layout/vList5" loCatId="list" qsTypeId="urn:microsoft.com/office/officeart/2005/8/quickstyle/simple1#4" qsCatId="simple" csTypeId="urn:microsoft.com/office/officeart/2005/8/colors/colorful1#3" csCatId="colorful" phldr="1"/>
      <dgm:spPr/>
      <dgm:t>
        <a:bodyPr/>
        <a:lstStyle/>
        <a:p>
          <a:endParaRPr lang="en-US"/>
        </a:p>
      </dgm:t>
    </dgm:pt>
    <dgm:pt modelId="{B707F01D-ADEF-416D-A831-A40E04F26AB5}">
      <dgm:prSet/>
      <dgm:spPr/>
      <dgm:t>
        <a:bodyPr/>
        <a:lstStyle/>
        <a:p>
          <a:r>
            <a:rPr lang="en-US" dirty="0"/>
            <a:t>General Obligation in Article III of the GATS</a:t>
          </a:r>
        </a:p>
      </dgm:t>
    </dgm:pt>
    <dgm:pt modelId="{290526E0-B0F4-439F-BF30-604611DE63EA}" cxnId="{B5D11957-41ED-468A-878C-D9A46F91E6B4}" type="parTrans">
      <dgm:prSet/>
      <dgm:spPr/>
      <dgm:t>
        <a:bodyPr/>
        <a:lstStyle/>
        <a:p>
          <a:endParaRPr lang="en-US"/>
        </a:p>
      </dgm:t>
    </dgm:pt>
    <dgm:pt modelId="{2FD1F24B-F6EF-4CE8-B762-72443CBD797C}" cxnId="{B5D11957-41ED-468A-878C-D9A46F91E6B4}" type="sibTrans">
      <dgm:prSet/>
      <dgm:spPr/>
      <dgm:t>
        <a:bodyPr/>
        <a:lstStyle/>
        <a:p>
          <a:endParaRPr lang="en-US"/>
        </a:p>
      </dgm:t>
    </dgm:pt>
    <dgm:pt modelId="{F627DB31-B7BC-40BA-9249-2C9FBD066BBF}">
      <dgm:prSet custT="1"/>
      <dgm:spPr/>
      <dgm:t>
        <a:bodyPr/>
        <a:lstStyle/>
        <a:p>
          <a:r>
            <a:rPr lang="en-US" sz="1800" dirty="0"/>
            <a:t>“publish promptly” “all relevant measures of general application which pertain to or affect the operation of” the GATS</a:t>
          </a:r>
        </a:p>
      </dgm:t>
    </dgm:pt>
    <dgm:pt modelId="{5AAA4D47-8A79-4E00-BCA0-63A2C3F695C3}" cxnId="{2DCFCDA4-1E32-4A53-A62C-43B66DF893C5}" type="sibTrans">
      <dgm:prSet/>
      <dgm:spPr/>
      <dgm:t>
        <a:bodyPr/>
        <a:lstStyle/>
        <a:p>
          <a:endParaRPr lang="en-US"/>
        </a:p>
      </dgm:t>
    </dgm:pt>
    <dgm:pt modelId="{6B1197C1-8B2F-4FB3-BB88-ED3A064F6DFF}" cxnId="{2DCFCDA4-1E32-4A53-A62C-43B66DF893C5}" type="parTrans">
      <dgm:prSet/>
      <dgm:spPr/>
      <dgm:t>
        <a:bodyPr/>
        <a:lstStyle/>
        <a:p>
          <a:endParaRPr lang="en-US"/>
        </a:p>
      </dgm:t>
    </dgm:pt>
    <dgm:pt modelId="{FDFFE533-7B2B-484F-98C4-A62529D9EFE6}">
      <dgm:prSet custT="1"/>
      <dgm:spPr/>
      <dgm:t>
        <a:bodyPr/>
        <a:lstStyle/>
        <a:p>
          <a:r>
            <a:rPr lang="en-US" sz="1800" dirty="0"/>
            <a:t>inform the Council for Trade in Services of the introduction of any new, or any changes to existing, laws, regulations or administrative guidelines which “significantly affect trade in service covered by its specific commitments” under the Agreement</a:t>
          </a:r>
        </a:p>
      </dgm:t>
    </dgm:pt>
    <dgm:pt modelId="{12CE50E6-2BF6-454C-91FD-F5E774591DE9}" cxnId="{349573EE-275B-4323-BB42-0B2B0A9FF402}" type="sibTrans">
      <dgm:prSet/>
      <dgm:spPr/>
      <dgm:t>
        <a:bodyPr/>
        <a:lstStyle/>
        <a:p>
          <a:endParaRPr lang="en-US"/>
        </a:p>
      </dgm:t>
    </dgm:pt>
    <dgm:pt modelId="{9C09D54C-AF85-4498-B48F-00434B0B9B67}" cxnId="{349573EE-275B-4323-BB42-0B2B0A9FF402}" type="parTrans">
      <dgm:prSet/>
      <dgm:spPr/>
      <dgm:t>
        <a:bodyPr/>
        <a:lstStyle/>
        <a:p>
          <a:endParaRPr lang="en-US"/>
        </a:p>
      </dgm:t>
    </dgm:pt>
    <dgm:pt modelId="{B44E6EDD-5D70-4910-9C53-FA1240F402ED}">
      <dgm:prSet custT="1"/>
      <dgm:spPr/>
      <dgm:t>
        <a:bodyPr/>
        <a:lstStyle/>
        <a:p>
          <a:r>
            <a:rPr lang="en-US" sz="1800" dirty="0"/>
            <a:t>respond promptly to all requests from other Members for specific information on any of their measures of general application, and also </a:t>
          </a:r>
        </a:p>
      </dgm:t>
    </dgm:pt>
    <dgm:pt modelId="{32F5C533-3BFF-454B-BB17-C8C5F181A00F}" cxnId="{57FB0786-8E4F-4C8C-A8FA-3AF81609B775}" type="sibTrans">
      <dgm:prSet/>
      <dgm:spPr/>
      <dgm:t>
        <a:bodyPr/>
        <a:lstStyle/>
        <a:p>
          <a:endParaRPr lang="en-US"/>
        </a:p>
      </dgm:t>
    </dgm:pt>
    <dgm:pt modelId="{D603F274-4ED8-42FF-9D93-47983F2ACB64}" cxnId="{57FB0786-8E4F-4C8C-A8FA-3AF81609B775}" type="parTrans">
      <dgm:prSet/>
      <dgm:spPr/>
      <dgm:t>
        <a:bodyPr/>
        <a:lstStyle/>
        <a:p>
          <a:endParaRPr lang="en-US"/>
        </a:p>
      </dgm:t>
    </dgm:pt>
    <dgm:pt modelId="{D8482102-F726-4D1B-A249-93560BB66173}">
      <dgm:prSet custT="1"/>
      <dgm:spPr/>
      <dgm:t>
        <a:bodyPr/>
        <a:lstStyle/>
        <a:p>
          <a:r>
            <a:rPr lang="en-US" sz="1800" dirty="0"/>
            <a:t>to establish enquiry points to provide such specific information to other Members.</a:t>
          </a:r>
        </a:p>
      </dgm:t>
    </dgm:pt>
    <dgm:pt modelId="{9D98955F-8127-4A8F-9F8D-63EA278525C7}" cxnId="{9C4A472C-51F8-4892-B07C-73680451A4A3}" type="sibTrans">
      <dgm:prSet/>
      <dgm:spPr/>
      <dgm:t>
        <a:bodyPr/>
        <a:lstStyle/>
        <a:p>
          <a:endParaRPr lang="en-US"/>
        </a:p>
      </dgm:t>
    </dgm:pt>
    <dgm:pt modelId="{C1F68007-CD15-4486-9F04-0E8ABC8E57DD}" cxnId="{9C4A472C-51F8-4892-B07C-73680451A4A3}" type="parTrans">
      <dgm:prSet/>
      <dgm:spPr/>
      <dgm:t>
        <a:bodyPr/>
        <a:lstStyle/>
        <a:p>
          <a:endParaRPr lang="en-US"/>
        </a:p>
      </dgm:t>
    </dgm:pt>
    <dgm:pt modelId="{B157F9DF-48F1-4233-996E-D7233372B6A9}" type="pres">
      <dgm:prSet presAssocID="{D716E3BA-0F74-42ED-9F04-3870F99374A8}" presName="Name0" presStyleCnt="0">
        <dgm:presLayoutVars>
          <dgm:dir/>
          <dgm:animLvl val="lvl"/>
          <dgm:resizeHandles val="exact"/>
        </dgm:presLayoutVars>
      </dgm:prSet>
      <dgm:spPr/>
    </dgm:pt>
    <dgm:pt modelId="{90C90E33-4D98-40DE-95D1-F4B6676E558F}" type="pres">
      <dgm:prSet presAssocID="{B707F01D-ADEF-416D-A831-A40E04F26AB5}" presName="linNode" presStyleCnt="0"/>
      <dgm:spPr/>
    </dgm:pt>
    <dgm:pt modelId="{9BA920B7-8F29-4963-BBC8-6823CA4BDBA6}" type="pres">
      <dgm:prSet presAssocID="{B707F01D-ADEF-416D-A831-A40E04F26AB5}" presName="parentText" presStyleLbl="node1" presStyleIdx="0" presStyleCnt="1">
        <dgm:presLayoutVars>
          <dgm:chMax val="1"/>
          <dgm:bulletEnabled val="1"/>
        </dgm:presLayoutVars>
      </dgm:prSet>
      <dgm:spPr/>
    </dgm:pt>
    <dgm:pt modelId="{F32489EA-0721-4D9D-BF77-6C7416399017}" type="pres">
      <dgm:prSet presAssocID="{B707F01D-ADEF-416D-A831-A40E04F26AB5}" presName="descendantText" presStyleLbl="alignAccFollowNode1" presStyleIdx="0" presStyleCnt="1" custScaleX="122312" custScaleY="125122">
        <dgm:presLayoutVars>
          <dgm:bulletEnabled val="1"/>
        </dgm:presLayoutVars>
      </dgm:prSet>
      <dgm:spPr/>
    </dgm:pt>
  </dgm:ptLst>
  <dgm:cxnLst>
    <dgm:cxn modelId="{9C4A472C-51F8-4892-B07C-73680451A4A3}" srcId="{B707F01D-ADEF-416D-A831-A40E04F26AB5}" destId="{D8482102-F726-4D1B-A249-93560BB66173}" srcOrd="3" destOrd="0" parTransId="{C1F68007-CD15-4486-9F04-0E8ABC8E57DD}" sibTransId="{9D98955F-8127-4A8F-9F8D-63EA278525C7}"/>
    <dgm:cxn modelId="{78B3355B-A5A1-4C6C-90FB-F208068D83D7}" type="presOf" srcId="{B44E6EDD-5D70-4910-9C53-FA1240F402ED}" destId="{F32489EA-0721-4D9D-BF77-6C7416399017}" srcOrd="0" destOrd="2" presId="urn:microsoft.com/office/officeart/2005/8/layout/vList5"/>
    <dgm:cxn modelId="{EE145E41-5463-4CE3-B50D-551578F32E04}" type="presOf" srcId="{D8482102-F726-4D1B-A249-93560BB66173}" destId="{F32489EA-0721-4D9D-BF77-6C7416399017}" srcOrd="0" destOrd="3" presId="urn:microsoft.com/office/officeart/2005/8/layout/vList5"/>
    <dgm:cxn modelId="{F68F6D4D-8301-496C-9BCC-1C12BD764036}" type="presOf" srcId="{FDFFE533-7B2B-484F-98C4-A62529D9EFE6}" destId="{F32489EA-0721-4D9D-BF77-6C7416399017}" srcOrd="0" destOrd="1" presId="urn:microsoft.com/office/officeart/2005/8/layout/vList5"/>
    <dgm:cxn modelId="{9EBA4172-6E8A-4F53-92E6-78A335580DF1}" type="presOf" srcId="{D716E3BA-0F74-42ED-9F04-3870F99374A8}" destId="{B157F9DF-48F1-4233-996E-D7233372B6A9}" srcOrd="0" destOrd="0" presId="urn:microsoft.com/office/officeart/2005/8/layout/vList5"/>
    <dgm:cxn modelId="{B5D11957-41ED-468A-878C-D9A46F91E6B4}" srcId="{D716E3BA-0F74-42ED-9F04-3870F99374A8}" destId="{B707F01D-ADEF-416D-A831-A40E04F26AB5}" srcOrd="0" destOrd="0" parTransId="{290526E0-B0F4-439F-BF30-604611DE63EA}" sibTransId="{2FD1F24B-F6EF-4CE8-B762-72443CBD797C}"/>
    <dgm:cxn modelId="{57FB0786-8E4F-4C8C-A8FA-3AF81609B775}" srcId="{B707F01D-ADEF-416D-A831-A40E04F26AB5}" destId="{B44E6EDD-5D70-4910-9C53-FA1240F402ED}" srcOrd="2" destOrd="0" parTransId="{D603F274-4ED8-42FF-9D93-47983F2ACB64}" sibTransId="{32F5C533-3BFF-454B-BB17-C8C5F181A00F}"/>
    <dgm:cxn modelId="{623C039F-6F2D-4584-8D24-AC0541807248}" type="presOf" srcId="{F627DB31-B7BC-40BA-9249-2C9FBD066BBF}" destId="{F32489EA-0721-4D9D-BF77-6C7416399017}" srcOrd="0" destOrd="0" presId="urn:microsoft.com/office/officeart/2005/8/layout/vList5"/>
    <dgm:cxn modelId="{2DCFCDA4-1E32-4A53-A62C-43B66DF893C5}" srcId="{B707F01D-ADEF-416D-A831-A40E04F26AB5}" destId="{F627DB31-B7BC-40BA-9249-2C9FBD066BBF}" srcOrd="0" destOrd="0" parTransId="{6B1197C1-8B2F-4FB3-BB88-ED3A064F6DFF}" sibTransId="{5AAA4D47-8A79-4E00-BCA0-63A2C3F695C3}"/>
    <dgm:cxn modelId="{EB5B16BA-FF19-486E-91C6-3A5526F2292A}" type="presOf" srcId="{B707F01D-ADEF-416D-A831-A40E04F26AB5}" destId="{9BA920B7-8F29-4963-BBC8-6823CA4BDBA6}" srcOrd="0" destOrd="0" presId="urn:microsoft.com/office/officeart/2005/8/layout/vList5"/>
    <dgm:cxn modelId="{349573EE-275B-4323-BB42-0B2B0A9FF402}" srcId="{B707F01D-ADEF-416D-A831-A40E04F26AB5}" destId="{FDFFE533-7B2B-484F-98C4-A62529D9EFE6}" srcOrd="1" destOrd="0" parTransId="{9C09D54C-AF85-4498-B48F-00434B0B9B67}" sibTransId="{12CE50E6-2BF6-454C-91FD-F5E774591DE9}"/>
    <dgm:cxn modelId="{E9059D22-B2DE-463F-865A-E5A53DEA2C6B}" type="presParOf" srcId="{B157F9DF-48F1-4233-996E-D7233372B6A9}" destId="{90C90E33-4D98-40DE-95D1-F4B6676E558F}" srcOrd="0" destOrd="0" presId="urn:microsoft.com/office/officeart/2005/8/layout/vList5"/>
    <dgm:cxn modelId="{3E2B0EC5-DF63-4144-9C3E-F723724B320E}" type="presParOf" srcId="{90C90E33-4D98-40DE-95D1-F4B6676E558F}" destId="{9BA920B7-8F29-4963-BBC8-6823CA4BDBA6}" srcOrd="0" destOrd="0" presId="urn:microsoft.com/office/officeart/2005/8/layout/vList5"/>
    <dgm:cxn modelId="{B2754874-DA2F-4520-8CD8-F822FBBC8CAE}" type="presParOf" srcId="{90C90E33-4D98-40DE-95D1-F4B6676E558F}" destId="{F32489EA-0721-4D9D-BF77-6C7416399017}"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F92690-F2D5-43B8-871E-A9C8DAA6BC23}" type="doc">
      <dgm:prSet loTypeId="urn:microsoft.com/office/officeart/2005/8/layout/hierarchy1#2" loCatId="hierarchy" qsTypeId="urn:microsoft.com/office/officeart/2005/8/quickstyle/simple1#5" qsCatId="simple" csTypeId="urn:microsoft.com/office/officeart/2005/8/colors/colorful1#4" csCatId="colorful"/>
      <dgm:spPr/>
      <dgm:t>
        <a:bodyPr/>
        <a:lstStyle/>
        <a:p>
          <a:endParaRPr lang="en-US"/>
        </a:p>
      </dgm:t>
    </dgm:pt>
    <dgm:pt modelId="{D4561CAC-19B2-4C2E-8848-2A0AF897AE5C}">
      <dgm:prSet/>
      <dgm:spPr/>
      <dgm:t>
        <a:bodyPr/>
        <a:lstStyle/>
        <a:p>
          <a:pPr algn="just"/>
          <a:r>
            <a:rPr lang="en-US" dirty="0">
              <a:latin typeface="Gill Sans Nova" panose="020B0602020104020203" pitchFamily="34" charset="0"/>
            </a:rPr>
            <a:t>Once a government has made a commitment to open a service sector to foreign competition, it must not normally restrict money being transferred out of the country as payment for services supplied (“current transactions”) in that sector. </a:t>
          </a:r>
        </a:p>
      </dgm:t>
    </dgm:pt>
    <dgm:pt modelId="{887A0CE3-7763-40AD-B09C-6DF00DA92D88}" cxnId="{2324569B-4976-42A0-998A-47CC9F494337}" type="parTrans">
      <dgm:prSet/>
      <dgm:spPr/>
      <dgm:t>
        <a:bodyPr/>
        <a:lstStyle/>
        <a:p>
          <a:endParaRPr lang="en-US"/>
        </a:p>
      </dgm:t>
    </dgm:pt>
    <dgm:pt modelId="{FABB5525-C80C-4F6F-B705-1717FFC36232}" cxnId="{2324569B-4976-42A0-998A-47CC9F494337}" type="sibTrans">
      <dgm:prSet/>
      <dgm:spPr/>
      <dgm:t>
        <a:bodyPr/>
        <a:lstStyle/>
        <a:p>
          <a:endParaRPr lang="en-US"/>
        </a:p>
      </dgm:t>
    </dgm:pt>
    <dgm:pt modelId="{84D2A11B-D8EA-4090-9C5B-760EEDA44DEB}">
      <dgm:prSet/>
      <dgm:spPr/>
      <dgm:t>
        <a:bodyPr/>
        <a:lstStyle/>
        <a:p>
          <a:r>
            <a:rPr lang="en-US" dirty="0">
              <a:latin typeface="Gill Sans Nova" panose="020B0602020104020203" pitchFamily="34" charset="0"/>
            </a:rPr>
            <a:t>The only exception is when there are balance-of-payments difficulties, and even then, the restrictions must be temporary and subject to other limits and conditions provided in Art XII.</a:t>
          </a:r>
        </a:p>
      </dgm:t>
    </dgm:pt>
    <dgm:pt modelId="{6F9EF035-3C47-4CA5-B241-ADD85BD3736A}" cxnId="{3912C77C-7B3F-4ECA-BD17-97B7EC23BCB2}" type="parTrans">
      <dgm:prSet/>
      <dgm:spPr/>
      <dgm:t>
        <a:bodyPr/>
        <a:lstStyle/>
        <a:p>
          <a:endParaRPr lang="en-US"/>
        </a:p>
      </dgm:t>
    </dgm:pt>
    <dgm:pt modelId="{889E6644-F05E-48B2-B1F3-E47343B3F609}" cxnId="{3912C77C-7B3F-4ECA-BD17-97B7EC23BCB2}" type="sibTrans">
      <dgm:prSet/>
      <dgm:spPr/>
      <dgm:t>
        <a:bodyPr/>
        <a:lstStyle/>
        <a:p>
          <a:endParaRPr lang="en-US"/>
        </a:p>
      </dgm:t>
    </dgm:pt>
    <dgm:pt modelId="{CA932D98-1177-4C26-9CEB-AB48A9CD9726}" type="pres">
      <dgm:prSet presAssocID="{CDF92690-F2D5-43B8-871E-A9C8DAA6BC23}" presName="hierChild1" presStyleCnt="0">
        <dgm:presLayoutVars>
          <dgm:chPref val="1"/>
          <dgm:dir/>
          <dgm:animOne val="branch"/>
          <dgm:animLvl val="lvl"/>
          <dgm:resizeHandles/>
        </dgm:presLayoutVars>
      </dgm:prSet>
      <dgm:spPr/>
    </dgm:pt>
    <dgm:pt modelId="{0169587C-F3A0-4F42-967E-926FD28EDA42}" type="pres">
      <dgm:prSet presAssocID="{D4561CAC-19B2-4C2E-8848-2A0AF897AE5C}" presName="hierRoot1" presStyleCnt="0"/>
      <dgm:spPr/>
    </dgm:pt>
    <dgm:pt modelId="{B6F166E1-CA62-4E86-A555-268E5F3A5696}" type="pres">
      <dgm:prSet presAssocID="{D4561CAC-19B2-4C2E-8848-2A0AF897AE5C}" presName="composite" presStyleCnt="0"/>
      <dgm:spPr/>
    </dgm:pt>
    <dgm:pt modelId="{E4EEBA01-8463-41EA-9412-9230BF0C4C26}" type="pres">
      <dgm:prSet presAssocID="{D4561CAC-19B2-4C2E-8848-2A0AF897AE5C}" presName="background" presStyleLbl="node0" presStyleIdx="0" presStyleCnt="2"/>
      <dgm:spPr/>
    </dgm:pt>
    <dgm:pt modelId="{3CB3095D-E34B-4245-948A-03D86F599E70}" type="pres">
      <dgm:prSet presAssocID="{D4561CAC-19B2-4C2E-8848-2A0AF897AE5C}" presName="text" presStyleLbl="fgAcc0" presStyleIdx="0" presStyleCnt="2">
        <dgm:presLayoutVars>
          <dgm:chPref val="3"/>
        </dgm:presLayoutVars>
      </dgm:prSet>
      <dgm:spPr/>
    </dgm:pt>
    <dgm:pt modelId="{BFC1DCD3-F563-4FE4-B0FA-5D00EE407E43}" type="pres">
      <dgm:prSet presAssocID="{D4561CAC-19B2-4C2E-8848-2A0AF897AE5C}" presName="hierChild2" presStyleCnt="0"/>
      <dgm:spPr/>
    </dgm:pt>
    <dgm:pt modelId="{D46F179A-9EF8-449D-AD59-C3EBD717BC13}" type="pres">
      <dgm:prSet presAssocID="{84D2A11B-D8EA-4090-9C5B-760EEDA44DEB}" presName="hierRoot1" presStyleCnt="0"/>
      <dgm:spPr/>
    </dgm:pt>
    <dgm:pt modelId="{26B6DF7F-EED3-4F22-BAC0-71010B451560}" type="pres">
      <dgm:prSet presAssocID="{84D2A11B-D8EA-4090-9C5B-760EEDA44DEB}" presName="composite" presStyleCnt="0"/>
      <dgm:spPr/>
    </dgm:pt>
    <dgm:pt modelId="{DF1D2E39-CA9B-4650-8C23-5A76A08324F6}" type="pres">
      <dgm:prSet presAssocID="{84D2A11B-D8EA-4090-9C5B-760EEDA44DEB}" presName="background" presStyleLbl="node0" presStyleIdx="1" presStyleCnt="2"/>
      <dgm:spPr/>
    </dgm:pt>
    <dgm:pt modelId="{6199C728-AFF4-4750-993A-19BD3ACEB397}" type="pres">
      <dgm:prSet presAssocID="{84D2A11B-D8EA-4090-9C5B-760EEDA44DEB}" presName="text" presStyleLbl="fgAcc0" presStyleIdx="1" presStyleCnt="2">
        <dgm:presLayoutVars>
          <dgm:chPref val="3"/>
        </dgm:presLayoutVars>
      </dgm:prSet>
      <dgm:spPr/>
    </dgm:pt>
    <dgm:pt modelId="{15594EBC-C13C-4911-946E-0EB1FF98CE8C}" type="pres">
      <dgm:prSet presAssocID="{84D2A11B-D8EA-4090-9C5B-760EEDA44DEB}" presName="hierChild2" presStyleCnt="0"/>
      <dgm:spPr/>
    </dgm:pt>
  </dgm:ptLst>
  <dgm:cxnLst>
    <dgm:cxn modelId="{F51A0810-8114-4825-A633-7EE3A0C49B87}" type="presOf" srcId="{84D2A11B-D8EA-4090-9C5B-760EEDA44DEB}" destId="{6199C728-AFF4-4750-993A-19BD3ACEB397}" srcOrd="0" destOrd="0" presId="urn:microsoft.com/office/officeart/2005/8/layout/hierarchy1#2"/>
    <dgm:cxn modelId="{3912C77C-7B3F-4ECA-BD17-97B7EC23BCB2}" srcId="{CDF92690-F2D5-43B8-871E-A9C8DAA6BC23}" destId="{84D2A11B-D8EA-4090-9C5B-760EEDA44DEB}" srcOrd="1" destOrd="0" parTransId="{6F9EF035-3C47-4CA5-B241-ADD85BD3736A}" sibTransId="{889E6644-F05E-48B2-B1F3-E47343B3F609}"/>
    <dgm:cxn modelId="{FBA6ED91-D605-4F68-A868-50C09412E35A}" type="presOf" srcId="{CDF92690-F2D5-43B8-871E-A9C8DAA6BC23}" destId="{CA932D98-1177-4C26-9CEB-AB48A9CD9726}" srcOrd="0" destOrd="0" presId="urn:microsoft.com/office/officeart/2005/8/layout/hierarchy1#2"/>
    <dgm:cxn modelId="{2324569B-4976-42A0-998A-47CC9F494337}" srcId="{CDF92690-F2D5-43B8-871E-A9C8DAA6BC23}" destId="{D4561CAC-19B2-4C2E-8848-2A0AF897AE5C}" srcOrd="0" destOrd="0" parTransId="{887A0CE3-7763-40AD-B09C-6DF00DA92D88}" sibTransId="{FABB5525-C80C-4F6F-B705-1717FFC36232}"/>
    <dgm:cxn modelId="{2F31B9FF-ECA0-4BA9-A41A-651052DE893E}" type="presOf" srcId="{D4561CAC-19B2-4C2E-8848-2A0AF897AE5C}" destId="{3CB3095D-E34B-4245-948A-03D86F599E70}" srcOrd="0" destOrd="0" presId="urn:microsoft.com/office/officeart/2005/8/layout/hierarchy1#2"/>
    <dgm:cxn modelId="{AC3191C7-697E-4C11-AD7C-2512BDB14BC9}" type="presParOf" srcId="{CA932D98-1177-4C26-9CEB-AB48A9CD9726}" destId="{0169587C-F3A0-4F42-967E-926FD28EDA42}" srcOrd="0" destOrd="0" presId="urn:microsoft.com/office/officeart/2005/8/layout/hierarchy1#2"/>
    <dgm:cxn modelId="{7C22E4C9-74F0-472E-9688-CF22C0D00F08}" type="presParOf" srcId="{0169587C-F3A0-4F42-967E-926FD28EDA42}" destId="{B6F166E1-CA62-4E86-A555-268E5F3A5696}" srcOrd="0" destOrd="0" presId="urn:microsoft.com/office/officeart/2005/8/layout/hierarchy1#2"/>
    <dgm:cxn modelId="{7BB41565-991E-4B6E-8B24-D3736F0DB4FF}" type="presParOf" srcId="{B6F166E1-CA62-4E86-A555-268E5F3A5696}" destId="{E4EEBA01-8463-41EA-9412-9230BF0C4C26}" srcOrd="0" destOrd="0" presId="urn:microsoft.com/office/officeart/2005/8/layout/hierarchy1#2"/>
    <dgm:cxn modelId="{69FA4F38-6307-4252-961D-60EE8AF14246}" type="presParOf" srcId="{B6F166E1-CA62-4E86-A555-268E5F3A5696}" destId="{3CB3095D-E34B-4245-948A-03D86F599E70}" srcOrd="1" destOrd="0" presId="urn:microsoft.com/office/officeart/2005/8/layout/hierarchy1#2"/>
    <dgm:cxn modelId="{3874E7DA-0F1B-4A5C-9E8C-598938170AE0}" type="presParOf" srcId="{0169587C-F3A0-4F42-967E-926FD28EDA42}" destId="{BFC1DCD3-F563-4FE4-B0FA-5D00EE407E43}" srcOrd="1" destOrd="0" presId="urn:microsoft.com/office/officeart/2005/8/layout/hierarchy1#2"/>
    <dgm:cxn modelId="{196DD947-64D0-4FAE-B51C-5FCE48C5476D}" type="presParOf" srcId="{CA932D98-1177-4C26-9CEB-AB48A9CD9726}" destId="{D46F179A-9EF8-449D-AD59-C3EBD717BC13}" srcOrd="1" destOrd="0" presId="urn:microsoft.com/office/officeart/2005/8/layout/hierarchy1#2"/>
    <dgm:cxn modelId="{31EC0427-7400-4302-AE3E-0F0D116B29F1}" type="presParOf" srcId="{D46F179A-9EF8-449D-AD59-C3EBD717BC13}" destId="{26B6DF7F-EED3-4F22-BAC0-71010B451560}" srcOrd="0" destOrd="0" presId="urn:microsoft.com/office/officeart/2005/8/layout/hierarchy1#2"/>
    <dgm:cxn modelId="{F068359F-660E-4398-866E-AADE298B8AD9}" type="presParOf" srcId="{26B6DF7F-EED3-4F22-BAC0-71010B451560}" destId="{DF1D2E39-CA9B-4650-8C23-5A76A08324F6}" srcOrd="0" destOrd="0" presId="urn:microsoft.com/office/officeart/2005/8/layout/hierarchy1#2"/>
    <dgm:cxn modelId="{00D5E93A-A8B3-4C53-95DB-00CD09975B41}" type="presParOf" srcId="{26B6DF7F-EED3-4F22-BAC0-71010B451560}" destId="{6199C728-AFF4-4750-993A-19BD3ACEB397}" srcOrd="1" destOrd="0" presId="urn:microsoft.com/office/officeart/2005/8/layout/hierarchy1#2"/>
    <dgm:cxn modelId="{F29C528B-64B2-4ED0-99F5-2B534AF8DFC1}" type="presParOf" srcId="{D46F179A-9EF8-449D-AD59-C3EBD717BC13}" destId="{15594EBC-C13C-4911-946E-0EB1FF98CE8C}" srcOrd="1" destOrd="0" presId="urn:microsoft.com/office/officeart/2005/8/layout/hierarchy1#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4956580-DC48-4775-A305-9BB40CEAA19B}" type="doc">
      <dgm:prSet loTypeId="urn:microsoft.com/office/officeart/2008/layout/LinedList" loCatId="list" qsTypeId="urn:microsoft.com/office/officeart/2005/8/quickstyle/simple1#6" qsCatId="simple" csTypeId="urn:microsoft.com/office/officeart/2005/8/colors/colorful5#1" csCatId="colorful"/>
      <dgm:spPr/>
      <dgm:t>
        <a:bodyPr/>
        <a:lstStyle/>
        <a:p>
          <a:endParaRPr lang="en-US"/>
        </a:p>
      </dgm:t>
    </dgm:pt>
    <dgm:pt modelId="{243CED13-AF29-40A3-BBA6-D825AE2A9516}">
      <dgm:prSet/>
      <dgm:spPr/>
      <dgm:t>
        <a:bodyPr/>
        <a:lstStyle/>
        <a:p>
          <a:r>
            <a:rPr lang="en-US" dirty="0">
              <a:latin typeface="+mj-lt"/>
              <a:ea typeface="Batang" panose="02030600000101010101" pitchFamily="18" charset="-127"/>
              <a:cs typeface="Arial" panose="020B0604020202020204" pitchFamily="34" charset="0"/>
            </a:rPr>
            <a:t>Article XIV provides for exceptions from the obligations and commitments under the GATS for any measures of a Member that are necessary to protect or maintain certain specified public policy goals. </a:t>
          </a:r>
        </a:p>
      </dgm:t>
    </dgm:pt>
    <dgm:pt modelId="{63C537D3-D4BE-4F87-9833-CB33F59D319C}" cxnId="{4AE39058-3D1A-41BD-9680-E4AA0FF75D9A}" type="parTrans">
      <dgm:prSet/>
      <dgm:spPr/>
      <dgm:t>
        <a:bodyPr/>
        <a:lstStyle/>
        <a:p>
          <a:endParaRPr lang="en-US"/>
        </a:p>
      </dgm:t>
    </dgm:pt>
    <dgm:pt modelId="{03A348E7-6A66-4A51-9F72-15ADCB2619F1}" cxnId="{4AE39058-3D1A-41BD-9680-E4AA0FF75D9A}" type="sibTrans">
      <dgm:prSet/>
      <dgm:spPr/>
      <dgm:t>
        <a:bodyPr/>
        <a:lstStyle/>
        <a:p>
          <a:endParaRPr lang="en-US"/>
        </a:p>
      </dgm:t>
    </dgm:pt>
    <dgm:pt modelId="{8063457D-D5CD-4F26-A718-0AB94C19DD1C}">
      <dgm:prSet/>
      <dgm:spPr/>
      <dgm:t>
        <a:bodyPr/>
        <a:lstStyle/>
        <a:p>
          <a:r>
            <a:rPr lang="en-US" dirty="0">
              <a:latin typeface="+mj-lt"/>
              <a:ea typeface="Batang" panose="02030600000101010101" pitchFamily="18" charset="-127"/>
            </a:rPr>
            <a:t>These exceptions are subject to the general requirement in the chapeau that such measures must not be “applied in a manner which would constitute a means of </a:t>
          </a:r>
          <a:r>
            <a:rPr lang="en-US" b="1" dirty="0">
              <a:latin typeface="+mj-lt"/>
              <a:ea typeface="Batang" panose="02030600000101010101" pitchFamily="18" charset="-127"/>
            </a:rPr>
            <a:t>arbitrary</a:t>
          </a:r>
          <a:r>
            <a:rPr lang="en-US" dirty="0">
              <a:latin typeface="+mj-lt"/>
              <a:ea typeface="Batang" panose="02030600000101010101" pitchFamily="18" charset="-127"/>
            </a:rPr>
            <a:t> or </a:t>
          </a:r>
          <a:r>
            <a:rPr lang="en-US" b="1" dirty="0">
              <a:latin typeface="+mj-lt"/>
              <a:ea typeface="Batang" panose="02030600000101010101" pitchFamily="18" charset="-127"/>
            </a:rPr>
            <a:t>unjustifiable</a:t>
          </a:r>
          <a:r>
            <a:rPr lang="en-US" dirty="0">
              <a:latin typeface="+mj-lt"/>
              <a:ea typeface="Batang" panose="02030600000101010101" pitchFamily="18" charset="-127"/>
            </a:rPr>
            <a:t> </a:t>
          </a:r>
          <a:r>
            <a:rPr lang="en-US" b="1" dirty="0">
              <a:latin typeface="+mj-lt"/>
              <a:ea typeface="Batang" panose="02030600000101010101" pitchFamily="18" charset="-127"/>
            </a:rPr>
            <a:t>discrimination</a:t>
          </a:r>
          <a:r>
            <a:rPr lang="en-US" dirty="0">
              <a:latin typeface="+mj-lt"/>
              <a:ea typeface="Batang" panose="02030600000101010101" pitchFamily="18" charset="-127"/>
            </a:rPr>
            <a:t> between countries where like conditions prevail, or a </a:t>
          </a:r>
          <a:r>
            <a:rPr lang="en-US" b="1" dirty="0">
              <a:latin typeface="+mj-lt"/>
              <a:ea typeface="Batang" panose="02030600000101010101" pitchFamily="18" charset="-127"/>
            </a:rPr>
            <a:t>disguised restriction on trade in services</a:t>
          </a:r>
          <a:r>
            <a:rPr lang="en-US" dirty="0">
              <a:latin typeface="+mj-lt"/>
              <a:ea typeface="Batang" panose="02030600000101010101" pitchFamily="18" charset="-127"/>
            </a:rPr>
            <a:t>”</a:t>
          </a:r>
        </a:p>
      </dgm:t>
    </dgm:pt>
    <dgm:pt modelId="{EA0A0C46-4C1C-465A-87AD-7BBAF9554964}" cxnId="{D38373F0-BF6E-4BCC-92DE-2424A84967A9}" type="parTrans">
      <dgm:prSet/>
      <dgm:spPr/>
      <dgm:t>
        <a:bodyPr/>
        <a:lstStyle/>
        <a:p>
          <a:endParaRPr lang="en-US"/>
        </a:p>
      </dgm:t>
    </dgm:pt>
    <dgm:pt modelId="{BC6CC9B7-BD35-4F5B-B33E-53792165E5B8}" cxnId="{D38373F0-BF6E-4BCC-92DE-2424A84967A9}" type="sibTrans">
      <dgm:prSet/>
      <dgm:spPr/>
      <dgm:t>
        <a:bodyPr/>
        <a:lstStyle/>
        <a:p>
          <a:endParaRPr lang="en-US"/>
        </a:p>
      </dgm:t>
    </dgm:pt>
    <dgm:pt modelId="{20E90568-3DE7-4D6E-8C80-C93C9F090BE0}" type="pres">
      <dgm:prSet presAssocID="{24956580-DC48-4775-A305-9BB40CEAA19B}" presName="vert0" presStyleCnt="0">
        <dgm:presLayoutVars>
          <dgm:dir/>
          <dgm:animOne val="branch"/>
          <dgm:animLvl val="lvl"/>
        </dgm:presLayoutVars>
      </dgm:prSet>
      <dgm:spPr/>
    </dgm:pt>
    <dgm:pt modelId="{A9321C0F-450F-475E-A897-D8A05BF2CB51}" type="pres">
      <dgm:prSet presAssocID="{243CED13-AF29-40A3-BBA6-D825AE2A9516}" presName="thickLine" presStyleLbl="alignNode1" presStyleIdx="0" presStyleCnt="2"/>
      <dgm:spPr/>
    </dgm:pt>
    <dgm:pt modelId="{EA02CEAF-DF14-4C38-8009-BF944B0ED605}" type="pres">
      <dgm:prSet presAssocID="{243CED13-AF29-40A3-BBA6-D825AE2A9516}" presName="horz1" presStyleCnt="0"/>
      <dgm:spPr/>
    </dgm:pt>
    <dgm:pt modelId="{CE4DF380-7552-4223-953B-715C14EF580A}" type="pres">
      <dgm:prSet presAssocID="{243CED13-AF29-40A3-BBA6-D825AE2A9516}" presName="tx1" presStyleLbl="revTx" presStyleIdx="0" presStyleCnt="2"/>
      <dgm:spPr/>
    </dgm:pt>
    <dgm:pt modelId="{1F9EAD10-DEAA-4EB9-AA1A-9BA220105CC9}" type="pres">
      <dgm:prSet presAssocID="{243CED13-AF29-40A3-BBA6-D825AE2A9516}" presName="vert1" presStyleCnt="0"/>
      <dgm:spPr/>
    </dgm:pt>
    <dgm:pt modelId="{7B0E6DE2-0DA4-46E6-BC48-4BAC02F51EA1}" type="pres">
      <dgm:prSet presAssocID="{8063457D-D5CD-4F26-A718-0AB94C19DD1C}" presName="thickLine" presStyleLbl="alignNode1" presStyleIdx="1" presStyleCnt="2"/>
      <dgm:spPr/>
    </dgm:pt>
    <dgm:pt modelId="{CA6D6D8D-EB0A-4488-AF30-52CF0C95BCC3}" type="pres">
      <dgm:prSet presAssocID="{8063457D-D5CD-4F26-A718-0AB94C19DD1C}" presName="horz1" presStyleCnt="0"/>
      <dgm:spPr/>
    </dgm:pt>
    <dgm:pt modelId="{29ED79FE-ED68-4CCF-AE7A-911FF6DFC485}" type="pres">
      <dgm:prSet presAssocID="{8063457D-D5CD-4F26-A718-0AB94C19DD1C}" presName="tx1" presStyleLbl="revTx" presStyleIdx="1" presStyleCnt="2"/>
      <dgm:spPr/>
    </dgm:pt>
    <dgm:pt modelId="{FDFCDCDF-08B0-47FF-A579-10F8E9F36F4C}" type="pres">
      <dgm:prSet presAssocID="{8063457D-D5CD-4F26-A718-0AB94C19DD1C}" presName="vert1" presStyleCnt="0"/>
      <dgm:spPr/>
    </dgm:pt>
  </dgm:ptLst>
  <dgm:cxnLst>
    <dgm:cxn modelId="{F97E7F41-5B3E-4870-AF70-A5AD07B96036}" type="presOf" srcId="{8063457D-D5CD-4F26-A718-0AB94C19DD1C}" destId="{29ED79FE-ED68-4CCF-AE7A-911FF6DFC485}" srcOrd="0" destOrd="0" presId="urn:microsoft.com/office/officeart/2008/layout/LinedList"/>
    <dgm:cxn modelId="{97D0EE4D-9D73-4D7A-B62A-85F9A9F16D8D}" type="presOf" srcId="{243CED13-AF29-40A3-BBA6-D825AE2A9516}" destId="{CE4DF380-7552-4223-953B-715C14EF580A}" srcOrd="0" destOrd="0" presId="urn:microsoft.com/office/officeart/2008/layout/LinedList"/>
    <dgm:cxn modelId="{4AE39058-3D1A-41BD-9680-E4AA0FF75D9A}" srcId="{24956580-DC48-4775-A305-9BB40CEAA19B}" destId="{243CED13-AF29-40A3-BBA6-D825AE2A9516}" srcOrd="0" destOrd="0" parTransId="{63C537D3-D4BE-4F87-9833-CB33F59D319C}" sibTransId="{03A348E7-6A66-4A51-9F72-15ADCB2619F1}"/>
    <dgm:cxn modelId="{66254D85-86DC-4E84-86C9-30D91E6B1F98}" type="presOf" srcId="{24956580-DC48-4775-A305-9BB40CEAA19B}" destId="{20E90568-3DE7-4D6E-8C80-C93C9F090BE0}" srcOrd="0" destOrd="0" presId="urn:microsoft.com/office/officeart/2008/layout/LinedList"/>
    <dgm:cxn modelId="{D38373F0-BF6E-4BCC-92DE-2424A84967A9}" srcId="{24956580-DC48-4775-A305-9BB40CEAA19B}" destId="{8063457D-D5CD-4F26-A718-0AB94C19DD1C}" srcOrd="1" destOrd="0" parTransId="{EA0A0C46-4C1C-465A-87AD-7BBAF9554964}" sibTransId="{BC6CC9B7-BD35-4F5B-B33E-53792165E5B8}"/>
    <dgm:cxn modelId="{C1E03FBC-9F4E-46E7-90F7-6EC9BA224D9E}" type="presParOf" srcId="{20E90568-3DE7-4D6E-8C80-C93C9F090BE0}" destId="{A9321C0F-450F-475E-A897-D8A05BF2CB51}" srcOrd="0" destOrd="0" presId="urn:microsoft.com/office/officeart/2008/layout/LinedList"/>
    <dgm:cxn modelId="{937F9F6D-6C46-4CB4-AA22-0E9C83BC5377}" type="presParOf" srcId="{20E90568-3DE7-4D6E-8C80-C93C9F090BE0}" destId="{EA02CEAF-DF14-4C38-8009-BF944B0ED605}" srcOrd="1" destOrd="0" presId="urn:microsoft.com/office/officeart/2008/layout/LinedList"/>
    <dgm:cxn modelId="{1867D2C9-F97E-4DC4-92AD-89BD555917BA}" type="presParOf" srcId="{EA02CEAF-DF14-4C38-8009-BF944B0ED605}" destId="{CE4DF380-7552-4223-953B-715C14EF580A}" srcOrd="0" destOrd="0" presId="urn:microsoft.com/office/officeart/2008/layout/LinedList"/>
    <dgm:cxn modelId="{EEAA8E85-EBC8-451B-8312-55A1D5E6D02A}" type="presParOf" srcId="{EA02CEAF-DF14-4C38-8009-BF944B0ED605}" destId="{1F9EAD10-DEAA-4EB9-AA1A-9BA220105CC9}" srcOrd="1" destOrd="0" presId="urn:microsoft.com/office/officeart/2008/layout/LinedList"/>
    <dgm:cxn modelId="{B862E351-9222-4BB6-9E34-E13A665A8FCB}" type="presParOf" srcId="{20E90568-3DE7-4D6E-8C80-C93C9F090BE0}" destId="{7B0E6DE2-0DA4-46E6-BC48-4BAC02F51EA1}" srcOrd="2" destOrd="0" presId="urn:microsoft.com/office/officeart/2008/layout/LinedList"/>
    <dgm:cxn modelId="{DCB8FB69-F182-4B0A-AF2B-E505A8C24934}" type="presParOf" srcId="{20E90568-3DE7-4D6E-8C80-C93C9F090BE0}" destId="{CA6D6D8D-EB0A-4488-AF30-52CF0C95BCC3}" srcOrd="3" destOrd="0" presId="urn:microsoft.com/office/officeart/2008/layout/LinedList"/>
    <dgm:cxn modelId="{7106E9F8-B0AA-4A4C-A927-5CE845BAC752}" type="presParOf" srcId="{CA6D6D8D-EB0A-4488-AF30-52CF0C95BCC3}" destId="{29ED79FE-ED68-4CCF-AE7A-911FF6DFC485}" srcOrd="0" destOrd="0" presId="urn:microsoft.com/office/officeart/2008/layout/LinedList"/>
    <dgm:cxn modelId="{4A8E447B-C6F2-4E84-8B7D-2C0D313272E3}" type="presParOf" srcId="{CA6D6D8D-EB0A-4488-AF30-52CF0C95BCC3}" destId="{FDFCDCDF-08B0-47FF-A579-10F8E9F36F4C}"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154193" cy="3501238"/>
        <a:chOff x="0" y="0"/>
        <a:chExt cx="8154193" cy="3501238"/>
      </a:xfrm>
    </dsp:grpSpPr>
    <dsp:sp modelId="{0A545F18-CF59-476B-BBA8-CDD7F1D6622A}">
      <dsp:nvSpPr>
        <dsp:cNvPr id="3" name="Rounded Rectangle 2"/>
        <dsp:cNvSpPr/>
      </dsp:nvSpPr>
      <dsp:spPr bwMode="white">
        <a:xfrm>
          <a:off x="0" y="317654"/>
          <a:ext cx="3558093" cy="2511761"/>
        </a:xfrm>
        <a:prstGeom prst="roundRect">
          <a:avLst>
            <a:gd name="adj" fmla="val 10000"/>
          </a:avLst>
        </a:prstGeom>
      </dsp:spPr>
      <dsp:style>
        <a:lnRef idx="3">
          <a:schemeClr val="lt2"/>
        </a:lnRef>
        <a:fillRef idx="1">
          <a:schemeClr val="dk2"/>
        </a:fillRef>
        <a:effectRef idx="1">
          <a:scrgbClr r="0" g="0" b="0"/>
        </a:effectRef>
        <a:fontRef idx="minor">
          <a:schemeClr val="lt1"/>
        </a:fontRef>
      </dsp:style>
      <dsp:txXfrm>
        <a:off x="0" y="317654"/>
        <a:ext cx="3558093" cy="2511761"/>
      </dsp:txXfrm>
    </dsp:sp>
    <dsp:sp modelId="{ABA876BE-0AF0-43E2-9852-F77A096B1C14}">
      <dsp:nvSpPr>
        <dsp:cNvPr id="4" name="Rounded Rectangle 3"/>
        <dsp:cNvSpPr/>
      </dsp:nvSpPr>
      <dsp:spPr bwMode="white">
        <a:xfrm>
          <a:off x="372811" y="671824"/>
          <a:ext cx="3558093" cy="2511761"/>
        </a:xfrm>
        <a:prstGeom prst="roundRect">
          <a:avLst>
            <a:gd name="adj" fmla="val 10000"/>
          </a:avLst>
        </a:prstGeom>
      </dsp:spPr>
      <dsp:style>
        <a:lnRef idx="2">
          <a:schemeClr val="dk2"/>
        </a:lnRef>
        <a:fillRef idx="1">
          <a:schemeClr val="lt2">
            <a:alpha val="90000"/>
          </a:schemeClr>
        </a:fillRef>
        <a:effectRef idx="0">
          <a:scrgbClr r="0" g="0" b="0"/>
        </a:effectRef>
        <a:fontRef idx="minor"/>
      </dsp:style>
      <dsp:txBody>
        <a:bodyPr lIns="53340" tIns="53340" rIns="53340" bIns="53340" anchor="ctr"/>
        <a:lstStyle>
          <a:lvl1pPr algn="ctr">
            <a:defRPr sz="1400"/>
          </a:lvl1pPr>
          <a:lvl2pPr marL="57150" indent="-57150" algn="ctr">
            <a:defRPr sz="1000"/>
          </a:lvl2pPr>
          <a:lvl3pPr marL="114300" indent="-57150" algn="ctr">
            <a:defRPr sz="1000"/>
          </a:lvl3pPr>
          <a:lvl4pPr marL="171450" indent="-57150" algn="ctr">
            <a:defRPr sz="1000"/>
          </a:lvl4pPr>
          <a:lvl5pPr marL="228600" indent="-57150" algn="ctr">
            <a:defRPr sz="1000"/>
          </a:lvl5pPr>
          <a:lvl6pPr marL="285750" indent="-57150" algn="ctr">
            <a:defRPr sz="1000"/>
          </a:lvl6pPr>
          <a:lvl7pPr marL="342900" indent="-57150" algn="ctr">
            <a:defRPr sz="1000"/>
          </a:lvl7pPr>
          <a:lvl8pPr marL="400050" indent="-57150" algn="ctr">
            <a:defRPr sz="1000"/>
          </a:lvl8pPr>
          <a:lvl9pPr marL="457200" indent="-57150" algn="ctr">
            <a:defRPr sz="1000"/>
          </a:lvl9pPr>
        </a:lstStyle>
        <a:p>
          <a:pPr lvl="0">
            <a:lnSpc>
              <a:spcPct val="100000"/>
            </a:lnSpc>
            <a:spcBef>
              <a:spcPct val="0"/>
            </a:spcBef>
            <a:spcAft>
              <a:spcPct val="35000"/>
            </a:spcAft>
          </a:pPr>
          <a:r>
            <a:rPr lang="en-US" dirty="0">
              <a:solidFill>
                <a:schemeClr val="dk1"/>
              </a:solidFill>
              <a:latin typeface="Abadi" panose="020B0604020104020204" pitchFamily="34" charset="0"/>
            </a:rPr>
            <a:t>Article II:1 of the GATS expressly provides that it applies to “any measure covered by this Agreement”</a:t>
          </a:r>
          <a:endParaRPr>
            <a:solidFill>
              <a:schemeClr val="dk1"/>
            </a:solidFill>
          </a:endParaRPr>
        </a:p>
      </dsp:txBody>
      <dsp:txXfrm>
        <a:off x="372811" y="671824"/>
        <a:ext cx="3558093" cy="2511761"/>
      </dsp:txXfrm>
    </dsp:sp>
    <dsp:sp modelId="{F7A2DF2B-7C38-486A-8EB9-813B22FEB887}">
      <dsp:nvSpPr>
        <dsp:cNvPr id="5" name="Rounded Rectangle 4"/>
        <dsp:cNvSpPr/>
      </dsp:nvSpPr>
      <dsp:spPr bwMode="white">
        <a:xfrm>
          <a:off x="4303715" y="317654"/>
          <a:ext cx="3477667" cy="2487812"/>
        </a:xfrm>
        <a:prstGeom prst="roundRect">
          <a:avLst>
            <a:gd name="adj" fmla="val 10000"/>
          </a:avLst>
        </a:prstGeom>
      </dsp:spPr>
      <dsp:style>
        <a:lnRef idx="3">
          <a:schemeClr val="lt2"/>
        </a:lnRef>
        <a:fillRef idx="1">
          <a:schemeClr val="dk2"/>
        </a:fillRef>
        <a:effectRef idx="1">
          <a:scrgbClr r="0" g="0" b="0"/>
        </a:effectRef>
        <a:fontRef idx="minor">
          <a:schemeClr val="lt1"/>
        </a:fontRef>
      </dsp:style>
      <dsp:txXfrm>
        <a:off x="4303715" y="317654"/>
        <a:ext cx="3477667" cy="2487812"/>
      </dsp:txXfrm>
    </dsp:sp>
    <dsp:sp modelId="{06906349-C933-4DF8-8808-25266352D9F8}">
      <dsp:nvSpPr>
        <dsp:cNvPr id="6" name="Rounded Rectangle 5"/>
        <dsp:cNvSpPr/>
      </dsp:nvSpPr>
      <dsp:spPr bwMode="white">
        <a:xfrm>
          <a:off x="4676526" y="671824"/>
          <a:ext cx="3477667" cy="2487812"/>
        </a:xfrm>
        <a:prstGeom prst="roundRect">
          <a:avLst>
            <a:gd name="adj" fmla="val 10000"/>
          </a:avLst>
        </a:prstGeom>
      </dsp:spPr>
      <dsp:style>
        <a:lnRef idx="2">
          <a:schemeClr val="dk2"/>
        </a:lnRef>
        <a:fillRef idx="1">
          <a:schemeClr val="lt2">
            <a:alpha val="90000"/>
          </a:schemeClr>
        </a:fillRef>
        <a:effectRef idx="0">
          <a:scrgbClr r="0" g="0" b="0"/>
        </a:effectRef>
        <a:fontRef idx="minor"/>
      </dsp:style>
      <dsp:txBody>
        <a:bodyPr lIns="53340" tIns="53340" rIns="53340" bIns="53340" anchor="ctr"/>
        <a:lstStyle>
          <a:lvl1pPr algn="ctr">
            <a:defRPr sz="1400"/>
          </a:lvl1pPr>
          <a:lvl2pPr marL="57150" indent="-57150" algn="ctr">
            <a:defRPr sz="1000"/>
          </a:lvl2pPr>
          <a:lvl3pPr marL="114300" indent="-57150" algn="ctr">
            <a:defRPr sz="1000"/>
          </a:lvl3pPr>
          <a:lvl4pPr marL="171450" indent="-57150" algn="ctr">
            <a:defRPr sz="1000"/>
          </a:lvl4pPr>
          <a:lvl5pPr marL="228600" indent="-57150" algn="ctr">
            <a:defRPr sz="1000"/>
          </a:lvl5pPr>
          <a:lvl6pPr marL="285750" indent="-57150" algn="ctr">
            <a:defRPr sz="1000"/>
          </a:lvl6pPr>
          <a:lvl7pPr marL="342900" indent="-57150" algn="ctr">
            <a:defRPr sz="1000"/>
          </a:lvl7pPr>
          <a:lvl8pPr marL="400050" indent="-57150" algn="ctr">
            <a:defRPr sz="1000"/>
          </a:lvl8pPr>
          <a:lvl9pPr marL="457200" indent="-57150" algn="ctr">
            <a:defRPr sz="1000"/>
          </a:lvl9pPr>
        </a:lstStyle>
        <a:p>
          <a:pPr lvl="0">
            <a:lnSpc>
              <a:spcPct val="100000"/>
            </a:lnSpc>
            <a:spcBef>
              <a:spcPct val="0"/>
            </a:spcBef>
            <a:spcAft>
              <a:spcPct val="35000"/>
            </a:spcAft>
          </a:pPr>
          <a:r>
            <a:rPr lang="en-US" dirty="0">
              <a:solidFill>
                <a:schemeClr val="dk1"/>
              </a:solidFill>
              <a:latin typeface="Abadi" panose="020B0604020104020204" pitchFamily="34" charset="0"/>
            </a:rPr>
            <a:t>The Appellate Body, in </a:t>
          </a:r>
          <a:r>
            <a:rPr lang="en-US" i="1" dirty="0">
              <a:solidFill>
                <a:schemeClr val="dk1"/>
              </a:solidFill>
              <a:latin typeface="Abadi" panose="020B0604020104020204" pitchFamily="34" charset="0"/>
            </a:rPr>
            <a:t>Canada – Autos</a:t>
          </a:r>
          <a:r>
            <a:rPr lang="en-US" dirty="0">
              <a:solidFill>
                <a:schemeClr val="dk1"/>
              </a:solidFill>
              <a:latin typeface="Abadi" panose="020B0604020104020204" pitchFamily="34" charset="0"/>
            </a:rPr>
            <a:t>, stated that a threshold question, for a panel in any case involving claims under the GATS, is </a:t>
          </a:r>
          <a:r>
            <a:rPr lang="en-US" i="1" dirty="0">
              <a:solidFill>
                <a:schemeClr val="dk1"/>
              </a:solidFill>
              <a:latin typeface="Abadi" panose="020B0604020104020204" pitchFamily="34" charset="0"/>
            </a:rPr>
            <a:t>whether the measure is within the scope of the GATS</a:t>
          </a:r>
          <a:r>
            <a:rPr lang="en-US" dirty="0">
              <a:solidFill>
                <a:schemeClr val="dk1"/>
              </a:solidFill>
              <a:latin typeface="Abadi" panose="020B0604020104020204" pitchFamily="34" charset="0"/>
            </a:rPr>
            <a:t> by examining whether it is a measure “affecting trade in services” within the meaning of Article I of the GATS</a:t>
          </a:r>
          <a:endParaRPr>
            <a:solidFill>
              <a:schemeClr val="dk1"/>
            </a:solidFill>
          </a:endParaRPr>
        </a:p>
      </dsp:txBody>
      <dsp:txXfrm>
        <a:off x="4676526" y="671824"/>
        <a:ext cx="3477667" cy="24878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58EF06-6806-4C68-834A-0C28875242FD}">
      <dsp:nvSpPr>
        <dsp:cNvPr id="0" name=""/>
        <dsp:cNvSpPr/>
      </dsp:nvSpPr>
      <dsp:spPr>
        <a:xfrm>
          <a:off x="0" y="1757"/>
          <a:ext cx="806529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687377-0365-4B07-9128-8AEB76B7E074}">
      <dsp:nvSpPr>
        <dsp:cNvPr id="0" name=""/>
        <dsp:cNvSpPr/>
      </dsp:nvSpPr>
      <dsp:spPr>
        <a:xfrm>
          <a:off x="0" y="1757"/>
          <a:ext cx="8065294" cy="119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Members are to provide MFN treatment, that is, to provide services and service suppliers of any other Member treatment no less favorable than the Member accords to </a:t>
          </a:r>
          <a:r>
            <a:rPr lang="en-US" sz="2000" i="1" kern="1200"/>
            <a:t>like services </a:t>
          </a:r>
          <a:r>
            <a:rPr lang="en-US" sz="2000" kern="1200"/>
            <a:t>and </a:t>
          </a:r>
          <a:r>
            <a:rPr lang="en-US" sz="2000" i="1" kern="1200"/>
            <a:t>service suppliers</a:t>
          </a:r>
          <a:r>
            <a:rPr lang="en-US" sz="2000" kern="1200"/>
            <a:t> of any other country.</a:t>
          </a:r>
        </a:p>
      </dsp:txBody>
      <dsp:txXfrm>
        <a:off x="0" y="1757"/>
        <a:ext cx="8065294" cy="1198573"/>
      </dsp:txXfrm>
    </dsp:sp>
    <dsp:sp modelId="{F06613CB-518B-437E-A07E-303732019E60}">
      <dsp:nvSpPr>
        <dsp:cNvPr id="0" name=""/>
        <dsp:cNvSpPr/>
      </dsp:nvSpPr>
      <dsp:spPr>
        <a:xfrm>
          <a:off x="0" y="1200330"/>
          <a:ext cx="806529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F1BA9A-55A9-4769-8164-0385BE555C69}">
      <dsp:nvSpPr>
        <dsp:cNvPr id="0" name=""/>
        <dsp:cNvSpPr/>
      </dsp:nvSpPr>
      <dsp:spPr>
        <a:xfrm>
          <a:off x="0" y="1200330"/>
          <a:ext cx="8065294" cy="119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The term “services” is defined very broadly in Article I:3(c) of the GATS to include “any service in any sector </a:t>
          </a:r>
          <a:r>
            <a:rPr lang="en-US" sz="2000" b="1" kern="1200"/>
            <a:t>except services supplied in the exercise of governmental authority</a:t>
          </a:r>
          <a:r>
            <a:rPr lang="en-US" sz="2000" kern="1200"/>
            <a:t>”</a:t>
          </a:r>
        </a:p>
      </dsp:txBody>
      <dsp:txXfrm>
        <a:off x="0" y="1200330"/>
        <a:ext cx="8065294" cy="1198573"/>
      </dsp:txXfrm>
    </dsp:sp>
    <dsp:sp modelId="{66AC8EB8-04E9-44CE-9E5B-EE31782314F2}">
      <dsp:nvSpPr>
        <dsp:cNvPr id="0" name=""/>
        <dsp:cNvSpPr/>
      </dsp:nvSpPr>
      <dsp:spPr>
        <a:xfrm>
          <a:off x="0" y="2398903"/>
          <a:ext cx="806529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9A9365-A65B-475C-B5E7-7D6AF7D8CD92}">
      <dsp:nvSpPr>
        <dsp:cNvPr id="0" name=""/>
        <dsp:cNvSpPr/>
      </dsp:nvSpPr>
      <dsp:spPr>
        <a:xfrm>
          <a:off x="0" y="2398903"/>
          <a:ext cx="8065294" cy="1198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a:t>Governmental services: those that are not supplied commercially and do not compete with other suppliers – e.g. distinction between private security firms engaged to protect government offices and state police services</a:t>
          </a:r>
        </a:p>
      </dsp:txBody>
      <dsp:txXfrm>
        <a:off x="0" y="2398903"/>
        <a:ext cx="8065294" cy="11985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343125-5703-453D-92A3-B702FF7F3CC8}">
      <dsp:nvSpPr>
        <dsp:cNvPr id="0" name=""/>
        <dsp:cNvSpPr/>
      </dsp:nvSpPr>
      <dsp:spPr>
        <a:xfrm>
          <a:off x="0" y="0"/>
          <a:ext cx="806529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A0B4A2-43C0-4E28-BE1F-D878C63CCC8A}">
      <dsp:nvSpPr>
        <dsp:cNvPr id="0" name=""/>
        <dsp:cNvSpPr/>
      </dsp:nvSpPr>
      <dsp:spPr>
        <a:xfrm>
          <a:off x="0" y="0"/>
          <a:ext cx="8065294" cy="1113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In </a:t>
          </a:r>
          <a:r>
            <a:rPr lang="en-US" sz="2000" i="1" kern="1200" dirty="0"/>
            <a:t>EC – Bananas III</a:t>
          </a:r>
          <a:r>
            <a:rPr lang="en-US" sz="2000" kern="1200" dirty="0"/>
            <a:t>, the Appellate Body clarified that the MFN obligation in Article II of the GATS applies both to </a:t>
          </a:r>
          <a:r>
            <a:rPr lang="en-US" sz="2000" i="1" kern="1200" dirty="0"/>
            <a:t>de jure</a:t>
          </a:r>
          <a:r>
            <a:rPr lang="en-US" sz="2000" kern="1200" dirty="0"/>
            <a:t> as well as to </a:t>
          </a:r>
          <a:r>
            <a:rPr lang="en-US" sz="2000" i="1" kern="1200" dirty="0"/>
            <a:t>de facto </a:t>
          </a:r>
          <a:r>
            <a:rPr lang="en-US" sz="2000" kern="1200" dirty="0"/>
            <a:t>discrimination</a:t>
          </a:r>
        </a:p>
      </dsp:txBody>
      <dsp:txXfrm>
        <a:off x="0" y="0"/>
        <a:ext cx="8065294" cy="1113366"/>
      </dsp:txXfrm>
    </dsp:sp>
    <dsp:sp modelId="{05B9FAFD-2861-4975-8994-41D81E24CEA9}">
      <dsp:nvSpPr>
        <dsp:cNvPr id="0" name=""/>
        <dsp:cNvSpPr/>
      </dsp:nvSpPr>
      <dsp:spPr>
        <a:xfrm>
          <a:off x="0" y="1113366"/>
          <a:ext cx="806529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9C0809-306E-4176-8A59-9BB4C2F9F9CB}">
      <dsp:nvSpPr>
        <dsp:cNvPr id="0" name=""/>
        <dsp:cNvSpPr/>
      </dsp:nvSpPr>
      <dsp:spPr>
        <a:xfrm>
          <a:off x="0" y="1113366"/>
          <a:ext cx="8065294" cy="1113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In order to determine whether services or service suppliers of different countries – for example, Country A and Country B – are discriminated against, it is necessary to examine: </a:t>
          </a:r>
        </a:p>
      </dsp:txBody>
      <dsp:txXfrm>
        <a:off x="0" y="1113366"/>
        <a:ext cx="8065294" cy="1113366"/>
      </dsp:txXfrm>
    </dsp:sp>
    <dsp:sp modelId="{6ECF4F41-FC55-4ACF-9527-E891450A90E7}">
      <dsp:nvSpPr>
        <dsp:cNvPr id="0" name=""/>
        <dsp:cNvSpPr/>
      </dsp:nvSpPr>
      <dsp:spPr>
        <a:xfrm>
          <a:off x="0" y="2226733"/>
          <a:ext cx="806529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12B0C8-BC14-4737-82D0-6F45D1465401}">
      <dsp:nvSpPr>
        <dsp:cNvPr id="0" name=""/>
        <dsp:cNvSpPr/>
      </dsp:nvSpPr>
      <dsp:spPr>
        <a:xfrm>
          <a:off x="0" y="2226733"/>
          <a:ext cx="8065294" cy="1113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1) the origin of the services and/or the service suppliers; and</a:t>
          </a:r>
        </a:p>
        <a:p>
          <a:pPr marL="0" lvl="0" indent="0" algn="l" defTabSz="889000">
            <a:lnSpc>
              <a:spcPct val="90000"/>
            </a:lnSpc>
            <a:spcBef>
              <a:spcPct val="0"/>
            </a:spcBef>
            <a:spcAft>
              <a:spcPct val="35000"/>
            </a:spcAft>
            <a:buNone/>
          </a:pPr>
          <a:r>
            <a:rPr lang="en-US" sz="2000" kern="1200" dirty="0"/>
            <a:t>2) Whether the services and/or service suppliers of Country A and B are “like” </a:t>
          </a:r>
        </a:p>
      </dsp:txBody>
      <dsp:txXfrm>
        <a:off x="0" y="2226733"/>
        <a:ext cx="8065294" cy="1113366"/>
      </dsp:txXfrm>
    </dsp:sp>
    <dsp:sp modelId="{9D5EED01-A6BA-4055-9A96-C6541878850D}">
      <dsp:nvSpPr>
        <dsp:cNvPr id="0" name=""/>
        <dsp:cNvSpPr/>
      </dsp:nvSpPr>
      <dsp:spPr>
        <a:xfrm>
          <a:off x="0" y="3340100"/>
          <a:ext cx="8065294"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E616A6-8EB9-4A83-8106-1800C1DDC4BD}">
      <dsp:nvSpPr>
        <dsp:cNvPr id="0" name=""/>
        <dsp:cNvSpPr/>
      </dsp:nvSpPr>
      <dsp:spPr>
        <a:xfrm>
          <a:off x="0" y="3340100"/>
          <a:ext cx="8065294" cy="1113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endParaRPr lang="en-US" sz="2000" kern="1200" dirty="0"/>
        </a:p>
      </dsp:txBody>
      <dsp:txXfrm>
        <a:off x="0" y="3340100"/>
        <a:ext cx="8065294" cy="11133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4EDB98-C207-4AE1-8A23-69464FD71D63}">
      <dsp:nvSpPr>
        <dsp:cNvPr id="0" name=""/>
        <dsp:cNvSpPr/>
      </dsp:nvSpPr>
      <dsp:spPr>
        <a:xfrm>
          <a:off x="0" y="18719"/>
          <a:ext cx="8065294" cy="19983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Art II:2 of GATS – a member may maintain a measure inconsistent with paragraph 1 provided such a measure is listed in and meets the conditions of the Annex on Article II Exemptions.</a:t>
          </a:r>
        </a:p>
      </dsp:txBody>
      <dsp:txXfrm>
        <a:off x="97552" y="116271"/>
        <a:ext cx="7870190" cy="1803256"/>
      </dsp:txXfrm>
    </dsp:sp>
    <dsp:sp modelId="{CE6CA2D0-A5AC-444D-A759-A20866E32717}">
      <dsp:nvSpPr>
        <dsp:cNvPr id="0" name=""/>
        <dsp:cNvSpPr/>
      </dsp:nvSpPr>
      <dsp:spPr>
        <a:xfrm>
          <a:off x="0" y="2097720"/>
          <a:ext cx="8065294" cy="19983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Art V provides for Economic Integration Agreements which provide for deviations from MFN provided that their statutory requirements have been met.</a:t>
          </a:r>
        </a:p>
      </dsp:txBody>
      <dsp:txXfrm>
        <a:off x="97552" y="2195272"/>
        <a:ext cx="7870190" cy="18032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2489EA-0721-4D9D-BF77-6C7416399017}">
      <dsp:nvSpPr>
        <dsp:cNvPr id="0" name=""/>
        <dsp:cNvSpPr/>
      </dsp:nvSpPr>
      <dsp:spPr>
        <a:xfrm rot="5400000">
          <a:off x="3169334" y="-628550"/>
          <a:ext cx="4267193" cy="5524300"/>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“publish promptly” “all relevant measures of general application which pertain to or affect the operation of” the GATS</a:t>
          </a:r>
        </a:p>
        <a:p>
          <a:pPr marL="171450" lvl="1" indent="-171450" algn="l" defTabSz="800100">
            <a:lnSpc>
              <a:spcPct val="90000"/>
            </a:lnSpc>
            <a:spcBef>
              <a:spcPct val="0"/>
            </a:spcBef>
            <a:spcAft>
              <a:spcPct val="15000"/>
            </a:spcAft>
            <a:buChar char="•"/>
          </a:pPr>
          <a:r>
            <a:rPr lang="en-US" sz="1800" kern="1200" dirty="0"/>
            <a:t>inform the Council for Trade in Services of the introduction of any new, or any changes to existing, laws, regulations or administrative guidelines which “significantly affect trade in service covered by its specific commitments” under the Agreement</a:t>
          </a:r>
        </a:p>
        <a:p>
          <a:pPr marL="171450" lvl="1" indent="-171450" algn="l" defTabSz="800100">
            <a:lnSpc>
              <a:spcPct val="90000"/>
            </a:lnSpc>
            <a:spcBef>
              <a:spcPct val="0"/>
            </a:spcBef>
            <a:spcAft>
              <a:spcPct val="15000"/>
            </a:spcAft>
            <a:buChar char="•"/>
          </a:pPr>
          <a:r>
            <a:rPr lang="en-US" sz="1800" kern="1200" dirty="0"/>
            <a:t>respond promptly to all requests from other Members for specific information on any of their measures of general application, and also </a:t>
          </a:r>
        </a:p>
        <a:p>
          <a:pPr marL="171450" lvl="1" indent="-171450" algn="l" defTabSz="800100">
            <a:lnSpc>
              <a:spcPct val="90000"/>
            </a:lnSpc>
            <a:spcBef>
              <a:spcPct val="0"/>
            </a:spcBef>
            <a:spcAft>
              <a:spcPct val="15000"/>
            </a:spcAft>
            <a:buChar char="•"/>
          </a:pPr>
          <a:r>
            <a:rPr lang="en-US" sz="1800" kern="1200" dirty="0"/>
            <a:t>to establish enquiry points to provide such specific information to other Members.</a:t>
          </a:r>
        </a:p>
      </dsp:txBody>
      <dsp:txXfrm rot="-5400000">
        <a:off x="2540781" y="208310"/>
        <a:ext cx="5315993" cy="3850579"/>
      </dsp:txXfrm>
    </dsp:sp>
    <dsp:sp modelId="{9BA920B7-8F29-4963-BBC8-6823CA4BDBA6}">
      <dsp:nvSpPr>
        <dsp:cNvPr id="0" name=""/>
        <dsp:cNvSpPr/>
      </dsp:nvSpPr>
      <dsp:spPr>
        <a:xfrm>
          <a:off x="212" y="2083"/>
          <a:ext cx="2540567" cy="426303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General Obligation in Article III of the GATS</a:t>
          </a:r>
        </a:p>
      </dsp:txBody>
      <dsp:txXfrm>
        <a:off x="124232" y="126103"/>
        <a:ext cx="2292527" cy="4014992"/>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065294" cy="3599234"/>
        <a:chOff x="0" y="0"/>
        <a:chExt cx="8065294" cy="3599234"/>
      </a:xfrm>
    </dsp:grpSpPr>
    <dsp:sp modelId="{E4EEBA01-8463-41EA-9412-9230BF0C4C26}">
      <dsp:nvSpPr>
        <dsp:cNvPr id="3" name="Rounded Rectangle 2"/>
        <dsp:cNvSpPr/>
      </dsp:nvSpPr>
      <dsp:spPr bwMode="white">
        <a:xfrm>
          <a:off x="0" y="519732"/>
          <a:ext cx="3456555" cy="2194912"/>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0" y="519732"/>
        <a:ext cx="3456555" cy="2194912"/>
      </dsp:txXfrm>
    </dsp:sp>
    <dsp:sp modelId="{3CB3095D-E34B-4245-948A-03D86F599E70}">
      <dsp:nvSpPr>
        <dsp:cNvPr id="4" name="Rounded Rectangle 3"/>
        <dsp:cNvSpPr/>
      </dsp:nvSpPr>
      <dsp:spPr bwMode="white">
        <a:xfrm>
          <a:off x="384062" y="884590"/>
          <a:ext cx="3456555" cy="2194912"/>
        </a:xfrm>
        <a:prstGeom prst="roundRect">
          <a:avLst>
            <a:gd name="adj" fmla="val 10000"/>
          </a:avLst>
        </a:prstGeom>
      </dsp:spPr>
      <dsp:style>
        <a:lnRef idx="2">
          <a:schemeClr val="accent1">
            <a:hueOff val="0"/>
            <a:satOff val="0"/>
            <a:lumOff val="0"/>
            <a:alpha val="100000"/>
          </a:schemeClr>
        </a:lnRef>
        <a:fillRef idx="1">
          <a:schemeClr val="lt1">
            <a:alpha val="90000"/>
          </a:schemeClr>
        </a:fillRef>
        <a:effectRef idx="0">
          <a:scrgbClr r="0" g="0" b="0"/>
        </a:effectRef>
        <a:fontRef idx="minor"/>
      </dsp:style>
      <dsp:txBody>
        <a:bodyPr lIns="57150" tIns="57150" rIns="57150" bIns="5715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gn="just">
            <a:lnSpc>
              <a:spcPct val="100000"/>
            </a:lnSpc>
            <a:spcBef>
              <a:spcPct val="0"/>
            </a:spcBef>
            <a:spcAft>
              <a:spcPct val="35000"/>
            </a:spcAft>
          </a:pPr>
          <a:r>
            <a:rPr lang="en-US" dirty="0">
              <a:solidFill>
                <a:schemeClr val="dk1"/>
              </a:solidFill>
              <a:latin typeface="Gill Sans Nova" panose="020B0602020104020203" pitchFamily="34" charset="0"/>
            </a:rPr>
            <a:t>Once a government has made a commitment to open a service sector to foreign competition, it must not normally restrict money being transferred out of the country as payment for services supplied (“current transactions”) in that sector. </a:t>
          </a:r>
          <a:endParaRPr>
            <a:solidFill>
              <a:schemeClr val="dk1"/>
            </a:solidFill>
          </a:endParaRPr>
        </a:p>
      </dsp:txBody>
      <dsp:txXfrm>
        <a:off x="384062" y="884590"/>
        <a:ext cx="3456555" cy="2194912"/>
      </dsp:txXfrm>
    </dsp:sp>
    <dsp:sp modelId="{DF1D2E39-CA9B-4650-8C23-5A76A08324F6}">
      <dsp:nvSpPr>
        <dsp:cNvPr id="5" name="Rounded Rectangle 4"/>
        <dsp:cNvSpPr/>
      </dsp:nvSpPr>
      <dsp:spPr bwMode="white">
        <a:xfrm>
          <a:off x="4224678" y="519732"/>
          <a:ext cx="3456555" cy="2194912"/>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Xfrm>
        <a:off x="4224678" y="519732"/>
        <a:ext cx="3456555" cy="2194912"/>
      </dsp:txXfrm>
    </dsp:sp>
    <dsp:sp modelId="{6199C728-AFF4-4750-993A-19BD3ACEB397}">
      <dsp:nvSpPr>
        <dsp:cNvPr id="6" name="Rounded Rectangle 5"/>
        <dsp:cNvSpPr/>
      </dsp:nvSpPr>
      <dsp:spPr bwMode="white">
        <a:xfrm>
          <a:off x="4608739" y="884590"/>
          <a:ext cx="3456555" cy="2194912"/>
        </a:xfrm>
        <a:prstGeom prst="roundRect">
          <a:avLst>
            <a:gd name="adj" fmla="val 10000"/>
          </a:avLst>
        </a:prstGeom>
      </dsp:spPr>
      <dsp:style>
        <a:lnRef idx="2">
          <a:schemeClr val="accent1">
            <a:hueOff val="0"/>
            <a:satOff val="0"/>
            <a:lumOff val="0"/>
            <a:alpha val="100000"/>
          </a:schemeClr>
        </a:lnRef>
        <a:fillRef idx="1">
          <a:schemeClr val="lt1">
            <a:alpha val="90000"/>
          </a:schemeClr>
        </a:fillRef>
        <a:effectRef idx="0">
          <a:scrgbClr r="0" g="0" b="0"/>
        </a:effectRef>
        <a:fontRef idx="minor"/>
      </dsp:style>
      <dsp:txBody>
        <a:bodyPr lIns="57150" tIns="57150" rIns="57150" bIns="57150"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dirty="0">
              <a:solidFill>
                <a:schemeClr val="dk1"/>
              </a:solidFill>
              <a:latin typeface="Gill Sans Nova" panose="020B0602020104020203" pitchFamily="34" charset="0"/>
            </a:rPr>
            <a:t>The only exception is when there are balance-of-payments difficulties, and even then, the restrictions must be temporary and subject to other limits and conditions provided in Art XII.</a:t>
          </a:r>
          <a:endParaRPr>
            <a:solidFill>
              <a:schemeClr val="dk1"/>
            </a:solidFill>
          </a:endParaRPr>
        </a:p>
      </dsp:txBody>
      <dsp:txXfrm>
        <a:off x="4608739" y="884590"/>
        <a:ext cx="3456555" cy="2194912"/>
      </dsp:txXfrm>
    </dsp:sp>
  </dsp:spTree>
</dsp:drawing>
</file>

<file path=ppt/diagrams/drawing7.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065294" cy="4267200"/>
        <a:chOff x="0" y="0"/>
        <a:chExt cx="8065294" cy="4267200"/>
      </a:xfrm>
    </dsp:grpSpPr>
    <dsp:sp modelId="{A9321C0F-450F-475E-A897-D8A05BF2CB51}">
      <dsp:nvSpPr>
        <dsp:cNvPr id="3" name="Straight Connector 2"/>
        <dsp:cNvSpPr/>
      </dsp:nvSpPr>
      <dsp:spPr bwMode="white">
        <a:xfrm>
          <a:off x="0" y="0"/>
          <a:ext cx="8065294" cy="0"/>
        </a:xfrm>
        <a:prstGeom prst="line">
          <a:avLst/>
        </a:prstGeom>
      </dsp:spPr>
      <dsp:style>
        <a:lnRef idx="2">
          <a:schemeClr val="accent5">
            <a:hueOff val="0"/>
            <a:satOff val="0"/>
            <a:lumOff val="0"/>
            <a:alpha val="100000"/>
          </a:schemeClr>
        </a:lnRef>
        <a:fillRef idx="1">
          <a:schemeClr val="accent5">
            <a:hueOff val="0"/>
            <a:satOff val="0"/>
            <a:lumOff val="0"/>
            <a:alpha val="100000"/>
          </a:schemeClr>
        </a:fillRef>
        <a:effectRef idx="0">
          <a:scrgbClr r="0" g="0" b="0"/>
        </a:effectRef>
        <a:fontRef idx="minor">
          <a:schemeClr val="lt1"/>
        </a:fontRef>
      </dsp:style>
      <dsp:txXfrm>
        <a:off x="0" y="0"/>
        <a:ext cx="8065294" cy="0"/>
      </dsp:txXfrm>
    </dsp:sp>
    <dsp:sp modelId="{CE4DF380-7552-4223-953B-715C14EF580A}">
      <dsp:nvSpPr>
        <dsp:cNvPr id="4" name="Rectangles 3"/>
        <dsp:cNvSpPr/>
      </dsp:nvSpPr>
      <dsp:spPr bwMode="white">
        <a:xfrm>
          <a:off x="0" y="0"/>
          <a:ext cx="8065294" cy="2133600"/>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1439" tIns="91439" rIns="91439" bIns="91439" anchor="t"/>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nSpc>
              <a:spcPct val="100000"/>
            </a:lnSpc>
            <a:spcBef>
              <a:spcPct val="0"/>
            </a:spcBef>
            <a:spcAft>
              <a:spcPct val="35000"/>
            </a:spcAft>
          </a:pPr>
          <a:r>
            <a:rPr lang="en-US" dirty="0">
              <a:solidFill>
                <a:schemeClr val="tx1"/>
              </a:solidFill>
              <a:latin typeface="+mj-lt"/>
              <a:ea typeface="Batang" panose="02030600000101010101" pitchFamily="18" charset="-127"/>
              <a:cs typeface="Arial" panose="020B0604020202020204" pitchFamily="34" charset="0"/>
            </a:rPr>
            <a:t>Article XIV provides for exceptions from the obligations and commitments under the GATS for any measures of a Member that are necessary to protect or maintain certain specified public policy goals. </a:t>
          </a:r>
          <a:endParaRPr>
            <a:solidFill>
              <a:schemeClr val="tx1"/>
            </a:solidFill>
          </a:endParaRPr>
        </a:p>
      </dsp:txBody>
      <dsp:txXfrm>
        <a:off x="0" y="0"/>
        <a:ext cx="8065294" cy="2133600"/>
      </dsp:txXfrm>
    </dsp:sp>
    <dsp:sp modelId="{7B0E6DE2-0DA4-46E6-BC48-4BAC02F51EA1}">
      <dsp:nvSpPr>
        <dsp:cNvPr id="5" name="Straight Connector 4"/>
        <dsp:cNvSpPr/>
      </dsp:nvSpPr>
      <dsp:spPr bwMode="white">
        <a:xfrm>
          <a:off x="0" y="2133600"/>
          <a:ext cx="8065294" cy="0"/>
        </a:xfrm>
        <a:prstGeom prst="line">
          <a:avLst/>
        </a:prstGeom>
      </dsp:spPr>
      <dsp:style>
        <a:lnRef idx="2">
          <a:schemeClr val="accent5">
            <a:hueOff val="4860000"/>
            <a:satOff val="1569"/>
            <a:lumOff val="15294"/>
            <a:alpha val="100000"/>
          </a:schemeClr>
        </a:lnRef>
        <a:fillRef idx="1">
          <a:schemeClr val="accent5">
            <a:hueOff val="4860000"/>
            <a:satOff val="1569"/>
            <a:lumOff val="15294"/>
            <a:alpha val="100000"/>
          </a:schemeClr>
        </a:fillRef>
        <a:effectRef idx="0">
          <a:scrgbClr r="0" g="0" b="0"/>
        </a:effectRef>
        <a:fontRef idx="minor">
          <a:schemeClr val="lt1"/>
        </a:fontRef>
      </dsp:style>
      <dsp:txXfrm>
        <a:off x="0" y="2133600"/>
        <a:ext cx="8065294" cy="0"/>
      </dsp:txXfrm>
    </dsp:sp>
    <dsp:sp modelId="{29ED79FE-ED68-4CCF-AE7A-911FF6DFC485}">
      <dsp:nvSpPr>
        <dsp:cNvPr id="6" name="Rectangles 5"/>
        <dsp:cNvSpPr/>
      </dsp:nvSpPr>
      <dsp:spPr bwMode="white">
        <a:xfrm>
          <a:off x="0" y="2133600"/>
          <a:ext cx="8065294" cy="2133600"/>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1439" tIns="91439" rIns="91439" bIns="91439" anchor="t"/>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nSpc>
              <a:spcPct val="100000"/>
            </a:lnSpc>
            <a:spcBef>
              <a:spcPct val="0"/>
            </a:spcBef>
            <a:spcAft>
              <a:spcPct val="35000"/>
            </a:spcAft>
          </a:pPr>
          <a:r>
            <a:rPr lang="en-US" dirty="0">
              <a:solidFill>
                <a:schemeClr val="tx1"/>
              </a:solidFill>
              <a:latin typeface="+mj-lt"/>
              <a:ea typeface="Batang" panose="02030600000101010101" pitchFamily="18" charset="-127"/>
            </a:rPr>
            <a:t>These exceptions are subject to the general requirement in the chapeau that such measures must not be “applied in a manner which would constitute a means of </a:t>
          </a:r>
          <a:r>
            <a:rPr lang="en-US" b="1" dirty="0">
              <a:solidFill>
                <a:schemeClr val="tx1"/>
              </a:solidFill>
              <a:latin typeface="+mj-lt"/>
              <a:ea typeface="Batang" panose="02030600000101010101" pitchFamily="18" charset="-127"/>
            </a:rPr>
            <a:t>arbitrary</a:t>
          </a:r>
          <a:r>
            <a:rPr lang="en-US" dirty="0">
              <a:solidFill>
                <a:schemeClr val="tx1"/>
              </a:solidFill>
              <a:latin typeface="+mj-lt"/>
              <a:ea typeface="Batang" panose="02030600000101010101" pitchFamily="18" charset="-127"/>
            </a:rPr>
            <a:t> or </a:t>
          </a:r>
          <a:r>
            <a:rPr lang="en-US" b="1" dirty="0">
              <a:solidFill>
                <a:schemeClr val="tx1"/>
              </a:solidFill>
              <a:latin typeface="+mj-lt"/>
              <a:ea typeface="Batang" panose="02030600000101010101" pitchFamily="18" charset="-127"/>
            </a:rPr>
            <a:t>unjustifiable</a:t>
          </a:r>
          <a:r>
            <a:rPr lang="en-US" dirty="0">
              <a:solidFill>
                <a:schemeClr val="tx1"/>
              </a:solidFill>
              <a:latin typeface="+mj-lt"/>
              <a:ea typeface="Batang" panose="02030600000101010101" pitchFamily="18" charset="-127"/>
            </a:rPr>
            <a:t> </a:t>
          </a:r>
          <a:r>
            <a:rPr lang="en-US" b="1" dirty="0">
              <a:solidFill>
                <a:schemeClr val="tx1"/>
              </a:solidFill>
              <a:latin typeface="+mj-lt"/>
              <a:ea typeface="Batang" panose="02030600000101010101" pitchFamily="18" charset="-127"/>
            </a:rPr>
            <a:t>discrimination</a:t>
          </a:r>
          <a:r>
            <a:rPr lang="en-US" dirty="0">
              <a:solidFill>
                <a:schemeClr val="tx1"/>
              </a:solidFill>
              <a:latin typeface="+mj-lt"/>
              <a:ea typeface="Batang" panose="02030600000101010101" pitchFamily="18" charset="-127"/>
            </a:rPr>
            <a:t> between countries where like conditions prevail, or a </a:t>
          </a:r>
          <a:r>
            <a:rPr lang="en-US" b="1" dirty="0">
              <a:solidFill>
                <a:schemeClr val="tx1"/>
              </a:solidFill>
              <a:latin typeface="+mj-lt"/>
              <a:ea typeface="Batang" panose="02030600000101010101" pitchFamily="18" charset="-127"/>
            </a:rPr>
            <a:t>disguised restriction on trade in services</a:t>
          </a:r>
          <a:r>
            <a:rPr lang="en-US" dirty="0">
              <a:solidFill>
                <a:schemeClr val="tx1"/>
              </a:solidFill>
              <a:latin typeface="+mj-lt"/>
              <a:ea typeface="Batang" panose="02030600000101010101" pitchFamily="18" charset="-127"/>
            </a:rPr>
            <a:t>”</a:t>
          </a:r>
          <a:endParaRPr>
            <a:solidFill>
              <a:schemeClr val="tx1"/>
            </a:solidFill>
          </a:endParaRPr>
        </a:p>
      </dsp:txBody>
      <dsp:txXfrm>
        <a:off x="0" y="2133600"/>
        <a:ext cx="8065294" cy="21336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1">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2">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1">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3AA20B-E531-4C2D-B1A6-64D63220ACEB}"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EC1214-D3E9-4CBA-B40A-493BA4B0FE6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6A1486AE-2660-4CFB-83E5-634FB0447E1A}" type="datetimeFigureOut">
              <a:rPr lang="en-US" smtClean="0"/>
            </a:fld>
            <a:endParaRPr lang="en-U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B04D8A14-E49C-4CBE-95D8-DF467CE0DE5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6A1486AE-2660-4CFB-83E5-634FB0447E1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6A1486AE-2660-4CFB-83E5-634FB0447E1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6A1486AE-2660-4CFB-83E5-634FB0447E1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6A1486AE-2660-4CFB-83E5-634FB0447E1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6A1486AE-2660-4CFB-83E5-634FB0447E1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6A1486AE-2660-4CFB-83E5-634FB0447E1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1486AE-2660-4CFB-83E5-634FB0447E1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486AE-2660-4CFB-83E5-634FB0447E1A}"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D8A14-E49C-4CBE-95D8-DF467CE0DE5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defRPr/>
            </a:pPr>
            <a:r>
              <a:rPr lang="en-US"/>
              <a:t>Click to edit Master text styles</a:t>
            </a:r>
            <a:endParaRPr lang="en-US"/>
          </a:p>
        </p:txBody>
      </p:sp>
      <p:sp>
        <p:nvSpPr>
          <p:cNvPr id="5" name="Date Placeholder 4"/>
          <p:cNvSpPr>
            <a:spLocks noGrp="1"/>
          </p:cNvSpPr>
          <p:nvPr>
            <p:ph type="dt" sz="half" idx="10"/>
          </p:nvPr>
        </p:nvSpPr>
        <p:spPr/>
        <p:txBody>
          <a:bodyPr/>
          <a:lstStyle/>
          <a:p>
            <a:fld id="{6A1486AE-2660-4CFB-83E5-634FB0447E1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B04D8A14-E49C-4CBE-95D8-DF467CE0DE56}"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6A1486AE-2660-4CFB-83E5-634FB0447E1A}" type="datetimeFigureOut">
              <a:rPr lang="en-US" smtClean="0"/>
            </a:fld>
            <a:endParaRPr lang="en-U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B04D8A14-E49C-4CBE-95D8-DF467CE0DE56}" type="slidenum">
              <a:rPr lang="en-US" smtClean="0"/>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6A1486AE-2660-4CFB-83E5-634FB0447E1A}" type="datetimeFigureOut">
              <a:rPr lang="en-US" smtClean="0"/>
            </a:fld>
            <a:endParaRPr lang="en-US"/>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US"/>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B04D8A14-E49C-4CBE-95D8-DF467CE0DE56}"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anose="020B0604020202020204"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anose="020B0604020202020204"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anose="020B0604020202020204"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anose="020B0604020202020204"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anose="020B0604020202020204" pitchFamily="34" charset="0"/>
        <a:buChar char=" "/>
        <a:defRPr sz="1800" kern="1200">
          <a:solidFill>
            <a:schemeClr val="tx1">
              <a:lumMod val="85000"/>
              <a:lumOff val="15000"/>
            </a:schemeClr>
          </a:solidFill>
          <a:latin typeface="+mn-lt"/>
          <a:ea typeface="+mn-ea"/>
          <a:cs typeface="+mn-cs"/>
        </a:defRPr>
      </a:lvl5pPr>
      <a:lvl6pPr marL="1200150" indent="-228600" algn="l" defTabSz="914400" rtl="0" eaLnBrk="1" latinLnBrk="0" hangingPunct="1">
        <a:lnSpc>
          <a:spcPct val="85000"/>
        </a:lnSpc>
        <a:spcBef>
          <a:spcPts val="600"/>
        </a:spcBef>
        <a:buFont typeface="Arial" panose="020B0604020202020204" pitchFamily="34" charset="0"/>
        <a:buChar char=" "/>
        <a:defRPr sz="1800" kern="1200">
          <a:solidFill>
            <a:schemeClr val="tx1">
              <a:lumMod val="85000"/>
              <a:lumOff val="15000"/>
            </a:schemeClr>
          </a:solidFill>
          <a:latin typeface="+mn-lt"/>
          <a:ea typeface="+mn-ea"/>
          <a:cs typeface="+mn-cs"/>
        </a:defRPr>
      </a:lvl6pPr>
      <a:lvl7pPr marL="1400175" indent="-228600" algn="l" defTabSz="914400" rtl="0" eaLnBrk="1" latinLnBrk="0" hangingPunct="1">
        <a:lnSpc>
          <a:spcPct val="85000"/>
        </a:lnSpc>
        <a:spcBef>
          <a:spcPts val="600"/>
        </a:spcBef>
        <a:buFont typeface="Arial" panose="020B0604020202020204" pitchFamily="34" charset="0"/>
        <a:buChar char=" "/>
        <a:defRPr sz="1800" kern="1200">
          <a:solidFill>
            <a:schemeClr val="tx1">
              <a:lumMod val="85000"/>
              <a:lumOff val="15000"/>
            </a:schemeClr>
          </a:solidFill>
          <a:latin typeface="+mn-lt"/>
          <a:ea typeface="+mn-ea"/>
          <a:cs typeface="+mn-cs"/>
        </a:defRPr>
      </a:lvl7pPr>
      <a:lvl8pPr marL="1600200" indent="-228600" algn="l" defTabSz="914400" rtl="0" eaLnBrk="1" latinLnBrk="0" hangingPunct="1">
        <a:lnSpc>
          <a:spcPct val="85000"/>
        </a:lnSpc>
        <a:spcBef>
          <a:spcPts val="600"/>
        </a:spcBef>
        <a:buFont typeface="Arial" panose="020B0604020202020204" pitchFamily="34" charset="0"/>
        <a:buChar char=" "/>
        <a:defRPr sz="1800" kern="1200">
          <a:solidFill>
            <a:schemeClr val="tx1">
              <a:lumMod val="85000"/>
              <a:lumOff val="15000"/>
            </a:schemeClr>
          </a:solidFill>
          <a:latin typeface="+mn-lt"/>
          <a:ea typeface="+mn-ea"/>
          <a:cs typeface="+mn-cs"/>
        </a:defRPr>
      </a:lvl8pPr>
      <a:lvl9pPr marL="1800225" indent="-228600" algn="l" defTabSz="914400" rtl="0" eaLnBrk="1" latinLnBrk="0" hangingPunct="1">
        <a:lnSpc>
          <a:spcPct val="85000"/>
        </a:lnSpc>
        <a:spcBef>
          <a:spcPts val="600"/>
        </a:spcBef>
        <a:buFont typeface="Arial" panose="020B0604020202020204"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0" y="0"/>
            <a:ext cx="9144000" cy="685800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2627" y="770466"/>
            <a:ext cx="6969157" cy="4123267"/>
          </a:xfrm>
        </p:spPr>
        <p:txBody>
          <a:bodyPr>
            <a:normAutofit/>
          </a:bodyPr>
          <a:lstStyle/>
          <a:p>
            <a:pPr lvl="0"/>
            <a:r>
              <a:rPr lang="en-US" altLang="en-US" sz="5900">
                <a:solidFill>
                  <a:schemeClr val="accent1">
                    <a:lumMod val="75000"/>
                  </a:schemeClr>
                </a:solidFill>
                <a:effectLst>
                  <a:outerShdw blurRad="63500" dist="38100" dir="5400000" algn="t" rotWithShape="0">
                    <a:prstClr val="black">
                      <a:alpha val="25000"/>
                    </a:prstClr>
                  </a:outerShdw>
                </a:effectLst>
              </a:rPr>
              <a:t>GENERAL AGREEMENT on TRADE IN SERVICES (GATS)</a:t>
            </a:r>
            <a:br>
              <a:rPr lang="en-US" altLang="en-US" sz="5900">
                <a:solidFill>
                  <a:schemeClr val="accent1">
                    <a:lumMod val="75000"/>
                  </a:schemeClr>
                </a:solidFill>
                <a:effectLst>
                  <a:outerShdw blurRad="63500" dist="38100" dir="5400000" algn="t" rotWithShape="0">
                    <a:prstClr val="black">
                      <a:alpha val="25000"/>
                    </a:prstClr>
                  </a:outerShdw>
                </a:effectLst>
              </a:rPr>
            </a:br>
            <a:br>
              <a:rPr lang="en-US" altLang="en-US" sz="5900">
                <a:solidFill>
                  <a:schemeClr val="accent1">
                    <a:lumMod val="75000"/>
                  </a:schemeClr>
                </a:solidFill>
                <a:effectLst>
                  <a:outerShdw blurRad="63500" dist="38100" dir="5400000" algn="t" rotWithShape="0">
                    <a:prstClr val="black">
                      <a:alpha val="25000"/>
                    </a:prstClr>
                  </a:outerShdw>
                </a:effectLst>
              </a:rPr>
            </a:br>
            <a:endParaRPr lang="en-US" sz="5900">
              <a:solidFill>
                <a:schemeClr val="accent1">
                  <a:lumMod val="75000"/>
                </a:schemeClr>
              </a:solidFill>
            </a:endParaRPr>
          </a:p>
        </p:txBody>
      </p:sp>
      <p:sp>
        <p:nvSpPr>
          <p:cNvPr id="12" name="Rectangle 11"/>
          <p:cNvSpPr>
            <a:spLocks noGrp="1" noRot="1" noChangeAspect="1" noMove="1" noResize="1" noEditPoints="1" noAdjustHandles="1" noChangeArrowheads="1" noChangeShapeType="1" noTextEdit="1"/>
          </p:cNvSpPr>
          <p:nvPr/>
        </p:nvSpPr>
        <p:spPr>
          <a:xfrm>
            <a:off x="0" y="5215466"/>
            <a:ext cx="9144000" cy="164253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501269" y="5562599"/>
            <a:ext cx="6921150" cy="800545"/>
          </a:xfrm>
        </p:spPr>
        <p:txBody>
          <a:bodyPr>
            <a:normAutofit/>
          </a:bodyPr>
          <a:lstStyle/>
          <a:p>
            <a:pPr lvl="0" eaLnBrk="0" hangingPunct="0">
              <a:spcBef>
                <a:spcPct val="0"/>
              </a:spcBef>
              <a:spcAft>
                <a:spcPts val="600"/>
              </a:spcAft>
            </a:pPr>
            <a:r>
              <a:rPr lang="en-ZA" sz="3100">
                <a:solidFill>
                  <a:srgbClr val="FFFFFF"/>
                </a:solidFill>
                <a:latin typeface="Algerian" panose="04020705040A02060702" pitchFamily="82" charset="0"/>
              </a:rPr>
              <a:t>UNIT </a:t>
            </a:r>
            <a:r>
              <a:rPr lang="en-US" altLang="en-ZA" sz="3100">
                <a:solidFill>
                  <a:srgbClr val="FFFFFF"/>
                </a:solidFill>
                <a:latin typeface="Algerian" panose="04020705040A02060702" pitchFamily="82" charset="0"/>
              </a:rPr>
              <a:t>13</a:t>
            </a:r>
            <a:endParaRPr lang="en-US" altLang="en-ZA" sz="3100">
              <a:solidFill>
                <a:srgbClr val="FFFFFF"/>
              </a:solidFill>
              <a:latin typeface="Algerian" panose="04020705040A02060702"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918" y="499533"/>
            <a:ext cx="8079581" cy="1658198"/>
          </a:xfrm>
        </p:spPr>
        <p:txBody>
          <a:bodyPr>
            <a:normAutofit/>
          </a:bodyPr>
          <a:lstStyle/>
          <a:p>
            <a:r>
              <a:rPr lang="en-US" dirty="0"/>
              <a:t>MFN </a:t>
            </a:r>
            <a:r>
              <a:rPr lang="en-US" dirty="0" err="1"/>
              <a:t>cont</a:t>
            </a:r>
            <a:r>
              <a:rPr lang="en-US" dirty="0"/>
              <a:t>…</a:t>
            </a:r>
            <a:endParaRPr lang="en-US" dirty="0"/>
          </a:p>
        </p:txBody>
      </p:sp>
      <p:graphicFrame>
        <p:nvGraphicFramePr>
          <p:cNvPr id="5" name="Content Placeholder 2"/>
          <p:cNvGraphicFramePr>
            <a:graphicFrameLocks noGrp="1"/>
          </p:cNvGraphicFramePr>
          <p:nvPr>
            <p:ph idx="1"/>
          </p:nvPr>
        </p:nvGraphicFramePr>
        <p:xfrm>
          <a:off x="507205" y="2157731"/>
          <a:ext cx="8065294" cy="445346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a:solidFill>
                  <a:srgbClr val="FFFFFF"/>
                </a:solidFill>
              </a:rPr>
              <a:t>MFN…</a:t>
            </a:r>
            <a:endParaRPr lang="en-US">
              <a:solidFill>
                <a:srgbClr val="FFFFFF"/>
              </a:solidFill>
            </a:endParaRPr>
          </a:p>
        </p:txBody>
      </p:sp>
      <p:sp>
        <p:nvSpPr>
          <p:cNvPr id="3" name="Content Placeholder 2"/>
          <p:cNvSpPr>
            <a:spLocks noGrp="1"/>
          </p:cNvSpPr>
          <p:nvPr>
            <p:ph idx="1"/>
          </p:nvPr>
        </p:nvSpPr>
        <p:spPr>
          <a:xfrm>
            <a:off x="482600" y="2973313"/>
            <a:ext cx="8178799" cy="3078483"/>
          </a:xfrm>
        </p:spPr>
        <p:txBody>
          <a:bodyPr>
            <a:normAutofit/>
          </a:bodyPr>
          <a:lstStyle/>
          <a:p>
            <a:r>
              <a:rPr lang="en-US" i="1" dirty="0"/>
              <a:t>Canada-Autos </a:t>
            </a:r>
            <a:r>
              <a:rPr lang="en-US" dirty="0"/>
              <a:t>: in order to determine whether or not services or services suppliers of one Member have been treated less </a:t>
            </a:r>
            <a:r>
              <a:rPr lang="en-US" dirty="0" err="1"/>
              <a:t>favourably</a:t>
            </a:r>
            <a:r>
              <a:rPr lang="en-US" dirty="0"/>
              <a:t> than services or service suppliers of another country, a panel must analyze, on the facts, </a:t>
            </a:r>
            <a:r>
              <a:rPr lang="en-US" b="1" dirty="0"/>
              <a:t>whether the measure has altered, or has the potential to alter, the conditions of competition between the services or service suppliers of one Member as compared with like services or like service suppliers of another country</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918" y="499533"/>
            <a:ext cx="8079581" cy="1658198"/>
          </a:xfrm>
        </p:spPr>
        <p:txBody>
          <a:bodyPr>
            <a:normAutofit/>
          </a:bodyPr>
          <a:lstStyle/>
          <a:p>
            <a:r>
              <a:rPr lang="en-US" b="1" dirty="0"/>
              <a:t>Exceptions to MFN under GATS</a:t>
            </a:r>
            <a:endParaRPr lang="en-US" b="1" dirty="0"/>
          </a:p>
        </p:txBody>
      </p:sp>
      <p:graphicFrame>
        <p:nvGraphicFramePr>
          <p:cNvPr id="5" name="Content Placeholder 2"/>
          <p:cNvGraphicFramePr>
            <a:graphicFrameLocks noGrp="1"/>
          </p:cNvGraphicFramePr>
          <p:nvPr>
            <p:ph idx="1"/>
          </p:nvPr>
        </p:nvGraphicFramePr>
        <p:xfrm>
          <a:off x="477678" y="1981200"/>
          <a:ext cx="8065294" cy="41148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p:cNvSpPr>
            <a:spLocks noGrp="1" noRot="1" noChangeAspect="1" noMove="1" noResize="1" noEditPoints="1" noAdjustHandles="1" noChangeArrowheads="1" noChangeShapeType="1" noTextEdit="1"/>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357759" y="480060"/>
            <a:ext cx="8428482" cy="5897880"/>
          </a:xfrm>
          <a:prstGeom prst="rect">
            <a:avLst/>
          </a:prstGeom>
          <a:solidFill>
            <a:srgbClr val="FFFFFF"/>
          </a:solidFill>
          <a:ln w="317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2918" y="387772"/>
            <a:ext cx="8079581" cy="1658198"/>
          </a:xfrm>
        </p:spPr>
        <p:txBody>
          <a:bodyPr>
            <a:normAutofit/>
          </a:bodyPr>
          <a:lstStyle/>
          <a:p>
            <a:r>
              <a:rPr lang="en-US" b="1" dirty="0"/>
              <a:t>Transparency</a:t>
            </a:r>
            <a:endParaRPr lang="en-US" b="1" dirty="0"/>
          </a:p>
        </p:txBody>
      </p:sp>
      <p:graphicFrame>
        <p:nvGraphicFramePr>
          <p:cNvPr id="7" name="Content Placeholder 2"/>
          <p:cNvGraphicFramePr>
            <a:graphicFrameLocks noGrp="1"/>
          </p:cNvGraphicFramePr>
          <p:nvPr>
            <p:ph idx="1"/>
          </p:nvPr>
        </p:nvGraphicFramePr>
        <p:xfrm>
          <a:off x="492918" y="1752600"/>
          <a:ext cx="8065294" cy="42672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sz="4100" b="1">
                <a:solidFill>
                  <a:srgbClr val="FFFFFF"/>
                </a:solidFill>
              </a:rPr>
              <a:t>Increasing Participation of Developing Countries</a:t>
            </a:r>
            <a:endParaRPr lang="en-US" sz="4100" b="1">
              <a:solidFill>
                <a:srgbClr val="FFFFFF"/>
              </a:solidFill>
            </a:endParaRPr>
          </a:p>
        </p:txBody>
      </p:sp>
      <p:sp>
        <p:nvSpPr>
          <p:cNvPr id="3" name="Content Placeholder 2"/>
          <p:cNvSpPr>
            <a:spLocks noGrp="1"/>
          </p:cNvSpPr>
          <p:nvPr>
            <p:ph idx="1"/>
          </p:nvPr>
        </p:nvSpPr>
        <p:spPr>
          <a:xfrm>
            <a:off x="482600" y="2973312"/>
            <a:ext cx="8056752" cy="3427487"/>
          </a:xfrm>
        </p:spPr>
        <p:txBody>
          <a:bodyPr>
            <a:noAutofit/>
          </a:bodyPr>
          <a:lstStyle/>
          <a:p>
            <a:pPr>
              <a:buFont typeface="Wingdings" panose="05000000000000000000" pitchFamily="2" charset="2"/>
              <a:buChar char="v"/>
            </a:pPr>
            <a:r>
              <a:rPr lang="en-US" sz="2000" dirty="0"/>
              <a:t> Article IV of the GATS recognizes the special needs of developing and especially LDCs</a:t>
            </a:r>
            <a:endParaRPr lang="en-US" sz="2000" dirty="0"/>
          </a:p>
          <a:p>
            <a:pPr>
              <a:buFont typeface="Wingdings" panose="05000000000000000000" pitchFamily="2" charset="2"/>
              <a:buChar char="v"/>
            </a:pPr>
            <a:r>
              <a:rPr lang="en-US" sz="2000" dirty="0"/>
              <a:t>The increasing participation of developing country Members in world services trade is to be facilitated through negotiated specific commitments, by different Members, in their Schedules, relating to: </a:t>
            </a:r>
            <a:endParaRPr lang="en-US" sz="2000" dirty="0"/>
          </a:p>
          <a:p>
            <a:pPr marL="514350" lvl="1" indent="-514350">
              <a:buFont typeface="+mj-lt"/>
              <a:buAutoNum type="romanLcPeriod"/>
            </a:pPr>
            <a:r>
              <a:rPr lang="en-US" sz="2000" dirty="0"/>
              <a:t>the strengthening of developing countries’ domestic services capacity, efficiency and competitiveness, including through access to technology;</a:t>
            </a:r>
            <a:endParaRPr lang="en-US" sz="2000" dirty="0"/>
          </a:p>
          <a:p>
            <a:pPr marL="514350" lvl="1" indent="-514350">
              <a:buFont typeface="+mj-lt"/>
              <a:buAutoNum type="romanLcPeriod"/>
            </a:pPr>
            <a:r>
              <a:rPr lang="en-US" sz="2000" dirty="0"/>
              <a:t>the improvement of developing countries’ access to distribution channels and information networks; and </a:t>
            </a:r>
            <a:endParaRPr lang="en-US" sz="2000" dirty="0"/>
          </a:p>
          <a:p>
            <a:pPr marL="514350" lvl="1" indent="-514350">
              <a:buFont typeface="+mj-lt"/>
              <a:buAutoNum type="romanLcPeriod"/>
            </a:pPr>
            <a:r>
              <a:rPr lang="en-US" sz="2000" dirty="0"/>
              <a:t>the liberalization of market access in sectors and modes of supply of export interest to developing countries</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1228130"/>
          </a:xfrm>
        </p:spPr>
        <p:txBody>
          <a:bodyPr>
            <a:normAutofit/>
          </a:bodyPr>
          <a:lstStyle/>
          <a:p>
            <a:r>
              <a:rPr lang="en-US">
                <a:solidFill>
                  <a:srgbClr val="FFFFFF"/>
                </a:solidFill>
              </a:rPr>
              <a:t>Domestic Regulation</a:t>
            </a:r>
            <a:endParaRPr lang="en-US">
              <a:solidFill>
                <a:srgbClr val="FFFFFF"/>
              </a:solidFill>
            </a:endParaRPr>
          </a:p>
        </p:txBody>
      </p:sp>
      <p:sp>
        <p:nvSpPr>
          <p:cNvPr id="3" name="Content Placeholder 2"/>
          <p:cNvSpPr>
            <a:spLocks noGrp="1"/>
          </p:cNvSpPr>
          <p:nvPr>
            <p:ph idx="1"/>
          </p:nvPr>
        </p:nvSpPr>
        <p:spPr>
          <a:xfrm>
            <a:off x="482600" y="2973312"/>
            <a:ext cx="8432800" cy="3351287"/>
          </a:xfrm>
        </p:spPr>
        <p:txBody>
          <a:bodyPr>
            <a:normAutofit lnSpcReduction="10000"/>
          </a:bodyPr>
          <a:lstStyle/>
          <a:p>
            <a:pPr>
              <a:buFont typeface="Wingdings" panose="05000000000000000000" pitchFamily="2" charset="2"/>
              <a:buChar char="v"/>
            </a:pPr>
            <a:r>
              <a:rPr lang="en-US" dirty="0"/>
              <a:t>It is specifically recognized in the Preamble to the GATS that Members have “the right to regulate, and to introduce new regulations, on the supply of services within their territories in order to meet national policy objectives”.</a:t>
            </a:r>
            <a:endParaRPr lang="en-US" dirty="0"/>
          </a:p>
          <a:p>
            <a:pPr>
              <a:buFont typeface="Wingdings" panose="05000000000000000000" pitchFamily="2" charset="2"/>
              <a:buChar char="v"/>
            </a:pPr>
            <a:r>
              <a:rPr lang="en-US" dirty="0"/>
              <a:t>Article VI sets out several general disciplines designed to protect the legitimate right of Members to regulate in order to meet certain public policy objectives while, at the same time, ensuring that measures relating to qualification requirements and procedures, technical standards and licensing requirements do not constitute unnecessary barriers to trade</a:t>
            </a:r>
            <a:endParaRPr lang="en-US" altLang="en-US" dirty="0"/>
          </a:p>
          <a:p>
            <a:pPr>
              <a:buFont typeface="Wingdings" panose="05000000000000000000" pitchFamily="2" charset="2"/>
              <a:buChar char="v"/>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918" y="499533"/>
            <a:ext cx="8079581" cy="1658198"/>
          </a:xfrm>
        </p:spPr>
        <p:txBody>
          <a:bodyPr>
            <a:normAutofit/>
          </a:bodyPr>
          <a:lstStyle/>
          <a:p>
            <a:r>
              <a:rPr lang="en-US" altLang="en-US" sz="3700" b="1" spc="0">
                <a:latin typeface="Palatino Linotype" panose="02040502050505030304"/>
              </a:rPr>
              <a:t>INTERNATIONAL PAYMENTS AND TRANSFERS</a:t>
            </a:r>
            <a:r>
              <a:rPr lang="en-US" altLang="en-US" sz="3700" spc="0">
                <a:latin typeface="Palatino Linotype" panose="02040502050505030304"/>
              </a:rPr>
              <a:t>  </a:t>
            </a:r>
            <a:r>
              <a:rPr lang="en-US" altLang="en-US" sz="3700" b="1" spc="0">
                <a:latin typeface="Palatino Linotype" panose="02040502050505030304"/>
              </a:rPr>
              <a:t>OBLIGATIONS</a:t>
            </a:r>
            <a:endParaRPr lang="en-US" sz="3700" b="1"/>
          </a:p>
        </p:txBody>
      </p:sp>
      <p:graphicFrame>
        <p:nvGraphicFramePr>
          <p:cNvPr id="5" name="Content Placeholder 2"/>
          <p:cNvGraphicFramePr>
            <a:graphicFrameLocks noGrp="1"/>
          </p:cNvGraphicFramePr>
          <p:nvPr>
            <p:ph idx="1"/>
          </p:nvPr>
        </p:nvGraphicFramePr>
        <p:xfrm>
          <a:off x="507206" y="2373549"/>
          <a:ext cx="8065294" cy="35992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918" y="499533"/>
            <a:ext cx="8079581" cy="1658198"/>
          </a:xfrm>
        </p:spPr>
        <p:txBody>
          <a:bodyPr>
            <a:normAutofit/>
          </a:bodyPr>
          <a:lstStyle/>
          <a:p>
            <a:r>
              <a:rPr lang="en-US" b="1" dirty="0"/>
              <a:t>GENERAL EXCEPTIONS</a:t>
            </a:r>
            <a:endParaRPr lang="en-US" b="1" dirty="0"/>
          </a:p>
        </p:txBody>
      </p:sp>
      <p:graphicFrame>
        <p:nvGraphicFramePr>
          <p:cNvPr id="12" name="Content Placeholder 2"/>
          <p:cNvGraphicFramePr>
            <a:graphicFrameLocks noGrp="1"/>
          </p:cNvGraphicFramePr>
          <p:nvPr>
            <p:ph idx="1"/>
          </p:nvPr>
        </p:nvGraphicFramePr>
        <p:xfrm>
          <a:off x="507206" y="1905000"/>
          <a:ext cx="8065294" cy="42672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919" y="499533"/>
            <a:ext cx="8079581" cy="719667"/>
          </a:xfrm>
        </p:spPr>
        <p:txBody>
          <a:bodyPr>
            <a:normAutofit fontScale="90000"/>
          </a:bodyPr>
          <a:lstStyle/>
          <a:p>
            <a:r>
              <a:rPr lang="en-ZA" b="1" dirty="0"/>
              <a:t>Summary</a:t>
            </a:r>
            <a:endParaRPr lang="en-ZA" b="1" dirty="0"/>
          </a:p>
        </p:txBody>
      </p:sp>
      <p:sp>
        <p:nvSpPr>
          <p:cNvPr id="3" name="Content Placeholder 2"/>
          <p:cNvSpPr>
            <a:spLocks noGrp="1"/>
          </p:cNvSpPr>
          <p:nvPr>
            <p:ph idx="1"/>
          </p:nvPr>
        </p:nvSpPr>
        <p:spPr>
          <a:xfrm>
            <a:off x="507206" y="1371601"/>
            <a:ext cx="8065294" cy="4986866"/>
          </a:xfrm>
        </p:spPr>
        <p:txBody>
          <a:bodyPr/>
          <a:lstStyle/>
          <a:p>
            <a:pPr algn="just">
              <a:buFont typeface="Courier New" panose="02070309020205020404" pitchFamily="49" charset="0"/>
              <a:buChar char="o"/>
            </a:pPr>
            <a:r>
              <a:rPr lang="en-ZA" dirty="0"/>
              <a:t>The scope of application of the GATS is very broad. The disciplines of GATS generally cover any service in any sector, except for services supplied in the exercise of governmental authority. Having said this, Members were permitted to exempt certain service sectors from the scope of the GATS by taking Annex II Exemptions in strict compliance with the provisions of Article II and that Annex.</a:t>
            </a:r>
            <a:endParaRPr lang="en-ZA" dirty="0"/>
          </a:p>
          <a:p>
            <a:pPr algn="just">
              <a:buFont typeface="Courier New" panose="02070309020205020404" pitchFamily="49" charset="0"/>
              <a:buChar char="o"/>
            </a:pPr>
            <a:r>
              <a:rPr lang="en-ZA" dirty="0"/>
              <a:t>“Trade in services” is defined as the supply of a service in one of the four enumerated Modes of Supply described in this Section. In any dispute settlement case, the Appellate Body has stipulated that the threshold question must always be examined as to whether there is a “measure affecting trade in services”. </a:t>
            </a:r>
            <a:endParaRPr lang="en-Z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919" y="499533"/>
            <a:ext cx="8079581" cy="719667"/>
          </a:xfrm>
        </p:spPr>
        <p:txBody>
          <a:bodyPr>
            <a:normAutofit fontScale="90000"/>
          </a:bodyPr>
          <a:lstStyle/>
          <a:p>
            <a:r>
              <a:rPr lang="en-ZA" b="1" dirty="0"/>
              <a:t>Summary</a:t>
            </a:r>
            <a:endParaRPr lang="en-ZA" b="1" dirty="0"/>
          </a:p>
        </p:txBody>
      </p:sp>
      <p:sp>
        <p:nvSpPr>
          <p:cNvPr id="3" name="Content Placeholder 2"/>
          <p:cNvSpPr>
            <a:spLocks noGrp="1"/>
          </p:cNvSpPr>
          <p:nvPr>
            <p:ph idx="1"/>
          </p:nvPr>
        </p:nvSpPr>
        <p:spPr>
          <a:xfrm>
            <a:off x="507206" y="1371601"/>
            <a:ext cx="8065294" cy="4986866"/>
          </a:xfrm>
        </p:spPr>
        <p:txBody>
          <a:bodyPr/>
          <a:lstStyle/>
          <a:p>
            <a:pPr algn="just">
              <a:buFont typeface="Courier New" panose="02070309020205020404" pitchFamily="49" charset="0"/>
              <a:buChar char="o"/>
            </a:pPr>
            <a:r>
              <a:rPr lang="en-ZA" dirty="0"/>
              <a:t> As part of that inquiry, two key legal issues must be examined to determine whether a specific measure is one affecting trade in services. They are: </a:t>
            </a:r>
            <a:endParaRPr lang="en-ZA" dirty="0"/>
          </a:p>
          <a:p>
            <a:pPr marL="0" lvl="2" indent="0" algn="just">
              <a:buNone/>
            </a:pPr>
            <a:r>
              <a:rPr lang="en-ZA" dirty="0"/>
              <a:t>	(1) whether a service is supplied through one of the modes of supply 	listed in Article I:2; and </a:t>
            </a:r>
            <a:endParaRPr lang="en-ZA" dirty="0"/>
          </a:p>
          <a:p>
            <a:pPr marL="0" lvl="2" indent="0" algn="just">
              <a:buNone/>
            </a:pPr>
            <a:r>
              <a:rPr lang="en-ZA" dirty="0"/>
              <a:t>	(2) whether the measure in question affects trade in services</a:t>
            </a:r>
            <a:endParaRPr lang="en-ZA" dirty="0"/>
          </a:p>
          <a:p>
            <a:pPr lvl="2" algn="just">
              <a:buFont typeface="Courier New" panose="02070309020205020404" pitchFamily="49" charset="0"/>
              <a:buChar char="o"/>
            </a:pPr>
            <a:r>
              <a:rPr lang="en-ZA" sz="2400" i="0" dirty="0"/>
              <a:t>These steps must be followed in each case to determine whether or not the disciplines of the GATS apply to the measure at issue before examining the specific claims in the case.</a:t>
            </a:r>
            <a:endParaRPr lang="en-ZA" sz="2400" i="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endParaRPr lang="en-US" dirty="0"/>
          </a:p>
        </p:txBody>
      </p:sp>
      <p:sp>
        <p:nvSpPr>
          <p:cNvPr id="3" name="Content Placeholder 2"/>
          <p:cNvSpPr>
            <a:spLocks noGrp="1"/>
          </p:cNvSpPr>
          <p:nvPr>
            <p:ph idx="1"/>
          </p:nvPr>
        </p:nvSpPr>
        <p:spPr>
          <a:xfrm>
            <a:off x="838200" y="1981200"/>
            <a:ext cx="7772400" cy="4038600"/>
          </a:xfrm>
        </p:spPr>
        <p:txBody>
          <a:bodyPr>
            <a:normAutofit/>
          </a:bodyPr>
          <a:lstStyle/>
          <a:p>
            <a:pPr>
              <a:buFont typeface="Wingdings" panose="05000000000000000000" pitchFamily="2" charset="2"/>
              <a:buChar char="q"/>
            </a:pPr>
            <a:r>
              <a:rPr lang="en-US" sz="3200" dirty="0"/>
              <a:t>To understand the building blocks of the GATS</a:t>
            </a:r>
            <a:endParaRPr lang="en-US" sz="3200" dirty="0"/>
          </a:p>
          <a:p>
            <a:pPr>
              <a:buFont typeface="Wingdings" panose="05000000000000000000" pitchFamily="2" charset="2"/>
              <a:buChar char="q"/>
            </a:pPr>
            <a:r>
              <a:rPr lang="en-US" sz="3200" dirty="0"/>
              <a:t>To evaluate whether a measure is covered by the GATS; </a:t>
            </a:r>
            <a:endParaRPr lang="en-US" sz="3200" dirty="0"/>
          </a:p>
          <a:p>
            <a:pPr>
              <a:buFont typeface="Wingdings" panose="05000000000000000000" pitchFamily="2" charset="2"/>
              <a:buChar char="q"/>
            </a:pPr>
            <a:r>
              <a:rPr lang="en-US" sz="3200" dirty="0"/>
              <a:t>To identify each of the four modes of supply of services; </a:t>
            </a:r>
            <a:endParaRPr lang="en-US" sz="3200" dirty="0"/>
          </a:p>
          <a:p>
            <a:pPr>
              <a:buFont typeface="Wingdings" panose="05000000000000000000" pitchFamily="2" charset="2"/>
              <a:buChar char="q"/>
            </a:pPr>
            <a:r>
              <a:rPr lang="en-US" sz="3200" dirty="0"/>
              <a:t>To explain the different obligations under the GATS</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47105"/>
          <p:cNvSpPr>
            <a:spLocks noGrp="1"/>
          </p:cNvSpPr>
          <p:nvPr>
            <p:ph type="title"/>
          </p:nvPr>
        </p:nvSpPr>
        <p:spPr>
          <a:xfrm>
            <a:off x="764124" y="624110"/>
            <a:ext cx="7922676" cy="1280890"/>
          </a:xfrm>
        </p:spPr>
        <p:txBody>
          <a:bodyPr lIns="92075" tIns="46038" rIns="92075" bIns="46038" anchor="ctr">
            <a:normAutofit fontScale="90000"/>
          </a:bodyPr>
          <a:lstStyle/>
          <a:p>
            <a:r>
              <a:rPr lang="en-GB" altLang="x-none" dirty="0">
                <a:cs typeface="Times New Roman" panose="02020603050405020304" pitchFamily="18" charset="0"/>
              </a:rPr>
              <a:t>EXISTING MULTILATERAL DISCIPLINES ON TRADE IN SERVICES</a:t>
            </a:r>
            <a:r>
              <a:rPr lang="en-GB" altLang="x-none" dirty="0"/>
              <a:t> </a:t>
            </a:r>
            <a:endParaRPr lang="en-GB" altLang="x-none" dirty="0"/>
          </a:p>
        </p:txBody>
      </p:sp>
      <p:sp>
        <p:nvSpPr>
          <p:cNvPr id="47107" name="Text Box 47106"/>
          <p:cNvSpPr txBox="1"/>
          <p:nvPr/>
        </p:nvSpPr>
        <p:spPr>
          <a:xfrm>
            <a:off x="1066800" y="4724400"/>
            <a:ext cx="7102475" cy="1382713"/>
          </a:xfrm>
          <a:prstGeom prst="rect">
            <a:avLst/>
          </a:prstGeom>
          <a:noFill/>
          <a:ln w="9525" cap="flat" cmpd="sng">
            <a:solidFill>
              <a:schemeClr val="hlink"/>
            </a:solidFill>
            <a:prstDash val="solid"/>
            <a:miter/>
            <a:headEnd type="none" w="med" len="med"/>
            <a:tailEnd type="none" w="med" len="med"/>
          </a:ln>
        </p:spPr>
        <p:txBody>
          <a:bodyPr>
            <a:spAutoFit/>
          </a:bodyPr>
          <a:lstStyle/>
          <a:p>
            <a:pPr algn="ctr" fontAlgn="base">
              <a:spcBef>
                <a:spcPct val="0"/>
              </a:spcBef>
              <a:spcAft>
                <a:spcPct val="0"/>
              </a:spcAft>
            </a:pPr>
            <a:r>
              <a:rPr lang="en-GB" altLang="x-none" sz="2800" dirty="0">
                <a:solidFill>
                  <a:srgbClr val="0070C0"/>
                </a:solidFill>
                <a:latin typeface="Tahoma" panose="020B0604030504040204" pitchFamily="34" charset="0"/>
                <a:ea typeface="Tahoma" panose="020B0604030504040204" pitchFamily="34" charset="0"/>
              </a:rPr>
              <a:t>First agreement of multilateral and </a:t>
            </a:r>
            <a:br>
              <a:rPr lang="en-GB" altLang="x-none" sz="2800" dirty="0">
                <a:solidFill>
                  <a:srgbClr val="0070C0"/>
                </a:solidFill>
                <a:latin typeface="Tahoma" panose="020B0604030504040204" pitchFamily="34" charset="0"/>
                <a:ea typeface="Tahoma" panose="020B0604030504040204" pitchFamily="34" charset="0"/>
              </a:rPr>
            </a:br>
            <a:r>
              <a:rPr lang="en-GB" altLang="x-none" sz="2800" dirty="0">
                <a:solidFill>
                  <a:srgbClr val="0070C0"/>
                </a:solidFill>
                <a:latin typeface="Tahoma" panose="020B0604030504040204" pitchFamily="34" charset="0"/>
                <a:ea typeface="Tahoma" panose="020B0604030504040204" pitchFamily="34" charset="0"/>
              </a:rPr>
              <a:t>legally-enforceable rules aimed at </a:t>
            </a:r>
            <a:br>
              <a:rPr lang="en-GB" altLang="x-none" sz="2800" dirty="0">
                <a:solidFill>
                  <a:srgbClr val="0070C0"/>
                </a:solidFill>
                <a:latin typeface="Tahoma" panose="020B0604030504040204" pitchFamily="34" charset="0"/>
                <a:ea typeface="Tahoma" panose="020B0604030504040204" pitchFamily="34" charset="0"/>
              </a:rPr>
            </a:br>
            <a:r>
              <a:rPr lang="en-GB" altLang="x-none" sz="2800" dirty="0">
                <a:solidFill>
                  <a:srgbClr val="0070C0"/>
                </a:solidFill>
                <a:latin typeface="Tahoma" panose="020B0604030504040204" pitchFamily="34" charset="0"/>
                <a:ea typeface="Tahoma" panose="020B0604030504040204" pitchFamily="34" charset="0"/>
              </a:rPr>
              <a:t>the liberalisation of trade in services</a:t>
            </a:r>
            <a:r>
              <a:rPr lang="en-GB" altLang="x-none" sz="2800" dirty="0">
                <a:solidFill>
                  <a:srgbClr val="FFFFFF"/>
                </a:solidFill>
                <a:latin typeface="Tahoma" panose="020B0604030504040204" pitchFamily="34" charset="0"/>
                <a:ea typeface="Tahoma" panose="020B0604030504040204" pitchFamily="34" charset="0"/>
              </a:rPr>
              <a:t>.</a:t>
            </a:r>
            <a:r>
              <a:rPr lang="en-GB" altLang="x-none" sz="2800" dirty="0">
                <a:solidFill>
                  <a:srgbClr val="FFFFFF"/>
                </a:solidFill>
              </a:rPr>
              <a:t> </a:t>
            </a:r>
            <a:endParaRPr lang="en-GB" altLang="x-none" sz="2800" dirty="0">
              <a:solidFill>
                <a:srgbClr val="FFFFFF"/>
              </a:solidFill>
            </a:endParaRPr>
          </a:p>
        </p:txBody>
      </p:sp>
      <p:sp>
        <p:nvSpPr>
          <p:cNvPr id="47108" name="Text Box 47107"/>
          <p:cNvSpPr txBox="1"/>
          <p:nvPr/>
        </p:nvSpPr>
        <p:spPr>
          <a:xfrm>
            <a:off x="2128838" y="1905000"/>
            <a:ext cx="4597400" cy="1563688"/>
          </a:xfrm>
          <a:prstGeom prst="rect">
            <a:avLst/>
          </a:prstGeom>
          <a:noFill/>
          <a:ln w="9525" cap="flat" cmpd="sng">
            <a:solidFill>
              <a:schemeClr val="hlink"/>
            </a:solidFill>
            <a:prstDash val="solid"/>
            <a:miter/>
            <a:headEnd type="none" w="med" len="med"/>
            <a:tailEnd type="none" w="med" len="med"/>
          </a:ln>
        </p:spPr>
        <p:txBody>
          <a:bodyPr wrap="none" anchor="t">
            <a:spAutoFit/>
          </a:bodyPr>
          <a:lstStyle/>
          <a:p>
            <a:pPr algn="ctr" fontAlgn="base">
              <a:spcBef>
                <a:spcPct val="0"/>
              </a:spcBef>
              <a:spcAft>
                <a:spcPct val="0"/>
              </a:spcAft>
            </a:pPr>
            <a:r>
              <a:rPr lang="en-GB" altLang="x-none" sz="3200" dirty="0">
                <a:solidFill>
                  <a:srgbClr val="0070C0"/>
                </a:solidFill>
                <a:latin typeface="Tahoma" panose="020B0604030504040204" pitchFamily="34" charset="0"/>
              </a:rPr>
              <a:t>The General Agreement </a:t>
            </a:r>
            <a:br>
              <a:rPr lang="en-GB" altLang="x-none" sz="3200" dirty="0">
                <a:solidFill>
                  <a:srgbClr val="0070C0"/>
                </a:solidFill>
                <a:latin typeface="Tahoma" panose="020B0604030504040204" pitchFamily="34" charset="0"/>
              </a:rPr>
            </a:br>
            <a:r>
              <a:rPr lang="en-GB" altLang="x-none" sz="3200" dirty="0">
                <a:solidFill>
                  <a:srgbClr val="0070C0"/>
                </a:solidFill>
                <a:latin typeface="Tahoma" panose="020B0604030504040204" pitchFamily="34" charset="0"/>
              </a:rPr>
              <a:t>on Trade in Services </a:t>
            </a:r>
            <a:br>
              <a:rPr lang="en-GB" altLang="x-none" sz="3200" dirty="0">
                <a:solidFill>
                  <a:srgbClr val="0070C0"/>
                </a:solidFill>
                <a:latin typeface="Tahoma" panose="020B0604030504040204" pitchFamily="34" charset="0"/>
              </a:rPr>
            </a:br>
            <a:r>
              <a:rPr lang="en-GB" altLang="x-none" sz="3200" dirty="0">
                <a:solidFill>
                  <a:srgbClr val="0070C0"/>
                </a:solidFill>
                <a:latin typeface="Tahoma" panose="020B0604030504040204" pitchFamily="34" charset="0"/>
              </a:rPr>
              <a:t>(</a:t>
            </a:r>
            <a:r>
              <a:rPr lang="en-GB" altLang="x-none" sz="3200" b="1" dirty="0">
                <a:solidFill>
                  <a:srgbClr val="0070C0"/>
                </a:solidFill>
                <a:latin typeface="Tahoma" panose="020B0604030504040204" pitchFamily="34" charset="0"/>
              </a:rPr>
              <a:t>GATS</a:t>
            </a:r>
            <a:r>
              <a:rPr lang="en-GB" altLang="x-none" sz="3200" dirty="0">
                <a:solidFill>
                  <a:srgbClr val="0070C0"/>
                </a:solidFill>
                <a:latin typeface="Tahoma" panose="020B0604030504040204" pitchFamily="34" charset="0"/>
              </a:rPr>
              <a:t>)</a:t>
            </a:r>
            <a:endParaRPr lang="en-GB" altLang="x-none" sz="3200" dirty="0">
              <a:solidFill>
                <a:srgbClr val="0070C0"/>
              </a:solidFill>
              <a:latin typeface="Tahoma" panose="020B0604030504040204" pitchFamily="34" charset="0"/>
            </a:endParaRPr>
          </a:p>
        </p:txBody>
      </p:sp>
      <p:sp>
        <p:nvSpPr>
          <p:cNvPr id="47109" name="Down Arrow 47108"/>
          <p:cNvSpPr/>
          <p:nvPr/>
        </p:nvSpPr>
        <p:spPr>
          <a:xfrm>
            <a:off x="3886200" y="3657600"/>
            <a:ext cx="990600" cy="914400"/>
          </a:xfrm>
          <a:prstGeom prst="downArrow">
            <a:avLst>
              <a:gd name="adj1" fmla="val 50000"/>
              <a:gd name="adj2" fmla="val 25000"/>
            </a:avLst>
          </a:prstGeom>
          <a:solidFill>
            <a:schemeClr val="accent1"/>
          </a:solidFill>
          <a:ln w="9525" cap="flat" cmpd="sng">
            <a:solidFill>
              <a:schemeClr val="tx1"/>
            </a:solidFill>
            <a:prstDash val="solid"/>
            <a:miter/>
            <a:headEnd type="none" w="med" len="med"/>
            <a:tailEnd type="none" w="med" len="med"/>
          </a:ln>
        </p:spPr>
        <p:txBody>
          <a:bodyPr/>
          <a:lstStyle/>
          <a:p>
            <a:pPr fontAlgn="base">
              <a:spcBef>
                <a:spcPct val="0"/>
              </a:spcBef>
              <a:spcAft>
                <a:spcPct val="0"/>
              </a:spcAft>
            </a:pPr>
            <a:endParaRPr lang="en-US" sz="240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nvSpPr>
        <p:spPr>
          <a:xfrm>
            <a:off x="0" y="4572000"/>
            <a:ext cx="9144000" cy="228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2918" y="4772508"/>
            <a:ext cx="8079581" cy="1658198"/>
          </a:xfrm>
        </p:spPr>
        <p:txBody>
          <a:bodyPr>
            <a:normAutofit/>
          </a:bodyPr>
          <a:lstStyle/>
          <a:p>
            <a:pPr lvl="0">
              <a:defRPr/>
            </a:pPr>
            <a:r>
              <a:rPr lang="en-US" altLang="en-US" sz="3700" spc="0" dirty="0">
                <a:solidFill>
                  <a:srgbClr val="FFFFFF"/>
                </a:solidFill>
                <a:effectLst>
                  <a:outerShdw blurRad="63500" dist="38100" dir="5400000" algn="t" rotWithShape="0">
                    <a:prstClr val="black">
                      <a:alpha val="25000"/>
                    </a:prstClr>
                  </a:outerShdw>
                </a:effectLst>
                <a:latin typeface="Palatino Linotype" panose="02040502050505030304"/>
              </a:rPr>
              <a:t>GATS - SCOPE AND DEFINITION</a:t>
            </a:r>
            <a:br>
              <a:rPr lang="en-US" altLang="en-US" sz="3700" spc="0" dirty="0">
                <a:solidFill>
                  <a:srgbClr val="FFFFFF"/>
                </a:solidFill>
                <a:effectLst>
                  <a:outerShdw blurRad="63500" dist="38100" dir="5400000" algn="t" rotWithShape="0">
                    <a:prstClr val="black">
                      <a:alpha val="25000"/>
                    </a:prstClr>
                  </a:outerShdw>
                </a:effectLst>
                <a:latin typeface="Palatino Linotype" panose="02040502050505030304"/>
              </a:rPr>
            </a:br>
            <a:endParaRPr lang="en-US" sz="3700" dirty="0">
              <a:solidFill>
                <a:srgbClr val="FFFFFF"/>
              </a:solidFill>
            </a:endParaRPr>
          </a:p>
        </p:txBody>
      </p:sp>
      <p:graphicFrame>
        <p:nvGraphicFramePr>
          <p:cNvPr id="7" name="Content Placeholder 2"/>
          <p:cNvGraphicFramePr>
            <a:graphicFrameLocks noGrp="1"/>
          </p:cNvGraphicFramePr>
          <p:nvPr>
            <p:ph idx="1"/>
          </p:nvPr>
        </p:nvGraphicFramePr>
        <p:xfrm>
          <a:off x="507206" y="643468"/>
          <a:ext cx="8154193" cy="35012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482600" y="643467"/>
            <a:ext cx="8178799" cy="1989682"/>
          </a:xfrm>
          <a:prstGeom prst="rect">
            <a:avLst/>
          </a:prstGeom>
          <a:solidFill>
            <a:schemeClr val="accent1"/>
          </a:solidFill>
          <a:ln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604646" y="806204"/>
            <a:ext cx="7934706" cy="1664208"/>
          </a:xfrm>
          <a:prstGeom prst="rect">
            <a:avLst/>
          </a:prstGeom>
          <a:noFill/>
          <a:ln cap="sq">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03884" y="1059736"/>
            <a:ext cx="7530175" cy="921464"/>
          </a:xfrm>
        </p:spPr>
        <p:txBody>
          <a:bodyPr>
            <a:normAutofit/>
          </a:bodyPr>
          <a:lstStyle/>
          <a:p>
            <a:r>
              <a:rPr lang="en-US">
                <a:solidFill>
                  <a:srgbClr val="FFFFFF"/>
                </a:solidFill>
              </a:rPr>
              <a:t>Trade in Services</a:t>
            </a:r>
            <a:endParaRPr lang="en-US">
              <a:solidFill>
                <a:srgbClr val="FFFFFF"/>
              </a:solidFill>
            </a:endParaRPr>
          </a:p>
        </p:txBody>
      </p:sp>
      <p:sp>
        <p:nvSpPr>
          <p:cNvPr id="3" name="Content Placeholder 2"/>
          <p:cNvSpPr>
            <a:spLocks noGrp="1"/>
          </p:cNvSpPr>
          <p:nvPr>
            <p:ph idx="1"/>
          </p:nvPr>
        </p:nvSpPr>
        <p:spPr>
          <a:xfrm>
            <a:off x="803884" y="2723944"/>
            <a:ext cx="7735468" cy="3829255"/>
          </a:xfrm>
        </p:spPr>
        <p:txBody>
          <a:bodyPr>
            <a:normAutofit fontScale="92500" lnSpcReduction="20000"/>
          </a:bodyPr>
          <a:lstStyle/>
          <a:p>
            <a:pPr algn="just">
              <a:buFont typeface="Wingdings" panose="05000000000000000000" pitchFamily="2" charset="2"/>
              <a:buChar char="v"/>
            </a:pPr>
            <a:r>
              <a:rPr lang="en-US" sz="2200" dirty="0">
                <a:ea typeface="Batang" panose="02030600000101010101" pitchFamily="18" charset="-127"/>
              </a:rPr>
              <a:t>The GATS, in and of itself, does not provide a precise meaning to the phrase “measures by Members affecting trade in services”.</a:t>
            </a:r>
            <a:endParaRPr lang="en-US" sz="2200" dirty="0">
              <a:ea typeface="Batang" panose="02030600000101010101" pitchFamily="18" charset="-127"/>
            </a:endParaRPr>
          </a:p>
          <a:p>
            <a:pPr algn="just">
              <a:buFont typeface="Wingdings" panose="05000000000000000000" pitchFamily="2" charset="2"/>
              <a:buChar char="v"/>
            </a:pPr>
            <a:r>
              <a:rPr lang="en-US" sz="2200" dirty="0">
                <a:ea typeface="Batang" panose="02030600000101010101" pitchFamily="18" charset="-127"/>
              </a:rPr>
              <a:t>It only provides a list of certain types of measures that will be considered as coming within the meaning of that phrase. </a:t>
            </a:r>
            <a:endParaRPr lang="en-US" sz="2200" dirty="0">
              <a:ea typeface="Batang" panose="02030600000101010101" pitchFamily="18" charset="-127"/>
            </a:endParaRPr>
          </a:p>
          <a:p>
            <a:pPr algn="just">
              <a:buFont typeface="Wingdings" panose="05000000000000000000" pitchFamily="2" charset="2"/>
              <a:buChar char="v"/>
            </a:pPr>
            <a:r>
              <a:rPr lang="en-US" sz="2200" dirty="0">
                <a:ea typeface="Batang" panose="02030600000101010101" pitchFamily="18" charset="-127"/>
              </a:rPr>
              <a:t>Article I:3(a) of the GATS defines the expression “measures by Members” very broadly. </a:t>
            </a:r>
            <a:endParaRPr lang="en-US" sz="2200" dirty="0">
              <a:ea typeface="Batang" panose="02030600000101010101" pitchFamily="18" charset="-127"/>
            </a:endParaRPr>
          </a:p>
          <a:p>
            <a:pPr lvl="1" algn="just"/>
            <a:r>
              <a:rPr lang="en-US" sz="2200" dirty="0">
                <a:ea typeface="Batang" panose="02030600000101010101" pitchFamily="18" charset="-127"/>
              </a:rPr>
              <a:t>“measure” means any measure by a Member, whether in the  form of a law, regulation, rule, procedure, decision, administrative action, or any other form;</a:t>
            </a:r>
            <a:endParaRPr lang="en-US" sz="2200" dirty="0">
              <a:ea typeface="Batang" panose="02030600000101010101" pitchFamily="18" charset="-127"/>
            </a:endParaRPr>
          </a:p>
          <a:p>
            <a:pPr algn="just"/>
            <a:r>
              <a:rPr lang="en-US" sz="2200" dirty="0">
                <a:ea typeface="Batang" panose="02030600000101010101" pitchFamily="18" charset="-127"/>
              </a:rPr>
              <a:t>Note: it gives some examples under Article XXVIII of the types of measures that would come within the scope of the GATS, but it is not an exclusive list. </a:t>
            </a:r>
            <a:endParaRPr lang="en-US" sz="2200" dirty="0">
              <a:ea typeface="Batang" panose="02030600000101010101" pitchFamily="18" charset="-127"/>
            </a:endParaRPr>
          </a:p>
          <a:p>
            <a:pPr algn="just"/>
            <a:r>
              <a:rPr lang="en-US" sz="2200" dirty="0">
                <a:ea typeface="Batang" panose="02030600000101010101" pitchFamily="18" charset="-127"/>
              </a:rPr>
              <a:t>Article I:2 of the GATS defines the concept of “trade in services” as “the supply of a service” within one of four defined “modes of supply”</a:t>
            </a:r>
            <a:endParaRPr lang="en-US" sz="2200" dirty="0">
              <a:ea typeface="Batang" panose="02030600000101010101" pitchFamily="18" charset="-127"/>
            </a:endParaRPr>
          </a:p>
          <a:p>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p:cNvSpPr>
            <a:spLocks noGrp="1" noRot="1" noChangeAspect="1" noMove="1" noResize="1" noEditPoints="1" noAdjustHandles="1" noChangeArrowheads="1" noChangeShapeType="1" noTextEdit="1"/>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0" y="0"/>
            <a:ext cx="3044310"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2918" y="996624"/>
            <a:ext cx="2295699" cy="4879788"/>
          </a:xfrm>
        </p:spPr>
        <p:txBody>
          <a:bodyPr>
            <a:normAutofit/>
          </a:bodyPr>
          <a:lstStyle/>
          <a:p>
            <a:r>
              <a:rPr lang="en-US" sz="3800">
                <a:solidFill>
                  <a:srgbClr val="FFFFFF"/>
                </a:solidFill>
              </a:rPr>
              <a:t>Modes of Supply  </a:t>
            </a:r>
            <a:endParaRPr lang="en-US" sz="3800">
              <a:solidFill>
                <a:srgbClr val="FFFFFF"/>
              </a:solidFill>
            </a:endParaRPr>
          </a:p>
        </p:txBody>
      </p:sp>
      <p:sp>
        <p:nvSpPr>
          <p:cNvPr id="12" name="Rectangle 11"/>
          <p:cNvSpPr>
            <a:spLocks noGrp="1" noRot="1" noChangeAspect="1" noMove="1" noResize="1" noEditPoints="1" noAdjustHandles="1" noChangeArrowheads="1" noChangeShapeType="1" noTextEdit="1"/>
          </p:cNvSpPr>
          <p:nvPr/>
        </p:nvSpPr>
        <p:spPr>
          <a:xfrm>
            <a:off x="0" y="0"/>
            <a:ext cx="241299" cy="6858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526910" y="996625"/>
            <a:ext cx="5045875" cy="5251775"/>
          </a:xfrm>
        </p:spPr>
        <p:txBody>
          <a:bodyPr anchor="ctr">
            <a:normAutofit/>
          </a:bodyPr>
          <a:lstStyle/>
          <a:p>
            <a:pPr marL="457200" lvl="0" indent="-457200">
              <a:spcBef>
                <a:spcPct val="20000"/>
              </a:spcBef>
              <a:buClrTx/>
              <a:buSzTx/>
              <a:buFont typeface="+mj-lt"/>
              <a:buAutoNum type="arabicPeriod"/>
            </a:pPr>
            <a:r>
              <a:rPr lang="en-US" altLang="en-US" sz="1900" b="1" dirty="0">
                <a:solidFill>
                  <a:schemeClr val="tx1"/>
                </a:solidFill>
                <a:latin typeface="Century Gothic" panose="020B0502020202020204"/>
              </a:rPr>
              <a:t>Cross-border supply</a:t>
            </a:r>
            <a:r>
              <a:rPr lang="en-US" altLang="en-US" sz="1900" dirty="0">
                <a:solidFill>
                  <a:schemeClr val="tx1"/>
                </a:solidFill>
                <a:latin typeface="Century Gothic" panose="020B0502020202020204"/>
              </a:rPr>
              <a:t>: - mode 1- services supplied from one country to another (e.g. international telephone calls), </a:t>
            </a:r>
            <a:endParaRPr lang="en-US" altLang="en-US" sz="1900" dirty="0">
              <a:solidFill>
                <a:schemeClr val="tx1"/>
              </a:solidFill>
              <a:latin typeface="Century Gothic" panose="020B0502020202020204"/>
            </a:endParaRPr>
          </a:p>
          <a:p>
            <a:pPr marL="457200" lvl="0" indent="-457200">
              <a:spcBef>
                <a:spcPct val="20000"/>
              </a:spcBef>
              <a:buClrTx/>
              <a:buSzTx/>
              <a:buFont typeface="+mj-lt"/>
              <a:buAutoNum type="arabicPeriod"/>
            </a:pPr>
            <a:r>
              <a:rPr lang="en-US" altLang="en-US" sz="1900" b="1" dirty="0">
                <a:solidFill>
                  <a:schemeClr val="tx1"/>
                </a:solidFill>
                <a:latin typeface="Century Gothic" panose="020B0502020202020204"/>
              </a:rPr>
              <a:t>Consumption abroad</a:t>
            </a:r>
            <a:r>
              <a:rPr lang="en-US" altLang="en-US" sz="1900" dirty="0">
                <a:solidFill>
                  <a:schemeClr val="tx1"/>
                </a:solidFill>
                <a:latin typeface="Century Gothic" panose="020B0502020202020204"/>
              </a:rPr>
              <a:t> : mode 2: consumers or firms making use of a service in another country (e.g. tourism), </a:t>
            </a:r>
            <a:endParaRPr lang="en-US" altLang="en-US" sz="1900" dirty="0">
              <a:solidFill>
                <a:schemeClr val="tx1"/>
              </a:solidFill>
              <a:latin typeface="Century Gothic" panose="020B0502020202020204"/>
            </a:endParaRPr>
          </a:p>
          <a:p>
            <a:pPr marL="457200" lvl="0" indent="-457200">
              <a:spcBef>
                <a:spcPct val="20000"/>
              </a:spcBef>
              <a:buClrTx/>
              <a:buSzTx/>
              <a:buFont typeface="+mj-lt"/>
              <a:buAutoNum type="arabicPeriod"/>
            </a:pPr>
            <a:r>
              <a:rPr lang="en-US" altLang="en-US" sz="1900" b="1" dirty="0">
                <a:solidFill>
                  <a:schemeClr val="tx1"/>
                </a:solidFill>
                <a:latin typeface="Century Gothic" panose="020B0502020202020204"/>
              </a:rPr>
              <a:t>Commercial presence</a:t>
            </a:r>
            <a:r>
              <a:rPr lang="en-US" altLang="en-US" sz="1900" dirty="0">
                <a:solidFill>
                  <a:schemeClr val="tx1"/>
                </a:solidFill>
                <a:latin typeface="Century Gothic" panose="020B0502020202020204"/>
              </a:rPr>
              <a:t>” (“mode 3”):</a:t>
            </a:r>
            <a:br>
              <a:rPr lang="en-US" altLang="en-US" sz="1900" dirty="0">
                <a:solidFill>
                  <a:schemeClr val="tx1"/>
                </a:solidFill>
                <a:latin typeface="Century Gothic" panose="020B0502020202020204"/>
              </a:rPr>
            </a:br>
            <a:r>
              <a:rPr lang="en-US" altLang="en-US" sz="1900" dirty="0">
                <a:solidFill>
                  <a:schemeClr val="tx1"/>
                </a:solidFill>
                <a:latin typeface="Century Gothic" panose="020B0502020202020204"/>
              </a:rPr>
              <a:t>a foreign company setting up subsidiaries or branches to provide services in another country (e.g. foreign banks)</a:t>
            </a:r>
            <a:endParaRPr lang="en-US" altLang="en-US" sz="1900" dirty="0">
              <a:solidFill>
                <a:schemeClr val="tx1"/>
              </a:solidFill>
              <a:latin typeface="Century Gothic" panose="020B0502020202020204"/>
            </a:endParaRPr>
          </a:p>
          <a:p>
            <a:pPr marL="457200" lvl="0" indent="-457200">
              <a:spcBef>
                <a:spcPct val="20000"/>
              </a:spcBef>
              <a:buClrTx/>
              <a:buSzTx/>
              <a:buFont typeface="+mj-lt"/>
              <a:buAutoNum type="arabicPeriod"/>
            </a:pPr>
            <a:r>
              <a:rPr lang="en-US" altLang="en-US" sz="1900" b="1" dirty="0">
                <a:solidFill>
                  <a:schemeClr val="tx1"/>
                </a:solidFill>
                <a:latin typeface="Century Gothic" panose="020B0502020202020204"/>
              </a:rPr>
              <a:t>Presence of natural persons</a:t>
            </a:r>
            <a:r>
              <a:rPr lang="en-US" altLang="en-US" sz="1900" dirty="0">
                <a:solidFill>
                  <a:schemeClr val="tx1"/>
                </a:solidFill>
                <a:latin typeface="Century Gothic" panose="020B0502020202020204"/>
              </a:rPr>
              <a:t>” (“mode 4”) individuals travelling from their own country to supply services in another (e.g. Teachers or consultants)</a:t>
            </a:r>
            <a:endParaRPr lang="en-US" altLang="en-US" sz="1900" dirty="0">
              <a:solidFill>
                <a:schemeClr val="tx1"/>
              </a:solidFill>
              <a:latin typeface="Century Gothic" panose="020B0502020202020204"/>
            </a:endParaRPr>
          </a:p>
          <a:p>
            <a:endParaRPr lang="en-US" sz="19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Affecting Trade in Services</a:t>
            </a:r>
            <a:endParaRPr lang="en-US" dirty="0">
              <a:solidFill>
                <a:schemeClr val="accent1"/>
              </a:solidFill>
            </a:endParaRPr>
          </a:p>
        </p:txBody>
      </p:sp>
      <p:sp>
        <p:nvSpPr>
          <p:cNvPr id="3" name="Content Placeholder 2"/>
          <p:cNvSpPr>
            <a:spLocks noGrp="1"/>
          </p:cNvSpPr>
          <p:nvPr>
            <p:ph idx="1"/>
          </p:nvPr>
        </p:nvSpPr>
        <p:spPr>
          <a:xfrm>
            <a:off x="507206" y="1993393"/>
            <a:ext cx="8065294" cy="4255007"/>
          </a:xfrm>
        </p:spPr>
        <p:txBody>
          <a:bodyPr>
            <a:normAutofit/>
          </a:bodyPr>
          <a:lstStyle/>
          <a:p>
            <a:r>
              <a:rPr lang="en-US" dirty="0"/>
              <a:t>In</a:t>
            </a:r>
            <a:r>
              <a:rPr lang="en-US" i="1" dirty="0"/>
              <a:t> Canada – Autos</a:t>
            </a:r>
            <a:r>
              <a:rPr lang="en-US" dirty="0"/>
              <a:t>, the AB stated that “two key issues must be examined to determine whether a measure is one ‘affecting trade in services’”:</a:t>
            </a:r>
            <a:endParaRPr lang="en-US" dirty="0"/>
          </a:p>
          <a:p>
            <a:pPr marL="514350" lvl="1" indent="-514350">
              <a:buFont typeface="+mj-lt"/>
              <a:buAutoNum type="romanLcPeriod"/>
            </a:pPr>
            <a:r>
              <a:rPr lang="en-US" dirty="0"/>
              <a:t>whether a service is supplied through one of the modes of supply listed in Article I:2; and</a:t>
            </a:r>
            <a:endParaRPr lang="en-US" dirty="0"/>
          </a:p>
          <a:p>
            <a:pPr marL="514350" lvl="1" indent="-514350">
              <a:buFont typeface="+mj-lt"/>
              <a:buAutoNum type="romanLcPeriod"/>
            </a:pPr>
            <a:r>
              <a:rPr lang="en-US" dirty="0"/>
              <a:t>whether the measure in issue “affects” such trade in services - The AB has not explained to date exactly what is meant by the term “affecting” in relation to the supply of services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2769"/>
          <p:cNvSpPr>
            <a:spLocks noGrp="1"/>
          </p:cNvSpPr>
          <p:nvPr>
            <p:ph type="title"/>
          </p:nvPr>
        </p:nvSpPr>
        <p:spPr/>
        <p:txBody>
          <a:bodyPr lIns="92075" tIns="46038" rIns="92075" bIns="46038" anchor="ctr">
            <a:normAutofit/>
          </a:bodyPr>
          <a:lstStyle/>
          <a:p>
            <a:r>
              <a:rPr lang="en-US" dirty="0"/>
              <a:t>GENERAL OBLIGATIONS AND DISCIPLINES</a:t>
            </a:r>
            <a:endParaRPr lang="en-GB" altLang="x-none" b="1" dirty="0"/>
          </a:p>
        </p:txBody>
      </p:sp>
      <p:sp>
        <p:nvSpPr>
          <p:cNvPr id="32771" name="Text Placeholder 32770"/>
          <p:cNvSpPr>
            <a:spLocks noGrp="1"/>
          </p:cNvSpPr>
          <p:nvPr>
            <p:ph idx="1"/>
          </p:nvPr>
        </p:nvSpPr>
        <p:spPr>
          <a:xfrm>
            <a:off x="457200" y="2157731"/>
            <a:ext cx="8229600" cy="3785869"/>
          </a:xfrm>
        </p:spPr>
        <p:txBody>
          <a:bodyPr>
            <a:normAutofit fontScale="92500"/>
          </a:bodyPr>
          <a:lstStyle/>
          <a:p>
            <a:pPr marL="0" indent="0" algn="just">
              <a:lnSpc>
                <a:spcPct val="90000"/>
              </a:lnSpc>
              <a:buNone/>
            </a:pPr>
            <a:r>
              <a:rPr lang="en-ZA" dirty="0"/>
              <a:t>There are a few key substantive obligations that have general application to all measures by Members affecting trade in services:</a:t>
            </a:r>
            <a:endParaRPr lang="en-GB" altLang="x-none" b="1" dirty="0">
              <a:solidFill>
                <a:schemeClr val="tx2"/>
              </a:solidFill>
            </a:endParaRPr>
          </a:p>
          <a:p>
            <a:pPr algn="just">
              <a:lnSpc>
                <a:spcPct val="90000"/>
              </a:lnSpc>
              <a:buFont typeface="Wingdings" panose="05000000000000000000" pitchFamily="2" charset="2"/>
              <a:buChar char="q"/>
            </a:pPr>
            <a:r>
              <a:rPr lang="en-GB" altLang="x-none" b="1" dirty="0">
                <a:solidFill>
                  <a:schemeClr val="tx2"/>
                </a:solidFill>
              </a:rPr>
              <a:t> Most-Favoured-Nation treatment (</a:t>
            </a:r>
            <a:r>
              <a:rPr lang="en-GB" altLang="x-none" b="1" dirty="0" err="1">
                <a:solidFill>
                  <a:schemeClr val="tx2"/>
                </a:solidFill>
              </a:rPr>
              <a:t>Art.II</a:t>
            </a:r>
            <a:r>
              <a:rPr lang="en-GB" altLang="x-none" b="1" dirty="0">
                <a:solidFill>
                  <a:schemeClr val="tx2"/>
                </a:solidFill>
              </a:rPr>
              <a:t>)</a:t>
            </a:r>
            <a:endParaRPr lang="en-GB" altLang="x-none" b="1" dirty="0">
              <a:solidFill>
                <a:schemeClr val="tx2"/>
              </a:solidFill>
            </a:endParaRPr>
          </a:p>
          <a:p>
            <a:pPr algn="just">
              <a:lnSpc>
                <a:spcPct val="90000"/>
              </a:lnSpc>
              <a:buFontTx/>
              <a:buChar char="•"/>
            </a:pPr>
            <a:r>
              <a:rPr lang="en-GB" altLang="x-none" dirty="0"/>
              <a:t>   Annex on Article II exemptions</a:t>
            </a:r>
            <a:endParaRPr lang="en-GB" altLang="x-none" dirty="0"/>
          </a:p>
          <a:p>
            <a:pPr lvl="1" algn="just">
              <a:lnSpc>
                <a:spcPct val="90000"/>
              </a:lnSpc>
              <a:buFontTx/>
              <a:buChar char="•"/>
            </a:pPr>
            <a:r>
              <a:rPr lang="en-GB" altLang="x-none" dirty="0"/>
              <a:t>Economic Integration (Article V)</a:t>
            </a:r>
            <a:endParaRPr lang="en-GB" altLang="x-none" dirty="0"/>
          </a:p>
          <a:p>
            <a:pPr algn="just">
              <a:lnSpc>
                <a:spcPct val="90000"/>
              </a:lnSpc>
              <a:buFont typeface="Wingdings" panose="05000000000000000000" pitchFamily="2" charset="2"/>
              <a:buChar char="q"/>
            </a:pPr>
            <a:r>
              <a:rPr lang="en-GB" altLang="x-none" dirty="0">
                <a:solidFill>
                  <a:schemeClr val="tx2"/>
                </a:solidFill>
              </a:rPr>
              <a:t> </a:t>
            </a:r>
            <a:r>
              <a:rPr lang="en-GB" altLang="x-none" b="1" dirty="0">
                <a:solidFill>
                  <a:schemeClr val="tx2"/>
                </a:solidFill>
              </a:rPr>
              <a:t>Transparency (Article III):</a:t>
            </a:r>
            <a:r>
              <a:rPr lang="en-GB" altLang="x-none" dirty="0">
                <a:solidFill>
                  <a:schemeClr val="tx2"/>
                </a:solidFill>
              </a:rPr>
              <a:t> </a:t>
            </a:r>
            <a:r>
              <a:rPr lang="en-GB" altLang="x-none" dirty="0"/>
              <a:t>publication, notification, enquiry points. </a:t>
            </a:r>
            <a:endParaRPr lang="en-GB" altLang="x-none" dirty="0"/>
          </a:p>
          <a:p>
            <a:pPr algn="just">
              <a:lnSpc>
                <a:spcPct val="90000"/>
              </a:lnSpc>
              <a:buFont typeface="Wingdings" panose="05000000000000000000" pitchFamily="2" charset="2"/>
              <a:buChar char="q"/>
            </a:pPr>
            <a:r>
              <a:rPr lang="en-GB" altLang="x-none" dirty="0">
                <a:solidFill>
                  <a:schemeClr val="tx2"/>
                </a:solidFill>
              </a:rPr>
              <a:t>  </a:t>
            </a:r>
            <a:r>
              <a:rPr lang="en-GB" altLang="x-none" b="1" dirty="0">
                <a:solidFill>
                  <a:schemeClr val="tx2"/>
                </a:solidFill>
              </a:rPr>
              <a:t>Increasing Participation of Developing Countries (Art. IV): </a:t>
            </a:r>
            <a:r>
              <a:rPr lang="en-GB" altLang="x-none" dirty="0"/>
              <a:t>Negotiated best endeavour clause - “shall be facilitated through negotiated specific commitments</a:t>
            </a:r>
            <a:r>
              <a:rPr lang="en-GB" altLang="x-none" dirty="0">
                <a:solidFill>
                  <a:schemeClr val="tx2"/>
                </a:solidFill>
              </a:rPr>
              <a:t>”</a:t>
            </a:r>
            <a:endParaRPr lang="en-GB" altLang="x-none" dirty="0">
              <a:solidFill>
                <a:schemeClr val="tx2"/>
              </a:solidFill>
            </a:endParaRPr>
          </a:p>
          <a:p>
            <a:pPr>
              <a:lnSpc>
                <a:spcPct val="90000"/>
              </a:lnSpc>
              <a:buFontTx/>
              <a:buChar char="•"/>
            </a:pPr>
            <a:endParaRPr lang="en-GB" altLang="x-none"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p:cNvSpPr>
            <a:spLocks noGrp="1" noRot="1" noChangeAspect="1" noMove="1" noResize="1" noEditPoints="1" noAdjustHandles="1" noChangeArrowheads="1" noChangeShapeType="1" noTextEdit="1"/>
          </p:cNvSpPr>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p:cNvSpPr>
            <a:spLocks noGrp="1" noRot="1" noChangeAspect="1" noMove="1" noResize="1" noEditPoints="1" noAdjustHandles="1" noChangeArrowheads="1" noChangeShapeType="1" noTextEdit="1"/>
          </p:cNvSpPr>
          <p:nvPr/>
        </p:nvSpPr>
        <p:spPr>
          <a:xfrm>
            <a:off x="357759" y="480060"/>
            <a:ext cx="8428482" cy="5897880"/>
          </a:xfrm>
          <a:prstGeom prst="rect">
            <a:avLst/>
          </a:prstGeom>
          <a:solidFill>
            <a:srgbClr val="FFFFFF"/>
          </a:solidFill>
          <a:ln w="317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2918" y="499533"/>
            <a:ext cx="8079581" cy="1405467"/>
          </a:xfrm>
        </p:spPr>
        <p:txBody>
          <a:bodyPr>
            <a:normAutofit/>
          </a:bodyPr>
          <a:lstStyle/>
          <a:p>
            <a:r>
              <a:rPr lang="en-US" dirty="0"/>
              <a:t>Most Favored Nation</a:t>
            </a:r>
            <a:endParaRPr lang="en-US" dirty="0"/>
          </a:p>
        </p:txBody>
      </p:sp>
      <p:graphicFrame>
        <p:nvGraphicFramePr>
          <p:cNvPr id="5" name="Content Placeholder 2"/>
          <p:cNvGraphicFramePr>
            <a:graphicFrameLocks noGrp="1"/>
          </p:cNvGraphicFramePr>
          <p:nvPr>
            <p:ph idx="1"/>
          </p:nvPr>
        </p:nvGraphicFramePr>
        <p:xfrm>
          <a:off x="507206" y="2373549"/>
          <a:ext cx="8065294" cy="35992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5876</Words>
  <Application>WPS Presentation</Application>
  <PresentationFormat>On-screen Show (4:3)</PresentationFormat>
  <Paragraphs>95</Paragraphs>
  <Slides>19</Slides>
  <Notes>0</Notes>
  <HiddenSlides>0</HiddenSlides>
  <MMClips>0</MMClips>
  <ScaleCrop>false</ScaleCrop>
  <HeadingPairs>
    <vt:vector size="6" baseType="variant">
      <vt:variant>
        <vt:lpstr>已用的字体</vt:lpstr>
      </vt:variant>
      <vt:variant>
        <vt:i4>21</vt:i4>
      </vt:variant>
      <vt:variant>
        <vt:lpstr>主题</vt:lpstr>
      </vt:variant>
      <vt:variant>
        <vt:i4>1</vt:i4>
      </vt:variant>
      <vt:variant>
        <vt:lpstr>幻灯片标题</vt:lpstr>
      </vt:variant>
      <vt:variant>
        <vt:i4>19</vt:i4>
      </vt:variant>
    </vt:vector>
  </HeadingPairs>
  <TitlesOfParts>
    <vt:vector size="41" baseType="lpstr">
      <vt:lpstr>Arial</vt:lpstr>
      <vt:lpstr>SimSun</vt:lpstr>
      <vt:lpstr>Wingdings</vt:lpstr>
      <vt:lpstr>Algerian</vt:lpstr>
      <vt:lpstr>苹方-简</vt:lpstr>
      <vt:lpstr>Times New Roman</vt:lpstr>
      <vt:lpstr>Tahoma</vt:lpstr>
      <vt:lpstr>Palatino Linotype</vt:lpstr>
      <vt:lpstr>宋体-简</vt:lpstr>
      <vt:lpstr>Abadi</vt:lpstr>
      <vt:lpstr>Batang</vt:lpstr>
      <vt:lpstr>Apple SD Gothic Neo</vt:lpstr>
      <vt:lpstr>Century Gothic</vt:lpstr>
      <vt:lpstr>Gill Sans Nova</vt:lpstr>
      <vt:lpstr>Courier New</vt:lpstr>
      <vt:lpstr>Calibri Light</vt:lpstr>
      <vt:lpstr>Helvetica Neue</vt:lpstr>
      <vt:lpstr>Microsoft YaHei</vt:lpstr>
      <vt:lpstr>汉仪旗黑</vt:lpstr>
      <vt:lpstr>Arial Unicode MS</vt:lpstr>
      <vt:lpstr>Calibri</vt:lpstr>
      <vt:lpstr>Metropolitan</vt:lpstr>
      <vt:lpstr>GENERAL AGREEMENT on TRADE IN SERVICES (GATS)  </vt:lpstr>
      <vt:lpstr>OBJECTIVES</vt:lpstr>
      <vt:lpstr>EXISTING MULTILATERAL DISCIPLINES ON TRADE IN SERVICES </vt:lpstr>
      <vt:lpstr>GATS - SCOPE AND DEFINITION </vt:lpstr>
      <vt:lpstr>Trade in Services</vt:lpstr>
      <vt:lpstr>Modes of Supply  </vt:lpstr>
      <vt:lpstr>Affecting Trade in Services</vt:lpstr>
      <vt:lpstr>GENERAL OBLIGATIONS AND DISCIPLINES</vt:lpstr>
      <vt:lpstr>Most Favored Nation</vt:lpstr>
      <vt:lpstr>MFN cont…</vt:lpstr>
      <vt:lpstr>MFN…</vt:lpstr>
      <vt:lpstr>Exceptions to MFN under GATS</vt:lpstr>
      <vt:lpstr>Transparency</vt:lpstr>
      <vt:lpstr>Increasing Participation of Developing Countries</vt:lpstr>
      <vt:lpstr>Domestic Regulation</vt:lpstr>
      <vt:lpstr>INTERNATIONAL PAYMENTS AND TRANSFERS  OBLIGATIONS</vt:lpstr>
      <vt:lpstr>GENERAL EXCEPTIONS</vt:lpstr>
      <vt:lpstr>Summary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AGREEMENT on TRADE IN SERVICES (GATS)  </dc:title>
  <dc:creator>Winjie Siwale</dc:creator>
  <cp:lastModifiedBy>inongemutemwa</cp:lastModifiedBy>
  <cp:revision>8</cp:revision>
  <dcterms:created xsi:type="dcterms:W3CDTF">2024-01-26T08:09:12Z</dcterms:created>
  <dcterms:modified xsi:type="dcterms:W3CDTF">2024-01-26T08:09:12Z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1033-5.6.0.8082</vt:lpwstr>
  </property>
  <property fmtid="{D5CDD505-2E9C-101B-9397-08002B2CF9AE}" pid="3" name="ICV">
    <vt:lpwstr>713F03D152664D69B0B4B66283002737</vt:lpwstr>
  </property>
</Properties>
</file>