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4/11/2024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Unit 7</a:t>
            </a:r>
            <a:endParaRPr lang="en-GB" dirty="0"/>
          </a:p>
        </p:txBody>
      </p:sp>
      <p:sp>
        <p:nvSpPr>
          <p:cNvPr id="3" name="Subtitle 2"/>
          <p:cNvSpPr>
            <a:spLocks noGrp="1"/>
          </p:cNvSpPr>
          <p:nvPr>
            <p:ph type="subTitle" idx="1"/>
          </p:nvPr>
        </p:nvSpPr>
        <p:spPr/>
        <p:txBody>
          <a:bodyPr/>
          <a:lstStyle/>
          <a:p>
            <a:r>
              <a:rPr lang="en-GB" dirty="0"/>
              <a:t>INTERNATIONAL DOUBLE TAXATION RELIEF</a:t>
            </a:r>
          </a:p>
        </p:txBody>
      </p:sp>
    </p:spTree>
    <p:extLst>
      <p:ext uri="{BB962C8B-B14F-4D97-AF65-F5344CB8AC3E}">
        <p14:creationId xmlns:p14="http://schemas.microsoft.com/office/powerpoint/2010/main" val="2099359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CREDIT </a:t>
            </a:r>
            <a:r>
              <a:rPr lang="en-GB" dirty="0" smtClean="0"/>
              <a:t>METHOD </a:t>
            </a:r>
            <a:endParaRPr lang="en-GB" dirty="0"/>
          </a:p>
        </p:txBody>
      </p:sp>
      <p:sp>
        <p:nvSpPr>
          <p:cNvPr id="3" name="Content Placeholder 2"/>
          <p:cNvSpPr>
            <a:spLocks noGrp="1"/>
          </p:cNvSpPr>
          <p:nvPr>
            <p:ph idx="1"/>
          </p:nvPr>
        </p:nvSpPr>
        <p:spPr/>
        <p:txBody>
          <a:bodyPr>
            <a:normAutofit/>
          </a:bodyPr>
          <a:lstStyle/>
          <a:p>
            <a:r>
              <a:rPr lang="en-GB" dirty="0"/>
              <a:t>The principle of credit may be applied by two main methods: </a:t>
            </a:r>
            <a:endParaRPr lang="en-GB" dirty="0" smtClean="0"/>
          </a:p>
          <a:p>
            <a:r>
              <a:rPr lang="en-GB" dirty="0" smtClean="0"/>
              <a:t>(</a:t>
            </a:r>
            <a:r>
              <a:rPr lang="en-GB" dirty="0"/>
              <a:t>a) State R allows the deduction of the total amount of tax paid in the other State on income which may be taxed in that State, this method is called “full credit</a:t>
            </a:r>
            <a:r>
              <a:rPr lang="en-GB" dirty="0" smtClean="0"/>
              <a:t>”</a:t>
            </a:r>
          </a:p>
          <a:p>
            <a:r>
              <a:rPr lang="en-GB" dirty="0" smtClean="0"/>
              <a:t> </a:t>
            </a:r>
            <a:r>
              <a:rPr lang="en-GB" dirty="0"/>
              <a:t>(b) the deduction given by State R for the tax paid in the other State is restricted to that part of its own tax which is appropriate to the income which may be taxed in the other State; this method is called “ordinary credit”. </a:t>
            </a:r>
          </a:p>
        </p:txBody>
      </p:sp>
    </p:spTree>
    <p:extLst>
      <p:ext uri="{BB962C8B-B14F-4D97-AF65-F5344CB8AC3E}">
        <p14:creationId xmlns:p14="http://schemas.microsoft.com/office/powerpoint/2010/main" val="145280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Methods for elimination of international double taxation</a:t>
            </a:r>
          </a:p>
        </p:txBody>
      </p:sp>
      <p:sp>
        <p:nvSpPr>
          <p:cNvPr id="3" name="Content Placeholder 2"/>
          <p:cNvSpPr>
            <a:spLocks noGrp="1"/>
          </p:cNvSpPr>
          <p:nvPr>
            <p:ph idx="1"/>
          </p:nvPr>
        </p:nvSpPr>
        <p:spPr/>
        <p:txBody>
          <a:bodyPr/>
          <a:lstStyle/>
          <a:p>
            <a:r>
              <a:rPr lang="en-GB" dirty="0"/>
              <a:t>Fundamentally, the difference between the exemption method and </a:t>
            </a:r>
            <a:endParaRPr lang="en-GB" dirty="0" smtClean="0"/>
          </a:p>
          <a:p>
            <a:r>
              <a:rPr lang="en-GB" dirty="0"/>
              <a:t>T</a:t>
            </a:r>
            <a:r>
              <a:rPr lang="en-GB" dirty="0" smtClean="0"/>
              <a:t>he </a:t>
            </a:r>
            <a:r>
              <a:rPr lang="en-GB" dirty="0"/>
              <a:t>credit method is that the exemption methods look at income, </a:t>
            </a:r>
            <a:endParaRPr lang="en-GB" dirty="0" smtClean="0"/>
          </a:p>
          <a:p>
            <a:r>
              <a:rPr lang="en-GB" dirty="0" smtClean="0"/>
              <a:t>While </a:t>
            </a:r>
            <a:r>
              <a:rPr lang="en-GB" dirty="0"/>
              <a:t>the credit methods look at tax. </a:t>
            </a:r>
            <a:endParaRPr lang="en-GB" dirty="0" smtClean="0"/>
          </a:p>
          <a:p>
            <a:r>
              <a:rPr lang="en-GB" dirty="0" smtClean="0"/>
              <a:t>Countries </a:t>
            </a:r>
            <a:r>
              <a:rPr lang="en-GB" dirty="0"/>
              <a:t>using the exemption method reserve this mainly for “active income” such as business profits (through permanent establishments) and employment income, while they use the credit method for “passive income” such as interest, dividends and royalties.</a:t>
            </a:r>
          </a:p>
          <a:p>
            <a:endParaRPr lang="en-GB" dirty="0"/>
          </a:p>
        </p:txBody>
      </p:sp>
    </p:spTree>
    <p:extLst>
      <p:ext uri="{BB962C8B-B14F-4D97-AF65-F5344CB8AC3E}">
        <p14:creationId xmlns:p14="http://schemas.microsoft.com/office/powerpoint/2010/main" val="124531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r>
              <a:rPr lang="en-GB" dirty="0"/>
              <a:t>An artiste earns $80,000 at home in State R (State of residence) and $20,000 abroad in State S (State of source) </a:t>
            </a:r>
            <a:endParaRPr lang="en-GB" dirty="0" smtClean="0"/>
          </a:p>
          <a:p>
            <a:r>
              <a:rPr lang="en-GB" dirty="0" smtClean="0"/>
              <a:t>= </a:t>
            </a:r>
            <a:r>
              <a:rPr lang="en-GB" dirty="0"/>
              <a:t>worldwide income of $100,000. </a:t>
            </a:r>
            <a:endParaRPr lang="en-GB" dirty="0" smtClean="0"/>
          </a:p>
          <a:p>
            <a:r>
              <a:rPr lang="en-GB" dirty="0" smtClean="0"/>
              <a:t>In </a:t>
            </a:r>
            <a:r>
              <a:rPr lang="en-GB" dirty="0"/>
              <a:t>State R the tax rates are progressive, namely 35% (average) on an income of $100,000 (= $35,000) and 30% (average) on an income of $80,000 (= $24,000</a:t>
            </a:r>
            <a:r>
              <a:rPr lang="en-GB" dirty="0" smtClean="0"/>
              <a:t>).</a:t>
            </a:r>
          </a:p>
          <a:p>
            <a:r>
              <a:rPr lang="en-GB" dirty="0" smtClean="0"/>
              <a:t> </a:t>
            </a:r>
            <a:r>
              <a:rPr lang="en-GB" dirty="0"/>
              <a:t>In State S the tax rate is 20% leading to $4,000 source tax. </a:t>
            </a:r>
          </a:p>
        </p:txBody>
      </p:sp>
    </p:spTree>
    <p:extLst>
      <p:ext uri="{BB962C8B-B14F-4D97-AF65-F5344CB8AC3E}">
        <p14:creationId xmlns:p14="http://schemas.microsoft.com/office/powerpoint/2010/main" val="76159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normAutofit/>
          </a:bodyPr>
          <a:lstStyle/>
          <a:p>
            <a:r>
              <a:rPr lang="en-GB" dirty="0"/>
              <a:t>(a) Initial tax liability</a:t>
            </a:r>
          </a:p>
          <a:p>
            <a:r>
              <a:rPr lang="en-GB" dirty="0"/>
              <a:t>Without any relief for double taxation, the total initial tax liability of the artist </a:t>
            </a:r>
            <a:r>
              <a:rPr lang="en-GB" dirty="0" smtClean="0"/>
              <a:t>would   be</a:t>
            </a:r>
            <a:r>
              <a:rPr lang="en-GB" dirty="0"/>
              <a:t>:</a:t>
            </a:r>
          </a:p>
          <a:p>
            <a:r>
              <a:rPr lang="en-GB" dirty="0"/>
              <a:t>Tax in state R, 35 % of $100,000 $35,000</a:t>
            </a:r>
          </a:p>
          <a:p>
            <a:r>
              <a:rPr lang="en-GB" dirty="0"/>
              <a:t>+ tax in State S $ 4,000</a:t>
            </a:r>
          </a:p>
          <a:p>
            <a:r>
              <a:rPr lang="en-GB" dirty="0"/>
              <a:t>Total taxes in State R and State S $39,000</a:t>
            </a:r>
          </a:p>
        </p:txBody>
      </p:sp>
    </p:spTree>
    <p:extLst>
      <p:ext uri="{BB962C8B-B14F-4D97-AF65-F5344CB8AC3E}">
        <p14:creationId xmlns:p14="http://schemas.microsoft.com/office/powerpoint/2010/main" val="3408656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a:t>
            </a:r>
          </a:p>
        </p:txBody>
      </p:sp>
      <p:sp>
        <p:nvSpPr>
          <p:cNvPr id="3" name="Content Placeholder 2"/>
          <p:cNvSpPr>
            <a:spLocks noGrp="1"/>
          </p:cNvSpPr>
          <p:nvPr>
            <p:ph idx="1"/>
          </p:nvPr>
        </p:nvSpPr>
        <p:spPr/>
        <p:txBody>
          <a:bodyPr>
            <a:normAutofit fontScale="92500" lnSpcReduction="20000"/>
          </a:bodyPr>
          <a:lstStyle/>
          <a:p>
            <a:r>
              <a:rPr lang="en-GB" dirty="0"/>
              <a:t>Full Exemption</a:t>
            </a:r>
          </a:p>
          <a:p>
            <a:r>
              <a:rPr lang="en-GB" dirty="0"/>
              <a:t>With the “full exemption”, the State R, State R, simply omits the foreign income from</a:t>
            </a:r>
          </a:p>
          <a:p>
            <a:r>
              <a:rPr lang="en-GB" dirty="0"/>
              <a:t>its own taxation and only imposes tax on the domestic income of 80,000, at 30%:</a:t>
            </a:r>
          </a:p>
          <a:p>
            <a:r>
              <a:rPr lang="en-GB" dirty="0"/>
              <a:t>Tax in state R, 30 % of $80,000 $24,000</a:t>
            </a:r>
          </a:p>
          <a:p>
            <a:r>
              <a:rPr lang="en-GB" dirty="0"/>
              <a:t>+ tax in State S $ 4,000</a:t>
            </a:r>
          </a:p>
          <a:p>
            <a:r>
              <a:rPr lang="en-GB" dirty="0"/>
              <a:t>Total taxes $28,000</a:t>
            </a:r>
          </a:p>
          <a:p>
            <a:r>
              <a:rPr lang="en-GB" dirty="0"/>
              <a:t>Tax relief given by State R = $11,000 (i.e. $39,000 - $28,000)</a:t>
            </a:r>
          </a:p>
        </p:txBody>
      </p:sp>
    </p:spTree>
    <p:extLst>
      <p:ext uri="{BB962C8B-B14F-4D97-AF65-F5344CB8AC3E}">
        <p14:creationId xmlns:p14="http://schemas.microsoft.com/office/powerpoint/2010/main" val="1053642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Deduction </a:t>
            </a:r>
            <a:r>
              <a:rPr lang="en-GB" b="1" dirty="0" smtClean="0"/>
              <a:t>method</a:t>
            </a:r>
            <a:endParaRPr lang="en-GB" b="1" dirty="0"/>
          </a:p>
        </p:txBody>
      </p:sp>
      <p:sp>
        <p:nvSpPr>
          <p:cNvPr id="3" name="Content Placeholder 2"/>
          <p:cNvSpPr>
            <a:spLocks noGrp="1"/>
          </p:cNvSpPr>
          <p:nvPr>
            <p:ph idx="1"/>
          </p:nvPr>
        </p:nvSpPr>
        <p:spPr/>
        <p:txBody>
          <a:bodyPr>
            <a:normAutofit fontScale="92500" lnSpcReduction="10000"/>
          </a:bodyPr>
          <a:lstStyle/>
          <a:p>
            <a:r>
              <a:rPr lang="en-GB" dirty="0"/>
              <a:t>The deduction method allows residents/citizens to deduct foreign taxes paid treating them as a current expense so it becomes the effective means of </a:t>
            </a:r>
            <a:r>
              <a:rPr lang="en-GB" dirty="0" smtClean="0"/>
              <a:t>providing </a:t>
            </a:r>
            <a:r>
              <a:rPr lang="en-GB" dirty="0"/>
              <a:t>relief when there is no DTA</a:t>
            </a:r>
            <a:r>
              <a:rPr lang="en-GB" dirty="0" smtClean="0"/>
              <a:t>.</a:t>
            </a:r>
          </a:p>
          <a:p>
            <a:r>
              <a:rPr lang="en-GB" dirty="0" smtClean="0"/>
              <a:t>examples</a:t>
            </a:r>
          </a:p>
          <a:p>
            <a:r>
              <a:rPr lang="en-GB" dirty="0"/>
              <a:t>Anyone in the United States with unlimited tax liability on his full worldwide income can choose not to take a tax credit for foreign tax, but to deduct the foreign tax as a business expense, so that the tax base will become considerably lower</a:t>
            </a:r>
            <a:r>
              <a:rPr lang="en-GB" dirty="0" smtClean="0"/>
              <a:t>.</a:t>
            </a:r>
          </a:p>
          <a:p>
            <a:r>
              <a:rPr lang="en-GB" dirty="0" smtClean="0"/>
              <a:t> </a:t>
            </a:r>
            <a:r>
              <a:rPr lang="en-GB" dirty="0"/>
              <a:t>Germany also gives its residents with unlimited tax liability the option of choosing the deduction of the foreign tax from worldwide income as a business expense.</a:t>
            </a:r>
          </a:p>
        </p:txBody>
      </p:sp>
    </p:spTree>
    <p:extLst>
      <p:ext uri="{BB962C8B-B14F-4D97-AF65-F5344CB8AC3E}">
        <p14:creationId xmlns:p14="http://schemas.microsoft.com/office/powerpoint/2010/main" val="92538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UNILATERAL AND BILATERAL DOUBLE TAXATION RELIEF</a:t>
            </a:r>
          </a:p>
        </p:txBody>
      </p:sp>
      <p:sp>
        <p:nvSpPr>
          <p:cNvPr id="3" name="Content Placeholder 2"/>
          <p:cNvSpPr>
            <a:spLocks noGrp="1"/>
          </p:cNvSpPr>
          <p:nvPr>
            <p:ph idx="1"/>
          </p:nvPr>
        </p:nvSpPr>
        <p:spPr/>
        <p:txBody>
          <a:bodyPr/>
          <a:lstStyle/>
          <a:p>
            <a:r>
              <a:rPr lang="en-GB" dirty="0"/>
              <a:t>Relief from double taxation can be provided in mainly two ways</a:t>
            </a:r>
            <a:r>
              <a:rPr lang="en-GB" dirty="0" smtClean="0"/>
              <a:t>:</a:t>
            </a:r>
          </a:p>
          <a:p>
            <a:r>
              <a:rPr lang="en-GB" dirty="0" smtClean="0"/>
              <a:t> </a:t>
            </a:r>
            <a:r>
              <a:rPr lang="en-GB" dirty="0"/>
              <a:t>(</a:t>
            </a:r>
            <a:r>
              <a:rPr lang="en-GB" dirty="0" err="1"/>
              <a:t>i</a:t>
            </a:r>
            <a:r>
              <a:rPr lang="en-GB" dirty="0"/>
              <a:t>) bilateral </a:t>
            </a:r>
            <a:r>
              <a:rPr lang="en-GB" dirty="0" smtClean="0"/>
              <a:t>relief</a:t>
            </a:r>
            <a:endParaRPr lang="en-GB" dirty="0"/>
          </a:p>
          <a:p>
            <a:r>
              <a:rPr lang="en-GB" dirty="0" smtClean="0"/>
              <a:t>(ii</a:t>
            </a:r>
            <a:r>
              <a:rPr lang="en-GB" dirty="0"/>
              <a:t>) unilateral relief.</a:t>
            </a:r>
          </a:p>
        </p:txBody>
      </p:sp>
    </p:spTree>
    <p:extLst>
      <p:ext uri="{BB962C8B-B14F-4D97-AF65-F5344CB8AC3E}">
        <p14:creationId xmlns:p14="http://schemas.microsoft.com/office/powerpoint/2010/main" val="56550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Bilateral Relief</a:t>
            </a:r>
          </a:p>
        </p:txBody>
      </p:sp>
      <p:sp>
        <p:nvSpPr>
          <p:cNvPr id="3" name="Content Placeholder 2"/>
          <p:cNvSpPr>
            <a:spLocks noGrp="1"/>
          </p:cNvSpPr>
          <p:nvPr>
            <p:ph idx="1"/>
          </p:nvPr>
        </p:nvSpPr>
        <p:spPr/>
        <p:txBody>
          <a:bodyPr>
            <a:normAutofit fontScale="92500" lnSpcReduction="10000"/>
          </a:bodyPr>
          <a:lstStyle/>
          <a:p>
            <a:r>
              <a:rPr lang="en-GB" dirty="0"/>
              <a:t>the Governments of two countries can enter into an agreement (known as a double taxation agreement (DTA) or double taxation treaty (DTT)) to provide relief against double taxation by mutually working out the basis on which the relief is to be granted</a:t>
            </a:r>
            <a:r>
              <a:rPr lang="en-GB" dirty="0" smtClean="0"/>
              <a:t>.</a:t>
            </a:r>
          </a:p>
          <a:p>
            <a:r>
              <a:rPr lang="en-GB" dirty="0" smtClean="0"/>
              <a:t> </a:t>
            </a:r>
            <a:r>
              <a:rPr lang="en-GB" dirty="0"/>
              <a:t>Zambia, for example, has entered into agreements for relief against or avoidance of double taxation with more than 10 countries which include the United Kingdom, Ireland, Switzerland, Sweden, Mauritius, South Africa etc. Bilateral Relief may be granted by either the exemption method or credit method. </a:t>
            </a:r>
            <a:endParaRPr lang="en-GB" dirty="0" smtClean="0"/>
          </a:p>
          <a:p>
            <a:r>
              <a:rPr lang="en-GB" dirty="0" smtClean="0"/>
              <a:t>In </a:t>
            </a:r>
            <a:r>
              <a:rPr lang="en-GB" dirty="0"/>
              <a:t>Zambia, double taxation relief is provided by a combination of the two methods. </a:t>
            </a:r>
          </a:p>
        </p:txBody>
      </p:sp>
    </p:spTree>
    <p:extLst>
      <p:ext uri="{BB962C8B-B14F-4D97-AF65-F5344CB8AC3E}">
        <p14:creationId xmlns:p14="http://schemas.microsoft.com/office/powerpoint/2010/main" val="1034879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Unilateral Relief</a:t>
            </a:r>
          </a:p>
        </p:txBody>
      </p:sp>
      <p:sp>
        <p:nvSpPr>
          <p:cNvPr id="3" name="Content Placeholder 2"/>
          <p:cNvSpPr>
            <a:spLocks noGrp="1"/>
          </p:cNvSpPr>
          <p:nvPr>
            <p:ph idx="1"/>
          </p:nvPr>
        </p:nvSpPr>
        <p:spPr/>
        <p:txBody>
          <a:bodyPr/>
          <a:lstStyle/>
          <a:p>
            <a:r>
              <a:rPr lang="en-GB" dirty="0"/>
              <a:t>This method provides for relief of some kind by the country of residence where no DTA </a:t>
            </a:r>
            <a:r>
              <a:rPr lang="en-GB" dirty="0" smtClean="0"/>
              <a:t>has been </a:t>
            </a:r>
            <a:r>
              <a:rPr lang="en-GB" dirty="0"/>
              <a:t>entered into with the country of source. Unilateral relief is normally allowed as a credit </a:t>
            </a:r>
            <a:r>
              <a:rPr lang="en-GB" dirty="0" smtClean="0"/>
              <a:t>of the </a:t>
            </a:r>
            <a:r>
              <a:rPr lang="en-GB" dirty="0"/>
              <a:t>foreign tax against the income tax chargeable in the country of residence.</a:t>
            </a:r>
          </a:p>
        </p:txBody>
      </p:sp>
    </p:spTree>
    <p:extLst>
      <p:ext uri="{BB962C8B-B14F-4D97-AF65-F5344CB8AC3E}">
        <p14:creationId xmlns:p14="http://schemas.microsoft.com/office/powerpoint/2010/main" val="2591618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83771"/>
            <a:ext cx="9601196" cy="1567543"/>
          </a:xfrm>
        </p:spPr>
        <p:txBody>
          <a:bodyPr>
            <a:normAutofit fontScale="90000"/>
          </a:bodyPr>
          <a:lstStyle/>
          <a:p>
            <a:r>
              <a:rPr lang="en-GB" b="1" dirty="0"/>
              <a:t>DOUBLE TAXATION RELIEF PROVISIONS UNDER THE INCOME TAX ACT </a:t>
            </a:r>
          </a:p>
        </p:txBody>
      </p:sp>
      <p:sp>
        <p:nvSpPr>
          <p:cNvPr id="3" name="Content Placeholder 2"/>
          <p:cNvSpPr>
            <a:spLocks noGrp="1"/>
          </p:cNvSpPr>
          <p:nvPr>
            <p:ph idx="1"/>
          </p:nvPr>
        </p:nvSpPr>
        <p:spPr>
          <a:xfrm>
            <a:off x="1295401" y="2556931"/>
            <a:ext cx="9601196" cy="3556485"/>
          </a:xfrm>
        </p:spPr>
        <p:txBody>
          <a:bodyPr/>
          <a:lstStyle/>
          <a:p>
            <a:r>
              <a:rPr lang="en-GB" dirty="0"/>
              <a:t>Sections 74, 75 and 76 of the Income Tax Act provide for international double taxation relief in Zambia</a:t>
            </a:r>
          </a:p>
        </p:txBody>
      </p:sp>
    </p:spTree>
    <p:extLst>
      <p:ext uri="{BB962C8B-B14F-4D97-AF65-F5344CB8AC3E}">
        <p14:creationId xmlns:p14="http://schemas.microsoft.com/office/powerpoint/2010/main" val="217766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859731"/>
          </a:xfrm>
        </p:spPr>
        <p:txBody>
          <a:bodyPr/>
          <a:lstStyle/>
          <a:p>
            <a:r>
              <a:rPr lang="en-GB" dirty="0" smtClean="0"/>
              <a:t>OBJECTIVES </a:t>
            </a:r>
            <a:endParaRPr lang="en-GB" dirty="0"/>
          </a:p>
        </p:txBody>
      </p:sp>
      <p:sp>
        <p:nvSpPr>
          <p:cNvPr id="3" name="Content Placeholder 2"/>
          <p:cNvSpPr>
            <a:spLocks noGrp="1"/>
          </p:cNvSpPr>
          <p:nvPr>
            <p:ph idx="1"/>
          </p:nvPr>
        </p:nvSpPr>
        <p:spPr>
          <a:xfrm>
            <a:off x="1295401" y="2429691"/>
            <a:ext cx="9601196" cy="3631475"/>
          </a:xfrm>
        </p:spPr>
        <p:txBody>
          <a:bodyPr>
            <a:normAutofit fontScale="92500" lnSpcReduction="10000"/>
          </a:bodyPr>
          <a:lstStyle/>
          <a:p>
            <a:r>
              <a:rPr lang="en-GB" dirty="0"/>
              <a:t>Define </a:t>
            </a:r>
            <a:r>
              <a:rPr lang="en-GB" sz="1800" dirty="0" smtClean="0"/>
              <a:t>international double taxation</a:t>
            </a:r>
            <a:endParaRPr lang="en-GB" sz="1800" dirty="0"/>
          </a:p>
          <a:p>
            <a:r>
              <a:rPr lang="en-GB" dirty="0" smtClean="0"/>
              <a:t>Explain international </a:t>
            </a:r>
            <a:r>
              <a:rPr lang="en-GB" dirty="0"/>
              <a:t>juridical double </a:t>
            </a:r>
            <a:r>
              <a:rPr lang="en-GB" dirty="0" smtClean="0"/>
              <a:t>taxation</a:t>
            </a:r>
          </a:p>
          <a:p>
            <a:r>
              <a:rPr lang="en-GB" dirty="0" smtClean="0"/>
              <a:t>Explain methods for elimination of international double taxation</a:t>
            </a:r>
          </a:p>
          <a:p>
            <a:r>
              <a:rPr lang="en-GB" dirty="0" smtClean="0"/>
              <a:t>Explain unilateral and bilateral double taxation relief</a:t>
            </a:r>
          </a:p>
          <a:p>
            <a:r>
              <a:rPr lang="en-GB" dirty="0" smtClean="0"/>
              <a:t>Identify double taxation relief provisions under the Income Tax Act </a:t>
            </a:r>
          </a:p>
          <a:p>
            <a:r>
              <a:rPr lang="en-GB" dirty="0" smtClean="0"/>
              <a:t>Identify and explain double taxation agreements</a:t>
            </a:r>
          </a:p>
          <a:p>
            <a:r>
              <a:rPr lang="en-GB" dirty="0" smtClean="0"/>
              <a:t>Explain the concept of permanent establishment</a:t>
            </a:r>
          </a:p>
          <a:p>
            <a:r>
              <a:rPr lang="en-GB" dirty="0" smtClean="0"/>
              <a:t>Explain the relationship between tax treaties and domestic law</a:t>
            </a:r>
            <a:endParaRPr lang="en-GB" dirty="0"/>
          </a:p>
        </p:txBody>
      </p:sp>
    </p:spTree>
    <p:extLst>
      <p:ext uri="{BB962C8B-B14F-4D97-AF65-F5344CB8AC3E}">
        <p14:creationId xmlns:p14="http://schemas.microsoft.com/office/powerpoint/2010/main" val="681356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Bilateral relief </a:t>
            </a:r>
            <a:r>
              <a:rPr lang="en-GB" dirty="0" smtClean="0"/>
              <a:t>Sections </a:t>
            </a:r>
            <a:r>
              <a:rPr lang="en-GB" dirty="0"/>
              <a:t>74 and </a:t>
            </a:r>
            <a:r>
              <a:rPr lang="en-GB" dirty="0" smtClean="0"/>
              <a:t>75</a:t>
            </a:r>
            <a:endParaRPr lang="en-GB" dirty="0"/>
          </a:p>
        </p:txBody>
      </p:sp>
      <p:sp>
        <p:nvSpPr>
          <p:cNvPr id="3" name="Content Placeholder 2"/>
          <p:cNvSpPr>
            <a:spLocks noGrp="1"/>
          </p:cNvSpPr>
          <p:nvPr>
            <p:ph idx="1"/>
          </p:nvPr>
        </p:nvSpPr>
        <p:spPr/>
        <p:txBody>
          <a:bodyPr>
            <a:normAutofit fontScale="92500"/>
          </a:bodyPr>
          <a:lstStyle/>
          <a:p>
            <a:r>
              <a:rPr lang="en-GB" dirty="0"/>
              <a:t>Section 74(1) of the Income Tax Act provides that the President may enter into a double taxation agreement with the Government of any other country: </a:t>
            </a:r>
            <a:endParaRPr lang="en-GB" dirty="0" smtClean="0"/>
          </a:p>
          <a:p>
            <a:r>
              <a:rPr lang="en-GB" dirty="0" smtClean="0"/>
              <a:t>(</a:t>
            </a:r>
            <a:r>
              <a:rPr lang="en-GB" dirty="0"/>
              <a:t>a) for the granting of relief of tax or the prevention of double taxation in respect of income on which income-tax is payable in both Zambia and the foreign country has been paid both in Zambia and in that country or specified </a:t>
            </a:r>
            <a:r>
              <a:rPr lang="en-GB" dirty="0" smtClean="0"/>
              <a:t>territory</a:t>
            </a:r>
            <a:endParaRPr lang="en-GB" dirty="0"/>
          </a:p>
          <a:p>
            <a:r>
              <a:rPr lang="en-GB" dirty="0" smtClean="0"/>
              <a:t> </a:t>
            </a:r>
            <a:r>
              <a:rPr lang="en-GB" dirty="0"/>
              <a:t>(b) for the rendering of reciprocal assistance in the administration of and collection of taxes under the income tax laws o Zamia and of such foreign country.</a:t>
            </a:r>
          </a:p>
        </p:txBody>
      </p:sp>
    </p:spTree>
    <p:extLst>
      <p:ext uri="{BB962C8B-B14F-4D97-AF65-F5344CB8AC3E}">
        <p14:creationId xmlns:p14="http://schemas.microsoft.com/office/powerpoint/2010/main" val="721661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a:t>Double taxation agreements permitted under </a:t>
            </a:r>
            <a:r>
              <a:rPr lang="en-GB" dirty="0" smtClean="0"/>
              <a:t>section </a:t>
            </a:r>
            <a:r>
              <a:rPr lang="en-GB" dirty="0"/>
              <a:t>74(1) </a:t>
            </a:r>
            <a:endParaRPr lang="en-GB" dirty="0" smtClean="0"/>
          </a:p>
          <a:p>
            <a:r>
              <a:rPr lang="en-GB" dirty="0" smtClean="0"/>
              <a:t>are </a:t>
            </a:r>
            <a:r>
              <a:rPr lang="en-GB" dirty="0"/>
              <a:t>intended to provide relief to the taxpayer, who is a resident of either Zambia or of the other contracting country to the agreement. </a:t>
            </a:r>
            <a:endParaRPr lang="en-GB" dirty="0" smtClean="0"/>
          </a:p>
          <a:p>
            <a:r>
              <a:rPr lang="en-GB" dirty="0" smtClean="0"/>
              <a:t>Such </a:t>
            </a:r>
            <a:r>
              <a:rPr lang="en-GB" dirty="0"/>
              <a:t>taxpayer can claim relief by applying the beneficial provisions of either the agreement or the domestic law. </a:t>
            </a:r>
          </a:p>
          <a:p>
            <a:r>
              <a:rPr lang="en-GB" dirty="0" smtClean="0"/>
              <a:t>Section </a:t>
            </a:r>
            <a:r>
              <a:rPr lang="en-GB" dirty="0"/>
              <a:t>75(1) provides that where a double taxation agreement applies to a Zambian-resident in respect of income earned in a foreign country and such agreement entitles the taxpayer to a credit of foreign taxes against Zambian taxes, the taxpayer will be allowed a credit of the foreign tax paid in respect of the foreign income against Zambian tax payable in respect of the foreign income. The amount of foreign tax allowed as a credit is, however, limited to the amount of Zambian tax that would be payable in respect of the </a:t>
            </a:r>
            <a:r>
              <a:rPr lang="en-GB" dirty="0" smtClean="0"/>
              <a:t>foreign</a:t>
            </a:r>
            <a:endParaRPr lang="en-GB" dirty="0"/>
          </a:p>
        </p:txBody>
      </p:sp>
    </p:spTree>
    <p:extLst>
      <p:ext uri="{BB962C8B-B14F-4D97-AF65-F5344CB8AC3E}">
        <p14:creationId xmlns:p14="http://schemas.microsoft.com/office/powerpoint/2010/main" val="1973523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Unilateral Relief </a:t>
            </a:r>
            <a:r>
              <a:rPr lang="en-GB" dirty="0" smtClean="0"/>
              <a:t>Section 76</a:t>
            </a:r>
            <a:endParaRPr lang="en-GB" dirty="0"/>
          </a:p>
        </p:txBody>
      </p:sp>
      <p:sp>
        <p:nvSpPr>
          <p:cNvPr id="3" name="Content Placeholder 2"/>
          <p:cNvSpPr>
            <a:spLocks noGrp="1"/>
          </p:cNvSpPr>
          <p:nvPr>
            <p:ph idx="1"/>
          </p:nvPr>
        </p:nvSpPr>
        <p:spPr>
          <a:xfrm>
            <a:off x="1295401" y="2468879"/>
            <a:ext cx="9601196" cy="3775167"/>
          </a:xfrm>
        </p:spPr>
        <p:txBody>
          <a:bodyPr>
            <a:normAutofit fontScale="70000" lnSpcReduction="20000"/>
          </a:bodyPr>
          <a:lstStyle/>
          <a:p>
            <a:r>
              <a:rPr lang="en-GB" dirty="0"/>
              <a:t>In the case of income arising to a Zambian-resident taxpayer in countries with which </a:t>
            </a:r>
            <a:r>
              <a:rPr lang="en-GB" dirty="0" smtClean="0"/>
              <a:t>Zambia does </a:t>
            </a:r>
            <a:r>
              <a:rPr lang="en-GB" dirty="0"/>
              <a:t>not have any double taxation agreement, relief would be granted under section 76 </a:t>
            </a:r>
            <a:r>
              <a:rPr lang="en-GB" dirty="0" smtClean="0"/>
              <a:t>provided all </a:t>
            </a:r>
            <a:r>
              <a:rPr lang="en-GB" dirty="0"/>
              <a:t>the following conditions are </a:t>
            </a:r>
            <a:r>
              <a:rPr lang="en-GB" dirty="0" smtClean="0"/>
              <a:t>fulfilled </a:t>
            </a:r>
            <a:endParaRPr lang="en-GB" dirty="0"/>
          </a:p>
          <a:p>
            <a:r>
              <a:rPr lang="en-GB" dirty="0"/>
              <a:t>(a) the taxpayer is a resident in Zambia;</a:t>
            </a:r>
          </a:p>
          <a:p>
            <a:r>
              <a:rPr lang="en-GB" dirty="0"/>
              <a:t>(b) the income accrues or arises to him outside Zambia;</a:t>
            </a:r>
          </a:p>
          <a:p>
            <a:r>
              <a:rPr lang="en-GB" dirty="0"/>
              <a:t>(c) the income in question has been subjected to income-tax in the foreign country in </a:t>
            </a:r>
            <a:r>
              <a:rPr lang="en-GB" dirty="0" smtClean="0"/>
              <a:t>the hands </a:t>
            </a:r>
            <a:r>
              <a:rPr lang="en-GB" dirty="0"/>
              <a:t>of the taxpayer;</a:t>
            </a:r>
          </a:p>
          <a:p>
            <a:r>
              <a:rPr lang="en-GB" dirty="0"/>
              <a:t>(d) the taxpayer has paid tax on the income in the foreign country.; and</a:t>
            </a:r>
          </a:p>
          <a:p>
            <a:r>
              <a:rPr lang="en-GB" dirty="0"/>
              <a:t>(e) there is no double taxation agreement between Zambia and the foreign country.</a:t>
            </a:r>
          </a:p>
          <a:p>
            <a:r>
              <a:rPr lang="en-GB" dirty="0"/>
              <a:t>In such a case, the taxpayer shall be entitled to a deduction of the foreign taxes paid from the</a:t>
            </a:r>
          </a:p>
          <a:p>
            <a:r>
              <a:rPr lang="en-GB" dirty="0"/>
              <a:t>Zambian income-tax payable by him. The deduction allowed, however, is limited to the amount</a:t>
            </a:r>
          </a:p>
          <a:p>
            <a:r>
              <a:rPr lang="en-GB" dirty="0"/>
              <a:t>of Zambian tax that would be payable in respect of the foreign income</a:t>
            </a:r>
          </a:p>
        </p:txBody>
      </p:sp>
    </p:spTree>
    <p:extLst>
      <p:ext uri="{BB962C8B-B14F-4D97-AF65-F5344CB8AC3E}">
        <p14:creationId xmlns:p14="http://schemas.microsoft.com/office/powerpoint/2010/main" val="1972281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DOUBLE TAXATION AGREEMENTS</a:t>
            </a:r>
          </a:p>
        </p:txBody>
      </p:sp>
      <p:sp>
        <p:nvSpPr>
          <p:cNvPr id="3" name="Content Placeholder 2"/>
          <p:cNvSpPr>
            <a:spLocks noGrp="1"/>
          </p:cNvSpPr>
          <p:nvPr>
            <p:ph idx="1"/>
          </p:nvPr>
        </p:nvSpPr>
        <p:spPr>
          <a:xfrm>
            <a:off x="1295401" y="2556931"/>
            <a:ext cx="9601196" cy="3647925"/>
          </a:xfrm>
        </p:spPr>
        <p:txBody>
          <a:bodyPr/>
          <a:lstStyle/>
          <a:p>
            <a:r>
              <a:rPr lang="en-GB" dirty="0"/>
              <a:t>A double taxation agreement (DTA), also known as a ‘tax treaty’ or ‘tax convention’ is an agreement entered into by the Governments of two countries with the broad objective of facilitating cross-border trade and investment by eliminating the tax impediments to these cross-border </a:t>
            </a:r>
            <a:r>
              <a:rPr lang="en-GB" dirty="0" smtClean="0"/>
              <a:t>flows</a:t>
            </a:r>
            <a:endParaRPr lang="en-GB" dirty="0"/>
          </a:p>
          <a:p>
            <a:r>
              <a:rPr lang="en-GB" dirty="0"/>
              <a:t>This broad objective is supplemented by several more specific, operational objectives; the most important operational objective being the elimination of international double taxation. If income from cross-border trade and investment is taxed by two or more countries without any relief, such double taxation would obviously discourage such trade and investment.</a:t>
            </a:r>
          </a:p>
        </p:txBody>
      </p:sp>
    </p:spTree>
    <p:extLst>
      <p:ext uri="{BB962C8B-B14F-4D97-AF65-F5344CB8AC3E}">
        <p14:creationId xmlns:p14="http://schemas.microsoft.com/office/powerpoint/2010/main" val="520003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DOUBLE TAXATION AGREEMENTS</a:t>
            </a:r>
          </a:p>
        </p:txBody>
      </p:sp>
      <p:sp>
        <p:nvSpPr>
          <p:cNvPr id="3" name="Content Placeholder 2"/>
          <p:cNvSpPr>
            <a:spLocks noGrp="1"/>
          </p:cNvSpPr>
          <p:nvPr>
            <p:ph idx="1"/>
          </p:nvPr>
        </p:nvSpPr>
        <p:spPr/>
        <p:txBody>
          <a:bodyPr>
            <a:normAutofit fontScale="92500" lnSpcReduction="10000"/>
          </a:bodyPr>
          <a:lstStyle/>
          <a:p>
            <a:r>
              <a:rPr lang="en-GB" dirty="0"/>
              <a:t>DTAs are generally based on certain models. The most common ones are:</a:t>
            </a:r>
          </a:p>
          <a:p>
            <a:r>
              <a:rPr lang="en-GB" dirty="0"/>
              <a:t>(a) the Organisation of Economic Co-operation and Development (OECD) </a:t>
            </a:r>
            <a:r>
              <a:rPr lang="en-GB" dirty="0" smtClean="0"/>
              <a:t>Model Convention </a:t>
            </a:r>
            <a:r>
              <a:rPr lang="en-GB" dirty="0"/>
              <a:t>on Income and on Capital (the “OECD Model Convention</a:t>
            </a:r>
            <a:r>
              <a:rPr lang="en-GB" dirty="0" smtClean="0"/>
              <a:t>”)</a:t>
            </a:r>
            <a:endParaRPr lang="en-GB" dirty="0"/>
          </a:p>
          <a:p>
            <a:r>
              <a:rPr lang="en-GB" dirty="0"/>
              <a:t>(b) the United Nations (UN) Model Double Taxation Convention between Developed </a:t>
            </a:r>
            <a:r>
              <a:rPr lang="en-GB" dirty="0" smtClean="0"/>
              <a:t>and Developing </a:t>
            </a:r>
            <a:r>
              <a:rPr lang="en-GB" dirty="0"/>
              <a:t>Countries (the “UN Model Convention</a:t>
            </a:r>
            <a:r>
              <a:rPr lang="en-GB" dirty="0" smtClean="0"/>
              <a:t>”)</a:t>
            </a:r>
          </a:p>
          <a:p>
            <a:r>
              <a:rPr lang="en-GB" dirty="0"/>
              <a:t>In addition, many countries have their own model tax treaties, which are often not published but are provided to other countries for the purpose of negotiating tax treaties. The UN Model Convention draws heavily on the OECD Model Convention. </a:t>
            </a:r>
          </a:p>
          <a:p>
            <a:endParaRPr lang="en-GB" dirty="0"/>
          </a:p>
        </p:txBody>
      </p:sp>
    </p:spTree>
    <p:extLst>
      <p:ext uri="{BB962C8B-B14F-4D97-AF65-F5344CB8AC3E}">
        <p14:creationId xmlns:p14="http://schemas.microsoft.com/office/powerpoint/2010/main" val="2203974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RELATIONSHIP BETWEEN TAX TREATIES AND DOMESTIC LAW</a:t>
            </a:r>
          </a:p>
        </p:txBody>
      </p:sp>
      <p:sp>
        <p:nvSpPr>
          <p:cNvPr id="3" name="Content Placeholder 2"/>
          <p:cNvSpPr>
            <a:spLocks noGrp="1"/>
          </p:cNvSpPr>
          <p:nvPr>
            <p:ph idx="1"/>
          </p:nvPr>
        </p:nvSpPr>
        <p:spPr>
          <a:xfrm>
            <a:off x="1295401" y="2442754"/>
            <a:ext cx="9601196" cy="3709852"/>
          </a:xfrm>
        </p:spPr>
        <p:txBody>
          <a:bodyPr/>
          <a:lstStyle/>
          <a:p>
            <a:r>
              <a:rPr lang="en-GB" dirty="0"/>
              <a:t>The relationship between tax treaties and domestic tax legislation is a complex one in many </a:t>
            </a:r>
            <a:r>
              <a:rPr lang="en-GB" dirty="0" smtClean="0"/>
              <a:t>countries</a:t>
            </a:r>
          </a:p>
          <a:p>
            <a:r>
              <a:rPr lang="en-GB" dirty="0" smtClean="0"/>
              <a:t>The </a:t>
            </a:r>
            <a:r>
              <a:rPr lang="en-GB" dirty="0"/>
              <a:t>basic principle is that the treaty should prevail in the event of a conflict </a:t>
            </a:r>
            <a:r>
              <a:rPr lang="en-GB" dirty="0" smtClean="0"/>
              <a:t>between </a:t>
            </a:r>
            <a:r>
              <a:rPr lang="en-GB" dirty="0"/>
              <a:t>the provisions of domestic law and a </a:t>
            </a:r>
            <a:r>
              <a:rPr lang="en-GB" dirty="0" smtClean="0"/>
              <a:t>treaty</a:t>
            </a:r>
          </a:p>
          <a:p>
            <a:r>
              <a:rPr lang="en-GB" dirty="0" smtClean="0"/>
              <a:t> </a:t>
            </a:r>
            <a:r>
              <a:rPr lang="en-GB" dirty="0"/>
              <a:t>some countries — France is an example — this principle has constitutional status. In many other countries, the government clearly has the authority under domestic law to override the provisions of a DTA.</a:t>
            </a:r>
          </a:p>
        </p:txBody>
      </p:sp>
    </p:spTree>
    <p:extLst>
      <p:ext uri="{BB962C8B-B14F-4D97-AF65-F5344CB8AC3E}">
        <p14:creationId xmlns:p14="http://schemas.microsoft.com/office/powerpoint/2010/main" val="80470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endParaRPr lang="en-GB" dirty="0"/>
          </a:p>
        </p:txBody>
      </p:sp>
      <p:sp>
        <p:nvSpPr>
          <p:cNvPr id="3" name="Content Placeholder 2"/>
          <p:cNvSpPr>
            <a:spLocks noGrp="1"/>
          </p:cNvSpPr>
          <p:nvPr>
            <p:ph idx="1"/>
          </p:nvPr>
        </p:nvSpPr>
        <p:spPr/>
        <p:txBody>
          <a:bodyPr/>
          <a:lstStyle/>
          <a:p>
            <a:r>
              <a:rPr lang="en-GB" dirty="0"/>
              <a:t>The OECD Model Tax Treaty is an accord reached between member states of the Organization for Economic Cooperation and Development (OECD) that serves as a guideline for establishing tax </a:t>
            </a:r>
            <a:r>
              <a:rPr lang="en-GB" dirty="0" smtClean="0"/>
              <a:t>agreements</a:t>
            </a:r>
          </a:p>
          <a:p>
            <a:r>
              <a:rPr lang="en-GB" dirty="0"/>
              <a:t>The convention consists of articles, commentaries, position statements and special reports on evolving tax </a:t>
            </a:r>
            <a:r>
              <a:rPr lang="en-GB" dirty="0" smtClean="0"/>
              <a:t>issues</a:t>
            </a:r>
          </a:p>
          <a:p>
            <a:r>
              <a:rPr lang="en-GB" dirty="0"/>
              <a:t>Its primary application is in guiding the negotiation of bilateral treaties between two or more countries.</a:t>
            </a:r>
            <a:endParaRPr lang="en-GB" dirty="0"/>
          </a:p>
        </p:txBody>
      </p:sp>
    </p:spTree>
    <p:extLst>
      <p:ext uri="{BB962C8B-B14F-4D97-AF65-F5344CB8AC3E}">
        <p14:creationId xmlns:p14="http://schemas.microsoft.com/office/powerpoint/2010/main" val="4046267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p>
        </p:txBody>
      </p:sp>
      <p:sp>
        <p:nvSpPr>
          <p:cNvPr id="3" name="Content Placeholder 2"/>
          <p:cNvSpPr>
            <a:spLocks noGrp="1"/>
          </p:cNvSpPr>
          <p:nvPr>
            <p:ph idx="1"/>
          </p:nvPr>
        </p:nvSpPr>
        <p:spPr/>
        <p:txBody>
          <a:bodyPr>
            <a:normAutofit fontScale="92500" lnSpcReduction="10000"/>
          </a:bodyPr>
          <a:lstStyle/>
          <a:p>
            <a:r>
              <a:rPr lang="en-GB" dirty="0"/>
              <a:t>Currently, the OECD has 34 members, consisting of many of the major industrialized </a:t>
            </a:r>
            <a:r>
              <a:rPr lang="en-GB" dirty="0" smtClean="0"/>
              <a:t>countries</a:t>
            </a:r>
          </a:p>
          <a:p>
            <a:r>
              <a:rPr lang="en-GB" dirty="0"/>
              <a:t>The OECD Model Convention was first published, in draft form, in 1963. It was revised in 1977 and again in </a:t>
            </a:r>
            <a:r>
              <a:rPr lang="en-GB" dirty="0" smtClean="0"/>
              <a:t>1992</a:t>
            </a:r>
          </a:p>
          <a:p>
            <a:r>
              <a:rPr lang="en-GB" dirty="0"/>
              <a:t>Since then, revisions have been made every few years, on nine occasions, most recently in </a:t>
            </a:r>
            <a:r>
              <a:rPr lang="en-GB" dirty="0" smtClean="0"/>
              <a:t>2014</a:t>
            </a:r>
          </a:p>
          <a:p>
            <a:r>
              <a:rPr lang="en-GB" dirty="0"/>
              <a:t>The Committee on Fiscal Affairs (CFA), which consists of senior tax officials from the member countries, has responsibility for the OECD Model Convention as well as other aspects of international tax cooperation.</a:t>
            </a:r>
          </a:p>
        </p:txBody>
      </p:sp>
    </p:spTree>
    <p:extLst>
      <p:ext uri="{BB962C8B-B14F-4D97-AF65-F5344CB8AC3E}">
        <p14:creationId xmlns:p14="http://schemas.microsoft.com/office/powerpoint/2010/main" val="3716835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p>
        </p:txBody>
      </p:sp>
      <p:sp>
        <p:nvSpPr>
          <p:cNvPr id="3" name="Content Placeholder 2"/>
          <p:cNvSpPr>
            <a:spLocks noGrp="1"/>
          </p:cNvSpPr>
          <p:nvPr>
            <p:ph idx="1"/>
          </p:nvPr>
        </p:nvSpPr>
        <p:spPr/>
        <p:txBody>
          <a:bodyPr/>
          <a:lstStyle/>
          <a:p>
            <a:r>
              <a:rPr lang="en-GB" dirty="0"/>
              <a:t>A detailed Commentary, organized on an article-by-article basis, accompanies the OECD Model </a:t>
            </a:r>
            <a:r>
              <a:rPr lang="en-GB" dirty="0" smtClean="0"/>
              <a:t>Convention</a:t>
            </a:r>
          </a:p>
          <a:p>
            <a:r>
              <a:rPr lang="en-GB" dirty="0" smtClean="0"/>
              <a:t>The </a:t>
            </a:r>
            <a:r>
              <a:rPr lang="en-GB" dirty="0"/>
              <a:t>OECD Commentaries have become increasingly important with respect to the interpretation and the application of tax treaties, including some treaties between countries that are not members of the </a:t>
            </a:r>
            <a:r>
              <a:rPr lang="en-GB" dirty="0" smtClean="0"/>
              <a:t>OECD</a:t>
            </a:r>
          </a:p>
          <a:p>
            <a:r>
              <a:rPr lang="en-GB" dirty="0" smtClean="0"/>
              <a:t>To </a:t>
            </a:r>
            <a:r>
              <a:rPr lang="en-GB" dirty="0"/>
              <a:t>take account of the positions of some </a:t>
            </a:r>
            <a:r>
              <a:rPr lang="en-GB" dirty="0" smtClean="0"/>
              <a:t>non member </a:t>
            </a:r>
            <a:r>
              <a:rPr lang="en-GB" dirty="0"/>
              <a:t>states, the OECD opened up the Commentaries in 1997 to many of them, including Argentina, Brazil, China, India, Russia and South Africa. </a:t>
            </a:r>
          </a:p>
        </p:txBody>
      </p:sp>
    </p:spTree>
    <p:extLst>
      <p:ext uri="{BB962C8B-B14F-4D97-AF65-F5344CB8AC3E}">
        <p14:creationId xmlns:p14="http://schemas.microsoft.com/office/powerpoint/2010/main" val="2560518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OECD Model Convention</a:t>
            </a:r>
          </a:p>
        </p:txBody>
      </p:sp>
      <p:sp>
        <p:nvSpPr>
          <p:cNvPr id="3" name="Content Placeholder 2"/>
          <p:cNvSpPr>
            <a:spLocks noGrp="1"/>
          </p:cNvSpPr>
          <p:nvPr>
            <p:ph idx="1"/>
          </p:nvPr>
        </p:nvSpPr>
        <p:spPr/>
        <p:txBody>
          <a:bodyPr>
            <a:normAutofit fontScale="77500" lnSpcReduction="20000"/>
          </a:bodyPr>
          <a:lstStyle/>
          <a:p>
            <a:r>
              <a:rPr lang="en-GB" dirty="0"/>
              <a:t>The OECD Model Convention favours capital-exporting countries over capital-importing </a:t>
            </a:r>
            <a:r>
              <a:rPr lang="en-GB" dirty="0" smtClean="0"/>
              <a:t>countries</a:t>
            </a:r>
          </a:p>
          <a:p>
            <a:r>
              <a:rPr lang="en-GB" dirty="0" smtClean="0"/>
              <a:t>Often </a:t>
            </a:r>
            <a:r>
              <a:rPr lang="en-GB" dirty="0"/>
              <a:t>it eliminates or mitigates double taxation by requiring the source country to give up some or all of its tax on certain categories of income earned by residents of the other treaty </a:t>
            </a:r>
            <a:r>
              <a:rPr lang="en-GB" dirty="0" smtClean="0"/>
              <a:t>country</a:t>
            </a:r>
          </a:p>
          <a:p>
            <a:r>
              <a:rPr lang="en-GB" dirty="0" smtClean="0"/>
              <a:t>This </a:t>
            </a:r>
            <a:r>
              <a:rPr lang="en-GB" dirty="0"/>
              <a:t>feature of the OECD Model Convention is appropriate if the flow of trade and investment between the two countries is reasonably equal and the residence country taxes any income exempted by the source </a:t>
            </a:r>
            <a:r>
              <a:rPr lang="en-GB" dirty="0" smtClean="0"/>
              <a:t>country</a:t>
            </a:r>
          </a:p>
          <a:p>
            <a:r>
              <a:rPr lang="en-GB" dirty="0" smtClean="0"/>
              <a:t> </a:t>
            </a:r>
            <a:r>
              <a:rPr lang="en-GB" dirty="0"/>
              <a:t>However, the OECD Model Convention may not be appropriate for treaties entered into by net capital-importing </a:t>
            </a:r>
            <a:r>
              <a:rPr lang="en-GB" dirty="0" smtClean="0"/>
              <a:t>countries</a:t>
            </a:r>
          </a:p>
          <a:p>
            <a:r>
              <a:rPr lang="en-GB" dirty="0" smtClean="0"/>
              <a:t> </a:t>
            </a:r>
            <a:r>
              <a:rPr lang="en-GB" dirty="0"/>
              <a:t>As a result, developing countries devised their own model treaty under the auspices of the United Nations</a:t>
            </a:r>
          </a:p>
        </p:txBody>
      </p:sp>
    </p:spTree>
    <p:extLst>
      <p:ext uri="{BB962C8B-B14F-4D97-AF65-F5344CB8AC3E}">
        <p14:creationId xmlns:p14="http://schemas.microsoft.com/office/powerpoint/2010/main" val="2331373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a:t>
            </a:r>
            <a:r>
              <a:rPr lang="en-GB" dirty="0" smtClean="0"/>
              <a:t>hat is double taxation?</a:t>
            </a:r>
            <a:endParaRPr lang="en-GB" dirty="0"/>
          </a:p>
        </p:txBody>
      </p:sp>
      <p:sp>
        <p:nvSpPr>
          <p:cNvPr id="3" name="Content Placeholder 2"/>
          <p:cNvSpPr>
            <a:spLocks noGrp="1"/>
          </p:cNvSpPr>
          <p:nvPr>
            <p:ph idx="1"/>
          </p:nvPr>
        </p:nvSpPr>
        <p:spPr>
          <a:xfrm>
            <a:off x="1295401" y="2429691"/>
            <a:ext cx="9601196" cy="3670663"/>
          </a:xfrm>
        </p:spPr>
        <p:txBody>
          <a:bodyPr>
            <a:normAutofit fontScale="92500" lnSpcReduction="20000"/>
          </a:bodyPr>
          <a:lstStyle/>
          <a:p>
            <a:r>
              <a:rPr lang="en-GB" dirty="0"/>
              <a:t>Double taxation occurs when tax is paid more than once on the same taxable income or asset</a:t>
            </a:r>
            <a:r>
              <a:rPr lang="en-GB" dirty="0" smtClean="0"/>
              <a:t>.</a:t>
            </a:r>
          </a:p>
          <a:p>
            <a:r>
              <a:rPr lang="en-GB" dirty="0"/>
              <a:t>Double taxation </a:t>
            </a:r>
            <a:r>
              <a:rPr lang="en-GB" dirty="0" smtClean="0"/>
              <a:t>may </a:t>
            </a:r>
            <a:r>
              <a:rPr lang="en-GB" dirty="0"/>
              <a:t>be economic or </a:t>
            </a:r>
            <a:r>
              <a:rPr lang="en-GB" dirty="0" smtClean="0"/>
              <a:t>juridical</a:t>
            </a:r>
          </a:p>
          <a:p>
            <a:r>
              <a:rPr lang="en-GB" dirty="0"/>
              <a:t>Double taxation is economic if more than one taxpayer is taxed on the same income. </a:t>
            </a:r>
            <a:endParaRPr lang="en-GB" dirty="0" smtClean="0"/>
          </a:p>
          <a:p>
            <a:r>
              <a:rPr lang="en-GB" dirty="0" smtClean="0"/>
              <a:t>For </a:t>
            </a:r>
            <a:r>
              <a:rPr lang="en-GB" dirty="0"/>
              <a:t>example, the profits of a company may be subject to corporate tax in the hands of the company and to withholding tax in the hands of the shareholders when the after-tax profits are distributed as </a:t>
            </a:r>
            <a:r>
              <a:rPr lang="en-GB" dirty="0" smtClean="0"/>
              <a:t>dividends</a:t>
            </a:r>
          </a:p>
          <a:p>
            <a:r>
              <a:rPr lang="en-GB" dirty="0"/>
              <a:t>Economically, the corporate profits and the dividends are the same income, however taxed in the hands of two different taxpayers </a:t>
            </a:r>
          </a:p>
        </p:txBody>
      </p:sp>
    </p:spTree>
    <p:extLst>
      <p:ext uri="{BB962C8B-B14F-4D97-AF65-F5344CB8AC3E}">
        <p14:creationId xmlns:p14="http://schemas.microsoft.com/office/powerpoint/2010/main" val="812996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a:xfrm>
            <a:off x="1295401" y="2377441"/>
            <a:ext cx="9601196" cy="3762102"/>
          </a:xfrm>
        </p:spPr>
        <p:txBody>
          <a:bodyPr>
            <a:normAutofit fontScale="92500" lnSpcReduction="10000"/>
          </a:bodyPr>
          <a:lstStyle/>
          <a:p>
            <a:r>
              <a:rPr lang="en-GB" dirty="0"/>
              <a:t>The UN Model Convention forms part of the continuing international efforts aimed at eliminating double </a:t>
            </a:r>
            <a:r>
              <a:rPr lang="en-GB" dirty="0" smtClean="0"/>
              <a:t>taxation</a:t>
            </a:r>
          </a:p>
          <a:p>
            <a:r>
              <a:rPr lang="en-GB" dirty="0" smtClean="0"/>
              <a:t>These </a:t>
            </a:r>
            <a:r>
              <a:rPr lang="en-GB" dirty="0"/>
              <a:t>efforts were begun by the League of Nations and pursued in the Organisation for European Economic Co-operation (OEEC) (now known as the OECD) and in regional forums, as well as in the United Nations, and have in general found concrete expression in a series of model or draft model bilateral tax </a:t>
            </a:r>
            <a:r>
              <a:rPr lang="en-GB" dirty="0" smtClean="0"/>
              <a:t>conventions</a:t>
            </a:r>
          </a:p>
          <a:p>
            <a:r>
              <a:rPr lang="en-GB" dirty="0"/>
              <a:t>The work of the United Nations on a model treaty commenced in 1968 with the establishment by the United Nations Economic and Social Council (ECOSOC) of the United Nations Ad Hoc Group of Experts on Tax Treaties between Developed and Developing Countries pursuant to its resolution 1273 (XLIII</a:t>
            </a:r>
            <a:r>
              <a:rPr lang="en-GB" dirty="0" smtClean="0"/>
              <a:t>)</a:t>
            </a:r>
            <a:endParaRPr lang="en-GB" dirty="0"/>
          </a:p>
        </p:txBody>
      </p:sp>
    </p:spTree>
    <p:extLst>
      <p:ext uri="{BB962C8B-B14F-4D97-AF65-F5344CB8AC3E}">
        <p14:creationId xmlns:p14="http://schemas.microsoft.com/office/powerpoint/2010/main" val="319853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p:txBody>
          <a:bodyPr>
            <a:normAutofit fontScale="85000" lnSpcReduction="20000"/>
          </a:bodyPr>
          <a:lstStyle/>
          <a:p>
            <a:r>
              <a:rPr lang="en-GB" dirty="0"/>
              <a:t>The Group of Experts produced a Manual for the Negotiation of Bilateral Tax treaties between Developed and Developing Countries which led to the publication of the UN Model Convention in </a:t>
            </a:r>
            <a:r>
              <a:rPr lang="en-GB" dirty="0" smtClean="0"/>
              <a:t>1980</a:t>
            </a:r>
          </a:p>
          <a:p>
            <a:r>
              <a:rPr lang="en-GB" dirty="0" smtClean="0"/>
              <a:t>The </a:t>
            </a:r>
            <a:r>
              <a:rPr lang="en-GB" dirty="0"/>
              <a:t>Model Convention was revised in 2001 and again in </a:t>
            </a:r>
            <a:r>
              <a:rPr lang="en-GB" dirty="0" smtClean="0"/>
              <a:t>2011</a:t>
            </a:r>
          </a:p>
          <a:p>
            <a:r>
              <a:rPr lang="en-GB" dirty="0"/>
              <a:t>In 2004, the Group of Experts became the Committee of Experts on International Cooperation in Tax </a:t>
            </a:r>
            <a:r>
              <a:rPr lang="en-GB" dirty="0" smtClean="0"/>
              <a:t>Matters</a:t>
            </a:r>
          </a:p>
          <a:p>
            <a:r>
              <a:rPr lang="en-GB" dirty="0"/>
              <a:t>The Committee maintains detailed Commentaries on the UN Model Convention; it is also responsible for the publication of several useful manuals on tax issues important for developing countries, such as transfer pricing and the administration of tax treaties. The members of the Committee are tax officials nominated by their governments and appointed by the Secretary-General of the United Nations, who serve in their individual capacity</a:t>
            </a:r>
          </a:p>
          <a:p>
            <a:endParaRPr lang="en-GB" dirty="0"/>
          </a:p>
        </p:txBody>
      </p:sp>
    </p:spTree>
    <p:extLst>
      <p:ext uri="{BB962C8B-B14F-4D97-AF65-F5344CB8AC3E}">
        <p14:creationId xmlns:p14="http://schemas.microsoft.com/office/powerpoint/2010/main" val="534708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a:xfrm>
            <a:off x="1295401" y="2403566"/>
            <a:ext cx="9601196" cy="3696788"/>
          </a:xfrm>
        </p:spPr>
        <p:txBody>
          <a:bodyPr/>
          <a:lstStyle/>
          <a:p>
            <a:r>
              <a:rPr lang="en-GB" dirty="0"/>
              <a:t>A small majority of the members of the Committee are from developing countries and countries with economies in </a:t>
            </a:r>
            <a:r>
              <a:rPr lang="en-GB" dirty="0" smtClean="0"/>
              <a:t>transition</a:t>
            </a:r>
          </a:p>
          <a:p>
            <a:r>
              <a:rPr lang="en-GB" dirty="0" smtClean="0"/>
              <a:t>The </a:t>
            </a:r>
            <a:r>
              <a:rPr lang="en-GB" dirty="0"/>
              <a:t>UN Model Convention follows the pattern set by the OECD Model Convention and many of its provisions are identical, or nearly so, to those in that Model Convention. </a:t>
            </a:r>
            <a:endParaRPr lang="en-GB" dirty="0" smtClean="0"/>
          </a:p>
          <a:p>
            <a:r>
              <a:rPr lang="en-GB" dirty="0" smtClean="0"/>
              <a:t>In </a:t>
            </a:r>
            <a:r>
              <a:rPr lang="en-GB" dirty="0"/>
              <a:t>general, therefore, it makes sense not to view the UN Model Convention as an entirely separate one but rather as making important, but limited, modifications to the OECD Model Convention. </a:t>
            </a:r>
          </a:p>
        </p:txBody>
      </p:sp>
    </p:spTree>
    <p:extLst>
      <p:ext uri="{BB962C8B-B14F-4D97-AF65-F5344CB8AC3E}">
        <p14:creationId xmlns:p14="http://schemas.microsoft.com/office/powerpoint/2010/main" val="425080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UN Model Convention</a:t>
            </a:r>
          </a:p>
        </p:txBody>
      </p:sp>
      <p:sp>
        <p:nvSpPr>
          <p:cNvPr id="3" name="Content Placeholder 2"/>
          <p:cNvSpPr>
            <a:spLocks noGrp="1"/>
          </p:cNvSpPr>
          <p:nvPr>
            <p:ph idx="1"/>
          </p:nvPr>
        </p:nvSpPr>
        <p:spPr/>
        <p:txBody>
          <a:bodyPr/>
          <a:lstStyle/>
          <a:p>
            <a:r>
              <a:rPr lang="en-GB" dirty="0"/>
              <a:t>The main difference between the two model Conventions is that the UN Model Convention imposes fewer restrictions on the taxing rights of the source country; source countries, therefore, have greater taxing rights under it compared to the OECD Model Convention. </a:t>
            </a:r>
            <a:endParaRPr lang="en-GB" dirty="0" smtClean="0"/>
          </a:p>
          <a:p>
            <a:r>
              <a:rPr lang="en-GB" dirty="0" smtClean="0"/>
              <a:t>For </a:t>
            </a:r>
            <a:r>
              <a:rPr lang="en-GB" dirty="0"/>
              <a:t>example, unlike Article 12 (Royalties) of the OECD Model Convention, Article 12 of the UN Model Convention does not prevent the source country from imposing tax on royalties paid by a resident of the source country to a resident of the other country</a:t>
            </a:r>
          </a:p>
        </p:txBody>
      </p:sp>
    </p:spTree>
    <p:extLst>
      <p:ext uri="{BB962C8B-B14F-4D97-AF65-F5344CB8AC3E}">
        <p14:creationId xmlns:p14="http://schemas.microsoft.com/office/powerpoint/2010/main" val="3441620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prstClr val="black">
                    <a:lumMod val="85000"/>
                    <a:lumOff val="15000"/>
                  </a:prstClr>
                </a:solidFill>
              </a:rPr>
              <a:t>The UN Model Convention</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UN Model Convention also gives the source country increased taxing rights over the business income of non-residents compared to the OECD Model </a:t>
            </a:r>
            <a:r>
              <a:rPr lang="en-GB" dirty="0" smtClean="0"/>
              <a:t>Convention</a:t>
            </a:r>
          </a:p>
          <a:p>
            <a:r>
              <a:rPr lang="en-GB" dirty="0" smtClean="0"/>
              <a:t> </a:t>
            </a:r>
            <a:r>
              <a:rPr lang="en-GB" dirty="0"/>
              <a:t>For example, the time threshold for a construction site permanent establishment under the UN Model Convention is only 6 months, compared to 12 months under the OECD Model </a:t>
            </a:r>
            <a:r>
              <a:rPr lang="en-GB" dirty="0" smtClean="0"/>
              <a:t>Convention</a:t>
            </a:r>
          </a:p>
          <a:p>
            <a:r>
              <a:rPr lang="en-GB" dirty="0" smtClean="0"/>
              <a:t> </a:t>
            </a:r>
            <a:r>
              <a:rPr lang="en-GB" dirty="0"/>
              <a:t>In addition, furnishing services in a country for 183 days or more constitutes a permanent establishment under the UN Model Convention, whereas under the OECD Model Convention furnishing services is a permanent establishment only if the services are provided through a fixed place of business which, according to the OECD Commentary thereon, must generally exist for more than 6 months. </a:t>
            </a:r>
          </a:p>
        </p:txBody>
      </p:sp>
    </p:spTree>
    <p:extLst>
      <p:ext uri="{BB962C8B-B14F-4D97-AF65-F5344CB8AC3E}">
        <p14:creationId xmlns:p14="http://schemas.microsoft.com/office/powerpoint/2010/main" val="39450129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1120988"/>
          </a:xfrm>
        </p:spPr>
        <p:txBody>
          <a:bodyPr/>
          <a:lstStyle/>
          <a:p>
            <a:r>
              <a:rPr lang="en-GB" dirty="0" smtClean="0"/>
              <a:t>The end </a:t>
            </a:r>
            <a:endParaRPr lang="en-GB" dirty="0"/>
          </a:p>
        </p:txBody>
      </p:sp>
      <p:sp>
        <p:nvSpPr>
          <p:cNvPr id="3" name="Content Placeholder 2"/>
          <p:cNvSpPr>
            <a:spLocks noGrp="1"/>
          </p:cNvSpPr>
          <p:nvPr>
            <p:ph idx="1"/>
          </p:nvPr>
        </p:nvSpPr>
        <p:spPr>
          <a:xfrm>
            <a:off x="1295401" y="2416629"/>
            <a:ext cx="9601196" cy="3657600"/>
          </a:xfrm>
        </p:spPr>
        <p:txBody>
          <a:bodyPr/>
          <a:lstStyle/>
          <a:p>
            <a:r>
              <a:rPr lang="en-GB" dirty="0" smtClean="0"/>
              <a:t>Any questions </a:t>
            </a:r>
            <a:endParaRPr lang="en-GB" dirty="0"/>
          </a:p>
        </p:txBody>
      </p:sp>
    </p:spTree>
    <p:extLst>
      <p:ext uri="{BB962C8B-B14F-4D97-AF65-F5344CB8AC3E}">
        <p14:creationId xmlns:p14="http://schemas.microsoft.com/office/powerpoint/2010/main" val="660711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double taxation?</a:t>
            </a:r>
          </a:p>
        </p:txBody>
      </p:sp>
      <p:sp>
        <p:nvSpPr>
          <p:cNvPr id="3" name="Content Placeholder 2"/>
          <p:cNvSpPr>
            <a:spLocks noGrp="1"/>
          </p:cNvSpPr>
          <p:nvPr>
            <p:ph idx="1"/>
          </p:nvPr>
        </p:nvSpPr>
        <p:spPr/>
        <p:txBody>
          <a:bodyPr>
            <a:normAutofit fontScale="85000" lnSpcReduction="20000"/>
          </a:bodyPr>
          <a:lstStyle/>
          <a:p>
            <a:r>
              <a:rPr lang="en-GB" dirty="0"/>
              <a:t>Double taxation is juridical </a:t>
            </a:r>
            <a:endParaRPr lang="en-GB" dirty="0" smtClean="0"/>
          </a:p>
          <a:p>
            <a:r>
              <a:rPr lang="en-GB" dirty="0" smtClean="0"/>
              <a:t>When </a:t>
            </a:r>
            <a:r>
              <a:rPr lang="en-GB" dirty="0"/>
              <a:t>the same taxpayer is taxed twice on the same income. </a:t>
            </a:r>
            <a:endParaRPr lang="en-GB" dirty="0" smtClean="0"/>
          </a:p>
          <a:p>
            <a:r>
              <a:rPr lang="en-GB" dirty="0" smtClean="0"/>
              <a:t>For </a:t>
            </a:r>
            <a:r>
              <a:rPr lang="en-GB" dirty="0"/>
              <a:t>example, a resident of country A may earn dividend income from country B and this dividend income may be taxed, first, in country B (based on the source principle) by a way of withholding tax </a:t>
            </a:r>
            <a:endParaRPr lang="en-GB" dirty="0" smtClean="0"/>
          </a:p>
          <a:p>
            <a:r>
              <a:rPr lang="en-GB" dirty="0" smtClean="0"/>
              <a:t>Then </a:t>
            </a:r>
            <a:r>
              <a:rPr lang="en-GB" dirty="0"/>
              <a:t>one more time in country A (based on the residence principle) by a way of tax assessment. </a:t>
            </a:r>
            <a:endParaRPr lang="en-GB" dirty="0" smtClean="0"/>
          </a:p>
          <a:p>
            <a:r>
              <a:rPr lang="en-GB" dirty="0" smtClean="0"/>
              <a:t>NOTE </a:t>
            </a:r>
            <a:r>
              <a:rPr lang="en-GB" dirty="0"/>
              <a:t>d</a:t>
            </a:r>
            <a:r>
              <a:rPr lang="en-GB" dirty="0" smtClean="0"/>
              <a:t>ouble </a:t>
            </a:r>
            <a:r>
              <a:rPr lang="en-GB" dirty="0"/>
              <a:t>taxation may occur in both domestic and international (cross-border) situations. </a:t>
            </a:r>
            <a:endParaRPr lang="en-GB" dirty="0" smtClean="0"/>
          </a:p>
          <a:p>
            <a:r>
              <a:rPr lang="en-GB" dirty="0" smtClean="0"/>
              <a:t>Note we </a:t>
            </a:r>
            <a:r>
              <a:rPr lang="en-GB" dirty="0"/>
              <a:t>will only be concerned with international juridical double taxation in this course.</a:t>
            </a:r>
            <a:endParaRPr lang="en-GB" dirty="0" smtClean="0"/>
          </a:p>
          <a:p>
            <a:endParaRPr lang="en-GB" dirty="0"/>
          </a:p>
        </p:txBody>
      </p:sp>
    </p:spTree>
    <p:extLst>
      <p:ext uri="{BB962C8B-B14F-4D97-AF65-F5344CB8AC3E}">
        <p14:creationId xmlns:p14="http://schemas.microsoft.com/office/powerpoint/2010/main" val="21845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International juridical double taxation </a:t>
            </a:r>
          </a:p>
        </p:txBody>
      </p:sp>
      <p:sp>
        <p:nvSpPr>
          <p:cNvPr id="3" name="Content Placeholder 2"/>
          <p:cNvSpPr>
            <a:spLocks noGrp="1"/>
          </p:cNvSpPr>
          <p:nvPr>
            <p:ph idx="1"/>
          </p:nvPr>
        </p:nvSpPr>
        <p:spPr/>
        <p:txBody>
          <a:bodyPr>
            <a:normAutofit fontScale="92500" lnSpcReduction="10000"/>
          </a:bodyPr>
          <a:lstStyle/>
          <a:p>
            <a:r>
              <a:rPr lang="en-GB" dirty="0"/>
              <a:t>International juridical double taxation may arise where:</a:t>
            </a:r>
            <a:endParaRPr lang="en-GB" dirty="0" smtClean="0"/>
          </a:p>
          <a:p>
            <a:r>
              <a:rPr lang="en-GB" dirty="0" smtClean="0"/>
              <a:t>Two </a:t>
            </a:r>
            <a:r>
              <a:rPr lang="en-GB" dirty="0"/>
              <a:t>States each subject the same person to tax on his worldwide income or </a:t>
            </a:r>
            <a:r>
              <a:rPr lang="en-GB" dirty="0" smtClean="0"/>
              <a:t>capital</a:t>
            </a:r>
            <a:endParaRPr lang="en-GB" dirty="0"/>
          </a:p>
          <a:p>
            <a:r>
              <a:rPr lang="en-GB" dirty="0" smtClean="0"/>
              <a:t>A </a:t>
            </a:r>
            <a:r>
              <a:rPr lang="en-GB" dirty="0"/>
              <a:t>person is a resident of one State (R) and derives income from, or owns capital in, the another State (S or E) and both States impose tax on that income or </a:t>
            </a:r>
            <a:r>
              <a:rPr lang="en-GB" dirty="0" smtClean="0"/>
              <a:t>capital</a:t>
            </a:r>
            <a:endParaRPr lang="en-GB" dirty="0"/>
          </a:p>
          <a:p>
            <a:r>
              <a:rPr lang="en-GB" dirty="0" smtClean="0"/>
              <a:t>Two </a:t>
            </a:r>
            <a:r>
              <a:rPr lang="en-GB" dirty="0"/>
              <a:t>States each subject the same person, not being a resident of either State to tax on income derived from, or capital owned in, one of the States. This may result, for instance, in the case where a non-resident person has a permanent establishment in one State (E) through which he derives income from, or owns capital in, the other State (S).</a:t>
            </a:r>
          </a:p>
        </p:txBody>
      </p:sp>
    </p:spTree>
    <p:extLst>
      <p:ext uri="{BB962C8B-B14F-4D97-AF65-F5344CB8AC3E}">
        <p14:creationId xmlns:p14="http://schemas.microsoft.com/office/powerpoint/2010/main" val="319483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107925"/>
          </a:xfrm>
        </p:spPr>
        <p:txBody>
          <a:bodyPr>
            <a:normAutofit fontScale="90000"/>
          </a:bodyPr>
          <a:lstStyle/>
          <a:p>
            <a:r>
              <a:rPr lang="en-GB" dirty="0"/>
              <a:t>M</a:t>
            </a:r>
            <a:r>
              <a:rPr lang="en-GB" dirty="0" smtClean="0"/>
              <a:t>ethods for elimination of international double taxation</a:t>
            </a:r>
            <a:endParaRPr lang="en-GB" dirty="0"/>
          </a:p>
        </p:txBody>
      </p:sp>
      <p:sp>
        <p:nvSpPr>
          <p:cNvPr id="3" name="Content Placeholder 2"/>
          <p:cNvSpPr>
            <a:spLocks noGrp="1"/>
          </p:cNvSpPr>
          <p:nvPr>
            <p:ph idx="1"/>
          </p:nvPr>
        </p:nvSpPr>
        <p:spPr>
          <a:xfrm>
            <a:off x="1295401" y="2416629"/>
            <a:ext cx="9601196" cy="3461657"/>
          </a:xfrm>
        </p:spPr>
        <p:txBody>
          <a:bodyPr/>
          <a:lstStyle/>
          <a:p>
            <a:r>
              <a:rPr lang="en-GB" dirty="0" smtClean="0"/>
              <a:t>There </a:t>
            </a:r>
            <a:r>
              <a:rPr lang="en-GB" dirty="0"/>
              <a:t>are two principal methods for elimination of international double </a:t>
            </a:r>
            <a:r>
              <a:rPr lang="en-GB" dirty="0" smtClean="0"/>
              <a:t>taxation</a:t>
            </a:r>
          </a:p>
          <a:p>
            <a:r>
              <a:rPr lang="en-GB" dirty="0" smtClean="0"/>
              <a:t> </a:t>
            </a:r>
            <a:r>
              <a:rPr lang="en-GB" dirty="0"/>
              <a:t>(a) the exemption method, i.e. exempting foreign income from domestic </a:t>
            </a:r>
            <a:r>
              <a:rPr lang="en-GB" dirty="0" smtClean="0"/>
              <a:t>taxation</a:t>
            </a:r>
            <a:endParaRPr lang="en-GB" dirty="0"/>
          </a:p>
          <a:p>
            <a:r>
              <a:rPr lang="en-GB" dirty="0" smtClean="0"/>
              <a:t>(b</a:t>
            </a:r>
            <a:r>
              <a:rPr lang="en-GB" dirty="0"/>
              <a:t>) the credit method, i.e. granting a credit for foreign taxes. </a:t>
            </a:r>
            <a:endParaRPr lang="en-GB" dirty="0" smtClean="0"/>
          </a:p>
          <a:p>
            <a:r>
              <a:rPr lang="en-GB" dirty="0" smtClean="0"/>
              <a:t>These </a:t>
            </a:r>
            <a:r>
              <a:rPr lang="en-GB" dirty="0"/>
              <a:t>two methods are set out in Articles 23A (exemption method) and 23B (Credit method) of the UN and OECD Model Conventions.</a:t>
            </a:r>
          </a:p>
        </p:txBody>
      </p:sp>
    </p:spTree>
    <p:extLst>
      <p:ext uri="{BB962C8B-B14F-4D97-AF65-F5344CB8AC3E}">
        <p14:creationId xmlns:p14="http://schemas.microsoft.com/office/powerpoint/2010/main" val="175034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EXEMPTION METHOD</a:t>
            </a:r>
            <a:endParaRPr lang="en-GB" dirty="0"/>
          </a:p>
        </p:txBody>
      </p:sp>
      <p:sp>
        <p:nvSpPr>
          <p:cNvPr id="3" name="Content Placeholder 2"/>
          <p:cNvSpPr>
            <a:spLocks noGrp="1"/>
          </p:cNvSpPr>
          <p:nvPr>
            <p:ph idx="1"/>
          </p:nvPr>
        </p:nvSpPr>
        <p:spPr/>
        <p:txBody>
          <a:bodyPr/>
          <a:lstStyle/>
          <a:p>
            <a:r>
              <a:rPr lang="en-GB" dirty="0"/>
              <a:t>Under the exemption method, the State of residence R does not tax the income which may be taxed in State E or S. </a:t>
            </a:r>
            <a:endParaRPr lang="en-GB" dirty="0" smtClean="0"/>
          </a:p>
          <a:p>
            <a:r>
              <a:rPr lang="en-GB" dirty="0" smtClean="0"/>
              <a:t>With </a:t>
            </a:r>
            <a:r>
              <a:rPr lang="en-GB" dirty="0"/>
              <a:t>the exemption method therefore, the country of residence leaves the taxing right solely with the source country, giving that country the responsibility to tax the source income according to its own tax rules and rates</a:t>
            </a:r>
          </a:p>
        </p:txBody>
      </p:sp>
    </p:spTree>
    <p:extLst>
      <p:ext uri="{BB962C8B-B14F-4D97-AF65-F5344CB8AC3E}">
        <p14:creationId xmlns:p14="http://schemas.microsoft.com/office/powerpoint/2010/main" val="4151049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principle of exemption may be applied by two main methods</a:t>
            </a:r>
          </a:p>
        </p:txBody>
      </p:sp>
      <p:sp>
        <p:nvSpPr>
          <p:cNvPr id="3" name="Content Placeholder 2"/>
          <p:cNvSpPr>
            <a:spLocks noGrp="1"/>
          </p:cNvSpPr>
          <p:nvPr>
            <p:ph idx="1"/>
          </p:nvPr>
        </p:nvSpPr>
        <p:spPr/>
        <p:txBody>
          <a:bodyPr/>
          <a:lstStyle/>
          <a:p>
            <a:r>
              <a:rPr lang="en-GB" dirty="0"/>
              <a:t>T</a:t>
            </a:r>
            <a:r>
              <a:rPr lang="en-GB" dirty="0" smtClean="0"/>
              <a:t>he </a:t>
            </a:r>
            <a:r>
              <a:rPr lang="en-GB" dirty="0"/>
              <a:t>income which may be taxed in State E or S is not taken into account at all by State R for the purposes of its tax; State R is not entitled to take the income so exempted into consideration when determining the tax to be imposed on the rest of the income; this method is called “full exemption”; </a:t>
            </a:r>
          </a:p>
          <a:p>
            <a:r>
              <a:rPr lang="en-GB" dirty="0"/>
              <a:t>T</a:t>
            </a:r>
            <a:r>
              <a:rPr lang="en-GB" dirty="0" smtClean="0"/>
              <a:t>he </a:t>
            </a:r>
            <a:r>
              <a:rPr lang="en-GB" dirty="0"/>
              <a:t>income which may be taxed in State E or S is not taxed by State R, but State R retains the right to take that income into consideration when determining the tax to be imposed on the rest of the income; this method is called “exemption with progression”</a:t>
            </a:r>
          </a:p>
        </p:txBody>
      </p:sp>
    </p:spTree>
    <p:extLst>
      <p:ext uri="{BB962C8B-B14F-4D97-AF65-F5344CB8AC3E}">
        <p14:creationId xmlns:p14="http://schemas.microsoft.com/office/powerpoint/2010/main" val="1107870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 METHOD</a:t>
            </a:r>
            <a:endParaRPr lang="en-GB" dirty="0"/>
          </a:p>
        </p:txBody>
      </p:sp>
      <p:sp>
        <p:nvSpPr>
          <p:cNvPr id="3" name="Content Placeholder 2"/>
          <p:cNvSpPr>
            <a:spLocks noGrp="1"/>
          </p:cNvSpPr>
          <p:nvPr>
            <p:ph idx="1"/>
          </p:nvPr>
        </p:nvSpPr>
        <p:spPr/>
        <p:txBody>
          <a:bodyPr/>
          <a:lstStyle/>
          <a:p>
            <a:r>
              <a:rPr lang="en-GB" dirty="0"/>
              <a:t>Under the credit method, the State of residence R calculates its tax on the basis of the taxpayer's total income including the income from the other State E or S which may be taxed in that other State. </a:t>
            </a:r>
            <a:endParaRPr lang="en-GB" dirty="0" smtClean="0"/>
          </a:p>
          <a:p>
            <a:r>
              <a:rPr lang="en-GB" dirty="0" smtClean="0"/>
              <a:t>It </a:t>
            </a:r>
            <a:r>
              <a:rPr lang="en-GB" dirty="0"/>
              <a:t>then allows a deduction from its own tax for the tax paid in the other State. With the credit method therefore, the residence country gets a subsidiary tax right which will have its effect when the source country levies a lower tax than the country of residence, because then an additional amount of tax needs to be paid on the worldwide income.</a:t>
            </a:r>
          </a:p>
        </p:txBody>
      </p:sp>
    </p:spTree>
    <p:extLst>
      <p:ext uri="{BB962C8B-B14F-4D97-AF65-F5344CB8AC3E}">
        <p14:creationId xmlns:p14="http://schemas.microsoft.com/office/powerpoint/2010/main" val="8851693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376</TotalTime>
  <Words>3241</Words>
  <Application>Microsoft Office PowerPoint</Application>
  <PresentationFormat>Widescreen</PresentationFormat>
  <Paragraphs>159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Garamond</vt:lpstr>
      <vt:lpstr>Organic</vt:lpstr>
      <vt:lpstr>Unit 7</vt:lpstr>
      <vt:lpstr>OBJECTIVES </vt:lpstr>
      <vt:lpstr>What is double taxation?</vt:lpstr>
      <vt:lpstr>What is double taxation?</vt:lpstr>
      <vt:lpstr>International juridical double taxation </vt:lpstr>
      <vt:lpstr>Methods for elimination of international double taxation</vt:lpstr>
      <vt:lpstr>EXEMPTION METHOD</vt:lpstr>
      <vt:lpstr>The principle of exemption may be applied by two main methods</vt:lpstr>
      <vt:lpstr>CREDIT METHOD</vt:lpstr>
      <vt:lpstr>CREDIT METHOD </vt:lpstr>
      <vt:lpstr>Methods for elimination of international double taxation</vt:lpstr>
      <vt:lpstr>Examples</vt:lpstr>
      <vt:lpstr>Examples</vt:lpstr>
      <vt:lpstr>Examples</vt:lpstr>
      <vt:lpstr>Deduction method</vt:lpstr>
      <vt:lpstr>UNILATERAL AND BILATERAL DOUBLE TAXATION RELIEF</vt:lpstr>
      <vt:lpstr>Bilateral Relief</vt:lpstr>
      <vt:lpstr>Unilateral Relief</vt:lpstr>
      <vt:lpstr>DOUBLE TAXATION RELIEF PROVISIONS UNDER THE INCOME TAX ACT </vt:lpstr>
      <vt:lpstr>Bilateral relief Sections 74 and 75</vt:lpstr>
      <vt:lpstr>PowerPoint Presentation</vt:lpstr>
      <vt:lpstr>Unilateral Relief Section 76</vt:lpstr>
      <vt:lpstr>DOUBLE TAXATION AGREEMENTS</vt:lpstr>
      <vt:lpstr>DOUBLE TAXATION AGREEMENTS</vt:lpstr>
      <vt:lpstr>RELATIONSHIP BETWEEN TAX TREATIES AND DOMESTIC LAW</vt:lpstr>
      <vt:lpstr>The OECD Model Convention</vt:lpstr>
      <vt:lpstr>The OECD Model Convention</vt:lpstr>
      <vt:lpstr>The OECD Model Convention</vt:lpstr>
      <vt:lpstr>The OECD Model Convention</vt:lpstr>
      <vt:lpstr>The UN Model Convention</vt:lpstr>
      <vt:lpstr>The UN Model Convention</vt:lpstr>
      <vt:lpstr>The UN Model Convention</vt:lpstr>
      <vt:lpstr>The UN Model Convention</vt:lpstr>
      <vt:lpstr>The UN Model Convention</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dc:title>
  <dc:creator>MR JOY</dc:creator>
  <cp:lastModifiedBy>MR JOY</cp:lastModifiedBy>
  <cp:revision>71</cp:revision>
  <dcterms:created xsi:type="dcterms:W3CDTF">2024-04-05T10:27:04Z</dcterms:created>
  <dcterms:modified xsi:type="dcterms:W3CDTF">2024-04-11T09:00:59Z</dcterms:modified>
</cp:coreProperties>
</file>