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4" r:id="rId4"/>
    <p:sldId id="257" r:id="rId5"/>
    <p:sldId id="258" r:id="rId6"/>
    <p:sldId id="259" r:id="rId7"/>
    <p:sldId id="275" r:id="rId8"/>
    <p:sldId id="276" r:id="rId9"/>
    <p:sldId id="301" r:id="rId10"/>
    <p:sldId id="260" r:id="rId11"/>
    <p:sldId id="302" r:id="rId12"/>
    <p:sldId id="262" r:id="rId13"/>
    <p:sldId id="271" r:id="rId14"/>
    <p:sldId id="303" r:id="rId15"/>
    <p:sldId id="263" r:id="rId16"/>
    <p:sldId id="272" r:id="rId17"/>
    <p:sldId id="265" r:id="rId18"/>
    <p:sldId id="266" r:id="rId19"/>
    <p:sldId id="273" r:id="rId20"/>
    <p:sldId id="267" r:id="rId21"/>
    <p:sldId id="268" r:id="rId22"/>
    <p:sldId id="304" r:id="rId23"/>
    <p:sldId id="278" r:id="rId24"/>
    <p:sldId id="269" r:id="rId25"/>
    <p:sldId id="270" r:id="rId26"/>
    <p:sldId id="277" r:id="rId27"/>
    <p:sldId id="279" r:id="rId28"/>
    <p:sldId id="280" r:id="rId29"/>
    <p:sldId id="282" r:id="rId30"/>
    <p:sldId id="283" r:id="rId31"/>
    <p:sldId id="284" r:id="rId32"/>
    <p:sldId id="305" r:id="rId33"/>
    <p:sldId id="285" r:id="rId34"/>
    <p:sldId id="306" r:id="rId35"/>
    <p:sldId id="307" r:id="rId36"/>
    <p:sldId id="286"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40" autoAdjust="0"/>
  </p:normalViewPr>
  <p:slideViewPr>
    <p:cSldViewPr>
      <p:cViewPr varScale="1">
        <p:scale>
          <a:sx n="74" d="100"/>
          <a:sy n="74" d="100"/>
        </p:scale>
        <p:origin x="-126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D8914F23-7152-4935-908F-54716725061B}" type="datetimeFigureOut">
              <a:rPr lang="en-US" smtClean="0"/>
            </a:fld>
            <a:endParaRPr lang="en-US"/>
          </a:p>
        </p:txBody>
      </p:sp>
      <p:sp>
        <p:nvSpPr>
          <p:cNvPr id="8" name="Slide Number Placeholder 7"/>
          <p:cNvSpPr>
            <a:spLocks noGrp="1"/>
          </p:cNvSpPr>
          <p:nvPr>
            <p:ph type="sldNum" sz="quarter" idx="11"/>
          </p:nvPr>
        </p:nvSpPr>
        <p:spPr/>
        <p:txBody>
          <a:bodyPr/>
          <a:lstStyle/>
          <a:p>
            <a:fld id="{10891F1F-C601-407C-BFF9-9D8F9C4D8929}" type="slidenum">
              <a:rPr lang="en-US" smtClean="0"/>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D8914F23-7152-4935-908F-54716725061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D8914F23-7152-4935-908F-54716725061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anose="020B0604020202020204" pitchFamily="34" charset="0"/>
              <a:buChar char="•"/>
              <a:defRPr/>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D8914F23-7152-4935-908F-54716725061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D8914F23-7152-4935-908F-54716725061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891F1F-C601-407C-BFF9-9D8F9C4D8929}" type="slidenum">
              <a:rPr lang="en-US" smtClean="0"/>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D8914F23-7152-4935-908F-54716725061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891F1F-C601-407C-BFF9-9D8F9C4D8929}" type="slidenum">
              <a:rPr lang="en-US" smtClean="0"/>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7" name="Date Placeholder 6"/>
          <p:cNvSpPr>
            <a:spLocks noGrp="1"/>
          </p:cNvSpPr>
          <p:nvPr>
            <p:ph type="dt" sz="half" idx="10"/>
          </p:nvPr>
        </p:nvSpPr>
        <p:spPr/>
        <p:txBody>
          <a:bodyPr/>
          <a:lstStyle/>
          <a:p>
            <a:fld id="{D8914F23-7152-4935-908F-54716725061B}"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891F1F-C601-407C-BFF9-9D8F9C4D8929}" type="slidenum">
              <a:rPr lang="en-US" smtClean="0"/>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914F23-7152-4935-908F-54716725061B}"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914F23-7152-4935-908F-54716725061B}"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D8914F23-7152-4935-908F-54716725061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D8914F23-7152-4935-908F-54716725061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891F1F-C601-407C-BFF9-9D8F9C4D892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anose="020B0502020202020204" pitchFamily="34" charset="0"/>
              </a:defRPr>
            </a:lvl1pPr>
          </a:lstStyle>
          <a:p>
            <a:fld id="{D8914F23-7152-4935-908F-54716725061B}" type="datetimeFigureOut">
              <a:rPr lang="en-US" smtClean="0"/>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anose="020B0502020202020204"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anose="020B0502020202020204" pitchFamily="34" charset="0"/>
              </a:defRPr>
            </a:lvl1pPr>
          </a:lstStyle>
          <a:p>
            <a:fld id="{10891F1F-C601-407C-BFF9-9D8F9C4D8929}" type="slidenum">
              <a:rPr lang="en-US" smtClean="0"/>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6048" y="2420888"/>
            <a:ext cx="6858000" cy="1298525"/>
          </a:xfrm>
        </p:spPr>
        <p:txBody>
          <a:bodyPr>
            <a:normAutofit/>
          </a:bodyPr>
          <a:lstStyle/>
          <a:p>
            <a:pPr algn="ctr"/>
            <a:r>
              <a:rPr lang="en-ZA" sz="5400" dirty="0"/>
              <a:t>National Treatment</a:t>
            </a:r>
            <a:endParaRPr lang="en-US" sz="5400" dirty="0"/>
          </a:p>
        </p:txBody>
      </p:sp>
      <p:sp>
        <p:nvSpPr>
          <p:cNvPr id="3" name="Subtitle 2"/>
          <p:cNvSpPr>
            <a:spLocks noGrp="1"/>
          </p:cNvSpPr>
          <p:nvPr>
            <p:ph type="subTitle" idx="1"/>
          </p:nvPr>
        </p:nvSpPr>
        <p:spPr>
          <a:xfrm>
            <a:off x="1143000" y="4437112"/>
            <a:ext cx="6858000" cy="820687"/>
          </a:xfrm>
        </p:spPr>
        <p:txBody>
          <a:bodyPr>
            <a:normAutofit/>
          </a:bodyPr>
          <a:lstStyle/>
          <a:p>
            <a:pPr algn="ctr"/>
            <a:r>
              <a:rPr lang="en-ZA" sz="3200" dirty="0"/>
              <a:t>Article III of the GATT</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183120" cy="1400810"/>
          </a:xfrm>
        </p:spPr>
        <p:txBody>
          <a:bodyPr/>
          <a:lstStyle/>
          <a:p>
            <a:r>
              <a:rPr lang="en-US" i="1" dirty="0"/>
              <a:t>Japan - Alcoholic Beverages II</a:t>
            </a:r>
            <a:endParaRPr lang="en-US" i="1" dirty="0"/>
          </a:p>
        </p:txBody>
      </p:sp>
      <p:sp>
        <p:nvSpPr>
          <p:cNvPr id="3" name="Content Placeholder 2"/>
          <p:cNvSpPr>
            <a:spLocks noGrp="1"/>
          </p:cNvSpPr>
          <p:nvPr>
            <p:ph idx="1"/>
          </p:nvPr>
        </p:nvSpPr>
        <p:spPr>
          <a:xfrm>
            <a:off x="569595" y="2272030"/>
            <a:ext cx="7823835" cy="4195445"/>
          </a:xfrm>
        </p:spPr>
        <p:txBody>
          <a:bodyPr>
            <a:noAutofit/>
          </a:bodyPr>
          <a:lstStyle/>
          <a:p>
            <a:pPr marL="0" indent="0">
              <a:buNone/>
            </a:pPr>
            <a:r>
              <a:rPr lang="en-US" sz="2400" b="1" u="sng" dirty="0"/>
              <a:t>Facts</a:t>
            </a:r>
            <a:endParaRPr lang="en-US" sz="2400" dirty="0"/>
          </a:p>
          <a:p>
            <a:r>
              <a:rPr lang="en-US" sz="2400" dirty="0"/>
              <a:t>Japanese Liquor Tax Law that established a system of internal taxes applicable to all liquors at different tax rates depending on which category they fell within. The tax law at issue taxed </a:t>
            </a:r>
            <a:r>
              <a:rPr lang="en-US" sz="2400" dirty="0" err="1"/>
              <a:t>shochu</a:t>
            </a:r>
            <a:r>
              <a:rPr lang="en-US" sz="2400" dirty="0"/>
              <a:t> at a lower rate than the other products.</a:t>
            </a:r>
            <a:endParaRPr lang="en-US" sz="2400" dirty="0"/>
          </a:p>
          <a:p>
            <a:r>
              <a:rPr lang="en-US" sz="2400" dirty="0"/>
              <a:t>Vodka and other alcoholic beverages such as liqueurs, gin, </a:t>
            </a:r>
            <a:r>
              <a:rPr lang="en-US" sz="2400" dirty="0" err="1"/>
              <a:t>genever</a:t>
            </a:r>
            <a:r>
              <a:rPr lang="en-US" sz="2400" dirty="0"/>
              <a:t>, rum, whisky and brandy, were taxed in excess of domestic </a:t>
            </a:r>
            <a:r>
              <a:rPr lang="en-US" sz="2400" dirty="0" err="1"/>
              <a:t>shochu</a:t>
            </a:r>
            <a:r>
              <a:rPr lang="en-US" sz="2400" dirty="0"/>
              <a:t>.</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566" y="685800"/>
            <a:ext cx="7055380" cy="1400530"/>
          </a:xfrm>
        </p:spPr>
        <p:txBody>
          <a:bodyPr/>
          <a:lstStyle/>
          <a:p>
            <a:r>
              <a:rPr lang="en-ZA" i="1" dirty="0"/>
              <a:t>Japan – Alcoholic Beverages II</a:t>
            </a:r>
            <a:endParaRPr lang="en-US" i="1" dirty="0"/>
          </a:p>
        </p:txBody>
      </p:sp>
      <p:sp>
        <p:nvSpPr>
          <p:cNvPr id="3" name="Content Placeholder 2"/>
          <p:cNvSpPr>
            <a:spLocks noGrp="1"/>
          </p:cNvSpPr>
          <p:nvPr>
            <p:ph idx="1"/>
          </p:nvPr>
        </p:nvSpPr>
        <p:spPr>
          <a:xfrm>
            <a:off x="475566" y="2344013"/>
            <a:ext cx="8357235" cy="4195445"/>
          </a:xfrm>
        </p:spPr>
        <p:txBody>
          <a:bodyPr>
            <a:normAutofit/>
          </a:bodyPr>
          <a:lstStyle/>
          <a:p>
            <a:pPr marL="82550" indent="0">
              <a:buNone/>
            </a:pPr>
            <a:r>
              <a:rPr lang="en-ZA" sz="2800" dirty="0"/>
              <a:t>AB quoted </a:t>
            </a:r>
            <a:r>
              <a:rPr lang="en-ZA" sz="2800" i="1" dirty="0"/>
              <a:t>Italy – Agricultural Machinery </a:t>
            </a:r>
            <a:r>
              <a:rPr lang="en-ZA" sz="2800" dirty="0"/>
              <a:t>and </a:t>
            </a:r>
            <a:r>
              <a:rPr lang="en-ZA" sz="2800" i="1" dirty="0"/>
              <a:t>US – Section 337</a:t>
            </a:r>
            <a:r>
              <a:rPr lang="en-ZA" sz="2800" dirty="0"/>
              <a:t> and added that Art III obliges members of the WTO to provide </a:t>
            </a:r>
            <a:r>
              <a:rPr lang="en-ZA" sz="2800" b="1" dirty="0"/>
              <a:t>equality of competitive conditions for imported products in relation to domestic products. </a:t>
            </a:r>
            <a:r>
              <a:rPr lang="en-ZA" sz="2800" dirty="0"/>
              <a:t> </a:t>
            </a:r>
            <a:endParaRPr lang="en-ZA" sz="2800" dirty="0"/>
          </a:p>
          <a:p>
            <a:pPr marL="82550" indent="0">
              <a:buNone/>
            </a:pPr>
            <a:endParaRPr lang="en-ZA" sz="2800" dirty="0"/>
          </a:p>
          <a:p>
            <a:pPr marL="82550" indent="0">
              <a:buNone/>
            </a:pPr>
            <a:r>
              <a:rPr lang="en-ZA" sz="2800" dirty="0"/>
              <a:t>NB: </a:t>
            </a:r>
            <a:endParaRPr lang="en-ZA" sz="2800" dirty="0"/>
          </a:p>
          <a:p>
            <a:pPr marL="82550" indent="0">
              <a:buNone/>
            </a:pPr>
            <a:r>
              <a:rPr lang="en-ZA" sz="2800" dirty="0"/>
              <a:t>The broad purpose is </a:t>
            </a:r>
            <a:r>
              <a:rPr lang="en-ZA" sz="2800" u="sng" dirty="0"/>
              <a:t>to avoid protectionism.</a:t>
            </a:r>
            <a:endParaRPr lang="en-US" sz="2800"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055380" cy="2340965"/>
          </a:xfrm>
        </p:spPr>
        <p:txBody>
          <a:bodyPr>
            <a:normAutofit/>
          </a:bodyPr>
          <a:lstStyle/>
          <a:p>
            <a:r>
              <a:rPr lang="en-ZA" u="sng" dirty="0"/>
              <a:t>Note</a:t>
            </a:r>
            <a:r>
              <a:rPr lang="en-ZA" dirty="0"/>
              <a:t>: Art III applies to INTERNAL measures only</a:t>
            </a:r>
            <a:endParaRPr lang="en-US" dirty="0"/>
          </a:p>
        </p:txBody>
      </p:sp>
      <p:sp>
        <p:nvSpPr>
          <p:cNvPr id="3" name="Content Placeholder 2"/>
          <p:cNvSpPr>
            <a:spLocks noGrp="1"/>
          </p:cNvSpPr>
          <p:nvPr>
            <p:ph idx="1"/>
          </p:nvPr>
        </p:nvSpPr>
        <p:spPr>
          <a:xfrm>
            <a:off x="794850" y="2514600"/>
            <a:ext cx="7554300" cy="4195481"/>
          </a:xfrm>
        </p:spPr>
        <p:txBody>
          <a:bodyPr>
            <a:normAutofit/>
          </a:bodyPr>
          <a:lstStyle/>
          <a:p>
            <a:pPr marL="82550" indent="0">
              <a:buNone/>
            </a:pPr>
            <a:endParaRPr lang="en-ZA" i="1" dirty="0"/>
          </a:p>
          <a:p>
            <a:pPr marL="82550" indent="0">
              <a:buNone/>
            </a:pPr>
            <a:r>
              <a:rPr lang="en-ZA" dirty="0"/>
              <a:t>This was an issue in </a:t>
            </a:r>
            <a:r>
              <a:rPr lang="en-ZA" i="1" dirty="0"/>
              <a:t>China – Auto Parts (2009)</a:t>
            </a:r>
            <a:endParaRPr lang="en-ZA" i="1" dirty="0"/>
          </a:p>
          <a:p>
            <a:pPr marL="82550" indent="0">
              <a:buNone/>
            </a:pPr>
            <a:endParaRPr lang="en-US" dirty="0"/>
          </a:p>
          <a:p>
            <a:pPr marL="539750" indent="-457200">
              <a:buAutoNum type="arabicPeriod"/>
            </a:pPr>
            <a:r>
              <a:rPr lang="en-US" dirty="0"/>
              <a:t>Read China Auto Parts as to the facts and legal issue.</a:t>
            </a:r>
            <a:endParaRPr lang="en-US" dirty="0"/>
          </a:p>
          <a:p>
            <a:pPr marL="539750" indent="-457200">
              <a:buAutoNum type="arabicPeriod"/>
            </a:pPr>
            <a:r>
              <a:rPr lang="en-US" dirty="0"/>
              <a:t>Discuss the principle as it relates to an internal measure.</a:t>
            </a:r>
            <a:endParaRPr lang="en-US" dirty="0"/>
          </a:p>
          <a:p>
            <a:pPr marL="539750" indent="-457200">
              <a:buAutoNum type="arabicPeriod"/>
            </a:pPr>
            <a:r>
              <a:rPr lang="en-US" dirty="0"/>
              <a:t>Do you offer any critique in this regard? </a:t>
            </a:r>
            <a:endParaRPr lang="en-ZA" dirty="0"/>
          </a:p>
          <a:p>
            <a:pPr marL="82550" indent="0">
              <a:buNone/>
            </a:pPr>
            <a:endParaRPr lang="en-ZA"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120" y="452755"/>
            <a:ext cx="7055380" cy="1147445"/>
          </a:xfrm>
        </p:spPr>
        <p:txBody>
          <a:bodyPr/>
          <a:lstStyle/>
          <a:p>
            <a:r>
              <a:rPr lang="en-ZA" dirty="0"/>
              <a:t>Article III:2</a:t>
            </a:r>
            <a:endParaRPr lang="en-ZA" dirty="0"/>
          </a:p>
        </p:txBody>
      </p:sp>
      <p:sp>
        <p:nvSpPr>
          <p:cNvPr id="3" name="Content Placeholder 2"/>
          <p:cNvSpPr>
            <a:spLocks noGrp="1"/>
          </p:cNvSpPr>
          <p:nvPr>
            <p:ph idx="1"/>
          </p:nvPr>
        </p:nvSpPr>
        <p:spPr>
          <a:xfrm>
            <a:off x="706120" y="1584643"/>
            <a:ext cx="8077200" cy="4623751"/>
          </a:xfrm>
        </p:spPr>
        <p:txBody>
          <a:bodyPr>
            <a:normAutofit fontScale="85000" lnSpcReduction="20000"/>
          </a:bodyPr>
          <a:lstStyle/>
          <a:p>
            <a:pPr marL="0" indent="0" algn="just">
              <a:buNone/>
            </a:pPr>
            <a:r>
              <a:rPr lang="en-ZA" b="1" dirty="0"/>
              <a:t>First Sentence –physical characteristics</a:t>
            </a:r>
            <a:endParaRPr lang="en-ZA" b="1" dirty="0"/>
          </a:p>
          <a:p>
            <a:pPr algn="just"/>
            <a:r>
              <a:rPr lang="en-ZA" dirty="0"/>
              <a:t>Involves internal taxes and charges </a:t>
            </a:r>
            <a:endParaRPr lang="en-ZA" dirty="0"/>
          </a:p>
          <a:p>
            <a:pPr algn="just"/>
            <a:r>
              <a:rPr lang="en-ZA" dirty="0"/>
              <a:t>A case-specific assessment and comparison is made of two or more products as to their physical properties, nature and quality, end uses, consumers' tastes and habits and any other point  of comparison.</a:t>
            </a:r>
            <a:endParaRPr lang="en-ZA" dirty="0"/>
          </a:p>
          <a:p>
            <a:pPr algn="just"/>
            <a:r>
              <a:rPr lang="en-ZA" dirty="0"/>
              <a:t>Under this test, the term “like product” is construed narrowly since the tests is in fact specific</a:t>
            </a:r>
            <a:endParaRPr lang="en-ZA" dirty="0"/>
          </a:p>
          <a:p>
            <a:pPr marL="0" indent="0" algn="just">
              <a:buNone/>
            </a:pPr>
            <a:r>
              <a:rPr lang="en-ZA" b="1" dirty="0"/>
              <a:t>Second Sentence – DCS </a:t>
            </a:r>
            <a:endParaRPr lang="en-ZA" b="1" dirty="0"/>
          </a:p>
          <a:p>
            <a:pPr algn="just"/>
            <a:r>
              <a:rPr lang="en-ZA" dirty="0"/>
              <a:t>Subject of the interpretive note which provides that the term “like product” refers to a ‘directly competitive or substitutable product’</a:t>
            </a:r>
            <a:endParaRPr lang="en-ZA" dirty="0"/>
          </a:p>
          <a:p>
            <a:pPr algn="just"/>
            <a:r>
              <a:rPr lang="en-ZA" dirty="0"/>
              <a:t>Broader range of products</a:t>
            </a:r>
            <a:endParaRPr lang="en-ZA" dirty="0"/>
          </a:p>
          <a:p>
            <a:pPr algn="just"/>
            <a:r>
              <a:rPr lang="en-ZA" dirty="0"/>
              <a:t>Consideration given to not only physical characteristics but also marketplace factors, competition in relevant markets etc</a:t>
            </a:r>
            <a:endParaRPr lang="en-Z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020050" cy="1219200"/>
          </a:xfrm>
        </p:spPr>
        <p:txBody>
          <a:bodyPr/>
          <a:lstStyle/>
          <a:p>
            <a:r>
              <a:rPr lang="en-ZA" dirty="0"/>
              <a:t>Article III:2 first sentence</a:t>
            </a:r>
            <a:endParaRPr lang="en-US" dirty="0"/>
          </a:p>
        </p:txBody>
      </p:sp>
      <p:sp>
        <p:nvSpPr>
          <p:cNvPr id="3" name="Content Placeholder 2"/>
          <p:cNvSpPr>
            <a:spLocks noGrp="1"/>
          </p:cNvSpPr>
          <p:nvPr>
            <p:ph idx="1"/>
          </p:nvPr>
        </p:nvSpPr>
        <p:spPr>
          <a:xfrm>
            <a:off x="533400" y="1447800"/>
            <a:ext cx="8049895" cy="5169535"/>
          </a:xfrm>
        </p:spPr>
        <p:txBody>
          <a:bodyPr>
            <a:normAutofit fontScale="92500" lnSpcReduction="10000"/>
          </a:bodyPr>
          <a:lstStyle/>
          <a:p>
            <a:pPr marL="82550" indent="0">
              <a:buNone/>
            </a:pPr>
            <a:r>
              <a:rPr lang="en-ZA" i="1" dirty="0"/>
              <a:t>China – Auto Parts (2009):</a:t>
            </a:r>
            <a:endParaRPr lang="en-ZA" i="1" dirty="0"/>
          </a:p>
          <a:p>
            <a:pPr marL="82550" indent="0">
              <a:buNone/>
            </a:pPr>
            <a:r>
              <a:rPr lang="en-ZA" dirty="0"/>
              <a:t>Sets out 3-tier test:</a:t>
            </a:r>
            <a:endParaRPr lang="en-ZA" dirty="0"/>
          </a:p>
          <a:p>
            <a:pPr marL="596900" indent="-514350">
              <a:buAutoNum type="arabicPeriod"/>
            </a:pPr>
            <a:r>
              <a:rPr lang="en-ZA" dirty="0"/>
              <a:t>Whether the measure is an </a:t>
            </a:r>
            <a:r>
              <a:rPr lang="en-ZA" b="1" dirty="0"/>
              <a:t>internal tax or other internal charge</a:t>
            </a:r>
            <a:r>
              <a:rPr lang="en-ZA" dirty="0"/>
              <a:t> on products?</a:t>
            </a:r>
            <a:endParaRPr lang="en-ZA" dirty="0"/>
          </a:p>
          <a:p>
            <a:pPr marL="596900" indent="-514350">
              <a:buAutoNum type="arabicPeriod"/>
            </a:pPr>
            <a:r>
              <a:rPr lang="en-ZA" dirty="0"/>
              <a:t>Whether imported and domestic products are </a:t>
            </a:r>
            <a:r>
              <a:rPr lang="en-ZA" b="1" dirty="0"/>
              <a:t>“like” </a:t>
            </a:r>
            <a:r>
              <a:rPr lang="en-ZA" dirty="0"/>
              <a:t>products”</a:t>
            </a:r>
            <a:endParaRPr lang="en-ZA" dirty="0"/>
          </a:p>
          <a:p>
            <a:pPr marL="596900" indent="-514350">
              <a:buAutoNum type="arabicPeriod"/>
            </a:pPr>
            <a:r>
              <a:rPr lang="en-ZA" dirty="0"/>
              <a:t>Whether the imported products are </a:t>
            </a:r>
            <a:r>
              <a:rPr lang="en-ZA" b="1" dirty="0"/>
              <a:t>taxed in excess </a:t>
            </a:r>
            <a:r>
              <a:rPr lang="en-ZA" dirty="0"/>
              <a:t>of the domestic products?</a:t>
            </a:r>
            <a:endParaRPr lang="en-ZA" dirty="0"/>
          </a:p>
          <a:p>
            <a:pPr marL="82550" indent="0">
              <a:buNone/>
            </a:pPr>
            <a:endParaRPr lang="en-ZA" dirty="0"/>
          </a:p>
          <a:p>
            <a:pPr marL="82550" indent="0">
              <a:buNone/>
            </a:pPr>
            <a:r>
              <a:rPr lang="en-ZA" dirty="0"/>
              <a:t>If all affirmative, then violation of Art III:2 first sentence.  If not, then further examination for consistency with </a:t>
            </a:r>
            <a:r>
              <a:rPr lang="en-ZA" b="1" dirty="0"/>
              <a:t>second sentence</a:t>
            </a:r>
            <a:r>
              <a:rPr lang="en-ZA" dirty="0"/>
              <a:t>.</a:t>
            </a:r>
            <a:endParaRPr lang="en-ZA" dirty="0"/>
          </a:p>
          <a:p>
            <a:pPr marL="82550" indent="0">
              <a:buNone/>
            </a:pPr>
            <a:r>
              <a:rPr lang="en-ZA" dirty="0"/>
              <a:t>Note: second sentence requires </a:t>
            </a:r>
            <a:r>
              <a:rPr lang="en-ZA" b="1" u="sng" dirty="0"/>
              <a:t>D</a:t>
            </a:r>
            <a:r>
              <a:rPr lang="en-US" altLang="en-ZA" b="1" u="sng" dirty="0"/>
              <a:t>irectly </a:t>
            </a:r>
            <a:r>
              <a:rPr lang="en-ZA" b="1" u="sng" dirty="0"/>
              <a:t>C</a:t>
            </a:r>
            <a:r>
              <a:rPr lang="en-US" altLang="en-ZA" b="1" u="sng" dirty="0"/>
              <a:t>ompetitive or </a:t>
            </a:r>
            <a:r>
              <a:rPr lang="en-ZA" b="1" u="sng" dirty="0"/>
              <a:t>S</a:t>
            </a:r>
            <a:r>
              <a:rPr lang="en-US" altLang="en-ZA" b="1" u="sng" dirty="0"/>
              <a:t>ubstitutable</a:t>
            </a:r>
            <a:r>
              <a:rPr lang="en-US" altLang="en-ZA" dirty="0"/>
              <a:t> (DCS) Products</a:t>
            </a:r>
            <a:r>
              <a:rPr lang="en-ZA" dirty="0"/>
              <a:t> enquiry, not “like” products.</a:t>
            </a:r>
            <a:endParaRPr lang="en-Z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055380" cy="1066800"/>
          </a:xfrm>
        </p:spPr>
        <p:txBody>
          <a:bodyPr/>
          <a:lstStyle/>
          <a:p>
            <a:r>
              <a:rPr lang="en-ZA" dirty="0"/>
              <a:t>China – Auto Parts</a:t>
            </a:r>
            <a:endParaRPr lang="en-GB" dirty="0"/>
          </a:p>
        </p:txBody>
      </p:sp>
      <p:sp>
        <p:nvSpPr>
          <p:cNvPr id="3" name="Content Placeholder 2"/>
          <p:cNvSpPr>
            <a:spLocks noGrp="1"/>
          </p:cNvSpPr>
          <p:nvPr>
            <p:ph idx="1"/>
          </p:nvPr>
        </p:nvSpPr>
        <p:spPr>
          <a:xfrm>
            <a:off x="628650" y="1752600"/>
            <a:ext cx="7886700" cy="4351338"/>
          </a:xfrm>
        </p:spPr>
        <p:txBody>
          <a:bodyPr>
            <a:normAutofit fontScale="85000" lnSpcReduction="10000"/>
          </a:bodyPr>
          <a:lstStyle/>
          <a:p>
            <a:pPr marL="82550" indent="0">
              <a:buNone/>
            </a:pPr>
            <a:r>
              <a:rPr lang="en-ZA" u="sng" dirty="0"/>
              <a:t>The measure:</a:t>
            </a:r>
            <a:endParaRPr lang="en-ZA" u="sng" dirty="0"/>
          </a:p>
          <a:p>
            <a:pPr marL="82550" indent="0" algn="just">
              <a:buNone/>
            </a:pPr>
            <a:r>
              <a:rPr lang="en-ZA" dirty="0"/>
              <a:t>The EC challenged the Chinese measures under which imported automobile parts, as defined by the measures, which were used in the manufacture of vehicles for sale in China are considered to fulfil the characteristics of a whole vehicle if they are imported in excess of certain thresholds. This is the case when specific combinations of parts of the later assembled vehicle are imported or when the price of the imported parts attain 60% or more of the vehicle. </a:t>
            </a:r>
            <a:endParaRPr lang="en-ZA" dirty="0"/>
          </a:p>
          <a:p>
            <a:pPr marL="82550" indent="0" algn="just">
              <a:buNone/>
            </a:pPr>
            <a:endParaRPr lang="en-ZA" dirty="0"/>
          </a:p>
          <a:p>
            <a:pPr marL="82550" indent="0" algn="just">
              <a:buNone/>
            </a:pPr>
            <a:r>
              <a:rPr lang="en-ZA" dirty="0"/>
              <a:t>If these thresholds are met, the measures provide that imported parts will be subject to charges equal the tariffs for a complete vehicle. These charges are assessed after the assembly of the parts into complete vehicles.</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254635"/>
            <a:ext cx="7055380" cy="1400530"/>
          </a:xfrm>
        </p:spPr>
        <p:txBody>
          <a:bodyPr/>
          <a:lstStyle/>
          <a:p>
            <a:r>
              <a:rPr lang="en-ZA" dirty="0"/>
              <a:t>When is it an internal tax?</a:t>
            </a:r>
            <a:endParaRPr lang="en-US" dirty="0"/>
          </a:p>
        </p:txBody>
      </p:sp>
      <p:sp>
        <p:nvSpPr>
          <p:cNvPr id="3" name="Content Placeholder 2"/>
          <p:cNvSpPr>
            <a:spLocks noGrp="1"/>
          </p:cNvSpPr>
          <p:nvPr>
            <p:ph idx="1"/>
          </p:nvPr>
        </p:nvSpPr>
        <p:spPr>
          <a:xfrm>
            <a:off x="647700" y="1905000"/>
            <a:ext cx="7848600" cy="4572006"/>
          </a:xfrm>
        </p:spPr>
        <p:txBody>
          <a:bodyPr>
            <a:normAutofit fontScale="92500" lnSpcReduction="20000"/>
          </a:bodyPr>
          <a:lstStyle/>
          <a:p>
            <a:pPr marL="82550" indent="0">
              <a:buNone/>
            </a:pPr>
            <a:r>
              <a:rPr lang="en-ZA" b="1" i="1" dirty="0"/>
              <a:t>Mexico – Taxes on Soft Drinks</a:t>
            </a:r>
            <a:r>
              <a:rPr lang="en-US" altLang="en-ZA" b="1" i="1" dirty="0"/>
              <a:t>:</a:t>
            </a:r>
            <a:endParaRPr lang="en-US" altLang="en-ZA" i="1" dirty="0"/>
          </a:p>
          <a:p>
            <a:pPr marL="82550" indent="0">
              <a:buNone/>
            </a:pPr>
            <a:r>
              <a:rPr lang="en-US" altLang="en-ZA" b="1" i="1" u="sng" dirty="0"/>
              <a:t>Facts</a:t>
            </a:r>
            <a:endParaRPr lang="en-US" altLang="en-ZA" i="1" dirty="0"/>
          </a:p>
          <a:p>
            <a:pPr marL="82550" indent="0">
              <a:buNone/>
            </a:pPr>
            <a:r>
              <a:rPr lang="en-ZA" dirty="0"/>
              <a:t>Mexico's tax measures under which soft drinks using non-cane sugar sweeteners were subject to 20 per cent taxes on (i) their transfer and importation; and (ii) specific services provided for the purpose of transferring soft drinks and bookkeeping requirements.</a:t>
            </a:r>
            <a:endParaRPr lang="en-ZA" dirty="0"/>
          </a:p>
          <a:p>
            <a:pPr marL="82550" indent="0">
              <a:buNone/>
            </a:pPr>
            <a:r>
              <a:rPr lang="en-ZA" u="sng" dirty="0"/>
              <a:t>Measure at issue: </a:t>
            </a:r>
            <a:r>
              <a:rPr lang="en-ZA" dirty="0"/>
              <a:t>Mexico's tax measures under which soft drinks using non-cane sugar sweeteners were subject to 20 per cent taxes on their transfer and importation</a:t>
            </a:r>
            <a:endParaRPr lang="en-ZA" dirty="0"/>
          </a:p>
          <a:p>
            <a:pPr marL="82550" indent="0">
              <a:buNone/>
            </a:pPr>
            <a:endParaRPr lang="en-ZA" u="sng" dirty="0"/>
          </a:p>
          <a:p>
            <a:pPr marL="82550" indent="0">
              <a:buNone/>
            </a:pPr>
            <a:r>
              <a:rPr lang="en-ZA" u="sng" dirty="0"/>
              <a:t>AB found:</a:t>
            </a:r>
            <a:r>
              <a:rPr lang="en-ZA" dirty="0"/>
              <a:t> tax measure inconsistent with Art III:2 first sentence </a:t>
            </a:r>
            <a:r>
              <a:rPr lang="en-US" altLang="en-ZA" dirty="0"/>
              <a:t>(like products) </a:t>
            </a:r>
            <a:r>
              <a:rPr lang="en-ZA" dirty="0"/>
              <a:t>by posing an indirect tax on non-can sugar sweeteners.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504464" cy="5832648"/>
          </a:xfrm>
        </p:spPr>
        <p:txBody>
          <a:bodyPr>
            <a:noAutofit/>
          </a:bodyPr>
          <a:lstStyle/>
          <a:p>
            <a:pPr marL="82550" indent="0">
              <a:buNone/>
            </a:pPr>
            <a:r>
              <a:rPr lang="en-ZA" sz="2400" i="1" dirty="0"/>
              <a:t>US – Tobacco:</a:t>
            </a:r>
            <a:endParaRPr lang="en-ZA" sz="2400" dirty="0"/>
          </a:p>
          <a:p>
            <a:pPr marL="82550" indent="0">
              <a:buNone/>
            </a:pPr>
            <a:r>
              <a:rPr lang="en-ZA" sz="2400" dirty="0"/>
              <a:t>Penalty provision for enforcement of domestic law found not to be an internal tax or charge, but rather an internal regulation in terms of Art III:4</a:t>
            </a:r>
            <a:endParaRPr lang="en-ZA" sz="2400" dirty="0"/>
          </a:p>
          <a:p>
            <a:pPr marL="82550" indent="0">
              <a:buNone/>
            </a:pPr>
            <a:endParaRPr lang="en-ZA" sz="2400" dirty="0"/>
          </a:p>
          <a:p>
            <a:pPr marL="82550" indent="0">
              <a:buNone/>
            </a:pPr>
            <a:r>
              <a:rPr lang="en-ZA" sz="2400" i="1" dirty="0"/>
              <a:t>US – Malt Beverages:</a:t>
            </a:r>
            <a:endParaRPr lang="en-ZA" sz="2400" dirty="0"/>
          </a:p>
          <a:p>
            <a:pPr marL="82550" indent="0">
              <a:buNone/>
            </a:pPr>
            <a:r>
              <a:rPr lang="en-ZA" sz="2400" dirty="0"/>
              <a:t>Measure preventing imported products from being sold in a manner that would enable them to avoid taxation was considered to be a measure within the scope of Art III:2 because it assigned a higher tax rate to the imported products.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055380" cy="1400530"/>
          </a:xfrm>
        </p:spPr>
        <p:txBody>
          <a:bodyPr/>
          <a:lstStyle/>
          <a:p>
            <a:r>
              <a:rPr lang="en-ZA" dirty="0"/>
              <a:t>Art III:2 Second sentence</a:t>
            </a:r>
            <a:endParaRPr lang="en-GB" dirty="0"/>
          </a:p>
        </p:txBody>
      </p:sp>
      <p:sp>
        <p:nvSpPr>
          <p:cNvPr id="3" name="Content Placeholder 2"/>
          <p:cNvSpPr>
            <a:spLocks noGrp="1"/>
          </p:cNvSpPr>
          <p:nvPr>
            <p:ph idx="1"/>
          </p:nvPr>
        </p:nvSpPr>
        <p:spPr>
          <a:xfrm>
            <a:off x="504655" y="1963735"/>
            <a:ext cx="7478100" cy="4724406"/>
          </a:xfrm>
        </p:spPr>
        <p:txBody>
          <a:bodyPr>
            <a:normAutofit/>
          </a:bodyPr>
          <a:lstStyle/>
          <a:p>
            <a:pPr marL="82550" indent="0">
              <a:buNone/>
            </a:pPr>
            <a:r>
              <a:rPr lang="en-ZA" b="1" dirty="0"/>
              <a:t>The test (based on </a:t>
            </a:r>
            <a:r>
              <a:rPr lang="en-ZA" b="1" i="1" dirty="0"/>
              <a:t>Japan – Alcohol II</a:t>
            </a:r>
            <a:r>
              <a:rPr lang="en-ZA" b="1" dirty="0"/>
              <a:t>):</a:t>
            </a:r>
            <a:endParaRPr lang="en-ZA" b="1" dirty="0"/>
          </a:p>
          <a:p>
            <a:r>
              <a:rPr lang="en-ZA" dirty="0"/>
              <a:t>Whether the measure at issue is an </a:t>
            </a:r>
            <a:r>
              <a:rPr lang="en-ZA" i="1" dirty="0"/>
              <a:t>internal tax or other charge</a:t>
            </a:r>
            <a:r>
              <a:rPr lang="en-ZA" dirty="0"/>
              <a:t> on products</a:t>
            </a:r>
            <a:endParaRPr lang="en-ZA" dirty="0"/>
          </a:p>
          <a:p>
            <a:r>
              <a:rPr lang="en-ZA" dirty="0"/>
              <a:t>Whether the imported and domestic products are </a:t>
            </a:r>
            <a:r>
              <a:rPr lang="en-ZA" i="1" dirty="0"/>
              <a:t>directly competitive and substitutable</a:t>
            </a:r>
            <a:r>
              <a:rPr lang="en-ZA" dirty="0"/>
              <a:t>; </a:t>
            </a:r>
            <a:endParaRPr lang="en-ZA" dirty="0"/>
          </a:p>
          <a:p>
            <a:r>
              <a:rPr lang="en-ZA" dirty="0"/>
              <a:t>Whether the imported and domestic products are </a:t>
            </a:r>
            <a:r>
              <a:rPr lang="en-ZA" i="1" dirty="0"/>
              <a:t>dissimilarly taxed</a:t>
            </a:r>
            <a:r>
              <a:rPr lang="en-ZA" dirty="0"/>
              <a:t>; </a:t>
            </a:r>
            <a:r>
              <a:rPr lang="en-ZA" b="1" dirty="0"/>
              <a:t>and</a:t>
            </a:r>
            <a:endParaRPr lang="en-ZA" b="1" dirty="0"/>
          </a:p>
          <a:p>
            <a:r>
              <a:rPr lang="en-ZA" dirty="0"/>
              <a:t>Whether the dissimilar taxation is applied </a:t>
            </a:r>
            <a:r>
              <a:rPr lang="en-ZA" i="1" dirty="0"/>
              <a:t>so as to afford protection to domestic production</a:t>
            </a:r>
            <a:endParaRPr lang="en-GB"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055380" cy="1066800"/>
          </a:xfrm>
        </p:spPr>
        <p:txBody>
          <a:bodyPr/>
          <a:lstStyle/>
          <a:p>
            <a:r>
              <a:rPr lang="en-ZA" dirty="0"/>
              <a:t>Art III:4</a:t>
            </a:r>
            <a:endParaRPr lang="en-US" dirty="0"/>
          </a:p>
        </p:txBody>
      </p:sp>
      <p:sp>
        <p:nvSpPr>
          <p:cNvPr id="3" name="Content Placeholder 2"/>
          <p:cNvSpPr>
            <a:spLocks noGrp="1"/>
          </p:cNvSpPr>
          <p:nvPr>
            <p:ph idx="1"/>
          </p:nvPr>
        </p:nvSpPr>
        <p:spPr>
          <a:xfrm>
            <a:off x="533400" y="1447800"/>
            <a:ext cx="8229600" cy="4648200"/>
          </a:xfrm>
        </p:spPr>
        <p:txBody>
          <a:bodyPr>
            <a:normAutofit fontScale="77500" lnSpcReduction="20000"/>
          </a:bodyPr>
          <a:lstStyle/>
          <a:p>
            <a:pPr marL="82550" indent="0">
              <a:buNone/>
            </a:pPr>
            <a:r>
              <a:rPr lang="en-ZA" b="1" i="1" dirty="0"/>
              <a:t>Korea – Various Measures on Beef</a:t>
            </a:r>
            <a:endParaRPr lang="en-ZA" b="1" i="1" dirty="0"/>
          </a:p>
          <a:p>
            <a:pPr marL="82550" indent="0">
              <a:buNone/>
            </a:pPr>
            <a:r>
              <a:rPr lang="en-ZA" dirty="0"/>
              <a:t>The AB considered whether Korea was infringing the national treatment obligation by maintaining a dual retail system for marketing beef that confined sales of imported beef to specialized stores.</a:t>
            </a:r>
            <a:endParaRPr lang="en-ZA" dirty="0"/>
          </a:p>
          <a:p>
            <a:pPr marL="82550" indent="0">
              <a:buNone/>
            </a:pPr>
            <a:r>
              <a:rPr lang="en-ZA" dirty="0"/>
              <a:t>Korean law created two distinct retail distribution systems for beef: one for domestic beef and another for imported beef. A large retailer could sell both domestic and imported beef as long as it maintained separate sale areas. Retailers selling imported beef were required to display a sign reading “Specialized Imported Beef Store”.</a:t>
            </a:r>
            <a:endParaRPr lang="en-ZA" dirty="0"/>
          </a:p>
          <a:p>
            <a:pPr marL="82550" indent="0">
              <a:buNone/>
            </a:pPr>
            <a:r>
              <a:rPr lang="en-ZA" dirty="0"/>
              <a:t>AB stated test for a violation of Art III:4:</a:t>
            </a:r>
            <a:endParaRPr lang="en-ZA" dirty="0"/>
          </a:p>
          <a:p>
            <a:pPr marL="596900" indent="-514350">
              <a:buAutoNum type="arabicPeriod"/>
            </a:pPr>
            <a:r>
              <a:rPr lang="en-ZA" dirty="0"/>
              <a:t>Are they “like” products?</a:t>
            </a:r>
            <a:endParaRPr lang="en-ZA" dirty="0"/>
          </a:p>
          <a:p>
            <a:pPr marL="596900" indent="-514350">
              <a:buAutoNum type="arabicPeriod"/>
            </a:pPr>
            <a:r>
              <a:rPr lang="en-ZA" dirty="0"/>
              <a:t>Is the measure at issue a ‘law, regulation, or requirement affecting their internal sale, offering for sale, purchase, transportation, distribution or use’?</a:t>
            </a:r>
            <a:endParaRPr lang="en-ZA" dirty="0"/>
          </a:p>
          <a:p>
            <a:pPr marL="596900" indent="-514350">
              <a:buAutoNum type="arabicPeriod"/>
            </a:pPr>
            <a:r>
              <a:rPr lang="en-ZA" dirty="0"/>
              <a:t>Are the imported products accorded ‘less favourable’ treatment than like domestic products?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1026" name="Picture 2" descr="Image result for national treatment principle wto"/>
          <p:cNvPicPr>
            <a:picLocks noGrp="1" noChangeAspect="1" noChangeArrowheads="1"/>
          </p:cNvPicPr>
          <p:nvPr>
            <p:ph idx="1"/>
          </p:nvPr>
        </p:nvPicPr>
        <p:blipFill>
          <a:blip r:embed="rId1">
            <a:extLst>
              <a:ext uri="{28A0092B-C50C-407E-A947-70E740481C1C}">
                <a14:useLocalDpi xmlns:a14="http://schemas.microsoft.com/office/drawing/2010/main" val="0"/>
              </a:ext>
            </a:extLst>
          </a:blip>
          <a:srcRect/>
          <a:stretch>
            <a:fillRect/>
          </a:stretch>
        </p:blipFill>
        <p:spPr bwMode="auto">
          <a:xfrm>
            <a:off x="294824" y="364153"/>
            <a:ext cx="8554099" cy="64155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371600"/>
            <a:ext cx="8001000" cy="5699760"/>
          </a:xfrm>
        </p:spPr>
        <p:txBody>
          <a:bodyPr>
            <a:normAutofit/>
          </a:bodyPr>
          <a:lstStyle/>
          <a:p>
            <a:pPr marL="82550" indent="0" algn="just">
              <a:buNone/>
            </a:pPr>
            <a:r>
              <a:rPr lang="en-ZA" sz="2400" dirty="0"/>
              <a:t>According to the Appellate Body, the dual retail system virtually cut off imported beef from access to the "normal" distribution outlets for beef, which </a:t>
            </a:r>
            <a:r>
              <a:rPr lang="en-ZA" sz="2400" b="1" i="1" dirty="0"/>
              <a:t>modified the conditions of competition for imported beef to the disadvantage </a:t>
            </a:r>
            <a:r>
              <a:rPr lang="en-ZA" sz="2400" dirty="0"/>
              <a:t>of the imported product. </a:t>
            </a:r>
            <a:endParaRPr lang="en-ZA" sz="2400" dirty="0"/>
          </a:p>
          <a:p>
            <a:pPr marL="82550" indent="0" algn="just">
              <a:buNone/>
            </a:pPr>
            <a:r>
              <a:rPr lang="en-ZA" sz="2400" dirty="0"/>
              <a:t>In this connection, the Appellate Body said that the formally different treatment of imported and domestic products is not necessarily "less favourable" for imports within the meaning of </a:t>
            </a:r>
            <a:r>
              <a:rPr lang="en-US" sz="2400" dirty="0"/>
              <a:t>Art. III:4.</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i="1" dirty="0"/>
              <a:t>European Communities Asbestos</a:t>
            </a:r>
            <a:endParaRPr lang="en-ZA" b="1" i="1" dirty="0"/>
          </a:p>
        </p:txBody>
      </p:sp>
      <p:sp>
        <p:nvSpPr>
          <p:cNvPr id="3" name="Content Placeholder 2"/>
          <p:cNvSpPr>
            <a:spLocks noGrp="1"/>
          </p:cNvSpPr>
          <p:nvPr>
            <p:ph idx="1"/>
          </p:nvPr>
        </p:nvSpPr>
        <p:spPr/>
        <p:txBody>
          <a:bodyPr>
            <a:normAutofit fontScale="92500"/>
          </a:bodyPr>
          <a:lstStyle/>
          <a:p>
            <a:r>
              <a:rPr lang="en-ZA" dirty="0"/>
              <a:t>In EC-Asbestos, the issue was whether </a:t>
            </a:r>
            <a:r>
              <a:rPr lang="en-ZA" dirty="0" err="1"/>
              <a:t>chrystotile</a:t>
            </a:r>
            <a:r>
              <a:rPr lang="en-ZA" dirty="0"/>
              <a:t> asbestos fibres are like fibres made from other materials, such </a:t>
            </a:r>
            <a:r>
              <a:rPr lang="en-ZA" dirty="0" err="1"/>
              <a:t>aspolyvinyl</a:t>
            </a:r>
            <a:r>
              <a:rPr lang="en-ZA" dirty="0"/>
              <a:t> alcohol, cellulose, and glass (PCG fibres)</a:t>
            </a:r>
            <a:endParaRPr lang="en-ZA" dirty="0"/>
          </a:p>
          <a:p>
            <a:r>
              <a:rPr lang="en-ZA" dirty="0"/>
              <a:t>AB were of the view that the word ‘like’ is to be interpreted to apply to products that are in such a competitive relationship</a:t>
            </a:r>
            <a:endParaRPr lang="en-ZA" dirty="0"/>
          </a:p>
          <a:p>
            <a:r>
              <a:rPr lang="en-ZA" dirty="0"/>
              <a:t>Thus, determination of like under Article III:4 is a determination about the nature and extent of a competitive relationship between and among products</a:t>
            </a:r>
            <a:endParaRPr lang="en-ZA" dirty="0"/>
          </a:p>
          <a:p>
            <a:r>
              <a:rPr lang="en-ZA" dirty="0"/>
              <a:t>Essentially, a synthesis of physical characteristics and marketplace ideas</a:t>
            </a:r>
            <a:endParaRPr lang="en-Z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055380" cy="1143000"/>
          </a:xfrm>
        </p:spPr>
        <p:txBody>
          <a:bodyPr/>
          <a:lstStyle/>
          <a:p>
            <a:r>
              <a:rPr lang="en-ZA" dirty="0"/>
              <a:t>NB for Art III:4</a:t>
            </a:r>
            <a:endParaRPr lang="en-GB" dirty="0"/>
          </a:p>
        </p:txBody>
      </p:sp>
      <p:sp>
        <p:nvSpPr>
          <p:cNvPr id="3" name="Content Placeholder 2"/>
          <p:cNvSpPr>
            <a:spLocks noGrp="1"/>
          </p:cNvSpPr>
          <p:nvPr>
            <p:ph idx="1"/>
          </p:nvPr>
        </p:nvSpPr>
        <p:spPr>
          <a:xfrm>
            <a:off x="609600" y="1752600"/>
            <a:ext cx="8278290" cy="4195481"/>
          </a:xfrm>
        </p:spPr>
        <p:txBody>
          <a:bodyPr>
            <a:normAutofit fontScale="92500" lnSpcReduction="10000"/>
          </a:bodyPr>
          <a:lstStyle/>
          <a:p>
            <a:pPr marL="82550" indent="0">
              <a:buNone/>
            </a:pPr>
            <a:r>
              <a:rPr lang="en-ZA" sz="2800" dirty="0"/>
              <a:t>See “Like products” section, and add from</a:t>
            </a:r>
            <a:r>
              <a:rPr lang="en-ZA" sz="2800" i="1" dirty="0"/>
              <a:t> EC – Asbestos</a:t>
            </a:r>
            <a:r>
              <a:rPr lang="en-ZA" sz="2800" dirty="0"/>
              <a:t>:</a:t>
            </a:r>
            <a:endParaRPr lang="en-ZA" sz="2800" dirty="0"/>
          </a:p>
          <a:p>
            <a:r>
              <a:rPr lang="en-ZA" sz="2800" dirty="0"/>
              <a:t>“[A] determination of ‘likeness’ under Article III:4 is, fundamentally, a determination about the nature and extent of a competitive relationship between and among products.”</a:t>
            </a:r>
            <a:endParaRPr lang="en-ZA" sz="2800" dirty="0"/>
          </a:p>
          <a:p>
            <a:r>
              <a:rPr lang="en-ZA" sz="2800" dirty="0"/>
              <a:t>And note: the scope of Art III:4 like products is broader than Art III:2 first sentence, but not nearly as broad as DCS products (second sentence), but they cannot be significantly different</a:t>
            </a:r>
            <a:endParaRPr lang="en-ZA"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035" y="439420"/>
            <a:ext cx="7055380" cy="1400530"/>
          </a:xfrm>
        </p:spPr>
        <p:txBody>
          <a:bodyPr/>
          <a:lstStyle/>
          <a:p>
            <a:r>
              <a:rPr lang="en-ZA" dirty="0"/>
              <a:t>Less favourable treatment</a:t>
            </a:r>
            <a:endParaRPr lang="en-US" dirty="0"/>
          </a:p>
        </p:txBody>
      </p:sp>
      <p:sp>
        <p:nvSpPr>
          <p:cNvPr id="3" name="Content Placeholder 2"/>
          <p:cNvSpPr>
            <a:spLocks noGrp="1"/>
          </p:cNvSpPr>
          <p:nvPr>
            <p:ph idx="1"/>
          </p:nvPr>
        </p:nvSpPr>
        <p:spPr>
          <a:xfrm>
            <a:off x="827700" y="2052925"/>
            <a:ext cx="7554300" cy="4195481"/>
          </a:xfrm>
        </p:spPr>
        <p:txBody>
          <a:bodyPr>
            <a:normAutofit fontScale="92500" lnSpcReduction="10000"/>
          </a:bodyPr>
          <a:lstStyle/>
          <a:p>
            <a:pPr marL="82550" indent="0">
              <a:buNone/>
            </a:pPr>
            <a:r>
              <a:rPr lang="en-ZA" i="1" dirty="0"/>
              <a:t>US – Section 337</a:t>
            </a:r>
            <a:r>
              <a:rPr lang="en-ZA" dirty="0"/>
              <a:t>:</a:t>
            </a:r>
            <a:endParaRPr lang="en-ZA" dirty="0"/>
          </a:p>
          <a:p>
            <a:pPr marL="82550" indent="0">
              <a:buNone/>
            </a:pPr>
            <a:r>
              <a:rPr lang="en-ZA" dirty="0"/>
              <a:t>Interpreted ‘no less favourable’ to mean effective equality of competitive opportunities.  Subsequent Panel and AB reports have interpreted in the same way.</a:t>
            </a:r>
            <a:endParaRPr lang="en-ZA" dirty="0"/>
          </a:p>
          <a:p>
            <a:pPr marL="82550" indent="0">
              <a:buNone/>
            </a:pPr>
            <a:endParaRPr lang="en-ZA" dirty="0"/>
          </a:p>
          <a:p>
            <a:pPr marL="82550" indent="0">
              <a:buNone/>
            </a:pPr>
            <a:r>
              <a:rPr lang="en-ZA" i="1" dirty="0"/>
              <a:t>Dominican Republic – Cigarettes:</a:t>
            </a:r>
            <a:endParaRPr lang="en-ZA" i="1" dirty="0"/>
          </a:p>
          <a:p>
            <a:pPr marL="82550" indent="0">
              <a:buNone/>
            </a:pPr>
            <a:r>
              <a:rPr lang="en-ZA" dirty="0"/>
              <a:t>Tax stamp requirement for imported cigarettes effectively modified competitive relationship because of additional processes and costs on imported product, and it presented the product to consumers in a less appealing manner</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248" y="381000"/>
            <a:ext cx="7055380" cy="1400530"/>
          </a:xfrm>
        </p:spPr>
        <p:txBody>
          <a:bodyPr>
            <a:normAutofit fontScale="90000"/>
          </a:bodyPr>
          <a:lstStyle/>
          <a:p>
            <a:r>
              <a:rPr lang="en-ZA" dirty="0"/>
              <a:t>Examples of measures covered by Art III:4</a:t>
            </a:r>
            <a:endParaRPr lang="en-US" dirty="0"/>
          </a:p>
        </p:txBody>
      </p:sp>
      <p:sp>
        <p:nvSpPr>
          <p:cNvPr id="3" name="Content Placeholder 2"/>
          <p:cNvSpPr>
            <a:spLocks noGrp="1"/>
          </p:cNvSpPr>
          <p:nvPr>
            <p:ph idx="1"/>
          </p:nvPr>
        </p:nvSpPr>
        <p:spPr>
          <a:xfrm>
            <a:off x="451104" y="2133600"/>
            <a:ext cx="8610160" cy="5149552"/>
          </a:xfrm>
        </p:spPr>
        <p:txBody>
          <a:bodyPr>
            <a:normAutofit/>
          </a:bodyPr>
          <a:lstStyle/>
          <a:p>
            <a:pPr marL="82550" indent="0">
              <a:buNone/>
            </a:pPr>
            <a:r>
              <a:rPr lang="en-ZA" sz="2200" i="1" u="sng" dirty="0"/>
              <a:t>Dominican Republic – Cigarettes:</a:t>
            </a:r>
            <a:endParaRPr lang="en-ZA" sz="2200" i="1" u="sng" dirty="0"/>
          </a:p>
          <a:p>
            <a:pPr marL="82550" indent="0">
              <a:buNone/>
            </a:pPr>
            <a:r>
              <a:rPr lang="en-ZA" sz="2200" dirty="0"/>
              <a:t>Requirement that imported cigarettes cannot leave the bonded warehouse unless tax stamps are affixed to each cigarette packet in the presence of a tax inspector</a:t>
            </a:r>
            <a:endParaRPr lang="en-ZA" sz="2200" dirty="0"/>
          </a:p>
          <a:p>
            <a:pPr marL="82550" indent="0">
              <a:buNone/>
            </a:pPr>
            <a:r>
              <a:rPr lang="en-ZA" sz="2200" i="1" u="sng" dirty="0"/>
              <a:t>Brazil - Re-treaded Tyres:</a:t>
            </a:r>
            <a:endParaRPr lang="en-ZA" sz="2200" i="1" u="sng" dirty="0"/>
          </a:p>
          <a:p>
            <a:pPr marL="82550" indent="0">
              <a:buNone/>
            </a:pPr>
            <a:r>
              <a:rPr lang="en-ZA" sz="2200" dirty="0"/>
              <a:t>Obligation to dispose of 10 used tyres as a pre-requisite for the importation of one re-treaded tyre</a:t>
            </a:r>
            <a:endParaRPr lang="en-ZA" sz="2200" dirty="0"/>
          </a:p>
          <a:p>
            <a:pPr marL="82550" indent="0">
              <a:buNone/>
            </a:pPr>
            <a:r>
              <a:rPr lang="en-ZA" sz="2200" i="1" u="sng" dirty="0"/>
              <a:t>Mexico – Taxes on Soft Drinks</a:t>
            </a:r>
            <a:endParaRPr lang="en-ZA" sz="2200" i="1" u="sng" dirty="0"/>
          </a:p>
          <a:p>
            <a:pPr marL="82550" indent="0">
              <a:buNone/>
            </a:pPr>
            <a:r>
              <a:rPr lang="en-ZA" sz="2200" dirty="0"/>
              <a:t>Specific services provided for the purpose of transferring soft drinks and bookkeeping requirements</a:t>
            </a:r>
            <a:endParaRPr lang="en-US" sz="2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055380" cy="990600"/>
          </a:xfrm>
        </p:spPr>
        <p:txBody>
          <a:bodyPr/>
          <a:lstStyle/>
          <a:p>
            <a:r>
              <a:rPr lang="en-ZA" dirty="0"/>
              <a:t>Exceptions</a:t>
            </a:r>
            <a:endParaRPr lang="en-ZA" dirty="0"/>
          </a:p>
        </p:txBody>
      </p:sp>
      <p:sp>
        <p:nvSpPr>
          <p:cNvPr id="3" name="Content Placeholder 2"/>
          <p:cNvSpPr>
            <a:spLocks noGrp="1"/>
          </p:cNvSpPr>
          <p:nvPr>
            <p:ph idx="1"/>
          </p:nvPr>
        </p:nvSpPr>
        <p:spPr>
          <a:xfrm>
            <a:off x="470740" y="1576705"/>
            <a:ext cx="7898026" cy="4195481"/>
          </a:xfrm>
        </p:spPr>
        <p:txBody>
          <a:bodyPr>
            <a:normAutofit fontScale="77500" lnSpcReduction="20000"/>
          </a:bodyPr>
          <a:lstStyle/>
          <a:p>
            <a:pPr marL="0" indent="0" algn="just">
              <a:buNone/>
            </a:pPr>
            <a:r>
              <a:rPr lang="en-ZA" b="1" dirty="0"/>
              <a:t>Government Procurement: GATT Article III:8(a) </a:t>
            </a:r>
            <a:endParaRPr lang="en-ZA" b="1" dirty="0"/>
          </a:p>
          <a:p>
            <a:pPr algn="just"/>
            <a:r>
              <a:rPr lang="en-ZA" dirty="0"/>
              <a:t>Permits governments to purchase domestic products preferentially, making government procurement one exception to the national treatment rule. </a:t>
            </a:r>
            <a:endParaRPr lang="en-ZA" dirty="0"/>
          </a:p>
          <a:p>
            <a:pPr algn="just"/>
            <a:r>
              <a:rPr lang="en-ZA" dirty="0"/>
              <a:t>This exception is permitted because WTO Members recognize the role of government procurement in national policy. </a:t>
            </a:r>
            <a:endParaRPr lang="en-ZA" dirty="0"/>
          </a:p>
          <a:p>
            <a:pPr algn="just"/>
            <a:r>
              <a:rPr lang="en-ZA" dirty="0"/>
              <a:t>For example, there may be a security need to develop and purchase products domestically, or government procurement may, as is often the case, be used as a policy tool to promote smaller business, local industry, or advanced technologies.</a:t>
            </a:r>
            <a:endParaRPr lang="en-ZA" dirty="0"/>
          </a:p>
          <a:p>
            <a:pPr algn="just"/>
            <a:r>
              <a:rPr lang="en-ZA" dirty="0"/>
              <a:t>Note: in the context of government procurement, the national treatment rule applies only between those who have acceded to the </a:t>
            </a:r>
            <a:r>
              <a:rPr lang="en-ZA" b="1" dirty="0"/>
              <a:t>Agreement on Government Procurement</a:t>
            </a:r>
            <a:endParaRPr lang="en-ZA"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055380" cy="1219200"/>
          </a:xfrm>
        </p:spPr>
        <p:txBody>
          <a:bodyPr/>
          <a:lstStyle/>
          <a:p>
            <a:r>
              <a:rPr lang="en-ZA" dirty="0"/>
              <a:t>Exceptions</a:t>
            </a:r>
            <a:endParaRPr lang="en-ZA" dirty="0"/>
          </a:p>
        </p:txBody>
      </p:sp>
      <p:sp>
        <p:nvSpPr>
          <p:cNvPr id="3" name="Content Placeholder 2"/>
          <p:cNvSpPr>
            <a:spLocks noGrp="1"/>
          </p:cNvSpPr>
          <p:nvPr>
            <p:ph idx="1"/>
          </p:nvPr>
        </p:nvSpPr>
        <p:spPr>
          <a:xfrm>
            <a:off x="671186" y="1816672"/>
            <a:ext cx="7801627" cy="4195481"/>
          </a:xfrm>
        </p:spPr>
        <p:txBody>
          <a:bodyPr>
            <a:normAutofit fontScale="85000" lnSpcReduction="10000"/>
          </a:bodyPr>
          <a:lstStyle/>
          <a:p>
            <a:pPr marL="0" indent="0">
              <a:buNone/>
            </a:pPr>
            <a:r>
              <a:rPr lang="en-ZA" b="1" dirty="0"/>
              <a:t>Domestic Subsidies: GATT Article III:8(b)</a:t>
            </a:r>
            <a:endParaRPr lang="en-ZA" b="1" dirty="0"/>
          </a:p>
          <a:p>
            <a:pPr algn="just"/>
            <a:r>
              <a:rPr lang="en-ZA" dirty="0"/>
              <a:t>Allows for the payment of subsidies exclusively to domestic producers as an exception to the national treatment rule, under the condition that it is not in violation of other provisions in Article III and the Agreement on Subsidies and Countervailing Measures</a:t>
            </a:r>
            <a:endParaRPr lang="en-ZA" dirty="0"/>
          </a:p>
          <a:p>
            <a:pPr algn="just"/>
            <a:r>
              <a:rPr lang="en-ZA" dirty="0"/>
              <a:t>The reason for this exception is that subsidies are recognized to be an effective policy tool, and are recognized to be basically within the latitude of domestic policy authorities. </a:t>
            </a:r>
            <a:endParaRPr lang="en-ZA" dirty="0"/>
          </a:p>
          <a:p>
            <a:pPr algn="just"/>
            <a:r>
              <a:rPr lang="en-ZA" dirty="0"/>
              <a:t>However, because subsidies may have a negative effect on trade, the Agreement on Subsidies and Countervailing Measures imposes strict disciplines on their use</a:t>
            </a:r>
            <a:endParaRPr lang="en-Z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216" y="381000"/>
            <a:ext cx="7055380" cy="914400"/>
          </a:xfrm>
        </p:spPr>
        <p:txBody>
          <a:bodyPr/>
          <a:lstStyle/>
          <a:p>
            <a:r>
              <a:rPr lang="en-ZA" dirty="0"/>
              <a:t>Exceptions</a:t>
            </a:r>
            <a:endParaRPr lang="en-ZA" dirty="0"/>
          </a:p>
        </p:txBody>
      </p:sp>
      <p:sp>
        <p:nvSpPr>
          <p:cNvPr id="3" name="Content Placeholder 2"/>
          <p:cNvSpPr>
            <a:spLocks noGrp="1"/>
          </p:cNvSpPr>
          <p:nvPr>
            <p:ph idx="1"/>
          </p:nvPr>
        </p:nvSpPr>
        <p:spPr>
          <a:xfrm>
            <a:off x="685800" y="1441450"/>
            <a:ext cx="7772400" cy="4800606"/>
          </a:xfrm>
        </p:spPr>
        <p:txBody>
          <a:bodyPr>
            <a:normAutofit fontScale="85000" lnSpcReduction="10000"/>
          </a:bodyPr>
          <a:lstStyle/>
          <a:p>
            <a:pPr marL="0" indent="0">
              <a:buNone/>
            </a:pPr>
            <a:r>
              <a:rPr lang="en-ZA" b="1" dirty="0"/>
              <a:t>Promoting domestic infant industries: GATT Article XVIII:C</a:t>
            </a:r>
            <a:endParaRPr lang="en-ZA" b="1" dirty="0"/>
          </a:p>
          <a:p>
            <a:pPr algn="just"/>
            <a:r>
              <a:rPr lang="en-ZA" dirty="0"/>
              <a:t>Members in the early stages of development can raise their standard of living by promoting the establishment of infant industries, but this may require government support, and the goal may not be realistically attainable with measures that conform to the GATT.</a:t>
            </a:r>
            <a:endParaRPr lang="en-ZA" dirty="0"/>
          </a:p>
          <a:p>
            <a:pPr algn="just"/>
            <a:r>
              <a:rPr lang="en-ZA" dirty="0"/>
              <a:t>In such cases, countries can use the provisions of GATT Article XVIII:C to notify WTO Members and to initiate consultations. After consultations are completed and under certain restrictions, these countries are then allowed to take measures that are inconsistent with GATT provisions.</a:t>
            </a:r>
            <a:endParaRPr lang="en-ZA" dirty="0"/>
          </a:p>
          <a:p>
            <a:pPr algn="just"/>
            <a:r>
              <a:rPr lang="en-ZA" dirty="0"/>
              <a:t>The Article XVIII:C procedure allows both broader measures and violations of the national treatment obligations in order to promote domestic infant industries.</a:t>
            </a:r>
            <a:endParaRPr lang="en-Z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31626"/>
          </a:xfrm>
        </p:spPr>
        <p:txBody>
          <a:bodyPr/>
          <a:lstStyle/>
          <a:p>
            <a:r>
              <a:rPr lang="en-ZA" b="1" dirty="0"/>
              <a:t>General Exceptions</a:t>
            </a:r>
            <a:br>
              <a:rPr lang="en-ZA" b="1" dirty="0"/>
            </a:br>
            <a:r>
              <a:rPr lang="en-ZA" sz="2400" b="1" dirty="0"/>
              <a:t>GATT Article XX</a:t>
            </a:r>
            <a:endParaRPr lang="en-GB" sz="2400" b="1" dirty="0"/>
          </a:p>
        </p:txBody>
      </p:sp>
      <p:sp>
        <p:nvSpPr>
          <p:cNvPr id="3" name="Content Placeholder 2"/>
          <p:cNvSpPr>
            <a:spLocks noGrp="1"/>
          </p:cNvSpPr>
          <p:nvPr>
            <p:ph idx="1"/>
          </p:nvPr>
        </p:nvSpPr>
        <p:spPr>
          <a:xfrm>
            <a:off x="304800" y="1676400"/>
            <a:ext cx="8754176" cy="4953000"/>
          </a:xfrm>
        </p:spPr>
        <p:txBody>
          <a:bodyPr>
            <a:normAutofit fontScale="62500" lnSpcReduction="20000"/>
          </a:bodyPr>
          <a:lstStyle/>
          <a:p>
            <a:pPr marL="82550" indent="0" algn="just">
              <a:buNone/>
            </a:pPr>
            <a:r>
              <a:rPr lang="en-GB" sz="3600" dirty="0"/>
              <a:t>Subject to the requirement that such measures are not applied in a manner which would constitute a means of </a:t>
            </a:r>
            <a:r>
              <a:rPr lang="en-GB" sz="3600" b="1" dirty="0"/>
              <a:t>arbitrary or unjustifiable discrimination </a:t>
            </a:r>
            <a:r>
              <a:rPr lang="en-GB" sz="3600" dirty="0"/>
              <a:t>between countries where the </a:t>
            </a:r>
            <a:r>
              <a:rPr lang="en-GB" sz="3600" b="1" dirty="0"/>
              <a:t>same conditions prevail,</a:t>
            </a:r>
            <a:r>
              <a:rPr lang="en-GB" sz="3600" dirty="0"/>
              <a:t> </a:t>
            </a:r>
            <a:r>
              <a:rPr lang="en-GB" sz="3600" u="sng" dirty="0"/>
              <a:t>or</a:t>
            </a:r>
            <a:r>
              <a:rPr lang="en-GB" sz="3600" dirty="0"/>
              <a:t> a </a:t>
            </a:r>
            <a:r>
              <a:rPr lang="en-GB" sz="3600" b="1" dirty="0"/>
              <a:t>disguised restriction on international trade</a:t>
            </a:r>
            <a:r>
              <a:rPr lang="en-GB" sz="3600" dirty="0"/>
              <a:t>, nothing in this Agreement shall be construed to prevent the adoption or enforcement by any contracting party of measures:</a:t>
            </a:r>
            <a:endParaRPr lang="en-GB" sz="3600" dirty="0"/>
          </a:p>
          <a:p>
            <a:pPr marL="82550" indent="0" algn="just">
              <a:buNone/>
            </a:pPr>
            <a:endParaRPr lang="en-GB" sz="3600" dirty="0"/>
          </a:p>
          <a:p>
            <a:pPr marL="82550" indent="0">
              <a:buNone/>
            </a:pPr>
            <a:r>
              <a:rPr lang="en-GB" dirty="0"/>
              <a:t>	(</a:t>
            </a:r>
            <a:r>
              <a:rPr lang="en-GB" i="1" dirty="0"/>
              <a:t>a</a:t>
            </a:r>
            <a:r>
              <a:rPr lang="en-GB" dirty="0"/>
              <a:t>)	necessary to protect public morals;</a:t>
            </a:r>
            <a:endParaRPr lang="en-GB" dirty="0"/>
          </a:p>
          <a:p>
            <a:pPr marL="82550" indent="0">
              <a:buNone/>
            </a:pPr>
            <a:r>
              <a:rPr lang="en-GB" dirty="0"/>
              <a:t>	(</a:t>
            </a:r>
            <a:r>
              <a:rPr lang="en-GB" i="1" dirty="0"/>
              <a:t>b</a:t>
            </a:r>
            <a:r>
              <a:rPr lang="en-GB" dirty="0"/>
              <a:t>)	necessary to protect human, animal or plant life or health;</a:t>
            </a:r>
            <a:endParaRPr lang="en-GB" dirty="0"/>
          </a:p>
          <a:p>
            <a:pPr marL="82550" indent="0">
              <a:buNone/>
            </a:pPr>
            <a:r>
              <a:rPr lang="en-GB" dirty="0"/>
              <a:t>	(</a:t>
            </a:r>
            <a:r>
              <a:rPr lang="en-GB" i="1" dirty="0"/>
              <a:t>c</a:t>
            </a:r>
            <a:r>
              <a:rPr lang="en-GB" dirty="0"/>
              <a:t>)	…</a:t>
            </a:r>
            <a:endParaRPr lang="en-GB" dirty="0"/>
          </a:p>
          <a:p>
            <a:pPr marL="82550" indent="0">
              <a:buNone/>
            </a:pPr>
            <a:r>
              <a:rPr lang="en-GB" dirty="0"/>
              <a:t>	(</a:t>
            </a:r>
            <a:r>
              <a:rPr lang="en-GB" i="1" dirty="0"/>
              <a:t>d</a:t>
            </a:r>
            <a:r>
              <a:rPr lang="en-GB" dirty="0"/>
              <a:t>)	…</a:t>
            </a:r>
            <a:endParaRPr lang="en-GB" dirty="0"/>
          </a:p>
          <a:p>
            <a:pPr marL="82550" indent="0">
              <a:buNone/>
            </a:pPr>
            <a:r>
              <a:rPr lang="en-GB" dirty="0"/>
              <a:t>	(</a:t>
            </a:r>
            <a:r>
              <a:rPr lang="en-GB" i="1" dirty="0"/>
              <a:t>e</a:t>
            </a:r>
            <a:r>
              <a:rPr lang="en-GB" dirty="0"/>
              <a:t>)	…</a:t>
            </a:r>
            <a:endParaRPr lang="en-GB" dirty="0"/>
          </a:p>
          <a:p>
            <a:pPr marL="82550" indent="0">
              <a:buNone/>
            </a:pPr>
            <a:r>
              <a:rPr lang="en-GB" dirty="0"/>
              <a:t>	(</a:t>
            </a:r>
            <a:r>
              <a:rPr lang="en-GB" i="1" dirty="0"/>
              <a:t>f</a:t>
            </a:r>
            <a:r>
              <a:rPr lang="en-GB" dirty="0"/>
              <a:t>)	…</a:t>
            </a:r>
            <a:endParaRPr lang="en-GB" dirty="0"/>
          </a:p>
          <a:p>
            <a:pPr marL="82550" indent="0">
              <a:buNone/>
            </a:pPr>
            <a:r>
              <a:rPr lang="en-GB" dirty="0"/>
              <a:t>	(</a:t>
            </a:r>
            <a:r>
              <a:rPr lang="en-GB" i="1" dirty="0"/>
              <a:t>g</a:t>
            </a:r>
            <a:r>
              <a:rPr lang="en-GB" dirty="0"/>
              <a:t>)	relating to the conservation of exhaustible natural resources if such measures are made effective in conjunction with restrictions on domestic production or 	consumption;</a:t>
            </a:r>
            <a:endParaRPr lang="en-GB" dirty="0"/>
          </a:p>
          <a:p>
            <a:pPr marL="82550" indent="0">
              <a:buNone/>
            </a:pPr>
            <a:r>
              <a:rPr lang="en-GB" dirty="0"/>
              <a:t> </a:t>
            </a:r>
            <a:endParaRPr lang="en-GB" dirty="0"/>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694018"/>
            <a:ext cx="7055380" cy="1400530"/>
          </a:xfrm>
        </p:spPr>
        <p:txBody>
          <a:bodyPr/>
          <a:lstStyle/>
          <a:p>
            <a:r>
              <a:rPr lang="en-ZA" dirty="0"/>
              <a:t>Art XX in general</a:t>
            </a:r>
            <a:endParaRPr lang="en-GB" dirty="0"/>
          </a:p>
        </p:txBody>
      </p:sp>
      <p:sp>
        <p:nvSpPr>
          <p:cNvPr id="3" name="Content Placeholder 2"/>
          <p:cNvSpPr>
            <a:spLocks noGrp="1"/>
          </p:cNvSpPr>
          <p:nvPr>
            <p:ph idx="1"/>
          </p:nvPr>
        </p:nvSpPr>
        <p:spPr>
          <a:xfrm>
            <a:off x="484710" y="1669414"/>
            <a:ext cx="8354490" cy="4807586"/>
          </a:xfrm>
        </p:spPr>
        <p:txBody>
          <a:bodyPr>
            <a:normAutofit fontScale="80000" lnSpcReduction="10000"/>
          </a:bodyPr>
          <a:lstStyle/>
          <a:p>
            <a:r>
              <a:rPr lang="en-ZA" b="1" dirty="0"/>
              <a:t>Used as a defence </a:t>
            </a:r>
            <a:r>
              <a:rPr lang="en-ZA" dirty="0"/>
              <a:t>to a finding of a violation of MFN or National Treatment (or other obligation in the GATT)</a:t>
            </a:r>
            <a:endParaRPr lang="en-ZA" dirty="0"/>
          </a:p>
          <a:p>
            <a:r>
              <a:rPr lang="en-US" altLang="en-ZA" dirty="0"/>
              <a:t>Essentially a country may have violated a particular GATT related obligation and put up as a legal defense Article XX because this provision operates as a general exception to GATT itself.</a:t>
            </a:r>
            <a:endParaRPr lang="en-US" altLang="en-ZA" dirty="0"/>
          </a:p>
          <a:p>
            <a:r>
              <a:rPr lang="en-US" altLang="en-ZA" dirty="0"/>
              <a:t>In determining whether a particular exception applies, it must first be established </a:t>
            </a:r>
            <a:endParaRPr lang="en-US" altLang="en-ZA" dirty="0"/>
          </a:p>
          <a:p>
            <a:pPr marL="514350" indent="-514350">
              <a:buFont typeface="+mj-lt"/>
              <a:buAutoNum type="romanLcPeriod"/>
            </a:pPr>
            <a:r>
              <a:rPr lang="en-US" altLang="en-ZA" dirty="0"/>
              <a:t>whether the measures falls within the ambit of any of the exceptions under Art XX and </a:t>
            </a:r>
            <a:endParaRPr lang="en-US" altLang="en-ZA" dirty="0"/>
          </a:p>
          <a:p>
            <a:pPr marL="514350" indent="-514350">
              <a:buFont typeface="+mj-lt"/>
              <a:buAutoNum type="romanLcPeriod"/>
            </a:pPr>
            <a:r>
              <a:rPr lang="en-US" altLang="en-ZA" dirty="0"/>
              <a:t>whether there is in fact a genuine interest on the part of the State in preventing the risk involved.</a:t>
            </a:r>
            <a:endParaRPr lang="en-US" altLang="en-ZA" dirty="0"/>
          </a:p>
          <a:p>
            <a:r>
              <a:rPr lang="en-US" altLang="en-ZA" dirty="0"/>
              <a:t>Thereafter, it must be determined - keeping in mind the particular exception claimed - whether the measure complies with the requirements of the Article XX Chapeau, i.e. introductory paragraphs of Article XX. </a:t>
            </a:r>
            <a:endParaRPr lang="en-ZA" dirty="0"/>
          </a:p>
          <a:p>
            <a:r>
              <a:rPr lang="en-ZA" dirty="0"/>
              <a:t>Note the </a:t>
            </a:r>
            <a:r>
              <a:rPr lang="en-ZA" b="1" dirty="0"/>
              <a:t>role of the chapeau </a:t>
            </a:r>
            <a:r>
              <a:rPr lang="en-ZA" dirty="0"/>
              <a:t>in invoking the exceptions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2600" y="445346"/>
            <a:ext cx="2950042" cy="4937287"/>
          </a:xfrm>
        </p:spPr>
        <p:txBody>
          <a:bodyPr anchor="ctr">
            <a:normAutofit/>
          </a:bodyPr>
          <a:lstStyle/>
          <a:p>
            <a:pPr algn="l"/>
            <a:r>
              <a:rPr lang="en-ZA" sz="4200">
                <a:solidFill>
                  <a:schemeClr val="tx1"/>
                </a:solidFill>
              </a:rPr>
              <a:t>Art III:1</a:t>
            </a:r>
            <a:endParaRPr lang="en-US" sz="4200">
              <a:solidFill>
                <a:schemeClr val="tx1"/>
              </a:solidFill>
            </a:endParaRPr>
          </a:p>
        </p:txBody>
      </p:sp>
      <p:sp>
        <p:nvSpPr>
          <p:cNvPr id="3" name="Content Placeholder 2"/>
          <p:cNvSpPr>
            <a:spLocks noGrp="1"/>
          </p:cNvSpPr>
          <p:nvPr>
            <p:ph idx="1"/>
          </p:nvPr>
        </p:nvSpPr>
        <p:spPr>
          <a:xfrm>
            <a:off x="3773030" y="847936"/>
            <a:ext cx="4944885" cy="4937287"/>
          </a:xfrm>
        </p:spPr>
        <p:txBody>
          <a:bodyPr anchor="ctr">
            <a:normAutofit fontScale="92500" lnSpcReduction="10000"/>
          </a:bodyPr>
          <a:lstStyle/>
          <a:p>
            <a:pPr marL="82550" indent="0">
              <a:buNone/>
            </a:pPr>
            <a:r>
              <a:rPr lang="en-ZA"/>
              <a:t>“The contracting parties recognize that internal taxes and other internal charges, and laws, regulations and requirements affecting the internal sale, offering for sale, purchase, transportation, distribution or use of products, and internal quantitative regulations requiring the mixture, processing or use of products in specified amounts or proportions, should not be applied to imported or domestic products </a:t>
            </a:r>
            <a:r>
              <a:rPr lang="en-ZA" b="1"/>
              <a:t>so as to afford protection to domestic production</a:t>
            </a:r>
            <a:r>
              <a:rPr lang="en-ZA"/>
              <a:t>.”</a:t>
            </a:r>
            <a:endParaRPr lang="en-US"/>
          </a:p>
        </p:txBody>
      </p:sp>
      <p:sp>
        <p:nvSpPr>
          <p:cNvPr id="4" name="TextBox 3"/>
          <p:cNvSpPr txBox="1"/>
          <p:nvPr/>
        </p:nvSpPr>
        <p:spPr>
          <a:xfrm>
            <a:off x="482600" y="5784850"/>
            <a:ext cx="6299200" cy="646331"/>
          </a:xfrm>
          <a:prstGeom prst="rect">
            <a:avLst/>
          </a:prstGeom>
          <a:noFill/>
        </p:spPr>
        <p:txBody>
          <a:bodyPr wrap="square" rtlCol="0">
            <a:spAutoFit/>
          </a:bodyPr>
          <a:lstStyle/>
          <a:p>
            <a:r>
              <a:rPr lang="en-ZA" dirty="0"/>
              <a:t>Contains general principles and informs and provides the context for the rest of Article III</a:t>
            </a:r>
            <a:endParaRPr lang="en-ZA" dirty="0"/>
          </a:p>
        </p:txBody>
      </p:sp>
    </p:spTree>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046" y="1219200"/>
            <a:ext cx="7055380" cy="1400530"/>
          </a:xfrm>
        </p:spPr>
        <p:txBody>
          <a:bodyPr/>
          <a:lstStyle/>
          <a:p>
            <a:r>
              <a:rPr lang="en-ZA" dirty="0"/>
              <a:t>A Two–tier test:</a:t>
            </a:r>
            <a:endParaRPr lang="en-GB" dirty="0"/>
          </a:p>
        </p:txBody>
      </p:sp>
      <p:sp>
        <p:nvSpPr>
          <p:cNvPr id="3" name="Content Placeholder 2"/>
          <p:cNvSpPr>
            <a:spLocks noGrp="1"/>
          </p:cNvSpPr>
          <p:nvPr>
            <p:ph idx="1"/>
          </p:nvPr>
        </p:nvSpPr>
        <p:spPr>
          <a:xfrm>
            <a:off x="506046" y="2438400"/>
            <a:ext cx="7875954" cy="4195481"/>
          </a:xfrm>
        </p:spPr>
        <p:txBody>
          <a:bodyPr>
            <a:normAutofit/>
          </a:bodyPr>
          <a:lstStyle/>
          <a:p>
            <a:r>
              <a:rPr lang="en-ZA" dirty="0"/>
              <a:t>Does the measure meet the requirements of one of the exceptions under Art XX?</a:t>
            </a:r>
            <a:endParaRPr lang="en-ZA" dirty="0"/>
          </a:p>
          <a:p>
            <a:r>
              <a:rPr lang="en-ZA" dirty="0"/>
              <a:t>Does the measure meet the requirements of the chapeau?</a:t>
            </a:r>
            <a:endParaRPr lang="en-ZA" dirty="0"/>
          </a:p>
          <a:p>
            <a:pPr marL="0" indent="0">
              <a:buNone/>
            </a:pPr>
            <a:endParaRPr lang="en-Z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264" y="838200"/>
            <a:ext cx="7055380" cy="1400530"/>
          </a:xfrm>
        </p:spPr>
        <p:txBody>
          <a:bodyPr/>
          <a:lstStyle/>
          <a:p>
            <a:r>
              <a:rPr lang="en-ZA" dirty="0"/>
              <a:t>The Chapeau</a:t>
            </a:r>
            <a:endParaRPr lang="en-ZA" dirty="0"/>
          </a:p>
        </p:txBody>
      </p:sp>
      <p:sp>
        <p:nvSpPr>
          <p:cNvPr id="3" name="Content Placeholder 2"/>
          <p:cNvSpPr>
            <a:spLocks noGrp="1"/>
          </p:cNvSpPr>
          <p:nvPr>
            <p:ph idx="1"/>
          </p:nvPr>
        </p:nvSpPr>
        <p:spPr>
          <a:xfrm>
            <a:off x="690126" y="1752600"/>
            <a:ext cx="7691873" cy="4419600"/>
          </a:xfrm>
        </p:spPr>
        <p:txBody>
          <a:bodyPr>
            <a:normAutofit fontScale="85000" lnSpcReduction="20000"/>
          </a:bodyPr>
          <a:lstStyle/>
          <a:p>
            <a:pPr lvl="0">
              <a:buClr>
                <a:srgbClr val="1E5155">
                  <a:lumMod val="40000"/>
                  <a:lumOff val="60000"/>
                </a:srgbClr>
              </a:buClr>
              <a:buFont typeface="Wingdings" panose="05000000000000000000" pitchFamily="2" charset="2"/>
              <a:buChar char="ü"/>
            </a:pPr>
            <a:r>
              <a:rPr lang="en-GB" dirty="0">
                <a:solidFill>
                  <a:prstClr val="white"/>
                </a:solidFill>
              </a:rPr>
              <a:t>The Chapeau essentially prohibits any “arbitrary or unjustifiable discrimination between countries where the same conditions prevail, or a disguised restriction on international trade”</a:t>
            </a:r>
            <a:endParaRPr lang="en-GB" dirty="0">
              <a:solidFill>
                <a:prstClr val="white"/>
              </a:solidFill>
            </a:endParaRPr>
          </a:p>
          <a:p>
            <a:pPr lvl="0">
              <a:buClr>
                <a:srgbClr val="1E5155">
                  <a:lumMod val="40000"/>
                  <a:lumOff val="60000"/>
                </a:srgbClr>
              </a:buClr>
              <a:buFont typeface="Wingdings" panose="05000000000000000000" pitchFamily="2" charset="2"/>
              <a:buChar char="ü"/>
            </a:pPr>
            <a:r>
              <a:rPr lang="en-GB" dirty="0">
                <a:solidFill>
                  <a:prstClr val="white"/>
                </a:solidFill>
              </a:rPr>
              <a:t>Stands as a qualification to the exceptions and at the same time ensures against abuse by the parties who resort to it</a:t>
            </a:r>
            <a:endParaRPr lang="en-GB" dirty="0">
              <a:solidFill>
                <a:prstClr val="white"/>
              </a:solidFill>
            </a:endParaRPr>
          </a:p>
          <a:p>
            <a:pPr lvl="0">
              <a:buClr>
                <a:srgbClr val="1E5155">
                  <a:lumMod val="40000"/>
                  <a:lumOff val="60000"/>
                </a:srgbClr>
              </a:buClr>
              <a:buFont typeface="Wingdings" panose="05000000000000000000" pitchFamily="2" charset="2"/>
              <a:buChar char="ü"/>
            </a:pPr>
            <a:r>
              <a:rPr lang="en-GB" dirty="0">
                <a:solidFill>
                  <a:prstClr val="white"/>
                </a:solidFill>
              </a:rPr>
              <a:t>A Member’s right o invoke the exceptions is thus conditional and limited. </a:t>
            </a:r>
            <a:endParaRPr lang="en-GB" dirty="0">
              <a:solidFill>
                <a:prstClr val="white"/>
              </a:solidFill>
            </a:endParaRPr>
          </a:p>
          <a:p>
            <a:r>
              <a:rPr lang="en-ZA" dirty="0"/>
              <a:t>Three standards qualify the use of any of the exceptions in Article XX</a:t>
            </a:r>
            <a:endParaRPr lang="en-ZA" dirty="0"/>
          </a:p>
          <a:p>
            <a:r>
              <a:rPr lang="en-ZA" dirty="0"/>
              <a:t>A measure is not to be permitted if it is established as an:</a:t>
            </a:r>
            <a:endParaRPr lang="en-ZA" dirty="0"/>
          </a:p>
          <a:p>
            <a:r>
              <a:rPr lang="en-ZA" dirty="0"/>
              <a:t>1. arbitrary discrimination</a:t>
            </a:r>
            <a:endParaRPr lang="en-ZA" dirty="0"/>
          </a:p>
          <a:p>
            <a:r>
              <a:rPr lang="en-ZA" dirty="0"/>
              <a:t>2. unjustifiable discrimination</a:t>
            </a:r>
            <a:endParaRPr lang="en-ZA" dirty="0"/>
          </a:p>
          <a:p>
            <a:r>
              <a:rPr lang="en-ZA" dirty="0"/>
              <a:t>3. a disguised restriction on international trade </a:t>
            </a:r>
            <a:endParaRPr lang="en-Z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7055380" cy="1400530"/>
          </a:xfrm>
        </p:spPr>
        <p:txBody>
          <a:bodyPr/>
          <a:lstStyle/>
          <a:p>
            <a:r>
              <a:rPr lang="en-ZA" i="1" dirty="0"/>
              <a:t>US – Shrimp </a:t>
            </a:r>
            <a:r>
              <a:rPr lang="en-ZA" dirty="0"/>
              <a:t>(1998)</a:t>
            </a:r>
            <a:endParaRPr lang="en-GB" dirty="0"/>
          </a:p>
        </p:txBody>
      </p:sp>
      <p:sp>
        <p:nvSpPr>
          <p:cNvPr id="3" name="Content Placeholder 2"/>
          <p:cNvSpPr>
            <a:spLocks noGrp="1"/>
          </p:cNvSpPr>
          <p:nvPr>
            <p:ph idx="1"/>
          </p:nvPr>
        </p:nvSpPr>
        <p:spPr>
          <a:xfrm>
            <a:off x="827700" y="2052925"/>
            <a:ext cx="7554300" cy="4195481"/>
          </a:xfrm>
        </p:spPr>
        <p:txBody>
          <a:bodyPr>
            <a:normAutofit/>
          </a:bodyPr>
          <a:lstStyle/>
          <a:p>
            <a:r>
              <a:rPr lang="en-ZA" dirty="0"/>
              <a:t>United States introduced an import ban on shrimp caught in a manner which threatened an endangered turtle species which occasionally migrated through US waters</a:t>
            </a:r>
            <a:endParaRPr lang="en-ZA" dirty="0"/>
          </a:p>
          <a:p>
            <a:r>
              <a:rPr lang="en-ZA" dirty="0"/>
              <a:t>Their solution: a certification procedure to certify certain producers as using Turtle Excluder Devices (TEDs)</a:t>
            </a:r>
            <a:endParaRPr lang="en-ZA" dirty="0"/>
          </a:p>
          <a:p>
            <a:r>
              <a:rPr lang="en-ZA" dirty="0"/>
              <a:t>TEDs patented in the United States</a:t>
            </a:r>
            <a:endParaRPr lang="en-ZA" dirty="0"/>
          </a:p>
          <a:p>
            <a:r>
              <a:rPr lang="en-ZA" dirty="0"/>
              <a:t>Relied on XX(g): allows trade restrictive measures if it relates to the conservation of exhaustible natural resources and are made effective in conjunction with restriction on domestic production or consumption</a:t>
            </a:r>
            <a:endParaRPr lang="en-Z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7055380" cy="1400530"/>
          </a:xfrm>
        </p:spPr>
        <p:txBody>
          <a:bodyPr/>
          <a:lstStyle/>
          <a:p>
            <a:r>
              <a:rPr lang="en-ZA" dirty="0"/>
              <a:t>US –Shrimp…</a:t>
            </a:r>
            <a:endParaRPr lang="en-ZA" dirty="0"/>
          </a:p>
        </p:txBody>
      </p:sp>
      <p:sp>
        <p:nvSpPr>
          <p:cNvPr id="3" name="Content Placeholder 2"/>
          <p:cNvSpPr>
            <a:spLocks noGrp="1"/>
          </p:cNvSpPr>
          <p:nvPr>
            <p:ph idx="1"/>
          </p:nvPr>
        </p:nvSpPr>
        <p:spPr>
          <a:xfrm>
            <a:off x="685800" y="1752600"/>
            <a:ext cx="8229600" cy="4572000"/>
          </a:xfrm>
        </p:spPr>
        <p:txBody>
          <a:bodyPr>
            <a:normAutofit fontScale="92500" lnSpcReduction="20000"/>
          </a:bodyPr>
          <a:lstStyle/>
          <a:p>
            <a:r>
              <a:rPr lang="en-GB" dirty="0"/>
              <a:t>The AB found that: </a:t>
            </a:r>
            <a:endParaRPr lang="en-GB" dirty="0"/>
          </a:p>
          <a:p>
            <a:pPr marL="0" indent="0">
              <a:buNone/>
            </a:pPr>
            <a:r>
              <a:rPr lang="en-GB" dirty="0"/>
              <a:t>“it is not okay for a WTO member to use an economic embargo to require other Members to adopt essentially the same comprehensive regulatory program, to achieve a certain policy goal, as that in force within the Member’s territory without taking into consideration different conditions which may occur in the territories of the other Members.”</a:t>
            </a:r>
            <a:endParaRPr lang="en-GB" dirty="0"/>
          </a:p>
          <a:p>
            <a:r>
              <a:rPr lang="en-GB" dirty="0"/>
              <a:t>The measure was unjustifiable because it essentially required countries to duplicate the U.S. program without regard to the various circumstances of each country similarly situated and impacted by the import ban</a:t>
            </a:r>
            <a:endParaRPr lang="en-ZA" dirty="0"/>
          </a:p>
          <a:p>
            <a:r>
              <a:rPr lang="en-ZA" dirty="0"/>
              <a:t>It was also indicated that another facet of unjustifiable discrimination is the failure of a country to negotiate with countries affected by the measure.</a:t>
            </a:r>
            <a:endParaRPr lang="en-ZA" dirty="0"/>
          </a:p>
          <a:p>
            <a:r>
              <a:rPr lang="en-ZA" dirty="0"/>
              <a:t>A prior recourse to diplomacy as an instrument of environmental protection must be made and the failure to do so would necessarily resort in discrimination.</a:t>
            </a:r>
            <a:endParaRPr lang="en-Z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594"/>
            <a:ext cx="7055380" cy="1400530"/>
          </a:xfrm>
        </p:spPr>
        <p:txBody>
          <a:bodyPr/>
          <a:lstStyle/>
          <a:p>
            <a:r>
              <a:rPr lang="en-ZA" i="1" dirty="0"/>
              <a:t>US Shrimp</a:t>
            </a:r>
            <a:endParaRPr lang="en-ZA" i="1" dirty="0"/>
          </a:p>
        </p:txBody>
      </p:sp>
      <p:sp>
        <p:nvSpPr>
          <p:cNvPr id="3" name="Content Placeholder 2"/>
          <p:cNvSpPr>
            <a:spLocks noGrp="1"/>
          </p:cNvSpPr>
          <p:nvPr>
            <p:ph idx="1"/>
          </p:nvPr>
        </p:nvSpPr>
        <p:spPr>
          <a:xfrm>
            <a:off x="827700" y="1853247"/>
            <a:ext cx="7706700" cy="4395159"/>
          </a:xfrm>
        </p:spPr>
        <p:txBody>
          <a:bodyPr/>
          <a:lstStyle/>
          <a:p>
            <a:r>
              <a:rPr lang="en-ZA" dirty="0"/>
              <a:t>Arbitrary discrimination – determined to exist as well in the case “because the U.S. authorities, in their certification process for shrimp imports, did not comply with the basic standards of fairness and due process with regard to notice, the gathering of evidence and the opportunity to be heard”.</a:t>
            </a:r>
            <a:endParaRPr lang="en-ZA" dirty="0"/>
          </a:p>
          <a:p>
            <a:r>
              <a:rPr lang="en-ZA" dirty="0"/>
              <a:t>Disguised restriction on international trade if it is one of a protectionist nature – found that if the measure is found to be discriminatory under the two preceding qualification, determining the application of the last test is irrelevant.</a:t>
            </a:r>
            <a:endParaRPr lang="en-Z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86740"/>
            <a:ext cx="7055380" cy="1400530"/>
          </a:xfrm>
        </p:spPr>
        <p:txBody>
          <a:bodyPr/>
          <a:lstStyle/>
          <a:p>
            <a:r>
              <a:rPr lang="en-ZA" dirty="0"/>
              <a:t>EC – Seals (2014)</a:t>
            </a:r>
            <a:endParaRPr lang="en-GB" dirty="0"/>
          </a:p>
        </p:txBody>
      </p:sp>
      <p:sp>
        <p:nvSpPr>
          <p:cNvPr id="3" name="Content Placeholder 2"/>
          <p:cNvSpPr>
            <a:spLocks noGrp="1"/>
          </p:cNvSpPr>
          <p:nvPr>
            <p:ph idx="1"/>
          </p:nvPr>
        </p:nvSpPr>
        <p:spPr>
          <a:xfrm>
            <a:off x="794850" y="1987270"/>
            <a:ext cx="7554300" cy="4195481"/>
          </a:xfrm>
        </p:spPr>
        <p:txBody>
          <a:bodyPr>
            <a:normAutofit lnSpcReduction="10000"/>
          </a:bodyPr>
          <a:lstStyle/>
          <a:p>
            <a:r>
              <a:rPr lang="en-ZA" dirty="0"/>
              <a:t>Norway claimed that the E</a:t>
            </a:r>
            <a:r>
              <a:rPr lang="en-US" altLang="en-ZA" dirty="0"/>
              <a:t>uropean </a:t>
            </a:r>
            <a:r>
              <a:rPr lang="en-ZA" dirty="0"/>
              <a:t>C</a:t>
            </a:r>
            <a:r>
              <a:rPr lang="en-US" altLang="en-ZA" dirty="0"/>
              <a:t>ommunities</a:t>
            </a:r>
            <a:r>
              <a:rPr lang="en-ZA" dirty="0"/>
              <a:t> seal regime provided for more favourable treatment of products originating in Danish territory and certain 3</a:t>
            </a:r>
            <a:r>
              <a:rPr lang="en-ZA" baseline="30000" dirty="0"/>
              <a:t>rd</a:t>
            </a:r>
            <a:r>
              <a:rPr lang="en-ZA" dirty="0"/>
              <a:t> countries</a:t>
            </a:r>
            <a:endParaRPr lang="en-ZA" dirty="0"/>
          </a:p>
          <a:p>
            <a:r>
              <a:rPr lang="en-ZA" dirty="0"/>
              <a:t>The regime: banned import of seal products, subject to certain exceptions.  Most notably: the Inuit population exception (IC exception)</a:t>
            </a:r>
            <a:endParaRPr lang="en-ZA" dirty="0"/>
          </a:p>
          <a:p>
            <a:r>
              <a:rPr lang="en-ZA" dirty="0"/>
              <a:t>Invoked Art XX(a) exception: public morals</a:t>
            </a:r>
            <a:endParaRPr lang="en-ZA" dirty="0"/>
          </a:p>
          <a:p>
            <a:r>
              <a:rPr lang="en-ZA" dirty="0"/>
              <a:t>AB found that the EU had not demonstrated that the EU Seal regime, with respect to the IC exception met the requirements of the chapeau of GATT Art. XX. Therefore, the EU had not justified the EU Seal regime under GATT Art. XX (a)</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ZA" dirty="0"/>
              <a:t>Art III:2</a:t>
            </a:r>
            <a:endParaRPr lang="en-US" dirty="0"/>
          </a:p>
        </p:txBody>
      </p:sp>
      <p:sp>
        <p:nvSpPr>
          <p:cNvPr id="3" name="Content Placeholder 2"/>
          <p:cNvSpPr>
            <a:spLocks noGrp="1"/>
          </p:cNvSpPr>
          <p:nvPr>
            <p:ph idx="1"/>
          </p:nvPr>
        </p:nvSpPr>
        <p:spPr>
          <a:xfrm>
            <a:off x="628650" y="1268760"/>
            <a:ext cx="8047806" cy="4908203"/>
          </a:xfrm>
        </p:spPr>
        <p:txBody>
          <a:bodyPr>
            <a:normAutofit fontScale="92500" lnSpcReduction="10000"/>
          </a:bodyPr>
          <a:lstStyle/>
          <a:p>
            <a:pPr marL="82550" indent="0" algn="just">
              <a:buNone/>
            </a:pPr>
            <a:r>
              <a:rPr lang="en-ZA" sz="2800" dirty="0"/>
              <a:t>“The products of the territory of any contracting party imported into the territory of any other contracting party shall not be subject, directly or indirectly, to </a:t>
            </a:r>
            <a:r>
              <a:rPr lang="en-ZA" sz="2800" b="1" dirty="0"/>
              <a:t>internal taxes</a:t>
            </a:r>
            <a:r>
              <a:rPr lang="en-ZA" sz="2800" dirty="0"/>
              <a:t> or other internal charges of any kind in excess of those applied, directly or indirectly, to </a:t>
            </a:r>
            <a:r>
              <a:rPr lang="en-ZA" sz="2800" b="1" dirty="0"/>
              <a:t>like domestic products</a:t>
            </a:r>
            <a:r>
              <a:rPr lang="en-ZA" sz="2800" dirty="0"/>
              <a:t>.</a:t>
            </a:r>
            <a:endParaRPr lang="en-ZA" sz="2800" dirty="0"/>
          </a:p>
          <a:p>
            <a:pPr marL="82550" indent="0">
              <a:buNone/>
            </a:pPr>
            <a:endParaRPr lang="en-ZA" sz="2800" dirty="0"/>
          </a:p>
          <a:p>
            <a:pPr marL="82550" indent="0" algn="just">
              <a:buNone/>
            </a:pPr>
            <a:r>
              <a:rPr lang="en-ZA" sz="2800" dirty="0"/>
              <a:t>Moreover, no contracting party shall otherwise apply </a:t>
            </a:r>
            <a:r>
              <a:rPr lang="en-ZA" sz="2800" b="1" dirty="0"/>
              <a:t>internal taxes </a:t>
            </a:r>
            <a:r>
              <a:rPr lang="en-ZA" sz="2800" dirty="0"/>
              <a:t>or other internal charges to imported or domestic products in a manner contrary to the </a:t>
            </a:r>
            <a:r>
              <a:rPr lang="en-ZA" sz="2800" b="1" dirty="0"/>
              <a:t>principles set forth in paragraph </a:t>
            </a:r>
            <a:r>
              <a:rPr lang="en-ZA" sz="2800" dirty="0"/>
              <a:t>1.” (</a:t>
            </a:r>
            <a:r>
              <a:rPr lang="en-ZA" sz="2800" dirty="0" err="1" smtClean="0"/>
              <a:t>i.e</a:t>
            </a:r>
            <a:r>
              <a:rPr lang="en-ZA" sz="2800" dirty="0" smtClean="0"/>
              <a:t> </a:t>
            </a:r>
            <a:r>
              <a:rPr lang="en-ZA" sz="2800" dirty="0"/>
              <a:t>to afford protection to domestic production</a:t>
            </a:r>
            <a:r>
              <a:rPr lang="en-ZA" dirty="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055380" cy="1066800"/>
          </a:xfrm>
        </p:spPr>
        <p:txBody>
          <a:bodyPr/>
          <a:lstStyle/>
          <a:p>
            <a:r>
              <a:rPr lang="en-ZA" dirty="0"/>
              <a:t>Art III:4</a:t>
            </a:r>
            <a:endParaRPr lang="en-US" dirty="0"/>
          </a:p>
        </p:txBody>
      </p:sp>
      <p:sp>
        <p:nvSpPr>
          <p:cNvPr id="3" name="Content Placeholder 2"/>
          <p:cNvSpPr>
            <a:spLocks noGrp="1"/>
          </p:cNvSpPr>
          <p:nvPr>
            <p:ph idx="1"/>
          </p:nvPr>
        </p:nvSpPr>
        <p:spPr>
          <a:xfrm>
            <a:off x="381001" y="1600200"/>
            <a:ext cx="8305800" cy="5974432"/>
          </a:xfrm>
        </p:spPr>
        <p:txBody>
          <a:bodyPr>
            <a:noAutofit/>
          </a:bodyPr>
          <a:lstStyle/>
          <a:p>
            <a:pPr marL="82550" indent="0" algn="just">
              <a:buNone/>
            </a:pPr>
            <a:r>
              <a:rPr lang="en-ZA" sz="2400" dirty="0"/>
              <a:t>“The products of the territory of any contracting party imported into the territory of any other contracting party shall be accorded </a:t>
            </a:r>
            <a:r>
              <a:rPr lang="en-ZA" sz="2400" b="1" dirty="0"/>
              <a:t>treatment no less favourable than that accorded to like products </a:t>
            </a:r>
            <a:r>
              <a:rPr lang="en-ZA" sz="2400" dirty="0"/>
              <a:t>of national origin in respect of all </a:t>
            </a:r>
            <a:r>
              <a:rPr lang="en-ZA" sz="2400" b="1" dirty="0"/>
              <a:t>laws, regulations and requirements affecting their internal sale, offering for sale, purchase, transportation, distribution or use</a:t>
            </a:r>
            <a:r>
              <a:rPr lang="en-ZA" sz="2400" dirty="0"/>
              <a:t>.  The provisions of this paragraph shall not prevent the application of differential internal transportation charges which are based exclusively on the economic operation of the means of transport and not on the nationality of the product.”</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lstStyle/>
          <a:p>
            <a:r>
              <a:rPr lang="en-ZA" dirty="0"/>
              <a:t>What does this mean?</a:t>
            </a:r>
            <a:endParaRPr lang="en-ZA" dirty="0"/>
          </a:p>
        </p:txBody>
      </p:sp>
      <p:sp>
        <p:nvSpPr>
          <p:cNvPr id="3" name="Content Placeholder 2"/>
          <p:cNvSpPr>
            <a:spLocks noGrp="1"/>
          </p:cNvSpPr>
          <p:nvPr>
            <p:ph idx="1"/>
          </p:nvPr>
        </p:nvSpPr>
        <p:spPr>
          <a:xfrm>
            <a:off x="609600" y="1524001"/>
            <a:ext cx="8001000" cy="4419599"/>
          </a:xfrm>
        </p:spPr>
        <p:txBody>
          <a:bodyPr>
            <a:normAutofit lnSpcReduction="10000"/>
          </a:bodyPr>
          <a:lstStyle/>
          <a:p>
            <a:r>
              <a:rPr lang="en-ZA" sz="2400" dirty="0"/>
              <a:t>NT principle ensures non-discrimination between domestic and foreign products, services or nationals</a:t>
            </a:r>
            <a:endParaRPr lang="en-ZA" sz="2400" dirty="0"/>
          </a:p>
          <a:p>
            <a:r>
              <a:rPr lang="en-ZA" sz="2400" dirty="0"/>
              <a:t>Generally, it prohibits a member from favouring its products over the </a:t>
            </a:r>
            <a:r>
              <a:rPr lang="en-ZA" sz="2400" b="1" dirty="0"/>
              <a:t>imported like products </a:t>
            </a:r>
            <a:r>
              <a:rPr lang="en-ZA" sz="2400" dirty="0"/>
              <a:t>of other member countries once those products have entered the domestic market</a:t>
            </a:r>
            <a:endParaRPr lang="en-ZA" sz="2400" dirty="0"/>
          </a:p>
          <a:p>
            <a:r>
              <a:rPr lang="en-ZA" sz="2400" dirty="0"/>
              <a:t>Objective: to provide equality of competitive conditions of imported products in relation to domestic products</a:t>
            </a:r>
            <a:endParaRPr lang="en-ZA" sz="2400" dirty="0"/>
          </a:p>
          <a:p>
            <a:r>
              <a:rPr lang="en-ZA" sz="2400" dirty="0"/>
              <a:t>Essentially, restricts discrimination between imported and domestic products </a:t>
            </a:r>
            <a:endParaRPr lang="en-ZA" sz="2400" dirty="0"/>
          </a:p>
          <a:p>
            <a:endParaRPr lang="en-Z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ZA" dirty="0"/>
              <a:t>Illustration</a:t>
            </a:r>
            <a:endParaRPr lang="en-ZA" dirty="0"/>
          </a:p>
        </p:txBody>
      </p:sp>
      <p:sp>
        <p:nvSpPr>
          <p:cNvPr id="3" name="Content Placeholder 2"/>
          <p:cNvSpPr>
            <a:spLocks noGrp="1"/>
          </p:cNvSpPr>
          <p:nvPr>
            <p:ph idx="1"/>
          </p:nvPr>
        </p:nvSpPr>
        <p:spPr>
          <a:xfrm>
            <a:off x="533400" y="1021902"/>
            <a:ext cx="8229600" cy="6445697"/>
          </a:xfrm>
        </p:spPr>
        <p:txBody>
          <a:bodyPr>
            <a:noAutofit/>
          </a:bodyPr>
          <a:lstStyle/>
          <a:p>
            <a:pPr algn="just"/>
            <a:r>
              <a:rPr lang="en-ZA" dirty="0"/>
              <a:t>E.g. Country V a WTO member adopts a regulation which imposes a sales tax of 20% on imported soft drinks and a sales tax of 1% on domestic soft drinks. In addition, it imposes a special packaging requirement for the internal transportation of soft drinks contained in glass bottles that this country does not apply to domestically produced soft drinks contained in glass bottles.</a:t>
            </a:r>
            <a:endParaRPr lang="en-ZA" dirty="0"/>
          </a:p>
          <a:p>
            <a:pPr algn="just"/>
            <a:r>
              <a:rPr lang="en-ZA" dirty="0"/>
              <a:t>Can Country V apply a 20% sales tax on imported soft drinks and 1% sales tax on domestic soft drinks?</a:t>
            </a:r>
            <a:endParaRPr lang="en-ZA" dirty="0"/>
          </a:p>
          <a:p>
            <a:r>
              <a:rPr lang="en-ZA" dirty="0"/>
              <a:t>Can it impose a special packaging requirement only on imported soft drinks contained in glass bottles?</a:t>
            </a:r>
            <a:endParaRPr lang="en-ZA" dirty="0"/>
          </a:p>
          <a:p>
            <a:r>
              <a:rPr lang="en-ZA" dirty="0"/>
              <a:t>Border measures v internal measures</a:t>
            </a:r>
            <a:endParaRPr lang="en-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685800"/>
            <a:ext cx="7055380" cy="1400530"/>
          </a:xfrm>
        </p:spPr>
        <p:txBody>
          <a:bodyPr/>
          <a:lstStyle/>
          <a:p>
            <a:r>
              <a:rPr lang="en-US" i="1" dirty="0"/>
              <a:t>Italy - Agricultural Machinery</a:t>
            </a:r>
            <a:endParaRPr lang="en-US" i="1" dirty="0"/>
          </a:p>
        </p:txBody>
      </p:sp>
      <p:sp>
        <p:nvSpPr>
          <p:cNvPr id="3" name="Content Placeholder 2"/>
          <p:cNvSpPr>
            <a:spLocks noGrp="1"/>
          </p:cNvSpPr>
          <p:nvPr>
            <p:ph idx="1"/>
          </p:nvPr>
        </p:nvSpPr>
        <p:spPr>
          <a:xfrm>
            <a:off x="484504" y="2086610"/>
            <a:ext cx="8278495" cy="4195445"/>
          </a:xfrm>
        </p:spPr>
        <p:txBody>
          <a:bodyPr>
            <a:normAutofit fontScale="97500"/>
          </a:bodyPr>
          <a:lstStyle/>
          <a:p>
            <a:pPr marL="0" indent="0" algn="just">
              <a:buNone/>
            </a:pPr>
            <a:r>
              <a:rPr lang="en-US" b="1" dirty="0"/>
              <a:t>Facts</a:t>
            </a:r>
            <a:endParaRPr lang="en-US" dirty="0"/>
          </a:p>
          <a:p>
            <a:pPr algn="just"/>
            <a:r>
              <a:rPr lang="en-US" dirty="0"/>
              <a:t>Special credit terms were given to Italian farmers if they purchased Italian agricultural machinery</a:t>
            </a:r>
            <a:endParaRPr lang="en-US" dirty="0"/>
          </a:p>
          <a:p>
            <a:pPr algn="just"/>
            <a:r>
              <a:rPr lang="en-US" dirty="0"/>
              <a:t>Eligible purchasers may benefit from these </a:t>
            </a:r>
            <a:r>
              <a:rPr lang="en-US" dirty="0" err="1"/>
              <a:t>favourable</a:t>
            </a:r>
            <a:r>
              <a:rPr lang="en-US" dirty="0"/>
              <a:t> terms when they buy Italian agricultural machinery; if, on the other hand, they wish to buy foreign machinery on credit, the terms would be less </a:t>
            </a:r>
            <a:r>
              <a:rPr lang="en-US" dirty="0" err="1"/>
              <a:t>favourable</a:t>
            </a:r>
            <a:r>
              <a:rPr lang="en-US" dirty="0"/>
              <a:t>. </a:t>
            </a:r>
            <a:endParaRPr lang="en-US" dirty="0"/>
          </a:p>
          <a:p>
            <a:pPr algn="just"/>
            <a:r>
              <a:rPr lang="en-US" dirty="0"/>
              <a:t>The United Kingdom delegation noted that Article III:4 of the General Agreement - alleged that Italian law presented a discrimination— an inconsistency with the provisions of Article III</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809270"/>
            <a:ext cx="7055380" cy="1400530"/>
          </a:xfrm>
        </p:spPr>
        <p:txBody>
          <a:bodyPr/>
          <a:lstStyle/>
          <a:p>
            <a:r>
              <a:rPr lang="en-ZA" i="1" dirty="0"/>
              <a:t>Italy – Agricultural Machinery</a:t>
            </a:r>
            <a:endParaRPr lang="en-US" i="1" dirty="0"/>
          </a:p>
        </p:txBody>
      </p:sp>
      <p:sp>
        <p:nvSpPr>
          <p:cNvPr id="3" name="Content Placeholder 2"/>
          <p:cNvSpPr>
            <a:spLocks noGrp="1"/>
          </p:cNvSpPr>
          <p:nvPr>
            <p:ph idx="1"/>
          </p:nvPr>
        </p:nvSpPr>
        <p:spPr>
          <a:xfrm>
            <a:off x="484710" y="2052925"/>
            <a:ext cx="7973490" cy="4195481"/>
          </a:xfrm>
        </p:spPr>
        <p:txBody>
          <a:bodyPr>
            <a:normAutofit/>
          </a:bodyPr>
          <a:lstStyle/>
          <a:p>
            <a:pPr marL="82550" indent="0">
              <a:buNone/>
            </a:pPr>
            <a:endParaRPr lang="en-ZA" dirty="0"/>
          </a:p>
          <a:p>
            <a:pPr marL="82550" indent="0">
              <a:buNone/>
            </a:pPr>
            <a:r>
              <a:rPr lang="en-ZA" dirty="0"/>
              <a:t>1958 GATT Panel decision:</a:t>
            </a:r>
            <a:endParaRPr lang="en-ZA" dirty="0"/>
          </a:p>
          <a:p>
            <a:pPr marL="82550" indent="0">
              <a:buNone/>
            </a:pPr>
            <a:endParaRPr lang="en-ZA" dirty="0"/>
          </a:p>
          <a:p>
            <a:pPr marL="82550" indent="0" algn="just">
              <a:buNone/>
            </a:pPr>
            <a:r>
              <a:rPr lang="en-ZA" sz="2800" dirty="0"/>
              <a:t>The intention of the drafters of the agreement was clearly to treat the imported products </a:t>
            </a:r>
            <a:r>
              <a:rPr lang="en-ZA" sz="2800" b="1" dirty="0"/>
              <a:t>in the same way as the like domestic products once they have been cleared through customs</a:t>
            </a:r>
            <a:r>
              <a:rPr lang="en-ZA" sz="2800" dirty="0"/>
              <a:t>.  Otherwise indirect protection could be given.</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0</TotalTime>
  <Words>18279</Words>
  <Application>WPS Presentation</Application>
  <PresentationFormat>On-screen Show (4:3)</PresentationFormat>
  <Paragraphs>256</Paragraphs>
  <Slides>35</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35</vt:i4>
      </vt:variant>
    </vt:vector>
  </HeadingPairs>
  <TitlesOfParts>
    <vt:vector size="49" baseType="lpstr">
      <vt:lpstr>Arial</vt:lpstr>
      <vt:lpstr>SimSun</vt:lpstr>
      <vt:lpstr>Wingdings</vt:lpstr>
      <vt:lpstr>Century Gothic</vt:lpstr>
      <vt:lpstr>苹方-简</vt:lpstr>
      <vt:lpstr>Courier New</vt:lpstr>
      <vt:lpstr>Palatino Linotype</vt:lpstr>
      <vt:lpstr>Microsoft YaHei</vt:lpstr>
      <vt:lpstr>汉仪旗黑</vt:lpstr>
      <vt:lpstr>Arial Unicode MS</vt:lpstr>
      <vt:lpstr>Calibri</vt:lpstr>
      <vt:lpstr>Helvetica Neue</vt:lpstr>
      <vt:lpstr>宋体-简</vt:lpstr>
      <vt:lpstr>Executive</vt:lpstr>
      <vt:lpstr>National Treatment</vt:lpstr>
      <vt:lpstr>PowerPoint 演示文稿</vt:lpstr>
      <vt:lpstr>Art III:1</vt:lpstr>
      <vt:lpstr>Art III:2</vt:lpstr>
      <vt:lpstr>Art III:4</vt:lpstr>
      <vt:lpstr>What does this mean?</vt:lpstr>
      <vt:lpstr>Illustration</vt:lpstr>
      <vt:lpstr>Italy - Agricultural Machinery</vt:lpstr>
      <vt:lpstr>Italy – Agricultural Machinery</vt:lpstr>
      <vt:lpstr>Japan - Alcoholic Beverages II</vt:lpstr>
      <vt:lpstr>Japan – Alcoholic Beverages II</vt:lpstr>
      <vt:lpstr>Note: Art III applies to INTERNAL measures only</vt:lpstr>
      <vt:lpstr>Article III:2</vt:lpstr>
      <vt:lpstr>Article III:2 first sentence</vt:lpstr>
      <vt:lpstr>China – Auto Parts</vt:lpstr>
      <vt:lpstr>When is it an internal tax?</vt:lpstr>
      <vt:lpstr>PowerPoint 演示文稿</vt:lpstr>
      <vt:lpstr>Art III:2 Second sentence</vt:lpstr>
      <vt:lpstr>Art III:4</vt:lpstr>
      <vt:lpstr>PowerPoint 演示文稿</vt:lpstr>
      <vt:lpstr>European Communities Asbestos</vt:lpstr>
      <vt:lpstr>NB for Art III:4</vt:lpstr>
      <vt:lpstr>Less favourable treatment</vt:lpstr>
      <vt:lpstr>Examples of measures covered by Art III:4</vt:lpstr>
      <vt:lpstr>Exceptions</vt:lpstr>
      <vt:lpstr>Exceptions</vt:lpstr>
      <vt:lpstr>Exceptions</vt:lpstr>
      <vt:lpstr>General Exceptions GATT Article XX</vt:lpstr>
      <vt:lpstr>Art XX in general</vt:lpstr>
      <vt:lpstr>A Two–tier test:</vt:lpstr>
      <vt:lpstr>The Chapeau</vt:lpstr>
      <vt:lpstr>US – Shrimp (1998)</vt:lpstr>
      <vt:lpstr>US –Shrimp…</vt:lpstr>
      <vt:lpstr>US Shrimp</vt:lpstr>
      <vt:lpstr>EC – Seals (2014)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Treatment</dc:title>
  <dc:creator>Winjie Siwale</dc:creator>
  <cp:lastModifiedBy>inongemutemwa</cp:lastModifiedBy>
  <cp:revision>27</cp:revision>
  <dcterms:created xsi:type="dcterms:W3CDTF">2023-11-22T07:31:51Z</dcterms:created>
  <dcterms:modified xsi:type="dcterms:W3CDTF">2023-11-22T07:31:51Z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1033-5.6.0.8082</vt:lpwstr>
  </property>
  <property fmtid="{D5CDD505-2E9C-101B-9397-08002B2CF9AE}" pid="3" name="ICV">
    <vt:lpwstr>FE65BB66CCF24B8A9C4A14E2C4D257DF</vt:lpwstr>
  </property>
</Properties>
</file>