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76" r:id="rId4"/>
    <p:sldId id="277" r:id="rId5"/>
    <p:sldId id="274" r:id="rId6"/>
    <p:sldId id="275" r:id="rId7"/>
    <p:sldId id="283" r:id="rId8"/>
    <p:sldId id="302" r:id="rId9"/>
    <p:sldId id="262" r:id="rId10"/>
    <p:sldId id="312" r:id="rId11"/>
    <p:sldId id="263" r:id="rId12"/>
    <p:sldId id="264" r:id="rId13"/>
    <p:sldId id="303" r:id="rId14"/>
    <p:sldId id="265" r:id="rId15"/>
    <p:sldId id="266" r:id="rId16"/>
    <p:sldId id="267" r:id="rId17"/>
    <p:sldId id="268" r:id="rId18"/>
    <p:sldId id="269" r:id="rId19"/>
    <p:sldId id="270" r:id="rId20"/>
    <p:sldId id="313" r:id="rId21"/>
    <p:sldId id="272" r:id="rId22"/>
    <p:sldId id="273" r:id="rId23"/>
    <p:sldId id="309" r:id="rId24"/>
    <p:sldId id="31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35" autoAdjust="0"/>
    <p:restoredTop sz="94660"/>
  </p:normalViewPr>
  <p:slideViewPr>
    <p:cSldViewPr snapToGrid="0">
      <p:cViewPr varScale="1">
        <p:scale>
          <a:sx n="74" d="100"/>
          <a:sy n="74" d="100"/>
        </p:scale>
        <p:origin x="-654" y="-90"/>
      </p:cViewPr>
      <p:guideLst>
        <p:guide orient="horz" pos="2160"/>
        <p:guide pos="385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09601"/>
            <a:ext cx="103632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828800" y="4953000"/>
            <a:ext cx="85344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A906B2F-180A-4C69-9665-627CDB42D2A9}" type="datetimeFigureOut">
              <a:rPr lang="en-ZA" smtClean="0"/>
            </a:fld>
            <a:endParaRPr lang="en-ZA"/>
          </a:p>
        </p:txBody>
      </p:sp>
      <p:sp>
        <p:nvSpPr>
          <p:cNvPr id="8" name="Slide Number Placeholder 7"/>
          <p:cNvSpPr>
            <a:spLocks noGrp="1"/>
          </p:cNvSpPr>
          <p:nvPr>
            <p:ph type="sldNum" sz="quarter" idx="11"/>
          </p:nvPr>
        </p:nvSpPr>
        <p:spPr/>
        <p:txBody>
          <a:bodyPr/>
          <a:lstStyle/>
          <a:p>
            <a:fld id="{18A2A2D8-DA24-4C1D-BF17-EA44CCE73081}" type="slidenum">
              <a:rPr lang="en-ZA" smtClean="0"/>
            </a:fld>
            <a:endParaRPr lang="en-ZA"/>
          </a:p>
        </p:txBody>
      </p:sp>
      <p:sp>
        <p:nvSpPr>
          <p:cNvPr id="9" name="Footer Placeholder 8"/>
          <p:cNvSpPr>
            <a:spLocks noGrp="1"/>
          </p:cNvSpPr>
          <p:nvPr>
            <p:ph type="ftr" sz="quarter" idx="12"/>
          </p:nvPr>
        </p:nvSpPr>
        <p:spPr/>
        <p:txBody>
          <a:bodyPr/>
          <a:lstStyle/>
          <a:p>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2A906B2F-180A-4C69-9665-627CDB42D2A9}" type="datetimeFigureOut">
              <a:rPr lang="en-ZA" smtClean="0"/>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8A2A2D8-DA24-4C1D-BF17-EA44CCE73081}" type="slidenum">
              <a:rPr lang="en-ZA" smtClean="0"/>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2A906B2F-180A-4C69-9665-627CDB42D2A9}" type="datetimeFigureOut">
              <a:rPr lang="en-ZA" smtClean="0"/>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8A2A2D8-DA24-4C1D-BF17-EA44CCE73081}" type="slidenum">
              <a:rPr lang="en-ZA" smtClean="0"/>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anose="020B0604020202020204" pitchFamily="34" charset="0"/>
              <a:buChar char="•"/>
              <a:defRPr/>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2A906B2F-180A-4C69-9665-627CDB42D2A9}" type="datetimeFigureOut">
              <a:rPr lang="en-ZA" smtClean="0"/>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8A2A2D8-DA24-4C1D-BF17-EA44CCE73081}" type="slidenum">
              <a:rPr lang="en-ZA" smtClean="0"/>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371601"/>
            <a:ext cx="103632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963084" y="4068764"/>
            <a:ext cx="103632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2A906B2F-180A-4C69-9665-627CDB42D2A9}" type="datetimeFigureOut">
              <a:rPr lang="en-ZA" smtClean="0"/>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8A2A2D8-DA24-4C1D-BF17-EA44CCE73081}" type="slidenum">
              <a:rPr lang="en-ZA" smtClean="0"/>
            </a:fld>
            <a:endParaRPr lang="en-ZA"/>
          </a:p>
        </p:txBody>
      </p:sp>
      <p:sp>
        <p:nvSpPr>
          <p:cNvPr id="7" name="Oval 6"/>
          <p:cNvSpPr/>
          <p:nvPr/>
        </p:nvSpPr>
        <p:spPr>
          <a:xfrm>
            <a:off x="59944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2611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728971"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6197600" y="1600201"/>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2A906B2F-180A-4C69-9665-627CDB42D2A9}" type="datetimeFigureOut">
              <a:rPr lang="en-ZA" smtClean="0"/>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8A2A2D8-DA24-4C1D-BF17-EA44CCE73081}" type="slidenum">
              <a:rPr lang="en-ZA" smtClean="0"/>
            </a:fld>
            <a:endParaRPr lang="en-ZA"/>
          </a:p>
        </p:txBody>
      </p:sp>
      <p:sp>
        <p:nvSpPr>
          <p:cNvPr id="9" name="Content Placeholder 8"/>
          <p:cNvSpPr>
            <a:spLocks noGrp="1"/>
          </p:cNvSpPr>
          <p:nvPr>
            <p:ph sz="quarter" idx="13"/>
          </p:nvPr>
        </p:nvSpPr>
        <p:spPr>
          <a:xfrm>
            <a:off x="487680" y="1600200"/>
            <a:ext cx="5388864" cy="452628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5" name="Text Placeholder 4"/>
          <p:cNvSpPr>
            <a:spLocks noGrp="1"/>
          </p:cNvSpPr>
          <p:nvPr>
            <p:ph type="body" sz="quarter" idx="3"/>
          </p:nvPr>
        </p:nvSpPr>
        <p:spPr>
          <a:xfrm>
            <a:off x="6197601"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7" name="Date Placeholder 6"/>
          <p:cNvSpPr>
            <a:spLocks noGrp="1"/>
          </p:cNvSpPr>
          <p:nvPr>
            <p:ph type="dt" sz="half" idx="10"/>
          </p:nvPr>
        </p:nvSpPr>
        <p:spPr/>
        <p:txBody>
          <a:bodyPr/>
          <a:lstStyle/>
          <a:p>
            <a:fld id="{2A906B2F-180A-4C69-9665-627CDB42D2A9}" type="datetimeFigureOut">
              <a:rPr lang="en-ZA" smtClean="0"/>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18A2A2D8-DA24-4C1D-BF17-EA44CCE73081}" type="slidenum">
              <a:rPr lang="en-ZA" smtClean="0"/>
            </a:fld>
            <a:endParaRPr lang="en-ZA"/>
          </a:p>
        </p:txBody>
      </p:sp>
      <p:sp>
        <p:nvSpPr>
          <p:cNvPr id="11" name="Content Placeholder 10"/>
          <p:cNvSpPr>
            <a:spLocks noGrp="1"/>
          </p:cNvSpPr>
          <p:nvPr>
            <p:ph sz="quarter" idx="13"/>
          </p:nvPr>
        </p:nvSpPr>
        <p:spPr>
          <a:xfrm>
            <a:off x="609600" y="2212848"/>
            <a:ext cx="5388864" cy="3913632"/>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13" name="Content Placeholder 12"/>
          <p:cNvSpPr>
            <a:spLocks noGrp="1"/>
          </p:cNvSpPr>
          <p:nvPr>
            <p:ph sz="quarter" idx="14"/>
          </p:nvPr>
        </p:nvSpPr>
        <p:spPr>
          <a:xfrm>
            <a:off x="6230112" y="2212849"/>
            <a:ext cx="5388864" cy="3913187"/>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A906B2F-180A-4C69-9665-627CDB42D2A9}" type="datetimeFigureOut">
              <a:rPr lang="en-ZA" smtClean="0"/>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18A2A2D8-DA24-4C1D-BF17-EA44CCE73081}" type="slidenum">
              <a:rPr lang="en-ZA" smtClean="0"/>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906B2F-180A-4C69-9665-627CDB42D2A9}" type="datetimeFigureOut">
              <a:rPr lang="en-ZA" smtClean="0"/>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18A2A2D8-DA24-4C1D-BF17-EA44CCE73081}" type="slidenum">
              <a:rPr lang="en-ZA" smtClean="0"/>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76117"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958850" y="273051"/>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Text Placeholder 3"/>
          <p:cNvSpPr>
            <a:spLocks noGrp="1"/>
          </p:cNvSpPr>
          <p:nvPr>
            <p:ph type="body" sz="half" idx="2"/>
          </p:nvPr>
        </p:nvSpPr>
        <p:spPr>
          <a:xfrm>
            <a:off x="7876117" y="2438401"/>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2A906B2F-180A-4C69-9665-627CDB42D2A9}" type="datetimeFigureOut">
              <a:rPr lang="en-ZA" smtClean="0"/>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8A2A2D8-DA24-4C1D-BF17-EA44CCE73081}" type="slidenum">
              <a:rPr lang="en-ZA" smtClean="0"/>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9435" y="228600"/>
            <a:ext cx="7615765"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2010835"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239435"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2A906B2F-180A-4C69-9665-627CDB42D2A9}" type="datetimeFigureOut">
              <a:rPr lang="en-ZA" smtClean="0"/>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8A2A2D8-DA24-4C1D-BF17-EA44CCE73081}" type="slidenum">
              <a:rPr lang="en-ZA" smtClean="0"/>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0"/>
            <a:ext cx="109728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smtClean="0"/>
          </a:p>
        </p:txBody>
      </p:sp>
      <p:sp>
        <p:nvSpPr>
          <p:cNvPr id="4" name="Date Placeholder 3"/>
          <p:cNvSpPr>
            <a:spLocks noGrp="1"/>
          </p:cNvSpPr>
          <p:nvPr>
            <p:ph type="dt" sz="half" idx="2"/>
          </p:nvPr>
        </p:nvSpPr>
        <p:spPr>
          <a:xfrm>
            <a:off x="8484463" y="6356351"/>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anose="020B0502020202020204" pitchFamily="34" charset="0"/>
              </a:defRPr>
            </a:lvl1pPr>
          </a:lstStyle>
          <a:p>
            <a:fld id="{2A906B2F-180A-4C69-9665-627CDB42D2A9}" type="datetimeFigureOut">
              <a:rPr lang="en-ZA" smtClean="0"/>
            </a:fld>
            <a:endParaRPr lang="en-ZA"/>
          </a:p>
        </p:txBody>
      </p:sp>
      <p:sp>
        <p:nvSpPr>
          <p:cNvPr id="5" name="Footer Placeholder 4"/>
          <p:cNvSpPr>
            <a:spLocks noGrp="1"/>
          </p:cNvSpPr>
          <p:nvPr>
            <p:ph type="ftr" sz="quarter" idx="3"/>
          </p:nvPr>
        </p:nvSpPr>
        <p:spPr>
          <a:xfrm>
            <a:off x="878887" y="6356351"/>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anose="020B0502020202020204" pitchFamily="34" charset="0"/>
              </a:defRPr>
            </a:lvl1pPr>
          </a:lstStyle>
          <a:p>
            <a:endParaRPr lang="en-ZA"/>
          </a:p>
        </p:txBody>
      </p:sp>
      <p:sp>
        <p:nvSpPr>
          <p:cNvPr id="6" name="Slide Number Placeholder 5"/>
          <p:cNvSpPr>
            <a:spLocks noGrp="1"/>
          </p:cNvSpPr>
          <p:nvPr>
            <p:ph type="sldNum" sz="quarter" idx="4"/>
          </p:nvPr>
        </p:nvSpPr>
        <p:spPr>
          <a:xfrm>
            <a:off x="11391038" y="6356351"/>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anose="020B0502020202020204" pitchFamily="34" charset="0"/>
              </a:defRPr>
            </a:lvl1pPr>
          </a:lstStyle>
          <a:p>
            <a:fld id="{18A2A2D8-DA24-4C1D-BF17-EA44CCE73081}" type="slidenum">
              <a:rPr lang="en-ZA" smtClean="0"/>
            </a:fld>
            <a:endParaRPr lang="en-ZA"/>
          </a:p>
        </p:txBody>
      </p:sp>
      <p:sp>
        <p:nvSpPr>
          <p:cNvPr id="7" name="Oval 6"/>
          <p:cNvSpPr/>
          <p:nvPr/>
        </p:nvSpPr>
        <p:spPr>
          <a:xfrm>
            <a:off x="11277014"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75882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525946"/>
          </a:xfrm>
        </p:spPr>
        <p:txBody>
          <a:bodyPr>
            <a:normAutofit fontScale="90000"/>
          </a:bodyPr>
          <a:lstStyle/>
          <a:p>
            <a:r>
              <a:rPr lang="en-ZA" b="1" dirty="0"/>
              <a:t>The Most Favoured Nation clause (MFN)</a:t>
            </a:r>
            <a:endParaRPr lang="en-ZA" b="1" dirty="0"/>
          </a:p>
        </p:txBody>
      </p:sp>
      <p:sp>
        <p:nvSpPr>
          <p:cNvPr id="3" name="Subtitle 2"/>
          <p:cNvSpPr>
            <a:spLocks noGrp="1"/>
          </p:cNvSpPr>
          <p:nvPr>
            <p:ph type="subTitle" idx="1"/>
          </p:nvPr>
        </p:nvSpPr>
        <p:spPr>
          <a:xfrm>
            <a:off x="1311215" y="1850064"/>
            <a:ext cx="9420045" cy="4099216"/>
          </a:xfrm>
        </p:spPr>
        <p:txBody>
          <a:bodyPr/>
          <a:lstStyle/>
          <a:p>
            <a:endParaRPr lang="en-ZA" dirty="0"/>
          </a:p>
          <a:p>
            <a:endParaRPr lang="en-ZA" dirty="0"/>
          </a:p>
          <a:p>
            <a:endParaRPr lang="en-ZA" dirty="0"/>
          </a:p>
          <a:p>
            <a:r>
              <a:rPr lang="en-US" altLang="en-ZA" dirty="0"/>
              <a:t>Unit 4</a:t>
            </a:r>
            <a:endParaRPr lang="en-ZA" dirty="0"/>
          </a:p>
          <a:p>
            <a:r>
              <a:rPr lang="en-ZA" b="1" dirty="0"/>
              <a:t>Article I(1) of the GATT</a:t>
            </a:r>
            <a:endParaRPr lang="en-ZA" dirty="0"/>
          </a:p>
          <a:p>
            <a:endParaRPr lang="en-ZA" dirty="0"/>
          </a:p>
          <a:p>
            <a:r>
              <a:rPr lang="en-ZA" i="1" dirty="0"/>
              <a:t>EC – Tariff Preferences:</a:t>
            </a:r>
            <a:endParaRPr lang="en-ZA" i="1" dirty="0"/>
          </a:p>
          <a:p>
            <a:r>
              <a:rPr lang="en-ZA" dirty="0"/>
              <a:t>The MFN treatment obligation is “a cornerstone of the GATT” and “one of the pillars of the WTO trading system.”</a:t>
            </a:r>
            <a:endParaRPr lang="en-Z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Any advantage?</a:t>
            </a:r>
            <a:endParaRPr lang="en-US" dirty="0"/>
          </a:p>
        </p:txBody>
      </p:sp>
      <p:sp>
        <p:nvSpPr>
          <p:cNvPr id="3" name="Content Placeholder 2"/>
          <p:cNvSpPr>
            <a:spLocks noGrp="1"/>
          </p:cNvSpPr>
          <p:nvPr>
            <p:ph idx="1"/>
          </p:nvPr>
        </p:nvSpPr>
        <p:spPr>
          <a:xfrm>
            <a:off x="1258096" y="2023950"/>
            <a:ext cx="10397490" cy="3416300"/>
          </a:xfrm>
        </p:spPr>
        <p:txBody>
          <a:bodyPr/>
          <a:lstStyle/>
          <a:p>
            <a:r>
              <a:rPr lang="en-ZA" sz="2800" dirty="0"/>
              <a:t>Provision does not contain an exhaustive list of advantages/favours/privileges</a:t>
            </a:r>
            <a:endParaRPr lang="en-ZA" sz="2800" dirty="0"/>
          </a:p>
          <a:p>
            <a:r>
              <a:rPr lang="en-ZA" sz="2800" dirty="0"/>
              <a:t>Generally can be divided into two categories:</a:t>
            </a:r>
            <a:endParaRPr lang="en-ZA" sz="2800" dirty="0"/>
          </a:p>
          <a:p>
            <a:pPr lvl="1"/>
            <a:r>
              <a:rPr lang="en-ZA" sz="2800" dirty="0"/>
              <a:t>Border measures</a:t>
            </a:r>
            <a:endParaRPr lang="en-ZA" sz="2800" dirty="0"/>
          </a:p>
          <a:p>
            <a:pPr lvl="1"/>
            <a:r>
              <a:rPr lang="en-ZA" sz="2800" dirty="0"/>
              <a:t>Internal measures</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Border measures: fiscal</a:t>
            </a:r>
            <a:endParaRPr lang="en-US" dirty="0"/>
          </a:p>
        </p:txBody>
      </p:sp>
      <p:sp>
        <p:nvSpPr>
          <p:cNvPr id="3" name="Content Placeholder 2"/>
          <p:cNvSpPr>
            <a:spLocks noGrp="1"/>
          </p:cNvSpPr>
          <p:nvPr>
            <p:ph idx="1"/>
          </p:nvPr>
        </p:nvSpPr>
        <p:spPr>
          <a:xfrm>
            <a:off x="889715" y="1949200"/>
            <a:ext cx="10515600" cy="4236085"/>
          </a:xfrm>
        </p:spPr>
        <p:txBody>
          <a:bodyPr>
            <a:normAutofit/>
          </a:bodyPr>
          <a:lstStyle/>
          <a:p>
            <a:pPr marL="82550" indent="0">
              <a:buNone/>
            </a:pPr>
            <a:r>
              <a:rPr lang="en-ZA" sz="2400" i="1" dirty="0"/>
              <a:t>Spain – Unroasted Coffee:</a:t>
            </a:r>
            <a:endParaRPr lang="en-ZA" sz="2400" dirty="0"/>
          </a:p>
          <a:p>
            <a:pPr marL="82550" indent="0">
              <a:buNone/>
            </a:pPr>
            <a:r>
              <a:rPr lang="en-ZA" sz="2400" dirty="0"/>
              <a:t>Case law also suggests that:</a:t>
            </a:r>
            <a:endParaRPr lang="en-ZA" sz="2400" dirty="0"/>
          </a:p>
          <a:p>
            <a:pPr>
              <a:buFont typeface="Courier New" panose="02070309020205020404" pitchFamily="49" charset="0"/>
              <a:buChar char="o"/>
            </a:pPr>
            <a:r>
              <a:rPr lang="en-ZA" sz="2400" dirty="0"/>
              <a:t>Consular fees</a:t>
            </a:r>
            <a:endParaRPr lang="en-ZA" sz="2400" dirty="0"/>
          </a:p>
          <a:p>
            <a:pPr>
              <a:buFont typeface="Courier New" panose="02070309020205020404" pitchFamily="49" charset="0"/>
              <a:buChar char="o"/>
            </a:pPr>
            <a:r>
              <a:rPr lang="en-ZA" sz="2400" dirty="0"/>
              <a:t>Tax rebates</a:t>
            </a:r>
            <a:endParaRPr lang="en-ZA" sz="2400" dirty="0"/>
          </a:p>
          <a:p>
            <a:pPr>
              <a:buFont typeface="Courier New" panose="02070309020205020404" pitchFamily="49" charset="0"/>
              <a:buChar char="o"/>
            </a:pPr>
            <a:r>
              <a:rPr lang="en-ZA" sz="2400" dirty="0"/>
              <a:t>Customs user fees </a:t>
            </a:r>
            <a:endParaRPr lang="en-ZA" sz="2400" dirty="0"/>
          </a:p>
          <a:p>
            <a:pPr marL="0" indent="0">
              <a:buNone/>
            </a:pPr>
            <a:r>
              <a:rPr lang="en-ZA" sz="2400" dirty="0"/>
              <a:t>All fall within the broader category of customs and duties </a:t>
            </a:r>
            <a:endParaRPr lang="en-ZA" sz="2400" dirty="0"/>
          </a:p>
          <a:p>
            <a:pPr marL="0" indent="0">
              <a:buNone/>
            </a:pPr>
            <a:endParaRPr lang="en-ZA" sz="2400" dirty="0"/>
          </a:p>
          <a:p>
            <a:pPr marL="0" indent="0">
              <a:buNone/>
            </a:pPr>
            <a:endParaRPr lang="en-ZA" sz="2400" dirty="0"/>
          </a:p>
          <a:p>
            <a:pPr marL="82550" indent="0">
              <a:buNone/>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Border measures: Fiscal</a:t>
            </a:r>
            <a:endParaRPr lang="en-US"/>
          </a:p>
        </p:txBody>
      </p:sp>
      <p:sp>
        <p:nvSpPr>
          <p:cNvPr id="3" name="Content Placeholder 2"/>
          <p:cNvSpPr>
            <a:spLocks noGrp="1"/>
          </p:cNvSpPr>
          <p:nvPr>
            <p:ph idx="1"/>
          </p:nvPr>
        </p:nvSpPr>
        <p:spPr>
          <a:xfrm>
            <a:off x="1129308" y="1972435"/>
            <a:ext cx="10413365" cy="3416300"/>
          </a:xfrm>
        </p:spPr>
        <p:txBody>
          <a:bodyPr>
            <a:normAutofit/>
          </a:bodyPr>
          <a:lstStyle/>
          <a:p>
            <a:pPr marL="0" indent="0">
              <a:buNone/>
            </a:pPr>
            <a:r>
              <a:rPr lang="en-ZA" sz="2800" dirty="0">
                <a:sym typeface="+mn-ea"/>
              </a:rPr>
              <a:t>*</a:t>
            </a:r>
            <a:r>
              <a:rPr lang="en-ZA" sz="2800" i="1" dirty="0">
                <a:sym typeface="+mn-ea"/>
              </a:rPr>
              <a:t>Difference between Customs and Excise Duties</a:t>
            </a:r>
            <a:r>
              <a:rPr lang="en-ZA" sz="2800" dirty="0">
                <a:sym typeface="+mn-ea"/>
              </a:rPr>
              <a:t>: </a:t>
            </a:r>
            <a:endParaRPr lang="en-ZA" sz="2800" dirty="0"/>
          </a:p>
          <a:p>
            <a:pPr marL="0" indent="0">
              <a:buNone/>
            </a:pPr>
            <a:r>
              <a:rPr lang="en-ZA" sz="2800" dirty="0">
                <a:sym typeface="+mn-ea"/>
              </a:rPr>
              <a:t>Both of these taxes are levied by the government but there is a distinct </a:t>
            </a:r>
            <a:r>
              <a:rPr lang="en-ZA" sz="2800" b="1" dirty="0">
                <a:sym typeface="+mn-ea"/>
              </a:rPr>
              <a:t>difference between</a:t>
            </a:r>
            <a:r>
              <a:rPr lang="en-ZA" sz="2800" dirty="0">
                <a:sym typeface="+mn-ea"/>
              </a:rPr>
              <a:t> the two. </a:t>
            </a:r>
            <a:endParaRPr lang="en-ZA" sz="2800" dirty="0">
              <a:sym typeface="+mn-ea"/>
            </a:endParaRPr>
          </a:p>
          <a:p>
            <a:pPr marL="0" indent="0">
              <a:buNone/>
            </a:pPr>
            <a:r>
              <a:rPr lang="en-ZA" sz="2800" b="1" dirty="0">
                <a:sym typeface="+mn-ea"/>
              </a:rPr>
              <a:t>Excise</a:t>
            </a:r>
            <a:r>
              <a:rPr lang="en-ZA" sz="2800" dirty="0">
                <a:sym typeface="+mn-ea"/>
              </a:rPr>
              <a:t> is levied by the government </a:t>
            </a:r>
            <a:r>
              <a:rPr lang="en-US" altLang="en-ZA" sz="2800" dirty="0">
                <a:sym typeface="+mn-ea"/>
              </a:rPr>
              <a:t>on</a:t>
            </a:r>
            <a:r>
              <a:rPr lang="en-ZA" sz="2800" dirty="0">
                <a:sym typeface="+mn-ea"/>
              </a:rPr>
              <a:t> the goods and products that are manufactured in the country, and </a:t>
            </a:r>
            <a:r>
              <a:rPr lang="en-ZA" sz="2800" b="1" dirty="0">
                <a:sym typeface="+mn-ea"/>
              </a:rPr>
              <a:t>customs duty</a:t>
            </a:r>
            <a:r>
              <a:rPr lang="en-ZA" sz="2800" dirty="0">
                <a:sym typeface="+mn-ea"/>
              </a:rPr>
              <a:t> is applied for goods imported from foreign countries.</a:t>
            </a:r>
            <a:endParaRPr lang="en-ZA"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dirty="0"/>
              <a:t>Border measures: non-fiscal</a:t>
            </a:r>
            <a:endParaRPr lang="en-US" dirty="0"/>
          </a:p>
        </p:txBody>
      </p:sp>
      <p:sp>
        <p:nvSpPr>
          <p:cNvPr id="3" name="Content Placeholder 2"/>
          <p:cNvSpPr>
            <a:spLocks noGrp="1"/>
          </p:cNvSpPr>
          <p:nvPr>
            <p:ph idx="1"/>
          </p:nvPr>
        </p:nvSpPr>
        <p:spPr>
          <a:xfrm>
            <a:off x="799564" y="1719290"/>
            <a:ext cx="10515600" cy="4779484"/>
          </a:xfrm>
        </p:spPr>
        <p:txBody>
          <a:bodyPr>
            <a:normAutofit lnSpcReduction="10000"/>
          </a:bodyPr>
          <a:lstStyle/>
          <a:p>
            <a:pPr marL="82550" indent="0">
              <a:buNone/>
            </a:pPr>
            <a:r>
              <a:rPr lang="en-ZA" i="1" dirty="0"/>
              <a:t>EC – Bananas I</a:t>
            </a:r>
            <a:r>
              <a:rPr lang="en-US" i="1" dirty="0"/>
              <a:t>II:</a:t>
            </a:r>
            <a:endParaRPr lang="en-US" dirty="0"/>
          </a:p>
          <a:p>
            <a:pPr>
              <a:buFont typeface="Wingdings" panose="05000000000000000000" pitchFamily="2" charset="2"/>
              <a:buChar char="§"/>
            </a:pPr>
            <a:r>
              <a:rPr lang="en-ZA" dirty="0"/>
              <a:t>Use of less complicated licensing procedure</a:t>
            </a:r>
            <a:endParaRPr lang="en-ZA" dirty="0"/>
          </a:p>
          <a:p>
            <a:pPr>
              <a:buFont typeface="Wingdings" panose="05000000000000000000" pitchFamily="2" charset="2"/>
              <a:buChar char="§"/>
            </a:pPr>
            <a:r>
              <a:rPr lang="en-ZA" dirty="0"/>
              <a:t>Incentives given to operators to purchase bananas of a particular origin</a:t>
            </a:r>
            <a:endParaRPr lang="en-ZA" dirty="0"/>
          </a:p>
          <a:p>
            <a:pPr>
              <a:buFont typeface="Wingdings" panose="05000000000000000000" pitchFamily="2" charset="2"/>
              <a:buChar char="§"/>
            </a:pPr>
            <a:r>
              <a:rPr lang="en-ZA" dirty="0"/>
              <a:t>Issuance of license to import bananas of particular origin based on economic activity performed by the economic operator requesting the license</a:t>
            </a:r>
            <a:endParaRPr lang="en-ZA" dirty="0"/>
          </a:p>
          <a:p>
            <a:pPr>
              <a:buFont typeface="Wingdings" panose="05000000000000000000" pitchFamily="2" charset="2"/>
              <a:buChar char="§"/>
            </a:pPr>
            <a:r>
              <a:rPr lang="en-ZA" dirty="0"/>
              <a:t>The granting of licenses to operators representing producers from certain countries only</a:t>
            </a:r>
            <a:endParaRPr lang="en-ZA" dirty="0"/>
          </a:p>
          <a:p>
            <a:pPr>
              <a:buFont typeface="Wingdings" panose="05000000000000000000" pitchFamily="2" charset="2"/>
              <a:buChar char="§"/>
            </a:pPr>
            <a:r>
              <a:rPr lang="en-ZA" dirty="0"/>
              <a:t>The imposition on certain bananas of the in-quota tariff rate provided that they originate in particular countries</a:t>
            </a:r>
            <a:endParaRPr lang="en-ZA" dirty="0"/>
          </a:p>
          <a:p>
            <a:pPr marL="82550" indent="0">
              <a:buNone/>
            </a:pPr>
            <a:r>
              <a:rPr lang="en-ZA" dirty="0"/>
              <a:t>*All considered advantages for the purposes of MFN</a:t>
            </a:r>
            <a:endParaRPr lang="en-Z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Internal Measures</a:t>
            </a:r>
            <a:endParaRPr lang="en-US" dirty="0"/>
          </a:p>
        </p:txBody>
      </p:sp>
      <p:sp>
        <p:nvSpPr>
          <p:cNvPr id="3" name="Content Placeholder 2"/>
          <p:cNvSpPr>
            <a:spLocks noGrp="1"/>
          </p:cNvSpPr>
          <p:nvPr>
            <p:ph idx="1"/>
          </p:nvPr>
        </p:nvSpPr>
        <p:spPr>
          <a:xfrm>
            <a:off x="1180823" y="1856525"/>
            <a:ext cx="10428605" cy="3416300"/>
          </a:xfrm>
        </p:spPr>
        <p:txBody>
          <a:bodyPr/>
          <a:lstStyle/>
          <a:p>
            <a:r>
              <a:rPr lang="en-ZA" sz="2800" dirty="0"/>
              <a:t>Includes taxes and internal charges </a:t>
            </a:r>
            <a:endParaRPr lang="en-ZA" sz="2800" dirty="0"/>
          </a:p>
          <a:p>
            <a:pPr lvl="1"/>
            <a:r>
              <a:rPr lang="en-ZA" sz="2800" dirty="0"/>
              <a:t>See </a:t>
            </a:r>
            <a:r>
              <a:rPr lang="en-ZA" sz="2800" b="1" i="1" dirty="0"/>
              <a:t>Belgian Family Allowances</a:t>
            </a:r>
            <a:r>
              <a:rPr lang="en-ZA" sz="2800" i="1" dirty="0"/>
              <a:t>, </a:t>
            </a:r>
            <a:r>
              <a:rPr lang="en-ZA" sz="2800" b="1" i="1" dirty="0"/>
              <a:t>China – Auto Parts</a:t>
            </a:r>
            <a:endParaRPr lang="en-ZA" sz="2800" i="1" dirty="0"/>
          </a:p>
          <a:p>
            <a:r>
              <a:rPr lang="en-ZA" sz="2800" dirty="0"/>
              <a:t>Includes laws, regulations and requirements affecting internal sale, purchase, transport and distribution of a product</a:t>
            </a:r>
            <a:endParaRPr lang="en-ZA" sz="2800" dirty="0"/>
          </a:p>
          <a:p>
            <a:pPr lvl="1"/>
            <a:r>
              <a:rPr lang="en-ZA" sz="2800" dirty="0"/>
              <a:t>See </a:t>
            </a:r>
            <a:r>
              <a:rPr lang="en-ZA" sz="2800" b="1" i="1" dirty="0"/>
              <a:t>Canada - Autos</a:t>
            </a:r>
            <a:endParaRPr lang="en-US" sz="28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Immediately and unconditionally</a:t>
            </a:r>
            <a:endParaRPr lang="en-US" dirty="0"/>
          </a:p>
        </p:txBody>
      </p:sp>
      <p:sp>
        <p:nvSpPr>
          <p:cNvPr id="3" name="Content Placeholder 2"/>
          <p:cNvSpPr>
            <a:spLocks noGrp="1"/>
          </p:cNvSpPr>
          <p:nvPr>
            <p:ph idx="1"/>
          </p:nvPr>
        </p:nvSpPr>
        <p:spPr>
          <a:xfrm>
            <a:off x="812442" y="1868554"/>
            <a:ext cx="10515600" cy="4196080"/>
          </a:xfrm>
        </p:spPr>
        <p:txBody>
          <a:bodyPr>
            <a:normAutofit fontScale="97500"/>
          </a:bodyPr>
          <a:lstStyle/>
          <a:p>
            <a:pPr marL="82550" indent="0">
              <a:buNone/>
            </a:pPr>
            <a:r>
              <a:rPr lang="en-ZA" sz="2400" i="1" dirty="0"/>
              <a:t>Belgian Family Allowances:</a:t>
            </a:r>
            <a:endParaRPr lang="en-ZA" sz="2400" i="1" dirty="0"/>
          </a:p>
          <a:p>
            <a:pPr>
              <a:buFont typeface="Arial" panose="020B0604020202020204" pitchFamily="34" charset="0"/>
              <a:buChar char="•"/>
            </a:pPr>
            <a:r>
              <a:rPr lang="en-ZA" sz="2400" dirty="0"/>
              <a:t>1952 GATT Panel decision that WAS adopted</a:t>
            </a:r>
            <a:endParaRPr lang="en-ZA" sz="2400" dirty="0"/>
          </a:p>
          <a:p>
            <a:pPr>
              <a:buFont typeface="Arial" panose="020B0604020202020204" pitchFamily="34" charset="0"/>
              <a:buChar char="•"/>
            </a:pPr>
            <a:r>
              <a:rPr lang="en-ZA" sz="2400" dirty="0"/>
              <a:t>First occasion for GATT Panel to rule that a violation had occurred.</a:t>
            </a:r>
            <a:endParaRPr lang="en-ZA" sz="2400" dirty="0"/>
          </a:p>
          <a:p>
            <a:pPr marL="82550" indent="0">
              <a:buNone/>
            </a:pPr>
            <a:endParaRPr lang="en-ZA" sz="2400" u="sng" dirty="0"/>
          </a:p>
          <a:p>
            <a:pPr marL="82550" indent="0">
              <a:buNone/>
            </a:pPr>
            <a:r>
              <a:rPr lang="en-ZA" sz="2400" u="sng" dirty="0"/>
              <a:t>Facts:</a:t>
            </a:r>
            <a:endParaRPr lang="en-ZA" sz="2400" u="sng" dirty="0"/>
          </a:p>
          <a:p>
            <a:pPr>
              <a:buFont typeface="Wingdings" panose="05000000000000000000" pitchFamily="2" charset="2"/>
              <a:buChar char="§"/>
            </a:pPr>
            <a:r>
              <a:rPr lang="en-ZA" sz="2400" dirty="0"/>
              <a:t>Belgian Law in 1939 that imports from countries with similar systems of family allowances would be exempt from certain tax</a:t>
            </a:r>
            <a:endParaRPr lang="en-ZA" sz="2400" dirty="0"/>
          </a:p>
          <a:p>
            <a:pPr>
              <a:buFont typeface="Wingdings" panose="05000000000000000000" pitchFamily="2" charset="2"/>
              <a:buChar char="§"/>
            </a:pPr>
            <a:r>
              <a:rPr lang="en-ZA" sz="2400" dirty="0"/>
              <a:t>Belgium had granted exemption to most of its neighbours, but refused Denmark and Norway, whose products suffered an extra 7.5% tax</a:t>
            </a:r>
            <a:endParaRPr lang="en-ZA" sz="2400" dirty="0"/>
          </a:p>
          <a:p>
            <a:pPr marL="82550" indent="0">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Belgian Family Allowances…</a:t>
            </a:r>
            <a:endParaRPr lang="en-US" dirty="0"/>
          </a:p>
        </p:txBody>
      </p:sp>
      <p:sp>
        <p:nvSpPr>
          <p:cNvPr id="3" name="Content Placeholder 2"/>
          <p:cNvSpPr>
            <a:spLocks noGrp="1"/>
          </p:cNvSpPr>
          <p:nvPr>
            <p:ph idx="1"/>
          </p:nvPr>
        </p:nvSpPr>
        <p:spPr>
          <a:xfrm>
            <a:off x="667904" y="1792131"/>
            <a:ext cx="11029315" cy="3416300"/>
          </a:xfrm>
        </p:spPr>
        <p:txBody>
          <a:bodyPr>
            <a:normAutofit fontScale="90000" lnSpcReduction="20000"/>
          </a:bodyPr>
          <a:lstStyle/>
          <a:p>
            <a:pPr marL="0" indent="0">
              <a:buNone/>
            </a:pPr>
            <a:r>
              <a:rPr lang="en-ZA" sz="2400" u="sng" dirty="0"/>
              <a:t>Note: </a:t>
            </a:r>
            <a:endParaRPr lang="en-ZA" sz="2400" u="sng" dirty="0"/>
          </a:p>
          <a:p>
            <a:pPr>
              <a:buFont typeface="Arial" panose="020B0604020202020204" pitchFamily="34" charset="0"/>
              <a:buChar char="•"/>
            </a:pPr>
            <a:r>
              <a:rPr lang="en-ZA" sz="2400" dirty="0"/>
              <a:t>complainants </a:t>
            </a:r>
            <a:r>
              <a:rPr lang="en-ZA" sz="2400" b="1" dirty="0"/>
              <a:t>did not argue violation</a:t>
            </a:r>
            <a:r>
              <a:rPr lang="en-ZA" sz="2400" dirty="0"/>
              <a:t>, only that they should be included in the benefit</a:t>
            </a:r>
            <a:endParaRPr lang="en-ZA" sz="2400" dirty="0"/>
          </a:p>
          <a:p>
            <a:pPr>
              <a:buFont typeface="Arial" panose="020B0604020202020204" pitchFamily="34" charset="0"/>
              <a:buChar char="•"/>
            </a:pPr>
            <a:r>
              <a:rPr lang="en-ZA" sz="2400" dirty="0"/>
              <a:t>Panel found that the system was </a:t>
            </a:r>
            <a:r>
              <a:rPr lang="en-ZA" sz="2400" b="1" dirty="0"/>
              <a:t>difficult to reconcile with the spirit of the General Agreement</a:t>
            </a:r>
            <a:endParaRPr lang="en-ZA" sz="2400" b="1" dirty="0"/>
          </a:p>
          <a:p>
            <a:pPr marL="82550" indent="0">
              <a:buNone/>
            </a:pPr>
            <a:endParaRPr lang="en-ZA" sz="2400" dirty="0"/>
          </a:p>
          <a:p>
            <a:pPr marL="0" indent="0">
              <a:buFont typeface="Arial" panose="020B0604020202020204" pitchFamily="34" charset="0"/>
              <a:buNone/>
            </a:pPr>
            <a:r>
              <a:rPr lang="en-ZA" sz="2400" dirty="0"/>
              <a:t>Panel decision </a:t>
            </a:r>
            <a:r>
              <a:rPr lang="en-ZA" sz="2400" b="1" dirty="0"/>
              <a:t>adopted,</a:t>
            </a:r>
            <a:r>
              <a:rPr lang="en-ZA" sz="2400" dirty="0"/>
              <a:t> and </a:t>
            </a:r>
            <a:r>
              <a:rPr lang="en-ZA" sz="2400" b="1" dirty="0"/>
              <a:t>hasn’t been disputed since</a:t>
            </a:r>
            <a:endParaRPr lang="en-ZA" sz="2400" b="1" dirty="0"/>
          </a:p>
          <a:p>
            <a:pPr>
              <a:buFont typeface="Arial" panose="020B0604020202020204" pitchFamily="34" charset="0"/>
              <a:buChar char="•"/>
            </a:pPr>
            <a:r>
              <a:rPr lang="en-ZA" sz="2400" dirty="0"/>
              <a:t>Since then, discipline of Art 1 </a:t>
            </a:r>
            <a:r>
              <a:rPr lang="en-ZA" sz="2400" u="sng" dirty="0"/>
              <a:t>has hardened</a:t>
            </a:r>
            <a:r>
              <a:rPr lang="en-ZA" sz="2400" dirty="0"/>
              <a:t>:</a:t>
            </a:r>
            <a:endParaRPr lang="en-ZA" sz="2400" dirty="0"/>
          </a:p>
          <a:p>
            <a:pPr>
              <a:buFont typeface="Arial" panose="020B0604020202020204" pitchFamily="34" charset="0"/>
              <a:buChar char="•"/>
            </a:pPr>
            <a:r>
              <a:rPr lang="en-ZA" sz="2400" dirty="0"/>
              <a:t>Henceforth: the policy in another country is irrelevant to the treatment of products from that country</a:t>
            </a:r>
            <a:endParaRPr lang="en-ZA" sz="2400" dirty="0"/>
          </a:p>
          <a:p>
            <a:pPr>
              <a:buFont typeface="Arial" panose="020B0604020202020204" pitchFamily="34" charset="0"/>
              <a:buChar char="•"/>
            </a:pPr>
            <a:endParaRPr lang="en-ZA" sz="2400" dirty="0"/>
          </a:p>
          <a:p>
            <a:pPr marL="82550" indent="0">
              <a:buNone/>
            </a:pPr>
            <a:endParaRPr lang="en-ZA" sz="2400" dirty="0"/>
          </a:p>
          <a:p>
            <a:pPr marL="82550" indent="0">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i="1" dirty="0"/>
              <a:t>Indonesia - Automobiles</a:t>
            </a:r>
            <a:endParaRPr lang="en-US" i="1" dirty="0"/>
          </a:p>
        </p:txBody>
      </p:sp>
      <p:sp>
        <p:nvSpPr>
          <p:cNvPr id="3" name="Content Placeholder 2"/>
          <p:cNvSpPr>
            <a:spLocks noGrp="1"/>
          </p:cNvSpPr>
          <p:nvPr>
            <p:ph idx="1"/>
          </p:nvPr>
        </p:nvSpPr>
        <p:spPr>
          <a:xfrm>
            <a:off x="600075" y="2011116"/>
            <a:ext cx="10983595" cy="3648075"/>
          </a:xfrm>
        </p:spPr>
        <p:txBody>
          <a:bodyPr>
            <a:normAutofit fontScale="92500"/>
          </a:bodyPr>
          <a:lstStyle/>
          <a:p>
            <a:r>
              <a:rPr lang="en-ZA" sz="2400" dirty="0"/>
              <a:t>1996 car programme granted </a:t>
            </a:r>
            <a:r>
              <a:rPr lang="en-ZA" sz="2400" b="1" dirty="0"/>
              <a:t>customs duty benefits to parts conditional </a:t>
            </a:r>
            <a:r>
              <a:rPr lang="en-ZA" sz="2400" dirty="0"/>
              <a:t>to their being used in </a:t>
            </a:r>
            <a:r>
              <a:rPr lang="en-ZA" sz="2400" b="1" dirty="0"/>
              <a:t>assembly in Indonesia </a:t>
            </a:r>
            <a:r>
              <a:rPr lang="en-ZA" sz="2400" dirty="0"/>
              <a:t>of a National Car</a:t>
            </a:r>
            <a:endParaRPr lang="en-ZA" sz="2400" dirty="0"/>
          </a:p>
          <a:p>
            <a:r>
              <a:rPr lang="en-ZA" sz="2400" dirty="0"/>
              <a:t>Also </a:t>
            </a:r>
            <a:r>
              <a:rPr lang="en-ZA" sz="2400" b="1" dirty="0"/>
              <a:t>condition </a:t>
            </a:r>
            <a:r>
              <a:rPr lang="en-ZA" sz="2400" dirty="0"/>
              <a:t>on meeting of certain </a:t>
            </a:r>
            <a:r>
              <a:rPr lang="en-ZA" sz="2400" b="1" dirty="0"/>
              <a:t>local content targets</a:t>
            </a:r>
            <a:endParaRPr lang="en-ZA" sz="2400" b="1" dirty="0"/>
          </a:p>
          <a:p>
            <a:r>
              <a:rPr lang="en-ZA" sz="2400" dirty="0"/>
              <a:t>Had the </a:t>
            </a:r>
            <a:r>
              <a:rPr lang="en-ZA" sz="2400" b="1" dirty="0"/>
              <a:t>effect </a:t>
            </a:r>
            <a:r>
              <a:rPr lang="en-ZA" sz="2400" dirty="0"/>
              <a:t>of </a:t>
            </a:r>
            <a:r>
              <a:rPr lang="en-ZA" sz="2400" b="1" dirty="0"/>
              <a:t>advantaging Korean companies</a:t>
            </a:r>
            <a:endParaRPr lang="en-ZA" sz="2400" b="1" dirty="0"/>
          </a:p>
          <a:p>
            <a:r>
              <a:rPr lang="en-ZA" sz="2400" dirty="0"/>
              <a:t>Panel found </a:t>
            </a:r>
            <a:r>
              <a:rPr lang="en-ZA" sz="2400" b="1" dirty="0"/>
              <a:t>measure inconsistent </a:t>
            </a:r>
            <a:r>
              <a:rPr lang="en-ZA" sz="2400" dirty="0"/>
              <a:t>with Art I:1 because of the conditions, and found </a:t>
            </a:r>
            <a:r>
              <a:rPr lang="en-ZA" sz="2400" b="1" dirty="0"/>
              <a:t>that trade advantages could not “be made conditional </a:t>
            </a:r>
            <a:r>
              <a:rPr lang="en-ZA" sz="2400" dirty="0"/>
              <a:t>on any criteria that [are] </a:t>
            </a:r>
            <a:r>
              <a:rPr lang="en-ZA" sz="2400" b="1" dirty="0"/>
              <a:t>not related to the imported product itself</a:t>
            </a:r>
            <a:r>
              <a:rPr lang="en-ZA" sz="2400" dirty="0"/>
              <a:t>.”</a:t>
            </a:r>
            <a:endParaRPr lang="en-ZA" sz="2400" dirty="0"/>
          </a:p>
          <a:p>
            <a:pPr marL="82550" indent="0">
              <a:buNone/>
            </a:pPr>
            <a:endParaRPr lang="en-ZA" sz="2400" dirty="0"/>
          </a:p>
          <a:p>
            <a:pPr marL="82550" indent="0">
              <a:buNone/>
            </a:pPr>
            <a:r>
              <a:rPr lang="en-ZA" sz="2400" dirty="0"/>
              <a:t>Compare measure with </a:t>
            </a:r>
            <a:r>
              <a:rPr lang="en-ZA" sz="2400" b="1" i="1" dirty="0"/>
              <a:t>China – Auto Parts</a:t>
            </a:r>
            <a:endParaRPr lang="en-ZA" sz="2400" i="1"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dirty="0"/>
              <a:t>How does one determine “like products?”</a:t>
            </a:r>
            <a:endParaRPr lang="en-US" dirty="0"/>
          </a:p>
        </p:txBody>
      </p:sp>
      <p:sp>
        <p:nvSpPr>
          <p:cNvPr id="3" name="Content Placeholder 2"/>
          <p:cNvSpPr>
            <a:spLocks noGrp="1"/>
          </p:cNvSpPr>
          <p:nvPr>
            <p:ph idx="1"/>
          </p:nvPr>
        </p:nvSpPr>
        <p:spPr>
          <a:xfrm>
            <a:off x="635358" y="1922172"/>
            <a:ext cx="10972800" cy="4525963"/>
          </a:xfrm>
        </p:spPr>
        <p:txBody>
          <a:bodyPr/>
          <a:lstStyle/>
          <a:p>
            <a:r>
              <a:rPr lang="en-ZA" dirty="0"/>
              <a:t>Not defined in the GATT!</a:t>
            </a:r>
            <a:endParaRPr lang="en-ZA" dirty="0"/>
          </a:p>
          <a:p>
            <a:r>
              <a:rPr lang="en-ZA" dirty="0"/>
              <a:t>Generally accepted that “like products” has different meaning depending on context in which it is used.</a:t>
            </a:r>
            <a:endParaRPr lang="en-ZA" dirty="0"/>
          </a:p>
          <a:p>
            <a:pPr marL="0" indent="0">
              <a:buNone/>
            </a:pPr>
            <a:endParaRPr lang="en-ZA" dirty="0"/>
          </a:p>
          <a:p>
            <a:r>
              <a:rPr lang="en-ZA" dirty="0"/>
              <a:t>Much case law dedicated to determining this question</a:t>
            </a:r>
            <a:endParaRPr lang="en-ZA" dirty="0"/>
          </a:p>
          <a:p>
            <a:pPr marL="0" indent="0">
              <a:buNone/>
            </a:pPr>
            <a:r>
              <a:rPr lang="en-ZA" u="sng" dirty="0"/>
              <a:t>Note:</a:t>
            </a:r>
            <a:endParaRPr lang="en-ZA" u="sng" dirty="0"/>
          </a:p>
          <a:p>
            <a:r>
              <a:rPr lang="en-ZA" dirty="0"/>
              <a:t> do not confuse with </a:t>
            </a:r>
            <a:r>
              <a:rPr lang="en-ZA" i="1" u="sng" dirty="0"/>
              <a:t>directly competitive </a:t>
            </a:r>
            <a:r>
              <a:rPr lang="en-ZA" dirty="0"/>
              <a:t>and </a:t>
            </a:r>
            <a:r>
              <a:rPr lang="en-ZA" i="1" u="sng" dirty="0"/>
              <a:t>substitutable products</a:t>
            </a:r>
            <a:endParaRPr lang="en-US" i="1" u="sng"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Spain-Unroasted case</a:t>
            </a:r>
            <a:endParaRPr lang="en-US"/>
          </a:p>
        </p:txBody>
      </p:sp>
      <p:sp>
        <p:nvSpPr>
          <p:cNvPr id="3" name="Content Placeholder 2"/>
          <p:cNvSpPr>
            <a:spLocks noGrp="1"/>
          </p:cNvSpPr>
          <p:nvPr>
            <p:ph idx="1"/>
          </p:nvPr>
        </p:nvSpPr>
        <p:spPr>
          <a:xfrm>
            <a:off x="764898" y="1980833"/>
            <a:ext cx="11014710" cy="4293870"/>
          </a:xfrm>
        </p:spPr>
        <p:txBody>
          <a:bodyPr>
            <a:normAutofit/>
          </a:bodyPr>
          <a:lstStyle/>
          <a:p>
            <a:pPr marL="0" indent="0">
              <a:buNone/>
            </a:pPr>
            <a:r>
              <a:rPr lang="en-US" sz="2000" dirty="0"/>
              <a:t>Spain introduced a new tariff heading to separate different types of unroasted coffee:</a:t>
            </a:r>
            <a:endParaRPr lang="en-US" sz="2000" dirty="0"/>
          </a:p>
          <a:p>
            <a:r>
              <a:rPr lang="en-US" sz="2000" dirty="0"/>
              <a:t>• Coffee from “mild” beans (Colombia): duty free</a:t>
            </a:r>
            <a:endParaRPr lang="en-US" sz="2000" dirty="0"/>
          </a:p>
          <a:p>
            <a:r>
              <a:rPr lang="en-US" sz="2000" dirty="0"/>
              <a:t>• Coffee from “unwashed </a:t>
            </a:r>
            <a:r>
              <a:rPr lang="en-US" sz="2000" dirty="0" err="1"/>
              <a:t>arabica</a:t>
            </a:r>
            <a:r>
              <a:rPr lang="en-US" sz="2000" dirty="0"/>
              <a:t>” / </a:t>
            </a:r>
            <a:r>
              <a:rPr lang="en-US" sz="2000" dirty="0" err="1"/>
              <a:t>robusta</a:t>
            </a:r>
            <a:r>
              <a:rPr lang="en-US" sz="2000" dirty="0"/>
              <a:t> beans (Brazil): 7%</a:t>
            </a:r>
            <a:endParaRPr lang="en-US" sz="2000" dirty="0"/>
          </a:p>
          <a:p>
            <a:r>
              <a:rPr lang="en-US" sz="2000" dirty="0"/>
              <a:t>Spain argued that these were different products and, thus, no discrimination existed</a:t>
            </a:r>
            <a:endParaRPr lang="en-US" sz="2000" dirty="0"/>
          </a:p>
          <a:p>
            <a:r>
              <a:rPr lang="en-ZA" sz="2000" u="sng" dirty="0">
                <a:sym typeface="+mn-ea"/>
              </a:rPr>
              <a:t>Panel considered:</a:t>
            </a:r>
            <a:endParaRPr lang="en-ZA" sz="2000" u="sng" dirty="0"/>
          </a:p>
          <a:p>
            <a:pPr marL="914400" lvl="1" indent="-457200">
              <a:buFont typeface="+mj-lt"/>
              <a:buAutoNum type="arabicPeriod"/>
            </a:pPr>
            <a:r>
              <a:rPr lang="en-ZA" sz="2000" dirty="0">
                <a:sym typeface="+mn-ea"/>
              </a:rPr>
              <a:t>Characteristics of the product</a:t>
            </a:r>
            <a:endParaRPr lang="en-ZA" sz="2000" dirty="0"/>
          </a:p>
          <a:p>
            <a:pPr marL="914400" lvl="1" indent="-457200">
              <a:buFont typeface="+mj-lt"/>
              <a:buAutoNum type="arabicPeriod"/>
            </a:pPr>
            <a:r>
              <a:rPr lang="en-ZA" sz="2000" dirty="0">
                <a:sym typeface="+mn-ea"/>
              </a:rPr>
              <a:t>Their end-use</a:t>
            </a:r>
            <a:endParaRPr lang="en-ZA" sz="2000" dirty="0"/>
          </a:p>
          <a:p>
            <a:pPr marL="914400" lvl="1" indent="-457200">
              <a:buFont typeface="+mj-lt"/>
              <a:buAutoNum type="arabicPeriod"/>
            </a:pPr>
            <a:r>
              <a:rPr lang="en-ZA" sz="2000" dirty="0">
                <a:sym typeface="+mn-ea"/>
              </a:rPr>
              <a:t>Tariff regimes of other members</a:t>
            </a:r>
            <a:endParaRPr lang="en-ZA" sz="2000" dirty="0"/>
          </a:p>
          <a:p>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Definition</a:t>
            </a:r>
            <a:endParaRPr lang="en-US" b="1"/>
          </a:p>
        </p:txBody>
      </p:sp>
      <p:sp>
        <p:nvSpPr>
          <p:cNvPr id="3" name="Content Placeholder 2"/>
          <p:cNvSpPr>
            <a:spLocks noGrp="1"/>
          </p:cNvSpPr>
          <p:nvPr>
            <p:ph idx="1"/>
          </p:nvPr>
        </p:nvSpPr>
        <p:spPr>
          <a:xfrm>
            <a:off x="1085817" y="1775996"/>
            <a:ext cx="10252186" cy="3774797"/>
          </a:xfrm>
        </p:spPr>
        <p:txBody>
          <a:bodyPr/>
          <a:lstStyle/>
          <a:p>
            <a:pPr marL="0" indent="0">
              <a:buNone/>
            </a:pPr>
            <a:endParaRPr lang="en-US" dirty="0"/>
          </a:p>
          <a:p>
            <a:pPr algn="just"/>
            <a:r>
              <a:rPr lang="en-US" dirty="0"/>
              <a:t>Most </a:t>
            </a:r>
            <a:r>
              <a:rPr lang="en-US" dirty="0" err="1"/>
              <a:t>favoured</a:t>
            </a:r>
            <a:r>
              <a:rPr lang="en-US" dirty="0"/>
              <a:t> nation (MFN) principle is a principle of non discrimination embodied in Article 1 of the General Agreement on Tariffs and Trade (GATT), whereby any concession or privilege granted by one contracting party to GATT to a product of another contracting party will be unconditionally granted to the </a:t>
            </a:r>
            <a:r>
              <a:rPr lang="en-US" b="1" dirty="0"/>
              <a:t>like product</a:t>
            </a:r>
            <a:r>
              <a:rPr lang="en-US" dirty="0"/>
              <a:t> of all other contracting parties.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i="1" dirty="0"/>
              <a:t>Spain – Unroasted Coffee…</a:t>
            </a:r>
            <a:endParaRPr lang="en-US" i="1" dirty="0"/>
          </a:p>
        </p:txBody>
      </p:sp>
      <p:sp>
        <p:nvSpPr>
          <p:cNvPr id="3" name="Content Placeholder 2"/>
          <p:cNvSpPr>
            <a:spLocks noGrp="1"/>
          </p:cNvSpPr>
          <p:nvPr>
            <p:ph idx="1"/>
          </p:nvPr>
        </p:nvSpPr>
        <p:spPr>
          <a:xfrm>
            <a:off x="493395" y="1947357"/>
            <a:ext cx="11137265" cy="4401820"/>
          </a:xfrm>
        </p:spPr>
        <p:txBody>
          <a:bodyPr>
            <a:noAutofit/>
          </a:bodyPr>
          <a:lstStyle/>
          <a:p>
            <a:r>
              <a:rPr lang="en-ZA" sz="1900" u="sng" dirty="0"/>
              <a:t>Panel found that</a:t>
            </a:r>
            <a:endParaRPr lang="en-ZA" sz="1900" u="sng" dirty="0"/>
          </a:p>
          <a:p>
            <a:pPr marL="596900" indent="-514350">
              <a:buAutoNum type="arabicPeriod"/>
            </a:pPr>
            <a:r>
              <a:rPr lang="en-ZA" sz="1900" dirty="0"/>
              <a:t>No other members discriminated</a:t>
            </a:r>
            <a:endParaRPr lang="en-ZA" sz="1900" dirty="0"/>
          </a:p>
          <a:p>
            <a:pPr marL="596900" indent="-514350">
              <a:buAutoNum type="arabicPeriod"/>
            </a:pPr>
            <a:r>
              <a:rPr lang="en-ZA" sz="1900" dirty="0"/>
              <a:t>Different coffees originated in different climates and so were all slightly different, like all agricultural products</a:t>
            </a:r>
            <a:endParaRPr lang="en-ZA" sz="1900" dirty="0"/>
          </a:p>
          <a:p>
            <a:pPr marL="596900" indent="-514350">
              <a:buAutoNum type="arabicPeriod"/>
            </a:pPr>
            <a:r>
              <a:rPr lang="en-ZA" sz="1900" dirty="0"/>
              <a:t>Coffee usually sold in the form of blends, combining various types</a:t>
            </a:r>
            <a:endParaRPr lang="en-US" altLang="en-ZA" sz="1900" dirty="0"/>
          </a:p>
          <a:p>
            <a:pPr marL="82550" indent="0">
              <a:buNone/>
            </a:pPr>
            <a:endParaRPr lang="en-US" sz="1900" dirty="0"/>
          </a:p>
          <a:p>
            <a:pPr marL="82550" indent="0">
              <a:buNone/>
            </a:pPr>
            <a:r>
              <a:rPr lang="en-US" sz="1900" dirty="0">
                <a:sym typeface="+mn-ea"/>
              </a:rPr>
              <a:t>• The measure violates Article I:1 because the disadvantaged product is exported mainly by Brazil. Therefore, Spain’s tariff regime was discriminatory vis-a-vis unroasted coffee originating in Brazil.</a:t>
            </a:r>
            <a:endParaRPr lang="en-US" sz="1900" dirty="0"/>
          </a:p>
          <a:p>
            <a:pPr marL="82550" indent="0">
              <a:buNone/>
            </a:pPr>
            <a:endParaRPr lang="en-ZA" sz="1900" dirty="0"/>
          </a:p>
          <a:p>
            <a:pPr marL="82550" indent="0">
              <a:buNone/>
            </a:pPr>
            <a:r>
              <a:rPr lang="en-ZA" sz="1900" dirty="0"/>
              <a:t>Therefore: </a:t>
            </a:r>
            <a:r>
              <a:rPr lang="en-ZA" sz="1900" b="1" dirty="0"/>
              <a:t>coffees were considered “like products” in this case</a:t>
            </a:r>
            <a:endParaRPr lang="en-ZA" sz="19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dirty="0"/>
              <a:t>What else should be considered in the like products enquiry?</a:t>
            </a:r>
            <a:endParaRPr lang="en-US" dirty="0"/>
          </a:p>
        </p:txBody>
      </p:sp>
      <p:sp>
        <p:nvSpPr>
          <p:cNvPr id="3" name="Content Placeholder 2"/>
          <p:cNvSpPr>
            <a:spLocks noGrp="1"/>
          </p:cNvSpPr>
          <p:nvPr>
            <p:ph idx="1"/>
          </p:nvPr>
        </p:nvSpPr>
        <p:spPr>
          <a:xfrm>
            <a:off x="915473" y="1844351"/>
            <a:ext cx="10515600" cy="3778819"/>
          </a:xfrm>
        </p:spPr>
        <p:txBody>
          <a:bodyPr/>
          <a:lstStyle/>
          <a:p>
            <a:r>
              <a:rPr lang="en-ZA" sz="3600" dirty="0"/>
              <a:t>Consumer tastes and preferences?</a:t>
            </a:r>
            <a:endParaRPr lang="en-ZA" sz="3600" dirty="0"/>
          </a:p>
          <a:p>
            <a:r>
              <a:rPr lang="en-ZA" sz="3600" dirty="0"/>
              <a:t>Process and Production Methods (PPMs)?</a:t>
            </a:r>
            <a:endParaRPr lang="en-ZA" sz="3600" dirty="0"/>
          </a:p>
          <a:p>
            <a:r>
              <a:rPr lang="en-ZA" sz="3600" dirty="0"/>
              <a:t>Non-product related process and production methods (NPR-PPMs)?</a:t>
            </a:r>
            <a:endParaRPr lang="en-ZA" sz="3600" dirty="0"/>
          </a:p>
          <a:p>
            <a:r>
              <a:rPr lang="en-ZA" sz="3600" dirty="0"/>
              <a:t>Anything else?</a:t>
            </a:r>
            <a:endParaRPr lang="en-ZA"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Exceptions to the MFN Rule</a:t>
            </a:r>
            <a:endParaRPr lang="en-ZA" dirty="0"/>
          </a:p>
        </p:txBody>
      </p:sp>
      <p:sp>
        <p:nvSpPr>
          <p:cNvPr id="3" name="Content Placeholder 2"/>
          <p:cNvSpPr>
            <a:spLocks noGrp="1"/>
          </p:cNvSpPr>
          <p:nvPr>
            <p:ph idx="1"/>
          </p:nvPr>
        </p:nvSpPr>
        <p:spPr>
          <a:xfrm>
            <a:off x="1103439" y="1832538"/>
            <a:ext cx="9932146" cy="4151630"/>
          </a:xfrm>
        </p:spPr>
        <p:txBody>
          <a:bodyPr>
            <a:normAutofit fontScale="85000" lnSpcReduction="10000"/>
          </a:bodyPr>
          <a:lstStyle/>
          <a:p>
            <a:pPr marL="0" indent="0">
              <a:buNone/>
            </a:pPr>
            <a:r>
              <a:rPr lang="en-ZA" b="1" u="sng" dirty="0"/>
              <a:t>Regional Integration : GATT Article XXIV</a:t>
            </a:r>
            <a:endParaRPr lang="en-ZA" b="1" u="sng" dirty="0"/>
          </a:p>
          <a:p>
            <a:r>
              <a:rPr lang="en-ZA" dirty="0"/>
              <a:t>Regional integration through customs unions or free trade areas liberalizes trade among countries within the regions, e.g. SADC, COMESA, EU…while maintaining trade barriers with countries outside the region.</a:t>
            </a:r>
            <a:endParaRPr lang="en-ZA" dirty="0"/>
          </a:p>
          <a:p>
            <a:r>
              <a:rPr lang="en-ZA" dirty="0"/>
              <a:t>It may therefore lead to results that contradict the MFN principle because countries outside the region are treated differently, which may adversely affect them and is at odds with the liberalization of trade.</a:t>
            </a:r>
            <a:endParaRPr lang="en-ZA" dirty="0"/>
          </a:p>
          <a:p>
            <a:r>
              <a:rPr lang="en-ZA" dirty="0"/>
              <a:t>Nevertheless, regional integration could complement the WTO by:</a:t>
            </a:r>
            <a:endParaRPr lang="en-ZA" dirty="0"/>
          </a:p>
          <a:p>
            <a:pPr marL="400050" indent="-400050">
              <a:buFont typeface="+mj-lt"/>
              <a:buAutoNum type="romanLcPeriod"/>
            </a:pPr>
            <a:r>
              <a:rPr lang="en-ZA" dirty="0"/>
              <a:t>Elimination of tariffs and other barriers to trade with respect to substantially all trade in the region; and</a:t>
            </a:r>
            <a:endParaRPr lang="en-ZA" dirty="0"/>
          </a:p>
          <a:p>
            <a:pPr marL="400050" indent="-400050">
              <a:buFont typeface="+mj-lt"/>
              <a:buAutoNum type="romanLcPeriod"/>
            </a:pPr>
            <a:r>
              <a:rPr lang="en-ZA" dirty="0"/>
              <a:t>Tariffs and other barriers to trade applied to outside countries must not be higher or more restrictive than they were prior to regional integration</a:t>
            </a:r>
            <a:endParaRPr lang="en-ZA" dirty="0"/>
          </a:p>
          <a:p>
            <a:endParaRPr lang="en-Z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Exceptions…</a:t>
            </a:r>
            <a:endParaRPr lang="en-ZA" dirty="0"/>
          </a:p>
        </p:txBody>
      </p:sp>
      <p:sp>
        <p:nvSpPr>
          <p:cNvPr id="3" name="Content Placeholder 2"/>
          <p:cNvSpPr>
            <a:spLocks noGrp="1"/>
          </p:cNvSpPr>
          <p:nvPr>
            <p:ph idx="1"/>
          </p:nvPr>
        </p:nvSpPr>
        <p:spPr>
          <a:xfrm>
            <a:off x="686140" y="1824007"/>
            <a:ext cx="11050270" cy="3911600"/>
          </a:xfrm>
        </p:spPr>
        <p:txBody>
          <a:bodyPr>
            <a:normAutofit fontScale="92500" lnSpcReduction="10000"/>
          </a:bodyPr>
          <a:lstStyle/>
          <a:p>
            <a:pPr marL="0" indent="0">
              <a:buNone/>
            </a:pPr>
            <a:r>
              <a:rPr lang="en-ZA" b="1" u="sng" dirty="0"/>
              <a:t>Generalized system of Preferences (GSP)</a:t>
            </a:r>
            <a:endParaRPr lang="en-ZA" b="1" u="sng" dirty="0"/>
          </a:p>
          <a:p>
            <a:r>
              <a:rPr lang="en-ZA" dirty="0"/>
              <a:t>This is a system that grants products originating in developing countries lower tariff rates than those normally enjoyed under MFN status</a:t>
            </a:r>
            <a:endParaRPr lang="en-ZA" dirty="0"/>
          </a:p>
          <a:p>
            <a:r>
              <a:rPr lang="en-ZA" dirty="0"/>
              <a:t>GSP is a special measure granted to developing countries in order to increase their export earnings and to promote their development.</a:t>
            </a:r>
            <a:endParaRPr lang="en-ZA" dirty="0"/>
          </a:p>
          <a:p>
            <a:r>
              <a:rPr lang="en-ZA" dirty="0"/>
              <a:t>Characteristics:</a:t>
            </a:r>
            <a:endParaRPr lang="en-ZA" dirty="0"/>
          </a:p>
          <a:p>
            <a:pPr>
              <a:buFont typeface="+mj-lt"/>
              <a:buAutoNum type="alphaLcParenR"/>
            </a:pPr>
            <a:r>
              <a:rPr lang="en-ZA" dirty="0"/>
              <a:t>Preferential tariffs maybe applied not only to countries with special and historical relationships, but also to developing countries more generally;</a:t>
            </a:r>
            <a:endParaRPr lang="en-ZA" dirty="0"/>
          </a:p>
          <a:p>
            <a:pPr>
              <a:buFont typeface="+mj-lt"/>
              <a:buAutoNum type="alphaLcParenR"/>
            </a:pPr>
            <a:r>
              <a:rPr lang="en-ZA" dirty="0"/>
              <a:t>The beneficiaries are limited to developing countries; and</a:t>
            </a:r>
            <a:endParaRPr lang="en-ZA" dirty="0"/>
          </a:p>
          <a:p>
            <a:pPr>
              <a:buFont typeface="+mj-lt"/>
              <a:buAutoNum type="alphaLcParenR"/>
            </a:pPr>
            <a:r>
              <a:rPr lang="en-ZA" dirty="0"/>
              <a:t>It is a benefit-unilaterally granted by developed countries to developing countries</a:t>
            </a:r>
            <a:endParaRPr lang="en-Z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Legal Framework</a:t>
            </a:r>
            <a:endParaRPr lang="en-ZA" dirty="0"/>
          </a:p>
        </p:txBody>
      </p:sp>
      <p:sp>
        <p:nvSpPr>
          <p:cNvPr id="3" name="Content Placeholder 2"/>
          <p:cNvSpPr>
            <a:spLocks noGrp="1"/>
          </p:cNvSpPr>
          <p:nvPr>
            <p:ph idx="1"/>
          </p:nvPr>
        </p:nvSpPr>
        <p:spPr>
          <a:xfrm>
            <a:off x="1180712" y="2049003"/>
            <a:ext cx="9646396" cy="4107098"/>
          </a:xfrm>
        </p:spPr>
        <p:txBody>
          <a:bodyPr>
            <a:normAutofit fontScale="92500" lnSpcReduction="10000"/>
          </a:bodyPr>
          <a:lstStyle/>
          <a:p>
            <a:pPr marL="0" indent="0" algn="just">
              <a:buNone/>
            </a:pPr>
            <a:r>
              <a:rPr lang="en-ZA" b="1" u="sng" dirty="0"/>
              <a:t>GATT Article I:1</a:t>
            </a:r>
            <a:endParaRPr lang="en-ZA" b="1" u="sng" dirty="0"/>
          </a:p>
          <a:p>
            <a:pPr algn="just"/>
            <a:r>
              <a:rPr lang="en-ZA" dirty="0"/>
              <a:t>“With respect to </a:t>
            </a:r>
            <a:r>
              <a:rPr lang="en-ZA" dirty="0">
                <a:solidFill>
                  <a:srgbClr val="FF0000"/>
                </a:solidFill>
              </a:rPr>
              <a:t>customs duties</a:t>
            </a:r>
            <a:r>
              <a:rPr lang="en-ZA" dirty="0"/>
              <a:t> and charges of any kind imposed on or in connection with importation or exportation or imposed on the international transfer of payments for imports of exports, and with respect to the method of levying such duties and charges, and with respect to all rules and formalities in connection with importation and exportation, and with respect to all matters referred to in paragraphs 2 and 4 of Article III, any </a:t>
            </a:r>
            <a:r>
              <a:rPr lang="en-ZA" b="1" dirty="0"/>
              <a:t>advantage, favour or privilege or immunity </a:t>
            </a:r>
            <a:r>
              <a:rPr lang="en-ZA" dirty="0"/>
              <a:t>granted by any contracting party to any product originating in or destined for any other country shall be accorded immediately and </a:t>
            </a:r>
            <a:r>
              <a:rPr lang="en-ZA" b="1" dirty="0"/>
              <a:t>unconditionally</a:t>
            </a:r>
            <a:r>
              <a:rPr lang="en-ZA" dirty="0"/>
              <a:t> to the </a:t>
            </a:r>
            <a:r>
              <a:rPr lang="en-ZA" b="1" dirty="0"/>
              <a:t>like products </a:t>
            </a:r>
            <a:r>
              <a:rPr lang="en-ZA" dirty="0"/>
              <a:t>originating in or destined for the territories of all other contracting parties.”</a:t>
            </a:r>
            <a:endParaRPr lang="en-US" dirty="0"/>
          </a:p>
          <a:p>
            <a:endParaRPr lang="en-Z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1390" y="812165"/>
            <a:ext cx="10515600" cy="971550"/>
          </a:xfrm>
        </p:spPr>
        <p:txBody>
          <a:bodyPr/>
          <a:lstStyle/>
          <a:p>
            <a:r>
              <a:rPr lang="en-US"/>
              <a:t>What does this mean?</a:t>
            </a:r>
            <a:endParaRPr lang="en-US"/>
          </a:p>
        </p:txBody>
      </p:sp>
      <p:sp>
        <p:nvSpPr>
          <p:cNvPr id="3" name="Content Placeholder 2"/>
          <p:cNvSpPr>
            <a:spLocks noGrp="1"/>
          </p:cNvSpPr>
          <p:nvPr>
            <p:ph idx="1"/>
          </p:nvPr>
        </p:nvSpPr>
        <p:spPr>
          <a:xfrm>
            <a:off x="1095778" y="1729167"/>
            <a:ext cx="10515600" cy="4841240"/>
          </a:xfrm>
        </p:spPr>
        <p:txBody>
          <a:bodyPr>
            <a:normAutofit fontScale="92500" lnSpcReduction="10000"/>
          </a:bodyPr>
          <a:lstStyle/>
          <a:p>
            <a:r>
              <a:rPr lang="en-US" dirty="0"/>
              <a:t>MFN means that every time a WTO member country lowers a trade barrier or opens up a market to a WTO member, it has to do so for the same goods or services from all its trading partners — whether rich or poor, weak or strong.</a:t>
            </a:r>
            <a:endParaRPr lang="en-US" dirty="0"/>
          </a:p>
          <a:p>
            <a:r>
              <a:rPr lang="en-US" dirty="0"/>
              <a:t>The opposite is not an </a:t>
            </a:r>
            <a:r>
              <a:rPr lang="en-US" dirty="0" err="1"/>
              <a:t>obligation,i.e</a:t>
            </a:r>
            <a:r>
              <a:rPr lang="en-US" dirty="0"/>
              <a:t>. if a WTO member gives an advantage to other WTO members, it is not obliged to give that advantage to a non-WTO member</a:t>
            </a:r>
            <a:endParaRPr lang="en-US" dirty="0"/>
          </a:p>
          <a:p>
            <a:r>
              <a:rPr lang="en-US" dirty="0"/>
              <a:t>For instance, suppose that A and B are WTO members while C is not. Let's assume that A applies a 20% tariff </a:t>
            </a:r>
            <a:r>
              <a:rPr lang="en-US" dirty="0" err="1"/>
              <a:t>on</a:t>
            </a:r>
            <a:r>
              <a:rPr lang="en-US" dirty="0"/>
              <a:t> imports of tomatoes coming from all WTO members. B is a big exporter of tomatoes interested in increasing its exports of tomatoes to A.</a:t>
            </a:r>
            <a:endParaRPr lang="en-US" dirty="0"/>
          </a:p>
          <a:p>
            <a:r>
              <a:rPr lang="en-US" dirty="0"/>
              <a:t>During a WTO negotiating round, B seeks to negotiate the customs duty rate with A. After long deliberations, A agrees to give B duty free access for tomatoes, i.e. a 0% tariff.</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Questions?...</a:t>
            </a:r>
            <a:endParaRPr lang="en-US"/>
          </a:p>
        </p:txBody>
      </p:sp>
      <p:sp>
        <p:nvSpPr>
          <p:cNvPr id="3" name="Content Placeholder 2"/>
          <p:cNvSpPr>
            <a:spLocks noGrp="1"/>
          </p:cNvSpPr>
          <p:nvPr>
            <p:ph idx="1"/>
          </p:nvPr>
        </p:nvSpPr>
        <p:spPr>
          <a:xfrm>
            <a:off x="609600" y="1600201"/>
            <a:ext cx="10972800" cy="4968024"/>
          </a:xfrm>
        </p:spPr>
        <p:txBody>
          <a:bodyPr/>
          <a:lstStyle/>
          <a:p>
            <a:r>
              <a:rPr lang="en-US" dirty="0"/>
              <a:t>Does A have to extend that 0% tariff on tomatoes to all WTO members?</a:t>
            </a:r>
            <a:endParaRPr lang="en-US" dirty="0"/>
          </a:p>
          <a:p>
            <a:r>
              <a:rPr lang="en-US" dirty="0"/>
              <a:t>Could A apply a 10% tariff on imports of tomatoes from C, that is a non-WTO member while providing a duty free access on </a:t>
            </a:r>
            <a:r>
              <a:rPr lang="en-US" dirty="0" err="1"/>
              <a:t>tomatioes</a:t>
            </a:r>
            <a:r>
              <a:rPr lang="en-US" dirty="0"/>
              <a:t> to WTO members?</a:t>
            </a:r>
            <a:endParaRPr lang="en-US" dirty="0"/>
          </a:p>
          <a:p>
            <a:r>
              <a:rPr lang="en-US" dirty="0"/>
              <a:t>Could A apply a 10% tariff on imports of tomatoes from WTO members while providing duty free access on tomatoes from C?</a:t>
            </a:r>
            <a:endParaRPr lang="en-US" dirty="0"/>
          </a:p>
          <a:p>
            <a:r>
              <a:rPr lang="en-US" dirty="0"/>
              <a:t>NB: Are the tomatoes like products?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Three tier test</a:t>
            </a:r>
            <a:endParaRPr lang="en-ZA" dirty="0"/>
          </a:p>
        </p:txBody>
      </p:sp>
      <p:sp>
        <p:nvSpPr>
          <p:cNvPr id="3" name="Content Placeholder 2"/>
          <p:cNvSpPr>
            <a:spLocks noGrp="1"/>
          </p:cNvSpPr>
          <p:nvPr>
            <p:ph idx="1"/>
          </p:nvPr>
        </p:nvSpPr>
        <p:spPr>
          <a:xfrm>
            <a:off x="688063" y="1856525"/>
            <a:ext cx="10874375" cy="4093514"/>
          </a:xfrm>
        </p:spPr>
        <p:txBody>
          <a:bodyPr>
            <a:normAutofit/>
          </a:bodyPr>
          <a:lstStyle/>
          <a:p>
            <a:pPr marL="0" indent="0" algn="just">
              <a:buNone/>
            </a:pPr>
            <a:r>
              <a:rPr lang="en-ZA" dirty="0"/>
              <a:t>Article I:1 of the GATT 1994 sets out a three-tier test. In order to determine whether or not there is a violation of the MFN treatment obligation of Article I:1, three questions need to be answered:</a:t>
            </a:r>
            <a:endParaRPr lang="en-ZA" dirty="0"/>
          </a:p>
          <a:p>
            <a:pPr lvl="1" algn="just">
              <a:buFont typeface="+mj-lt"/>
              <a:buAutoNum type="arabicPeriod"/>
            </a:pPr>
            <a:r>
              <a:rPr lang="en-ZA" sz="2400" dirty="0"/>
              <a:t>Does the measure at issue confer an “advantage” upon the products originating in or destined for the territories of all other Members?</a:t>
            </a:r>
            <a:endParaRPr lang="en-ZA" sz="2400" dirty="0"/>
          </a:p>
          <a:p>
            <a:pPr lvl="1" algn="just">
              <a:buFont typeface="+mj-lt"/>
              <a:buAutoNum type="arabicPeriod"/>
            </a:pPr>
            <a:r>
              <a:rPr lang="en-ZA" sz="2400" dirty="0"/>
              <a:t>Are the products concerned “like”? </a:t>
            </a:r>
            <a:endParaRPr lang="en-ZA" sz="2400" dirty="0"/>
          </a:p>
          <a:p>
            <a:pPr lvl="1" algn="just">
              <a:buFont typeface="+mj-lt"/>
              <a:buAutoNum type="arabicPeriod"/>
            </a:pPr>
            <a:r>
              <a:rPr lang="en-ZA" sz="2400" dirty="0"/>
              <a:t>Was the advantage at issue granted “immediately and unconditionally” to all like products concerned?</a:t>
            </a:r>
            <a:endParaRPr lang="en-ZA"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Canada Autos</a:t>
            </a:r>
            <a:endParaRPr lang="en-US"/>
          </a:p>
        </p:txBody>
      </p:sp>
      <p:sp>
        <p:nvSpPr>
          <p:cNvPr id="3" name="Content Placeholder 2"/>
          <p:cNvSpPr>
            <a:spLocks noGrp="1"/>
          </p:cNvSpPr>
          <p:nvPr>
            <p:ph idx="1"/>
          </p:nvPr>
        </p:nvSpPr>
        <p:spPr>
          <a:xfrm>
            <a:off x="574120" y="1784556"/>
            <a:ext cx="11147425" cy="4264025"/>
          </a:xfrm>
        </p:spPr>
        <p:txBody>
          <a:bodyPr>
            <a:normAutofit fontScale="92500" lnSpcReduction="20000"/>
          </a:bodyPr>
          <a:lstStyle/>
          <a:p>
            <a:r>
              <a:rPr lang="en-US" dirty="0"/>
              <a:t>In Canada – Autos, Canada maintained an import duty exemption on imports of motor vehicles granted to manufacturers of motor vehicles which met certain requirements related to their production of motor vehicles in Canada.</a:t>
            </a:r>
            <a:endParaRPr lang="en-US" dirty="0"/>
          </a:p>
          <a:p>
            <a:r>
              <a:rPr lang="en-US" dirty="0"/>
              <a:t>The main beneficiaries were the principal United States auto manufacturers, and in practice they imported only their own automobiles duty-free.</a:t>
            </a:r>
            <a:endParaRPr lang="en-US" dirty="0"/>
          </a:p>
          <a:p>
            <a:r>
              <a:rPr lang="en-US" dirty="0"/>
              <a:t>The legal differentiation was not based on product characteristics and the list of </a:t>
            </a:r>
            <a:r>
              <a:rPr lang="en-US" dirty="0" smtClean="0"/>
              <a:t>beneficiaries </a:t>
            </a:r>
            <a:r>
              <a:rPr lang="en-US" dirty="0"/>
              <a:t>was closed.</a:t>
            </a:r>
            <a:endParaRPr lang="en-US" dirty="0"/>
          </a:p>
          <a:p>
            <a:r>
              <a:rPr lang="en-US" dirty="0"/>
              <a:t>The panel inquired into the source countries of the </a:t>
            </a:r>
            <a:r>
              <a:rPr lang="en-US" dirty="0" smtClean="0"/>
              <a:t>imports, </a:t>
            </a:r>
            <a:r>
              <a:rPr lang="en-US" dirty="0"/>
              <a:t>which in practice (de facto) benefited from the duty exemption. It found that the regime favored products of certain origins and concluded that Canada did not accord the advantage on equal terms to like products of different origin.</a:t>
            </a:r>
            <a:endParaRPr lang="en-US" dirty="0"/>
          </a:p>
          <a:p>
            <a:r>
              <a:rPr lang="en-US" dirty="0"/>
              <a:t>The panel based its decision on the discriminatory effects of the measure with respect to </a:t>
            </a:r>
            <a:r>
              <a:rPr lang="en-US" b="1" dirty="0"/>
              <a:t>origin</a:t>
            </a:r>
            <a:r>
              <a:rPr lang="en-US" dirty="0"/>
              <a:t> and did not merely look for some like product from another country.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The MFN enquiry:</a:t>
            </a:r>
            <a:endParaRPr lang="en-US" dirty="0"/>
          </a:p>
        </p:txBody>
      </p:sp>
      <p:sp>
        <p:nvSpPr>
          <p:cNvPr id="3" name="Content Placeholder 2"/>
          <p:cNvSpPr>
            <a:spLocks noGrp="1"/>
          </p:cNvSpPr>
          <p:nvPr>
            <p:ph idx="1"/>
          </p:nvPr>
        </p:nvSpPr>
        <p:spPr>
          <a:xfrm>
            <a:off x="600513" y="1817889"/>
            <a:ext cx="11106785" cy="3847465"/>
          </a:xfrm>
        </p:spPr>
        <p:txBody>
          <a:bodyPr/>
          <a:lstStyle/>
          <a:p>
            <a:pPr marL="82550" indent="0">
              <a:buNone/>
            </a:pPr>
            <a:r>
              <a:rPr lang="en-ZA" sz="2400" dirty="0"/>
              <a:t>As per </a:t>
            </a:r>
            <a:r>
              <a:rPr lang="en-ZA" sz="2400" i="1" dirty="0"/>
              <a:t>Canada – Autos:</a:t>
            </a:r>
            <a:endParaRPr lang="en-ZA" sz="2400" dirty="0"/>
          </a:p>
          <a:p>
            <a:pPr marL="596900" indent="-514350">
              <a:buAutoNum type="arabicPeriod"/>
            </a:pPr>
            <a:r>
              <a:rPr lang="en-ZA" sz="2400" dirty="0"/>
              <a:t>Does the measure at issue confer a trade advantage of a</a:t>
            </a:r>
            <a:r>
              <a:rPr lang="en-US" altLang="en-ZA" sz="2400" dirty="0"/>
              <a:t>ny</a:t>
            </a:r>
            <a:r>
              <a:rPr lang="en-ZA" sz="2400" dirty="0"/>
              <a:t> kind covered by Article I:1?</a:t>
            </a:r>
            <a:endParaRPr lang="en-ZA" sz="2400" dirty="0"/>
          </a:p>
          <a:p>
            <a:pPr marL="596900" indent="-514350">
              <a:buAutoNum type="arabicPeriod"/>
            </a:pPr>
            <a:r>
              <a:rPr lang="en-ZA" sz="2400" dirty="0"/>
              <a:t>Are the products concerned “like products”? </a:t>
            </a:r>
            <a:r>
              <a:rPr lang="en-US" altLang="en-ZA" sz="2400" b="1" i="1" dirty="0"/>
              <a:t>Spain-Unroasted Coffee case</a:t>
            </a:r>
            <a:endParaRPr lang="en-ZA" sz="2400" dirty="0"/>
          </a:p>
          <a:p>
            <a:pPr marL="596900" indent="-514350">
              <a:buAutoNum type="arabicPeriod"/>
            </a:pPr>
            <a:r>
              <a:rPr lang="en-ZA" sz="2400" dirty="0"/>
              <a:t>Is the trade advantage at issue granted “immediately and unconditionally” to all like products concerned? </a:t>
            </a:r>
            <a:r>
              <a:rPr lang="en-US" altLang="en-ZA" sz="2400" b="1" dirty="0"/>
              <a:t>US-Non-Rubber Footwear case; Indonesia-Autos</a:t>
            </a:r>
            <a:endParaRPr lang="en-US" altLang="en-ZA" sz="24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Forms of discrimination</a:t>
            </a:r>
            <a:r>
              <a:rPr lang="en-ZA" dirty="0"/>
              <a:t>:</a:t>
            </a:r>
            <a:endParaRPr lang="en-US" dirty="0"/>
          </a:p>
        </p:txBody>
      </p:sp>
      <p:sp>
        <p:nvSpPr>
          <p:cNvPr id="3" name="Content Placeholder 2"/>
          <p:cNvSpPr>
            <a:spLocks noGrp="1"/>
          </p:cNvSpPr>
          <p:nvPr>
            <p:ph idx="1"/>
          </p:nvPr>
        </p:nvSpPr>
        <p:spPr>
          <a:xfrm>
            <a:off x="600710" y="1735938"/>
            <a:ext cx="11290935" cy="4200525"/>
          </a:xfrm>
        </p:spPr>
        <p:txBody>
          <a:bodyPr>
            <a:noAutofit/>
          </a:bodyPr>
          <a:lstStyle/>
          <a:p>
            <a:pPr marL="0" indent="0">
              <a:buNone/>
            </a:pPr>
            <a:r>
              <a:rPr lang="en-ZA" sz="2000" b="1" i="1" dirty="0"/>
              <a:t>The MFN obligation of Article I of the GATT covers “de jure and de facto” discrimination.</a:t>
            </a:r>
            <a:endParaRPr lang="en-ZA" sz="2000" b="1" i="1" dirty="0"/>
          </a:p>
          <a:p>
            <a:r>
              <a:rPr lang="en-ZA" sz="2000" b="1" i="1" dirty="0"/>
              <a:t>De jure </a:t>
            </a:r>
            <a:r>
              <a:rPr lang="en-US" altLang="en-ZA" sz="2000" b="1" i="1" dirty="0"/>
              <a:t>(by law) </a:t>
            </a:r>
            <a:r>
              <a:rPr lang="en-ZA" sz="2000" b="1" dirty="0"/>
              <a:t>discrimination</a:t>
            </a:r>
            <a:endParaRPr lang="en-ZA" sz="2000" b="1" dirty="0"/>
          </a:p>
          <a:p>
            <a:pPr lvl="1"/>
            <a:r>
              <a:rPr lang="en-US" altLang="en-ZA" sz="2000" dirty="0" err="1"/>
              <a:t>T</a:t>
            </a:r>
            <a:r>
              <a:rPr lang="en-ZA" sz="2000" dirty="0"/>
              <a:t>he measure provides discriminatory treatment in the text of the law itself.</a:t>
            </a:r>
            <a:endParaRPr lang="en-ZA" sz="2000" dirty="0"/>
          </a:p>
          <a:p>
            <a:pPr lvl="1"/>
            <a:r>
              <a:rPr lang="en-ZA" sz="2000" dirty="0" err="1" smtClean="0"/>
              <a:t>E.g</a:t>
            </a:r>
            <a:r>
              <a:rPr lang="en-ZA" sz="2000" dirty="0" smtClean="0"/>
              <a:t> </a:t>
            </a:r>
            <a:r>
              <a:rPr lang="en-ZA" sz="2000" dirty="0"/>
              <a:t>“we will grant tariff preferences to all Members except Mexico”</a:t>
            </a:r>
            <a:endParaRPr lang="en-ZA" sz="2000" dirty="0"/>
          </a:p>
          <a:p>
            <a:r>
              <a:rPr lang="en-ZA" sz="2000" b="1" i="1" dirty="0"/>
              <a:t>De facto </a:t>
            </a:r>
            <a:r>
              <a:rPr lang="en-US" altLang="en-ZA" sz="2000" b="1" i="1" dirty="0"/>
              <a:t>(in fact)</a:t>
            </a:r>
            <a:r>
              <a:rPr lang="en-ZA" sz="2000" b="1" i="1" dirty="0"/>
              <a:t> </a:t>
            </a:r>
            <a:r>
              <a:rPr lang="en-ZA" sz="2000" b="1" dirty="0"/>
              <a:t>discrimination</a:t>
            </a:r>
            <a:endParaRPr lang="en-ZA" sz="2000" b="1" dirty="0"/>
          </a:p>
          <a:p>
            <a:pPr lvl="1"/>
            <a:r>
              <a:rPr lang="en-US" altLang="en-ZA" sz="2000" dirty="0"/>
              <a:t>A</a:t>
            </a:r>
            <a:r>
              <a:rPr lang="en-ZA" sz="2000" dirty="0"/>
              <a:t>lthough the measure is phrased in originlneutral terms, in practice certain countries benefit while others do not.</a:t>
            </a:r>
            <a:endParaRPr lang="en-ZA" sz="2000" dirty="0"/>
          </a:p>
          <a:p>
            <a:pPr lvl="1"/>
            <a:r>
              <a:rPr lang="en-ZA" sz="2000" dirty="0"/>
              <a:t>Has the effect of discriminating – </a:t>
            </a:r>
            <a:r>
              <a:rPr lang="en-ZA" sz="2000" dirty="0" err="1" smtClean="0"/>
              <a:t>e.g</a:t>
            </a:r>
            <a:r>
              <a:rPr lang="en-ZA" sz="2000" dirty="0" smtClean="0"/>
              <a:t> </a:t>
            </a:r>
            <a:r>
              <a:rPr lang="en-ZA" sz="2000" b="1" i="1" dirty="0"/>
              <a:t>US – Tuna I, Canada – Autos</a:t>
            </a:r>
            <a:endParaRPr lang="en-ZA" sz="2000" i="1" dirty="0"/>
          </a:p>
          <a:p>
            <a:pPr lvl="1"/>
            <a:r>
              <a:rPr lang="en-ZA" sz="2000" dirty="0"/>
              <a:t>No demonstration of intent required</a:t>
            </a:r>
            <a:endParaRPr lang="en-ZA"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Executive</Template>
  <TotalTime>0</TotalTime>
  <Words>10492</Words>
  <Application>WPS Presentation</Application>
  <PresentationFormat>Custom</PresentationFormat>
  <Paragraphs>204</Paragraphs>
  <Slides>23</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23</vt:i4>
      </vt:variant>
    </vt:vector>
  </HeadingPairs>
  <TitlesOfParts>
    <vt:vector size="37" baseType="lpstr">
      <vt:lpstr>Arial</vt:lpstr>
      <vt:lpstr>SimSun</vt:lpstr>
      <vt:lpstr>Wingdings</vt:lpstr>
      <vt:lpstr>Century Gothic</vt:lpstr>
      <vt:lpstr>苹方-简</vt:lpstr>
      <vt:lpstr>Courier New</vt:lpstr>
      <vt:lpstr>Palatino Linotype</vt:lpstr>
      <vt:lpstr>Microsoft YaHei</vt:lpstr>
      <vt:lpstr>汉仪旗黑</vt:lpstr>
      <vt:lpstr>Arial Unicode MS</vt:lpstr>
      <vt:lpstr>Calibri</vt:lpstr>
      <vt:lpstr>Helvetica Neue</vt:lpstr>
      <vt:lpstr>宋体-简</vt:lpstr>
      <vt:lpstr>Executive</vt:lpstr>
      <vt:lpstr>The Most Favoured Nation clause (MFN)</vt:lpstr>
      <vt:lpstr>Definition</vt:lpstr>
      <vt:lpstr>Legal Framework</vt:lpstr>
      <vt:lpstr>What does this mean?</vt:lpstr>
      <vt:lpstr>Questions?...</vt:lpstr>
      <vt:lpstr>Three tier test</vt:lpstr>
      <vt:lpstr>Canada Autos</vt:lpstr>
      <vt:lpstr>The MFN enquiry:</vt:lpstr>
      <vt:lpstr>Forms of discrimination:</vt:lpstr>
      <vt:lpstr>Any advantage?</vt:lpstr>
      <vt:lpstr>Border measures: fiscal</vt:lpstr>
      <vt:lpstr>Border measures: Fiscal</vt:lpstr>
      <vt:lpstr>Border measures: non-fiscal</vt:lpstr>
      <vt:lpstr>Internal Measures</vt:lpstr>
      <vt:lpstr>Immediately and unconditionally</vt:lpstr>
      <vt:lpstr>Belgian Family Allowances…</vt:lpstr>
      <vt:lpstr>Indonesia - Automobiles</vt:lpstr>
      <vt:lpstr>How does one determine “like products?”</vt:lpstr>
      <vt:lpstr>Spain-Unroasted case</vt:lpstr>
      <vt:lpstr>Spain – Unroasted Coffee…</vt:lpstr>
      <vt:lpstr>What else should be considered in the like products enquiry?</vt:lpstr>
      <vt:lpstr>Exceptions to the MFN Rule</vt:lpstr>
      <vt:lpstr>Exceptions…</vt:lpstr>
    </vt:vector>
  </TitlesOfParts>
  <Company>Rhodes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Most Favoured Nation clause (MFN)</dc:title>
  <dc:creator>Shuaib Rahim</dc:creator>
  <cp:lastModifiedBy>inongemutemwa</cp:lastModifiedBy>
  <cp:revision>22</cp:revision>
  <dcterms:created xsi:type="dcterms:W3CDTF">2024-01-26T06:46:40Z</dcterms:created>
  <dcterms:modified xsi:type="dcterms:W3CDTF">2024-01-26T06:46:40Z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1033-5.6.0.8082</vt:lpwstr>
  </property>
  <property fmtid="{D5CDD505-2E9C-101B-9397-08002B2CF9AE}" pid="3" name="ICV">
    <vt:lpwstr>08C622DD983D4E70BFBAB87E9EA46CDC</vt:lpwstr>
  </property>
</Properties>
</file>