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9"/>
            <a:ext cx="8637073" cy="1784148"/>
          </a:xfrm>
        </p:spPr>
        <p:txBody>
          <a:bodyPr>
            <a:normAutofit fontScale="90000"/>
          </a:bodyPr>
          <a:lstStyle/>
          <a:p>
            <a:r>
              <a:rPr lang="en-GB" dirty="0" smtClean="0"/>
              <a:t>Sections to remember </a:t>
            </a:r>
            <a:endParaRPr lang="en-GB" dirty="0"/>
          </a:p>
        </p:txBody>
      </p:sp>
      <p:sp>
        <p:nvSpPr>
          <p:cNvPr id="3" name="Subtitle 2"/>
          <p:cNvSpPr>
            <a:spLocks noGrp="1"/>
          </p:cNvSpPr>
          <p:nvPr>
            <p:ph type="subTitle" idx="1"/>
          </p:nvPr>
        </p:nvSpPr>
        <p:spPr/>
        <p:txBody>
          <a:bodyPr/>
          <a:lstStyle/>
          <a:p>
            <a:r>
              <a:rPr lang="en-GB" dirty="0" smtClean="0"/>
              <a:t>Tax law</a:t>
            </a:r>
            <a:endParaRPr lang="en-GB" dirty="0"/>
          </a:p>
        </p:txBody>
      </p:sp>
    </p:spTree>
    <p:extLst>
      <p:ext uri="{BB962C8B-B14F-4D97-AF65-F5344CB8AC3E}">
        <p14:creationId xmlns:p14="http://schemas.microsoft.com/office/powerpoint/2010/main" val="3229789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The Constitution </a:t>
            </a:r>
            <a:r>
              <a:rPr lang="en-GB" dirty="0" smtClean="0"/>
              <a:t>of Zambia </a:t>
            </a:r>
            <a:endParaRPr lang="en-GB" dirty="0"/>
          </a:p>
        </p:txBody>
      </p:sp>
      <p:sp>
        <p:nvSpPr>
          <p:cNvPr id="3" name="Content Placeholder 2"/>
          <p:cNvSpPr>
            <a:spLocks noGrp="1"/>
          </p:cNvSpPr>
          <p:nvPr>
            <p:ph idx="1"/>
          </p:nvPr>
        </p:nvSpPr>
        <p:spPr/>
        <p:txBody>
          <a:bodyPr/>
          <a:lstStyle/>
          <a:p>
            <a:r>
              <a:rPr lang="en-GB" dirty="0" smtClean="0"/>
              <a:t>Article 65 (2) (A) </a:t>
            </a:r>
            <a:r>
              <a:rPr lang="en-GB" dirty="0"/>
              <a:t>Money Bill means a Bill that provides for, among other matters— (a) the imposition, repeal, remission, alteration or regulation of </a:t>
            </a:r>
            <a:r>
              <a:rPr lang="en-GB" dirty="0" smtClean="0"/>
              <a:t>taxes</a:t>
            </a:r>
          </a:p>
          <a:p>
            <a:r>
              <a:rPr lang="en-GB" dirty="0" smtClean="0"/>
              <a:t>Article188 (2</a:t>
            </a:r>
            <a:r>
              <a:rPr lang="en-GB" dirty="0"/>
              <a:t>) A pension benefit shall be exempt from tax.</a:t>
            </a:r>
            <a:endParaRPr lang="en-GB" dirty="0"/>
          </a:p>
        </p:txBody>
      </p:sp>
    </p:spTree>
    <p:extLst>
      <p:ext uri="{BB962C8B-B14F-4D97-AF65-F5344CB8AC3E}">
        <p14:creationId xmlns:p14="http://schemas.microsoft.com/office/powerpoint/2010/main" val="3590625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r>
              <a:rPr lang="en-GB" dirty="0" smtClean="0"/>
              <a:t>You Can add </a:t>
            </a:r>
            <a:endParaRPr lang="en-GB" dirty="0"/>
          </a:p>
        </p:txBody>
      </p:sp>
    </p:spTree>
    <p:extLst>
      <p:ext uri="{BB962C8B-B14F-4D97-AF65-F5344CB8AC3E}">
        <p14:creationId xmlns:p14="http://schemas.microsoft.com/office/powerpoint/2010/main" val="2114649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a:t>
            </a:r>
            <a:r>
              <a:rPr lang="en-GB" dirty="0"/>
              <a:t>Income Tax Act, Chapter 323 of the Laws of Zambia</a:t>
            </a:r>
          </a:p>
        </p:txBody>
      </p:sp>
      <p:sp>
        <p:nvSpPr>
          <p:cNvPr id="3" name="Content Placeholder 2"/>
          <p:cNvSpPr>
            <a:spLocks noGrp="1"/>
          </p:cNvSpPr>
          <p:nvPr>
            <p:ph idx="1"/>
          </p:nvPr>
        </p:nvSpPr>
        <p:spPr/>
        <p:txBody>
          <a:bodyPr>
            <a:normAutofit fontScale="85000" lnSpcReduction="10000"/>
          </a:bodyPr>
          <a:lstStyle/>
          <a:p>
            <a:r>
              <a:rPr lang="en-GB" dirty="0"/>
              <a:t>Section 2 - definition of </a:t>
            </a:r>
            <a:r>
              <a:rPr lang="en-GB" dirty="0" smtClean="0"/>
              <a:t>emoluments, the </a:t>
            </a:r>
            <a:r>
              <a:rPr lang="en-GB" dirty="0"/>
              <a:t>term ‘business</a:t>
            </a:r>
          </a:p>
          <a:p>
            <a:r>
              <a:rPr lang="en-GB" dirty="0" smtClean="0"/>
              <a:t> </a:t>
            </a:r>
            <a:r>
              <a:rPr lang="en-GB" dirty="0"/>
              <a:t>Section 5 - receipt of income</a:t>
            </a:r>
            <a:endParaRPr lang="en-GB" dirty="0" smtClean="0"/>
          </a:p>
          <a:p>
            <a:r>
              <a:rPr lang="en-GB" dirty="0" smtClean="0"/>
              <a:t>Section </a:t>
            </a:r>
            <a:r>
              <a:rPr lang="en-GB" dirty="0"/>
              <a:t>4 of the Income Tax Act provides for the tax residency rule</a:t>
            </a:r>
          </a:p>
          <a:p>
            <a:r>
              <a:rPr lang="en-GB" dirty="0" smtClean="0"/>
              <a:t>Section </a:t>
            </a:r>
            <a:r>
              <a:rPr lang="en-GB" dirty="0"/>
              <a:t>17 of the Income Tax Act classifies “income</a:t>
            </a:r>
            <a:r>
              <a:rPr lang="en-GB" dirty="0" smtClean="0"/>
              <a:t>”</a:t>
            </a:r>
          </a:p>
          <a:p>
            <a:r>
              <a:rPr lang="en-GB" dirty="0"/>
              <a:t>The First Schedule of the Income Tax Act further classifies </a:t>
            </a:r>
            <a:r>
              <a:rPr lang="en-GB" dirty="0" smtClean="0"/>
              <a:t>income</a:t>
            </a:r>
          </a:p>
          <a:p>
            <a:r>
              <a:rPr lang="en-GB" dirty="0"/>
              <a:t>S</a:t>
            </a:r>
            <a:r>
              <a:rPr lang="en-GB" dirty="0" smtClean="0"/>
              <a:t>ection </a:t>
            </a:r>
            <a:r>
              <a:rPr lang="en-GB" dirty="0"/>
              <a:t>14(1) (a) of the Income Tax Act imposes a charge of tax on income received from a source within, </a:t>
            </a:r>
            <a:endParaRPr lang="en-GB" dirty="0" smtClean="0"/>
          </a:p>
          <a:p>
            <a:r>
              <a:rPr lang="en-GB" dirty="0"/>
              <a:t>Section 15 of the Income Tax Act authorises the Minister of Finance, by statutory instrument, to exempt certain income or certain persons from </a:t>
            </a:r>
            <a:r>
              <a:rPr lang="en-GB" dirty="0" smtClean="0"/>
              <a:t>tax</a:t>
            </a:r>
          </a:p>
        </p:txBody>
      </p:sp>
    </p:spTree>
    <p:extLst>
      <p:ext uri="{BB962C8B-B14F-4D97-AF65-F5344CB8AC3E}">
        <p14:creationId xmlns:p14="http://schemas.microsoft.com/office/powerpoint/2010/main" val="474506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Income Tax Act</a:t>
            </a:r>
          </a:p>
        </p:txBody>
      </p:sp>
      <p:sp>
        <p:nvSpPr>
          <p:cNvPr id="3" name="Content Placeholder 2"/>
          <p:cNvSpPr>
            <a:spLocks noGrp="1"/>
          </p:cNvSpPr>
          <p:nvPr>
            <p:ph idx="1"/>
          </p:nvPr>
        </p:nvSpPr>
        <p:spPr/>
        <p:txBody>
          <a:bodyPr/>
          <a:lstStyle/>
          <a:p>
            <a:r>
              <a:rPr lang="en-GB" dirty="0"/>
              <a:t>The income and persons exempted from tax are listed in the Second Schedule of the Income Tax Act</a:t>
            </a:r>
          </a:p>
          <a:p>
            <a:r>
              <a:rPr lang="en-GB" dirty="0"/>
              <a:t>Section 18 of the Income Tax Act provides for instances when certain classes of income will be deemed to be from a source within Zambia</a:t>
            </a:r>
          </a:p>
          <a:p>
            <a:r>
              <a:rPr lang="en-GB" dirty="0" smtClean="0"/>
              <a:t>Section </a:t>
            </a:r>
            <a:r>
              <a:rPr lang="en-GB" dirty="0"/>
              <a:t>71 - collection and payment of tax from </a:t>
            </a:r>
            <a:r>
              <a:rPr lang="en-GB" dirty="0" smtClean="0"/>
              <a:t>emoluments</a:t>
            </a:r>
          </a:p>
          <a:p>
            <a:r>
              <a:rPr lang="en-GB" dirty="0"/>
              <a:t>Part IV of the Income Tax Act sets out </a:t>
            </a:r>
            <a:r>
              <a:rPr lang="en-GB" dirty="0" smtClean="0"/>
              <a:t>specific </a:t>
            </a:r>
            <a:r>
              <a:rPr lang="en-GB" dirty="0"/>
              <a:t>allowable deductions and </a:t>
            </a:r>
            <a:r>
              <a:rPr lang="en-GB" dirty="0" smtClean="0"/>
              <a:t>these are</a:t>
            </a:r>
          </a:p>
          <a:p>
            <a:r>
              <a:rPr lang="en-GB" dirty="0"/>
              <a:t>section 29A - any foreign currency exchange losses, other than those of a capital nature </a:t>
            </a:r>
          </a:p>
        </p:txBody>
      </p:sp>
    </p:spTree>
    <p:extLst>
      <p:ext uri="{BB962C8B-B14F-4D97-AF65-F5344CB8AC3E}">
        <p14:creationId xmlns:p14="http://schemas.microsoft.com/office/powerpoint/2010/main" val="1636711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Income Tax Act</a:t>
            </a:r>
          </a:p>
        </p:txBody>
      </p:sp>
      <p:sp>
        <p:nvSpPr>
          <p:cNvPr id="3" name="Content Placeholder 2"/>
          <p:cNvSpPr>
            <a:spLocks noGrp="1"/>
          </p:cNvSpPr>
          <p:nvPr>
            <p:ph idx="1"/>
          </p:nvPr>
        </p:nvSpPr>
        <p:spPr/>
        <p:txBody>
          <a:bodyPr>
            <a:normAutofit fontScale="92500" lnSpcReduction="20000"/>
          </a:bodyPr>
          <a:lstStyle/>
          <a:p>
            <a:r>
              <a:rPr lang="en-GB" dirty="0" smtClean="0"/>
              <a:t>Section </a:t>
            </a:r>
            <a:r>
              <a:rPr lang="en-GB" dirty="0"/>
              <a:t>30 - Any loss incurred in a charge year by a person from a </a:t>
            </a:r>
            <a:r>
              <a:rPr lang="en-GB" dirty="0" err="1"/>
              <a:t>a</a:t>
            </a:r>
            <a:r>
              <a:rPr lang="en-GB" dirty="0"/>
              <a:t> source other than a mining operation, shall be deducted from that person’s income from the same source on which the loss was </a:t>
            </a:r>
            <a:r>
              <a:rPr lang="en-GB" dirty="0" smtClean="0"/>
              <a:t>incurred</a:t>
            </a:r>
            <a:endParaRPr lang="en-GB" dirty="0"/>
          </a:p>
          <a:p>
            <a:r>
              <a:rPr lang="en-GB" dirty="0" smtClean="0"/>
              <a:t>(b</a:t>
            </a:r>
            <a:r>
              <a:rPr lang="en-GB" dirty="0"/>
              <a:t>) a mining operation, shall be deducted from 50 percent of the income of the person from the mining </a:t>
            </a:r>
            <a:r>
              <a:rPr lang="en-GB" dirty="0" smtClean="0"/>
              <a:t>operation</a:t>
            </a:r>
            <a:endParaRPr lang="en-GB" dirty="0"/>
          </a:p>
          <a:p>
            <a:r>
              <a:rPr lang="en-GB" dirty="0"/>
              <a:t>section 33 - Capital allowances are deductible in ascertaining the gains or profits of a business and the emoluments of any employment or office for each charge year- (a) for buildings, implements, machinery and plant, and premiums, according to the provisions of Parts I to V of the Fifth Schedule; (b) for capital expenditure in relation to mining operations, according to the provisions of Parts I to VI inclusive of the Fifth Schedule; and</a:t>
            </a:r>
          </a:p>
        </p:txBody>
      </p:sp>
    </p:spTree>
    <p:extLst>
      <p:ext uri="{BB962C8B-B14F-4D97-AF65-F5344CB8AC3E}">
        <p14:creationId xmlns:p14="http://schemas.microsoft.com/office/powerpoint/2010/main" val="3016418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Income Tax Act</a:t>
            </a:r>
          </a:p>
        </p:txBody>
      </p:sp>
      <p:sp>
        <p:nvSpPr>
          <p:cNvPr id="3" name="Content Placeholder 2"/>
          <p:cNvSpPr>
            <a:spLocks noGrp="1"/>
          </p:cNvSpPr>
          <p:nvPr>
            <p:ph idx="1"/>
          </p:nvPr>
        </p:nvSpPr>
        <p:spPr/>
        <p:txBody>
          <a:bodyPr>
            <a:normAutofit lnSpcReduction="10000"/>
          </a:bodyPr>
          <a:lstStyle/>
          <a:p>
            <a:r>
              <a:rPr lang="en-GB" dirty="0"/>
              <a:t>Fifth Schedule of the Income Tax Act, </a:t>
            </a:r>
            <a:r>
              <a:rPr lang="en-GB" dirty="0" smtClean="0"/>
              <a:t>talks about capital </a:t>
            </a:r>
            <a:r>
              <a:rPr lang="en-GB" dirty="0"/>
              <a:t>allowances </a:t>
            </a:r>
            <a:r>
              <a:rPr lang="en-GB" dirty="0" smtClean="0"/>
              <a:t>permitted</a:t>
            </a:r>
          </a:p>
          <a:p>
            <a:r>
              <a:rPr lang="en-GB" dirty="0"/>
              <a:t>Sixth Schedule of the Income Tax Act, the following are the capital allowances permitted: (</a:t>
            </a:r>
            <a:r>
              <a:rPr lang="en-GB" dirty="0" err="1"/>
              <a:t>i</a:t>
            </a:r>
            <a:r>
              <a:rPr lang="en-GB" dirty="0"/>
              <a:t>) a farm improvement allowance; and (ii) a farm works </a:t>
            </a:r>
            <a:r>
              <a:rPr lang="en-GB" dirty="0" smtClean="0"/>
              <a:t>allowance</a:t>
            </a:r>
          </a:p>
          <a:p>
            <a:r>
              <a:rPr lang="en-GB" dirty="0"/>
              <a:t>section 34 - Where a person incurs capital </a:t>
            </a:r>
            <a:r>
              <a:rPr lang="en-GB" dirty="0" smtClean="0"/>
              <a:t>expenditure</a:t>
            </a:r>
          </a:p>
          <a:p>
            <a:r>
              <a:rPr lang="en-GB" dirty="0"/>
              <a:t>section 34A - Where a person incurs expenditure on the growing of rose flowers, tea, coffee, or banana plant or citrus fruit trees, or other similar plants or </a:t>
            </a:r>
            <a:r>
              <a:rPr lang="en-GB" dirty="0" smtClean="0"/>
              <a:t>trees</a:t>
            </a:r>
            <a:endParaRPr lang="en-GB" dirty="0"/>
          </a:p>
          <a:p>
            <a:r>
              <a:rPr lang="en-GB" dirty="0"/>
              <a:t>section 35 – expenses incurred within 18 months before the commencement of a business are regarded as deductible preliminary business expenses</a:t>
            </a:r>
          </a:p>
        </p:txBody>
      </p:sp>
    </p:spTree>
    <p:extLst>
      <p:ext uri="{BB962C8B-B14F-4D97-AF65-F5344CB8AC3E}">
        <p14:creationId xmlns:p14="http://schemas.microsoft.com/office/powerpoint/2010/main" val="3656234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Income Tax Act</a:t>
            </a:r>
          </a:p>
        </p:txBody>
      </p:sp>
      <p:sp>
        <p:nvSpPr>
          <p:cNvPr id="3" name="Content Placeholder 2"/>
          <p:cNvSpPr>
            <a:spLocks noGrp="1"/>
          </p:cNvSpPr>
          <p:nvPr>
            <p:ph idx="1"/>
          </p:nvPr>
        </p:nvSpPr>
        <p:spPr/>
        <p:txBody>
          <a:bodyPr/>
          <a:lstStyle/>
          <a:p>
            <a:r>
              <a:rPr lang="en-GB" dirty="0" smtClean="0"/>
              <a:t>section </a:t>
            </a:r>
            <a:r>
              <a:rPr lang="en-GB" dirty="0"/>
              <a:t>36 – expenses incurred by any person after the cessation of his business which, if incurred prior to the </a:t>
            </a:r>
            <a:r>
              <a:rPr lang="en-GB" dirty="0" smtClean="0"/>
              <a:t>cessation</a:t>
            </a:r>
          </a:p>
          <a:p>
            <a:r>
              <a:rPr lang="en-GB" dirty="0"/>
              <a:t>section 37 - A deduction is allowed in ascertaining the gains or profits of a business in a charge </a:t>
            </a:r>
            <a:r>
              <a:rPr lang="en-GB" dirty="0" smtClean="0"/>
              <a:t>year</a:t>
            </a:r>
          </a:p>
          <a:p>
            <a:r>
              <a:rPr lang="en-GB" dirty="0" smtClean="0"/>
              <a:t>section </a:t>
            </a:r>
            <a:r>
              <a:rPr lang="en-GB" dirty="0"/>
              <a:t>37A - A deduction is allowed in ascertaining the gains or profits of an employer for a charge year of any amount incurred by the employer in the </a:t>
            </a:r>
            <a:r>
              <a:rPr lang="en-GB" dirty="0" smtClean="0"/>
              <a:t>establishment</a:t>
            </a:r>
          </a:p>
          <a:p>
            <a:r>
              <a:rPr lang="en-GB" dirty="0"/>
              <a:t>section 38 - A deduction is allowed in ascertaining the gains or profits of a business for any payment made for the purposes of technical education relating to that business o</a:t>
            </a:r>
          </a:p>
        </p:txBody>
      </p:sp>
    </p:spTree>
    <p:extLst>
      <p:ext uri="{BB962C8B-B14F-4D97-AF65-F5344CB8AC3E}">
        <p14:creationId xmlns:p14="http://schemas.microsoft.com/office/powerpoint/2010/main" val="1097222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Income Tax Act</a:t>
            </a:r>
          </a:p>
        </p:txBody>
      </p:sp>
      <p:sp>
        <p:nvSpPr>
          <p:cNvPr id="3" name="Content Placeholder 2"/>
          <p:cNvSpPr>
            <a:spLocks noGrp="1"/>
          </p:cNvSpPr>
          <p:nvPr>
            <p:ph idx="1"/>
          </p:nvPr>
        </p:nvSpPr>
        <p:spPr/>
        <p:txBody>
          <a:bodyPr/>
          <a:lstStyle/>
          <a:p>
            <a:r>
              <a:rPr lang="en-GB" dirty="0"/>
              <a:t>section 39 - A deduction is allowed in ascertaining the gains or profits of a business for any subscription paid by a person in respect of his membership of a trade, technical or professional association which is related to his </a:t>
            </a:r>
            <a:r>
              <a:rPr lang="en-GB" dirty="0" smtClean="0"/>
              <a:t>business</a:t>
            </a:r>
          </a:p>
          <a:p>
            <a:r>
              <a:rPr lang="en-GB" dirty="0" smtClean="0"/>
              <a:t>section </a:t>
            </a:r>
            <a:r>
              <a:rPr lang="en-GB" dirty="0"/>
              <a:t>41 - Any amount paid by a person during a charge year to a public benefit </a:t>
            </a:r>
            <a:r>
              <a:rPr lang="en-GB" dirty="0" smtClean="0"/>
              <a:t>organisation</a:t>
            </a:r>
          </a:p>
          <a:p>
            <a:r>
              <a:rPr lang="en-GB" dirty="0"/>
              <a:t>section 43 - A deduction is allowed in ascertaining the gains or profits of a business of any expenditure, not being expenditure of a capital nature, incurred by the business during a charge year on experiments or research relating to the business</a:t>
            </a:r>
          </a:p>
        </p:txBody>
      </p:sp>
    </p:spTree>
    <p:extLst>
      <p:ext uri="{BB962C8B-B14F-4D97-AF65-F5344CB8AC3E}">
        <p14:creationId xmlns:p14="http://schemas.microsoft.com/office/powerpoint/2010/main" val="2971818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Income Tax Act</a:t>
            </a:r>
          </a:p>
        </p:txBody>
      </p:sp>
      <p:sp>
        <p:nvSpPr>
          <p:cNvPr id="3" name="Content Placeholder 2"/>
          <p:cNvSpPr>
            <a:spLocks noGrp="1"/>
          </p:cNvSpPr>
          <p:nvPr>
            <p:ph idx="1"/>
          </p:nvPr>
        </p:nvSpPr>
        <p:spPr/>
        <p:txBody>
          <a:bodyPr>
            <a:normAutofit fontScale="92500" lnSpcReduction="10000"/>
          </a:bodyPr>
          <a:lstStyle/>
          <a:p>
            <a:r>
              <a:rPr lang="en-GB" dirty="0"/>
              <a:t>section 43A - A deduction is allowed in ascertaining the gains or profits of a business for debts to the extent that the debts have been included in the income of that business and to the extent that they are proved to the satisfaction of the Commissioner-General to be bad or likely to become bad i.e. not likely to be </a:t>
            </a:r>
            <a:r>
              <a:rPr lang="en-GB" dirty="0" smtClean="0"/>
              <a:t>paid</a:t>
            </a:r>
          </a:p>
          <a:p>
            <a:r>
              <a:rPr lang="en-GB" dirty="0"/>
              <a:t>section 43B. - A deduction shall be allowed in ascertaining gains or profits of a business of any mineral royalty payable and paid for a charge year in pursuance of the provisions of </a:t>
            </a:r>
            <a:r>
              <a:rPr lang="en-GB" dirty="0" smtClean="0"/>
              <a:t>the </a:t>
            </a:r>
            <a:r>
              <a:rPr lang="en-GB" dirty="0"/>
              <a:t>Mines and Minerals Development Act </a:t>
            </a:r>
            <a:r>
              <a:rPr lang="en-GB" dirty="0" smtClean="0"/>
              <a:t>2008</a:t>
            </a:r>
          </a:p>
          <a:p>
            <a:r>
              <a:rPr lang="en-GB" dirty="0"/>
              <a:t>section 43D - A deduction shall be allowed in ascertaining the gains or profits of a business in respect of each person with disability who has been employed full-time by such </a:t>
            </a:r>
            <a:r>
              <a:rPr lang="en-GB" dirty="0" err="1"/>
              <a:t>busines</a:t>
            </a:r>
            <a:endParaRPr lang="en-GB" dirty="0" smtClean="0"/>
          </a:p>
          <a:p>
            <a:endParaRPr lang="en-GB" dirty="0"/>
          </a:p>
        </p:txBody>
      </p:sp>
    </p:spTree>
    <p:extLst>
      <p:ext uri="{BB962C8B-B14F-4D97-AF65-F5344CB8AC3E}">
        <p14:creationId xmlns:p14="http://schemas.microsoft.com/office/powerpoint/2010/main" val="3011355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Income Tax Act</a:t>
            </a:r>
          </a:p>
        </p:txBody>
      </p:sp>
      <p:sp>
        <p:nvSpPr>
          <p:cNvPr id="3" name="Content Placeholder 2"/>
          <p:cNvSpPr>
            <a:spLocks noGrp="1"/>
          </p:cNvSpPr>
          <p:nvPr>
            <p:ph idx="1"/>
          </p:nvPr>
        </p:nvSpPr>
        <p:spPr/>
        <p:txBody>
          <a:bodyPr/>
          <a:lstStyle/>
          <a:p>
            <a:r>
              <a:rPr lang="en-GB" dirty="0"/>
              <a:t>Section 44 </a:t>
            </a:r>
            <a:r>
              <a:rPr lang="en-GB" dirty="0" smtClean="0"/>
              <a:t>enumerates </a:t>
            </a:r>
            <a:r>
              <a:rPr lang="en-GB" dirty="0"/>
              <a:t>certain items of expenditure that may not be </a:t>
            </a:r>
            <a:r>
              <a:rPr lang="en-GB" dirty="0" smtClean="0"/>
              <a:t>deducted</a:t>
            </a:r>
          </a:p>
          <a:p>
            <a:r>
              <a:rPr lang="en-GB" dirty="0" smtClean="0"/>
              <a:t>Turnover </a:t>
            </a:r>
            <a:r>
              <a:rPr lang="en-GB" dirty="0"/>
              <a:t>tax for businesses is provided for under section 64A(2)</a:t>
            </a:r>
          </a:p>
        </p:txBody>
      </p:sp>
    </p:spTree>
    <p:extLst>
      <p:ext uri="{BB962C8B-B14F-4D97-AF65-F5344CB8AC3E}">
        <p14:creationId xmlns:p14="http://schemas.microsoft.com/office/powerpoint/2010/main" val="60935871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55</TotalTime>
  <Words>909</Words>
  <Application>Microsoft Office PowerPoint</Application>
  <PresentationFormat>Widescreen</PresentationFormat>
  <Paragraphs>46</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Gill Sans MT</vt:lpstr>
      <vt:lpstr>Gallery</vt:lpstr>
      <vt:lpstr>Sections to remember </vt:lpstr>
      <vt:lpstr>The Income Tax Act, Chapter 323 of the Laws of Zambia</vt:lpstr>
      <vt:lpstr>the Income Tax Act</vt:lpstr>
      <vt:lpstr>the Income Tax Act</vt:lpstr>
      <vt:lpstr>the Income Tax Act</vt:lpstr>
      <vt:lpstr>the Income Tax Act</vt:lpstr>
      <vt:lpstr>the Income Tax Act</vt:lpstr>
      <vt:lpstr>the Income Tax Act</vt:lpstr>
      <vt:lpstr>the Income Tax Act</vt:lpstr>
      <vt:lpstr>The Constitution of Zambia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Sections to remember </dc:title>
  <dc:creator>MR JOY</dc:creator>
  <cp:lastModifiedBy>MR JOY</cp:lastModifiedBy>
  <cp:revision>33</cp:revision>
  <dcterms:created xsi:type="dcterms:W3CDTF">2024-04-30T13:35:16Z</dcterms:created>
  <dcterms:modified xsi:type="dcterms:W3CDTF">2024-05-02T14:32:57Z</dcterms:modified>
</cp:coreProperties>
</file>