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9" r:id="rId15"/>
    <p:sldId id="276" r:id="rId16"/>
    <p:sldId id="280" r:id="rId17"/>
    <p:sldId id="277" r:id="rId18"/>
    <p:sldId id="281" r:id="rId19"/>
    <p:sldId id="282" r:id="rId20"/>
    <p:sldId id="270" r:id="rId21"/>
    <p:sldId id="271" r:id="rId22"/>
    <p:sldId id="272" r:id="rId23"/>
    <p:sldId id="273" r:id="rId24"/>
    <p:sldId id="274" r:id="rId25"/>
    <p:sldId id="275" r:id="rId26"/>
    <p:sldId id="283" r:id="rId27"/>
    <p:sldId id="284" r:id="rId28"/>
    <p:sldId id="285" r:id="rId29"/>
    <p:sldId id="287" r:id="rId30"/>
    <p:sldId id="288" r:id="rId31"/>
    <p:sldId id="293" r:id="rId32"/>
    <p:sldId id="289" r:id="rId33"/>
    <p:sldId id="290" r:id="rId34"/>
    <p:sldId id="286" r:id="rId35"/>
    <p:sldId id="294" r:id="rId36"/>
    <p:sldId id="295" r:id="rId37"/>
    <p:sldId id="296" r:id="rId38"/>
    <p:sldId id="297" r:id="rId39"/>
    <p:sldId id="298" r:id="rId40"/>
    <p:sldId id="299" r:id="rId41"/>
    <p:sldId id="300" r:id="rId42"/>
    <p:sldId id="301" r:id="rId43"/>
    <p:sldId id="302" r:id="rId44"/>
    <p:sldId id="303" r:id="rId45"/>
    <p:sldId id="304" r:id="rId46"/>
    <p:sldId id="306" r:id="rId47"/>
    <p:sldId id="307" r:id="rId48"/>
    <p:sldId id="308" r:id="rId49"/>
    <p:sldId id="305" r:id="rId5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5923F103-BC34-4FE4-A40E-EDDEECFDA5D0}" type="datetimeFigureOut">
              <a:rPr lang="en-US" dirty="0"/>
              <a:pPr/>
              <a:t>3/5/2024</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23A1CC3-2375-41D4-9E03-427CAF2A4C1A}" type="datetimeFigureOut">
              <a:rPr lang="en-US" dirty="0"/>
              <a:t>3/5/2024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FF16868-8199-4C2C-A5B1-63AEE139F88E}"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smtClean="0"/>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AAD9FF7F-6988-44CC-821B-644E70CD2F73}"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C12C299-16B2-4475-990D-751901EACC14}"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9FE86839-B9D8-4651-8783-F325ECE74E65}" type="datetimeFigureOut">
              <a:rPr lang="en-US" dirty="0"/>
              <a:t>3/5/2024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D484F64-32F6-45C5-931F-ADC1662401D0}" type="datetimeFigureOut">
              <a:rPr lang="en-US" dirty="0"/>
              <a:t>3/5/2024</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53086D93-FCAC-47E0-A2EE-787E62CA814C}"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CDA879A6-0FD0-4734-A311-86BFCA472E6E}"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9C9CA7B-DFD4-44B5-8C60-D14B8CD1FB59}"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F34E6425-0181-43F2-84FC-787E803FD2F8}" type="datetimeFigureOut">
              <a:rPr lang="en-US" dirty="0"/>
              <a:t>3/5/2024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BDB8791-F1B0-41E7-B7FD-A781E65C4266}" type="datetimeFigureOut">
              <a:rPr lang="en-US" dirty="0"/>
              <a:t>3/5/2024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FDD63B2-E120-4ED8-B27B-C685F510A5FE}" type="datetimeFigureOut">
              <a:rPr lang="en-US" dirty="0"/>
              <a:t>3/5/2024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7AA18ACC-A947-437B-A130-35BD54FDF1E9}" type="datetimeFigureOut">
              <a:rPr lang="en-US" dirty="0"/>
              <a:t>3/5/2024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C8D7E02-BCB8-4D50-A234-369438C08659}" type="datetimeFigureOut">
              <a:rPr lang="en-US" dirty="0"/>
              <a:t>3/5/2024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76E86A4C-8E40-4F87-A4F0-01A0687C5742}" type="datetimeFigureOut">
              <a:rPr lang="en-US" dirty="0"/>
              <a:t>3/5/2024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smtClean="0"/>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35E72C73-2D91-4E12-BA25-F0AA0C03599B}" type="datetimeFigureOut">
              <a:rPr lang="en-US" dirty="0"/>
              <a:t>3/5/2024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2BE451C3-0FF4-47C4-B829-773ADF60F88C}" type="datetimeFigureOut">
              <a:rPr lang="en-US" dirty="0"/>
              <a:t>3/5/2024</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52" r:id="rId4"/>
    <p:sldLayoutId id="2147483653" r:id="rId5"/>
    <p:sldLayoutId id="2147483654" r:id="rId6"/>
    <p:sldLayoutId id="2147483655" r:id="rId7"/>
    <p:sldLayoutId id="2147483656" r:id="rId8"/>
    <p:sldLayoutId id="2147483668" r:id="rId9"/>
    <p:sldLayoutId id="2147483667" r:id="rId10"/>
    <p:sldLayoutId id="2147483661" r:id="rId11"/>
    <p:sldLayoutId id="2147483672" r:id="rId12"/>
    <p:sldLayoutId id="2147483662" r:id="rId13"/>
    <p:sldLayoutId id="2147483669" r:id="rId14"/>
    <p:sldLayoutId id="2147483670" r:id="rId15"/>
    <p:sldLayoutId id="2147483658" r:id="rId16"/>
    <p:sldLayoutId id="2147483659"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606731"/>
            <a:ext cx="8825658" cy="2272938"/>
          </a:xfrm>
        </p:spPr>
        <p:txBody>
          <a:bodyPr/>
          <a:lstStyle/>
          <a:p>
            <a:pPr algn="ctr"/>
            <a:r>
              <a:rPr lang="en-GB" sz="4000" b="1" cap="all" dirty="0">
                <a:solidFill>
                  <a:srgbClr val="B31166">
                    <a:lumMod val="60000"/>
                    <a:lumOff val="40000"/>
                  </a:srgbClr>
                </a:solidFill>
                <a:ea typeface="+mn-ea"/>
                <a:cs typeface="+mn-cs"/>
              </a:rPr>
              <a:t>TAXATION OF BUSINESS INCOME</a:t>
            </a:r>
            <a:endParaRPr lang="en-GB" sz="4000" dirty="0"/>
          </a:p>
        </p:txBody>
      </p:sp>
      <p:sp>
        <p:nvSpPr>
          <p:cNvPr id="3" name="Subtitle 2"/>
          <p:cNvSpPr>
            <a:spLocks noGrp="1"/>
          </p:cNvSpPr>
          <p:nvPr>
            <p:ph type="subTitle" idx="1"/>
          </p:nvPr>
        </p:nvSpPr>
        <p:spPr>
          <a:xfrm>
            <a:off x="1154955" y="4349931"/>
            <a:ext cx="8825658" cy="1288869"/>
          </a:xfrm>
        </p:spPr>
        <p:txBody>
          <a:bodyPr/>
          <a:lstStyle/>
          <a:p>
            <a:pPr algn="ctr"/>
            <a:r>
              <a:rPr lang="en-GB" sz="5400" cap="none" dirty="0" smtClean="0">
                <a:solidFill>
                  <a:srgbClr val="EBEBEB"/>
                </a:solidFill>
                <a:ea typeface="+mj-ea"/>
                <a:cs typeface="+mj-cs"/>
              </a:rPr>
              <a:t>UNIT </a:t>
            </a:r>
            <a:r>
              <a:rPr lang="en-GB" sz="5400" cap="none" dirty="0">
                <a:solidFill>
                  <a:srgbClr val="EBEBEB"/>
                </a:solidFill>
                <a:ea typeface="+mj-ea"/>
                <a:cs typeface="+mj-cs"/>
              </a:rPr>
              <a:t>5</a:t>
            </a:r>
            <a:endParaRPr lang="en-GB" b="1" dirty="0"/>
          </a:p>
        </p:txBody>
      </p:sp>
    </p:spTree>
    <p:extLst>
      <p:ext uri="{BB962C8B-B14F-4D97-AF65-F5344CB8AC3E}">
        <p14:creationId xmlns:p14="http://schemas.microsoft.com/office/powerpoint/2010/main" val="27091841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p:txBody>
          <a:bodyPr/>
          <a:lstStyle/>
          <a:p>
            <a:r>
              <a:rPr lang="en-GB" sz="2400" dirty="0"/>
              <a:t>in </a:t>
            </a:r>
            <a:r>
              <a:rPr lang="en-GB" sz="2400" b="1" dirty="0"/>
              <a:t>Martin v </a:t>
            </a:r>
            <a:r>
              <a:rPr lang="en-GB" sz="2400" b="1" dirty="0" err="1" smtClean="0"/>
              <a:t>Lowry,</a:t>
            </a:r>
            <a:r>
              <a:rPr lang="en-GB" sz="2400" dirty="0" err="1" smtClean="0"/>
              <a:t>a</a:t>
            </a:r>
            <a:r>
              <a:rPr lang="en-GB" sz="2400" dirty="0" smtClean="0"/>
              <a:t> </a:t>
            </a:r>
            <a:r>
              <a:rPr lang="en-GB" sz="2400" dirty="0"/>
              <a:t>sale and purchase of 44 million yards of government surplus linen at a profit of £1,600,000 amounted to a trade largely because of the nature of the subject matter and the commercial methods employed to sell it.</a:t>
            </a:r>
          </a:p>
        </p:txBody>
      </p:sp>
    </p:spTree>
    <p:extLst>
      <p:ext uri="{BB962C8B-B14F-4D97-AF65-F5344CB8AC3E}">
        <p14:creationId xmlns:p14="http://schemas.microsoft.com/office/powerpoint/2010/main" val="200412553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246811"/>
            <a:ext cx="8825659" cy="4323806"/>
          </a:xfrm>
        </p:spPr>
        <p:txBody>
          <a:bodyPr>
            <a:normAutofit fontScale="70000" lnSpcReduction="20000"/>
          </a:bodyPr>
          <a:lstStyle/>
          <a:p>
            <a:r>
              <a:rPr lang="en-GB" sz="3200" dirty="0"/>
              <a:t>Is there a business being carried on</a:t>
            </a:r>
            <a:r>
              <a:rPr lang="en-GB" sz="3200" dirty="0" smtClean="0"/>
              <a:t>?</a:t>
            </a:r>
          </a:p>
          <a:p>
            <a:r>
              <a:rPr lang="en-GB" sz="3200" dirty="0"/>
              <a:t> a </a:t>
            </a:r>
            <a:r>
              <a:rPr lang="en-GB" sz="3200" b="1" dirty="0"/>
              <a:t>‘business,’ </a:t>
            </a:r>
            <a:r>
              <a:rPr lang="en-GB" sz="3200" dirty="0"/>
              <a:t>excluding profession and vocation, is generally </a:t>
            </a:r>
            <a:r>
              <a:rPr lang="en-GB" sz="3200" dirty="0" smtClean="0"/>
              <a:t>characterised </a:t>
            </a:r>
            <a:r>
              <a:rPr lang="en-GB" sz="3200" dirty="0"/>
              <a:t>by one primary activity – “something is sold</a:t>
            </a:r>
            <a:r>
              <a:rPr lang="en-GB" sz="3200" dirty="0" smtClean="0"/>
              <a:t>”</a:t>
            </a:r>
          </a:p>
          <a:p>
            <a:r>
              <a:rPr lang="en-GB" sz="3200" dirty="0"/>
              <a:t>However, it should be noted that a sale of goods or services does </a:t>
            </a:r>
            <a:r>
              <a:rPr lang="en-GB" sz="3200" dirty="0" smtClean="0"/>
              <a:t>not amount </a:t>
            </a:r>
            <a:r>
              <a:rPr lang="en-GB" sz="3200" dirty="0"/>
              <a:t>to the </a:t>
            </a:r>
            <a:r>
              <a:rPr lang="en-GB" sz="3200" dirty="0" smtClean="0"/>
              <a:t>carrying </a:t>
            </a:r>
            <a:r>
              <a:rPr lang="en-GB" sz="3200" dirty="0"/>
              <a:t>on of a business. </a:t>
            </a:r>
            <a:endParaRPr lang="en-GB" sz="3200" dirty="0" smtClean="0"/>
          </a:p>
          <a:p>
            <a:r>
              <a:rPr lang="en-GB" sz="3200" dirty="0"/>
              <a:t>whether or not there is a business may arise in two sets of </a:t>
            </a:r>
            <a:r>
              <a:rPr lang="en-GB" sz="3200" dirty="0" smtClean="0"/>
              <a:t>circumstances</a:t>
            </a:r>
          </a:p>
          <a:p>
            <a:r>
              <a:rPr lang="en-GB" sz="3200" dirty="0" smtClean="0"/>
              <a:t>A. where </a:t>
            </a:r>
            <a:r>
              <a:rPr lang="en-GB" sz="3200" dirty="0"/>
              <a:t>no business is </a:t>
            </a:r>
            <a:r>
              <a:rPr lang="en-GB" sz="3200" dirty="0" smtClean="0"/>
              <a:t>admitted</a:t>
            </a:r>
          </a:p>
          <a:p>
            <a:r>
              <a:rPr lang="en-GB" sz="3200" dirty="0" smtClean="0"/>
              <a:t>B.  </a:t>
            </a:r>
            <a:r>
              <a:rPr lang="en-GB" sz="3200" dirty="0"/>
              <a:t>where a business is admitted but the item in question cannot be included in computing the profits or gains of that business in which case it may be possible to show that it in itself constitutes a separate trade.</a:t>
            </a:r>
          </a:p>
        </p:txBody>
      </p:sp>
    </p:spTree>
    <p:extLst>
      <p:ext uri="{BB962C8B-B14F-4D97-AF65-F5344CB8AC3E}">
        <p14:creationId xmlns:p14="http://schemas.microsoft.com/office/powerpoint/2010/main" val="13783054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286000"/>
            <a:ext cx="8825659" cy="3733800"/>
          </a:xfrm>
        </p:spPr>
        <p:txBody>
          <a:bodyPr>
            <a:normAutofit fontScale="70000" lnSpcReduction="20000"/>
          </a:bodyPr>
          <a:lstStyle/>
          <a:p>
            <a:r>
              <a:rPr lang="en-GB" sz="2000" dirty="0"/>
              <a:t>no single test for the determination of whether a business is carried </a:t>
            </a:r>
            <a:r>
              <a:rPr lang="en-GB" sz="2000" dirty="0" smtClean="0"/>
              <a:t>on</a:t>
            </a:r>
          </a:p>
          <a:p>
            <a:r>
              <a:rPr lang="en-GB" sz="2000" dirty="0"/>
              <a:t>certain objective tests </a:t>
            </a:r>
            <a:r>
              <a:rPr lang="en-GB" sz="2000" dirty="0" smtClean="0"/>
              <a:t>have </a:t>
            </a:r>
            <a:r>
              <a:rPr lang="en-GB" sz="2000" dirty="0"/>
              <a:t>been suggested by case law as tests to be </a:t>
            </a:r>
            <a:r>
              <a:rPr lang="en-GB" sz="2000" dirty="0" smtClean="0"/>
              <a:t>taken </a:t>
            </a:r>
            <a:r>
              <a:rPr lang="en-GB" sz="2000" dirty="0"/>
              <a:t>into account in dealing with this </a:t>
            </a:r>
            <a:r>
              <a:rPr lang="en-GB" sz="2000" dirty="0" smtClean="0"/>
              <a:t>question</a:t>
            </a:r>
          </a:p>
          <a:p>
            <a:r>
              <a:rPr lang="en-GB" sz="2000" dirty="0" smtClean="0"/>
              <a:t>A. </a:t>
            </a:r>
            <a:r>
              <a:rPr lang="en-GB" sz="2000" dirty="0"/>
              <a:t>profit seeking motive</a:t>
            </a:r>
            <a:r>
              <a:rPr lang="en-GB" sz="2000" dirty="0" smtClean="0"/>
              <a:t>(b</a:t>
            </a:r>
            <a:r>
              <a:rPr lang="en-GB" sz="2000" dirty="0"/>
              <a:t>) (c) (d) (e) (f) (g) (h) (</a:t>
            </a:r>
            <a:r>
              <a:rPr lang="en-GB" sz="2000" dirty="0" err="1"/>
              <a:t>i</a:t>
            </a:r>
            <a:r>
              <a:rPr lang="en-GB" sz="2000" dirty="0"/>
              <a:t>) (j</a:t>
            </a:r>
            <a:r>
              <a:rPr lang="en-GB" sz="2000" dirty="0" smtClean="0"/>
              <a:t>); </a:t>
            </a:r>
          </a:p>
          <a:p>
            <a:r>
              <a:rPr lang="en-GB" sz="2000" dirty="0" smtClean="0"/>
              <a:t>B. the </a:t>
            </a:r>
            <a:r>
              <a:rPr lang="en-GB" sz="2000" dirty="0"/>
              <a:t>way in which the asset is </a:t>
            </a:r>
            <a:r>
              <a:rPr lang="en-GB" sz="2000" dirty="0" smtClean="0"/>
              <a:t>acquired</a:t>
            </a:r>
          </a:p>
          <a:p>
            <a:r>
              <a:rPr lang="en-GB" sz="2000" dirty="0" smtClean="0"/>
              <a:t>C. </a:t>
            </a:r>
            <a:r>
              <a:rPr lang="en-GB" sz="2000" dirty="0"/>
              <a:t>the nature of the </a:t>
            </a:r>
            <a:r>
              <a:rPr lang="en-GB" sz="2000" dirty="0" smtClean="0"/>
              <a:t>asset</a:t>
            </a:r>
          </a:p>
          <a:p>
            <a:r>
              <a:rPr lang="en-GB" sz="2000" dirty="0" smtClean="0"/>
              <a:t>D.  </a:t>
            </a:r>
            <a:r>
              <a:rPr lang="en-GB" sz="2000" dirty="0"/>
              <a:t>modification of the asset to make it </a:t>
            </a:r>
            <a:r>
              <a:rPr lang="en-GB" sz="2000" dirty="0" smtClean="0"/>
              <a:t>saleable </a:t>
            </a:r>
          </a:p>
          <a:p>
            <a:r>
              <a:rPr lang="en-GB" sz="2000" dirty="0" smtClean="0"/>
              <a:t>E. the </a:t>
            </a:r>
            <a:r>
              <a:rPr lang="en-GB" sz="2000" dirty="0"/>
              <a:t>interval of time between purchase and </a:t>
            </a:r>
            <a:r>
              <a:rPr lang="en-GB" sz="2000" dirty="0" smtClean="0"/>
              <a:t>sale</a:t>
            </a:r>
          </a:p>
          <a:p>
            <a:r>
              <a:rPr lang="en-GB" sz="2000" dirty="0" smtClean="0"/>
              <a:t>F. .  </a:t>
            </a:r>
            <a:r>
              <a:rPr lang="en-GB" sz="2000" dirty="0"/>
              <a:t>the existence of a sales </a:t>
            </a:r>
            <a:r>
              <a:rPr lang="en-GB" sz="2000" dirty="0" smtClean="0"/>
              <a:t>organisation</a:t>
            </a:r>
          </a:p>
          <a:p>
            <a:r>
              <a:rPr lang="en-GB" sz="2000" dirty="0" smtClean="0"/>
              <a:t>G.   </a:t>
            </a:r>
            <a:r>
              <a:rPr lang="en-GB" sz="2000" dirty="0"/>
              <a:t>the frequency of </a:t>
            </a:r>
            <a:r>
              <a:rPr lang="en-GB" sz="2000" dirty="0" smtClean="0"/>
              <a:t>transactions</a:t>
            </a:r>
          </a:p>
          <a:p>
            <a:r>
              <a:rPr lang="en-GB" sz="2000" dirty="0" smtClean="0"/>
              <a:t>H.  the </a:t>
            </a:r>
            <a:r>
              <a:rPr lang="en-GB" sz="2000" dirty="0"/>
              <a:t>existence of a trading interest in the same </a:t>
            </a:r>
            <a:r>
              <a:rPr lang="en-GB" sz="2000" dirty="0" smtClean="0"/>
              <a:t>field</a:t>
            </a:r>
          </a:p>
          <a:p>
            <a:r>
              <a:rPr lang="en-GB" sz="2000" dirty="0" smtClean="0"/>
              <a:t>I.   the </a:t>
            </a:r>
            <a:r>
              <a:rPr lang="en-GB" sz="2000" dirty="0"/>
              <a:t>existence of financing </a:t>
            </a:r>
            <a:r>
              <a:rPr lang="en-GB" sz="2000" dirty="0" smtClean="0"/>
              <a:t>arrangements</a:t>
            </a:r>
          </a:p>
          <a:p>
            <a:r>
              <a:rPr lang="en-GB" sz="2000" dirty="0" smtClean="0"/>
              <a:t>J.  the </a:t>
            </a:r>
            <a:r>
              <a:rPr lang="en-GB" sz="2000" dirty="0"/>
              <a:t>destination of the sale proceeds.</a:t>
            </a:r>
          </a:p>
        </p:txBody>
      </p:sp>
    </p:spTree>
    <p:extLst>
      <p:ext uri="{BB962C8B-B14F-4D97-AF65-F5344CB8AC3E}">
        <p14:creationId xmlns:p14="http://schemas.microsoft.com/office/powerpoint/2010/main" val="13983312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207623"/>
            <a:ext cx="8825659" cy="4349931"/>
          </a:xfrm>
        </p:spPr>
        <p:txBody>
          <a:bodyPr>
            <a:normAutofit fontScale="92500" lnSpcReduction="20000"/>
          </a:bodyPr>
          <a:lstStyle/>
          <a:p>
            <a:r>
              <a:rPr lang="en-GB" sz="2800" b="1" dirty="0" smtClean="0"/>
              <a:t>Profit </a:t>
            </a:r>
            <a:r>
              <a:rPr lang="en-GB" sz="2800" b="1" dirty="0"/>
              <a:t>seeking </a:t>
            </a:r>
            <a:r>
              <a:rPr lang="en-GB" sz="2800" b="1" dirty="0" smtClean="0"/>
              <a:t>motive</a:t>
            </a:r>
          </a:p>
          <a:p>
            <a:r>
              <a:rPr lang="en-GB" sz="2800" dirty="0"/>
              <a:t>transaction is done in order to realise a profit this is </a:t>
            </a:r>
            <a:r>
              <a:rPr lang="en-GB" sz="2800" dirty="0" smtClean="0"/>
              <a:t>evidence </a:t>
            </a:r>
            <a:r>
              <a:rPr lang="en-GB" sz="2800" dirty="0"/>
              <a:t>of trading </a:t>
            </a:r>
            <a:r>
              <a:rPr lang="en-GB" sz="2800" dirty="0" smtClean="0"/>
              <a:t>activity</a:t>
            </a:r>
          </a:p>
          <a:p>
            <a:r>
              <a:rPr lang="en-GB" sz="2800" dirty="0" smtClean="0"/>
              <a:t> </a:t>
            </a:r>
            <a:r>
              <a:rPr lang="en-GB" sz="2800" dirty="0"/>
              <a:t>Purchase with a view to resale at a profit however, is not necessarily sufficient </a:t>
            </a:r>
            <a:r>
              <a:rPr lang="en-GB" sz="2800" dirty="0" smtClean="0"/>
              <a:t>evidence</a:t>
            </a:r>
            <a:endParaRPr lang="en-GB" sz="2800" dirty="0"/>
          </a:p>
          <a:p>
            <a:r>
              <a:rPr lang="en-GB" sz="2800" dirty="0"/>
              <a:t>Wisdom v Chamberlain10 the taxpayer, a comedian, who bought £200,000 of silver bullion as a hedge against an expected devaluation of the sterling pound and three months later sold it realising a profit of £50,000 was held to be trading. His claim that he had made no profit, but rather that the pound had fallen in value, was </a:t>
            </a:r>
            <a:r>
              <a:rPr lang="en-GB" sz="2800" dirty="0" smtClean="0"/>
              <a:t>rejected </a:t>
            </a:r>
            <a:endParaRPr lang="en-GB" sz="2800" b="1" dirty="0"/>
          </a:p>
        </p:txBody>
      </p:sp>
    </p:spTree>
    <p:extLst>
      <p:ext uri="{BB962C8B-B14F-4D97-AF65-F5344CB8AC3E}">
        <p14:creationId xmlns:p14="http://schemas.microsoft.com/office/powerpoint/2010/main" val="39254594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603499"/>
            <a:ext cx="8825659" cy="3993243"/>
          </a:xfrm>
        </p:spPr>
        <p:txBody>
          <a:bodyPr>
            <a:normAutofit fontScale="85000" lnSpcReduction="20000"/>
          </a:bodyPr>
          <a:lstStyle/>
          <a:p>
            <a:pPr algn="just"/>
            <a:r>
              <a:rPr lang="en-GB" sz="2400" b="1" dirty="0"/>
              <a:t>The </a:t>
            </a:r>
            <a:r>
              <a:rPr lang="en-GB" sz="2400" b="1" dirty="0" smtClean="0"/>
              <a:t>nature </a:t>
            </a:r>
            <a:r>
              <a:rPr lang="en-GB" sz="2400" b="1" dirty="0"/>
              <a:t>of the </a:t>
            </a:r>
            <a:r>
              <a:rPr lang="en-GB" sz="2400" b="1" dirty="0" smtClean="0"/>
              <a:t>asset</a:t>
            </a:r>
          </a:p>
          <a:p>
            <a:pPr algn="just"/>
            <a:r>
              <a:rPr lang="en-GB" sz="2400" dirty="0"/>
              <a:t>The commodity purchased may be something like whisky, which can be regarded as for personal use or for use as trading </a:t>
            </a:r>
            <a:r>
              <a:rPr lang="en-GB" sz="2400" dirty="0" smtClean="0"/>
              <a:t>stock</a:t>
            </a:r>
          </a:p>
          <a:p>
            <a:pPr algn="just"/>
            <a:r>
              <a:rPr lang="en-GB" sz="2400" dirty="0"/>
              <a:t>but it may be fairly clear that if bought in large quantity it can only be used </a:t>
            </a:r>
            <a:r>
              <a:rPr lang="en-GB" sz="2400" dirty="0" smtClean="0"/>
              <a:t>for purposes </a:t>
            </a:r>
            <a:r>
              <a:rPr lang="en-GB" sz="2400" dirty="0"/>
              <a:t>of </a:t>
            </a:r>
            <a:r>
              <a:rPr lang="en-GB" sz="2400" dirty="0" smtClean="0"/>
              <a:t>trading</a:t>
            </a:r>
            <a:endParaRPr lang="en-GB" sz="2400" dirty="0"/>
          </a:p>
          <a:p>
            <a:pPr algn="just"/>
            <a:r>
              <a:rPr lang="en-GB" sz="2400" dirty="0" err="1"/>
              <a:t>Marson</a:t>
            </a:r>
            <a:r>
              <a:rPr lang="en-GB" sz="2400" dirty="0"/>
              <a:t> v </a:t>
            </a:r>
            <a:r>
              <a:rPr lang="en-GB" sz="2400" dirty="0" smtClean="0"/>
              <a:t>Morton</a:t>
            </a:r>
          </a:p>
          <a:p>
            <a:pPr algn="just"/>
            <a:r>
              <a:rPr lang="en-GB" sz="2400" dirty="0"/>
              <a:t>where land was purchased with the intention to hold it as an investment. No income was generated by the land, however, it did have planning permission. The land was sold latter following an unsolicited offer. As the transaction was far removed from the taxpayer’s normal activity (potato merchant) and was similar to an investment, it was not a trading profit. The transaction was not an adventure in the nature of a trade.</a:t>
            </a:r>
          </a:p>
          <a:p>
            <a:pPr algn="just"/>
            <a:endParaRPr lang="en-GB" sz="2400" b="1" dirty="0"/>
          </a:p>
        </p:txBody>
      </p:sp>
    </p:spTree>
    <p:extLst>
      <p:ext uri="{BB962C8B-B14F-4D97-AF65-F5344CB8AC3E}">
        <p14:creationId xmlns:p14="http://schemas.microsoft.com/office/powerpoint/2010/main" val="39720808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246394" y="2316116"/>
            <a:ext cx="8825659" cy="3940991"/>
          </a:xfrm>
        </p:spPr>
        <p:txBody>
          <a:bodyPr>
            <a:normAutofit fontScale="92500" lnSpcReduction="10000"/>
          </a:bodyPr>
          <a:lstStyle/>
          <a:p>
            <a:pPr algn="just"/>
            <a:r>
              <a:rPr lang="en-GB" sz="2400" b="1" dirty="0"/>
              <a:t>The way in which the asset is acquired</a:t>
            </a:r>
            <a:r>
              <a:rPr lang="en-GB" dirty="0"/>
              <a:t>. </a:t>
            </a:r>
            <a:endParaRPr lang="en-GB" dirty="0" smtClean="0"/>
          </a:p>
          <a:p>
            <a:pPr algn="just"/>
            <a:r>
              <a:rPr lang="en-GB" dirty="0"/>
              <a:t>If it is by gift or </a:t>
            </a:r>
            <a:r>
              <a:rPr lang="en-GB" dirty="0" smtClean="0"/>
              <a:t>inheritance</a:t>
            </a:r>
          </a:p>
          <a:p>
            <a:pPr algn="just"/>
            <a:r>
              <a:rPr lang="en-GB" dirty="0"/>
              <a:t>If the asset is acquired by purchase the circumstances e.g. the market in which it is bought or the correspondence </a:t>
            </a:r>
            <a:r>
              <a:rPr lang="en-GB" dirty="0" smtClean="0"/>
              <a:t>leading </a:t>
            </a:r>
            <a:r>
              <a:rPr lang="en-GB" dirty="0"/>
              <a:t>up to the </a:t>
            </a:r>
            <a:r>
              <a:rPr lang="en-GB" dirty="0" smtClean="0"/>
              <a:t>purchase</a:t>
            </a:r>
          </a:p>
          <a:p>
            <a:pPr algn="just"/>
            <a:r>
              <a:rPr lang="en-GB" dirty="0"/>
              <a:t>If an asset acquired as a capital asset, for example by gift or inheritance, is later sold at a profit you can only succeed in taxing that profit as a trade profit if you can show that, at some point before sale, the asset became trading stock of a </a:t>
            </a:r>
            <a:r>
              <a:rPr lang="en-GB" dirty="0" smtClean="0"/>
              <a:t>trade</a:t>
            </a:r>
          </a:p>
          <a:p>
            <a:pPr algn="just"/>
            <a:r>
              <a:rPr lang="en-GB" b="1" dirty="0"/>
              <a:t>Taylor v </a:t>
            </a:r>
            <a:r>
              <a:rPr lang="en-GB" b="1" dirty="0" smtClean="0"/>
              <a:t>Good </a:t>
            </a:r>
            <a:r>
              <a:rPr lang="en-GB" dirty="0"/>
              <a:t>where a taxpayer purchased a house with the intention of using it as a family home. The taxpayer’s partner did not approve the house and refused to move in, which forced the taxpayer to sell the house immediately. The purchaser genuinely had the intention of not buying the property for a profit motive. As the sale was a short period of time after purchase it was still not deemed to be a trade</a:t>
            </a:r>
          </a:p>
        </p:txBody>
      </p:sp>
    </p:spTree>
    <p:extLst>
      <p:ext uri="{BB962C8B-B14F-4D97-AF65-F5344CB8AC3E}">
        <p14:creationId xmlns:p14="http://schemas.microsoft.com/office/powerpoint/2010/main" val="7123014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338251"/>
            <a:ext cx="8825659" cy="4336869"/>
          </a:xfrm>
        </p:spPr>
        <p:txBody>
          <a:bodyPr>
            <a:normAutofit/>
          </a:bodyPr>
          <a:lstStyle/>
          <a:p>
            <a:r>
              <a:rPr lang="en-GB" sz="2400" b="1" dirty="0" smtClean="0"/>
              <a:t>Modification </a:t>
            </a:r>
            <a:r>
              <a:rPr lang="en-GB" sz="2400" b="1" dirty="0"/>
              <a:t>of the asset to make it </a:t>
            </a:r>
            <a:r>
              <a:rPr lang="en-GB" sz="2400" b="1" dirty="0" smtClean="0"/>
              <a:t>saleable</a:t>
            </a:r>
          </a:p>
          <a:p>
            <a:r>
              <a:rPr lang="en-GB" sz="2400" dirty="0" smtClean="0"/>
              <a:t>modifications </a:t>
            </a:r>
            <a:r>
              <a:rPr lang="en-GB" sz="2400" dirty="0"/>
              <a:t>of the asset by way of processing or manufacture of some kind of adoption to secure that it is readily marketable</a:t>
            </a:r>
            <a:r>
              <a:rPr lang="en-GB" sz="2400" dirty="0" smtClean="0"/>
              <a:t>.</a:t>
            </a:r>
          </a:p>
          <a:p>
            <a:r>
              <a:rPr lang="en-GB" sz="2400" dirty="0" smtClean="0"/>
              <a:t>EG the </a:t>
            </a:r>
            <a:r>
              <a:rPr lang="en-GB" sz="2400" dirty="0"/>
              <a:t>blending of brandy before sale or the refitting of a ship between purchase and sale could be a pointer to the conclusion that the whole activity was in the nature of trade. </a:t>
            </a:r>
          </a:p>
        </p:txBody>
      </p:sp>
    </p:spTree>
    <p:extLst>
      <p:ext uri="{BB962C8B-B14F-4D97-AF65-F5344CB8AC3E}">
        <p14:creationId xmlns:p14="http://schemas.microsoft.com/office/powerpoint/2010/main" val="9627009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259874"/>
            <a:ext cx="8825659" cy="4323806"/>
          </a:xfrm>
        </p:spPr>
        <p:txBody>
          <a:bodyPr>
            <a:normAutofit/>
          </a:bodyPr>
          <a:lstStyle/>
          <a:p>
            <a:r>
              <a:rPr lang="en-GB" sz="2400" b="1" dirty="0"/>
              <a:t>The interval of time between purchase and </a:t>
            </a:r>
            <a:r>
              <a:rPr lang="en-GB" sz="2400" b="1" dirty="0" smtClean="0"/>
              <a:t>sale</a:t>
            </a:r>
          </a:p>
          <a:p>
            <a:r>
              <a:rPr lang="en-GB" sz="2400" dirty="0" smtClean="0"/>
              <a:t>A man </a:t>
            </a:r>
            <a:r>
              <a:rPr lang="en-GB" sz="2400" dirty="0"/>
              <a:t>who buys land and holds it for many years before selling it may be in stronger position to argue that he is realising an investment than if he sells very soon after he has bought it. This kind of evidence, however, cannot be regarded conclusively either way, and the reason for sale could rebut the presumption that a quick sale is more consistent with a business </a:t>
            </a:r>
            <a:r>
              <a:rPr lang="en-GB" sz="2400" dirty="0" smtClean="0"/>
              <a:t>activity</a:t>
            </a:r>
          </a:p>
          <a:p>
            <a:r>
              <a:rPr lang="en-GB" sz="2400" b="1" dirty="0" smtClean="0"/>
              <a:t>READ  Wisdom </a:t>
            </a:r>
            <a:r>
              <a:rPr lang="en-GB" sz="2400" b="1" dirty="0"/>
              <a:t>v Chamberlain [1969] 1 All ER </a:t>
            </a:r>
            <a:r>
              <a:rPr lang="en-GB" sz="2400" b="1" dirty="0" smtClean="0"/>
              <a:t>332</a:t>
            </a:r>
            <a:endParaRPr lang="en-GB" sz="2400" b="1" dirty="0"/>
          </a:p>
        </p:txBody>
      </p:sp>
    </p:spTree>
    <p:extLst>
      <p:ext uri="{BB962C8B-B14F-4D97-AF65-F5344CB8AC3E}">
        <p14:creationId xmlns:p14="http://schemas.microsoft.com/office/powerpoint/2010/main" val="339304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233749"/>
            <a:ext cx="8825659" cy="4297680"/>
          </a:xfrm>
        </p:spPr>
        <p:txBody>
          <a:bodyPr>
            <a:normAutofit fontScale="92500" lnSpcReduction="20000"/>
          </a:bodyPr>
          <a:lstStyle/>
          <a:p>
            <a:r>
              <a:rPr lang="en-GB" sz="2400" b="1" dirty="0"/>
              <a:t>The existence of a sales </a:t>
            </a:r>
            <a:r>
              <a:rPr lang="en-GB" sz="2400" b="1" dirty="0" smtClean="0"/>
              <a:t>organisation</a:t>
            </a:r>
          </a:p>
          <a:p>
            <a:r>
              <a:rPr lang="en-GB" sz="2400" dirty="0"/>
              <a:t>Any form of organised activity designed to promote a sale is evidence in favour of deciding that a trade is carried on, e.g. a sale by advertisement or the use of a selling agency or sales </a:t>
            </a:r>
            <a:r>
              <a:rPr lang="en-GB" sz="2400" dirty="0" smtClean="0"/>
              <a:t>staff</a:t>
            </a:r>
          </a:p>
          <a:p>
            <a:r>
              <a:rPr lang="en-GB" sz="2400" dirty="0"/>
              <a:t>Cape Brandy Syndicate v CIR,13 a syndicate of chartered accountants distilled brandy. They distilled more than they could actually drink themselves and sold the surplus. HMRC sought to tax them as trading income. They argued that they were simply selling what they could not physically drink themselves. However, as they had set up a special phone line and information desk and published brochures and adverts advertising their brandy, HMRC successfully argued that they had commenced a trade.</a:t>
            </a:r>
            <a:endParaRPr lang="en-GB" sz="2400" b="1" dirty="0"/>
          </a:p>
        </p:txBody>
      </p:sp>
    </p:spTree>
    <p:extLst>
      <p:ext uri="{BB962C8B-B14F-4D97-AF65-F5344CB8AC3E}">
        <p14:creationId xmlns:p14="http://schemas.microsoft.com/office/powerpoint/2010/main" val="16934596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603500"/>
            <a:ext cx="8825659" cy="3914866"/>
          </a:xfrm>
        </p:spPr>
        <p:txBody>
          <a:bodyPr/>
          <a:lstStyle/>
          <a:p>
            <a:r>
              <a:rPr lang="en-GB" sz="2400" b="1" dirty="0"/>
              <a:t>The frequency of </a:t>
            </a:r>
            <a:r>
              <a:rPr lang="en-GB" sz="2400" b="1" dirty="0" smtClean="0"/>
              <a:t>transactions</a:t>
            </a:r>
            <a:endParaRPr lang="en-GB" sz="2400" b="1" dirty="0"/>
          </a:p>
          <a:p>
            <a:r>
              <a:rPr lang="en-GB" dirty="0"/>
              <a:t>If any particular transaction is found to be one of a series, and there is evidence of methodical activity then the transaction tends to fall into the general pattern which in a whole constitutes a trade</a:t>
            </a:r>
            <a:r>
              <a:rPr lang="en-GB" dirty="0" smtClean="0"/>
              <a:t>.</a:t>
            </a:r>
          </a:p>
          <a:p>
            <a:r>
              <a:rPr lang="en-GB" b="1" dirty="0"/>
              <a:t>In Pickford v </a:t>
            </a:r>
            <a:r>
              <a:rPr lang="en-GB" b="1" dirty="0" smtClean="0"/>
              <a:t>Quirke </a:t>
            </a:r>
            <a:r>
              <a:rPr lang="en-GB" dirty="0"/>
              <a:t>for example, the court held that although a single purchase and sale by a syndicate of four cotton mills did not amount to trading, the series viewed as a whole did. On the other hand, a line is to be drawn between a number of desultory (unstable) haphazard transactions perhaps spread over years, which it may be argued, do not constitute a series at all and transaction related to each other occurring at not too great intervals of one time, and presenting appearances of habitual and continuous activity</a:t>
            </a:r>
          </a:p>
        </p:txBody>
      </p:sp>
    </p:spTree>
    <p:extLst>
      <p:ext uri="{BB962C8B-B14F-4D97-AF65-F5344CB8AC3E}">
        <p14:creationId xmlns:p14="http://schemas.microsoft.com/office/powerpoint/2010/main" val="28497501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Objectives </a:t>
            </a:r>
            <a:endParaRPr lang="en-GB" b="1" dirty="0"/>
          </a:p>
        </p:txBody>
      </p:sp>
      <p:sp>
        <p:nvSpPr>
          <p:cNvPr id="3" name="Content Placeholder 2"/>
          <p:cNvSpPr>
            <a:spLocks noGrp="1"/>
          </p:cNvSpPr>
          <p:nvPr>
            <p:ph idx="1"/>
          </p:nvPr>
        </p:nvSpPr>
        <p:spPr>
          <a:xfrm>
            <a:off x="1154954" y="2364377"/>
            <a:ext cx="8825659" cy="4023360"/>
          </a:xfrm>
        </p:spPr>
        <p:txBody>
          <a:bodyPr>
            <a:normAutofit fontScale="92500" lnSpcReduction="10000"/>
          </a:bodyPr>
          <a:lstStyle/>
          <a:p>
            <a:r>
              <a:rPr lang="en-GB" sz="2800" b="1" dirty="0" smtClean="0"/>
              <a:t>To explain the scope of liability</a:t>
            </a:r>
          </a:p>
          <a:p>
            <a:r>
              <a:rPr lang="en-GB" sz="2800" b="1" dirty="0"/>
              <a:t>T</a:t>
            </a:r>
            <a:r>
              <a:rPr lang="en-GB" sz="2800" b="1" dirty="0" smtClean="0"/>
              <a:t>o discuss meaning of business</a:t>
            </a:r>
          </a:p>
          <a:p>
            <a:r>
              <a:rPr lang="en-GB" sz="2800" b="1" dirty="0" smtClean="0"/>
              <a:t>To explain if there is a business being carried on </a:t>
            </a:r>
          </a:p>
          <a:p>
            <a:r>
              <a:rPr lang="en-GB" sz="2800" b="1" dirty="0" smtClean="0"/>
              <a:t>To explain gains and profits</a:t>
            </a:r>
          </a:p>
          <a:p>
            <a:r>
              <a:rPr lang="en-GB" sz="2800" b="1" dirty="0" smtClean="0"/>
              <a:t>To </a:t>
            </a:r>
            <a:r>
              <a:rPr lang="en-GB" sz="2800" b="1" dirty="0"/>
              <a:t>discuss </a:t>
            </a:r>
            <a:r>
              <a:rPr lang="en-GB" sz="2800" b="1" dirty="0" smtClean="0"/>
              <a:t>allowable deduction</a:t>
            </a:r>
          </a:p>
          <a:p>
            <a:r>
              <a:rPr lang="en-GB" sz="2800" b="1" dirty="0" smtClean="0"/>
              <a:t>To discuss non permitted deductions </a:t>
            </a:r>
          </a:p>
          <a:p>
            <a:r>
              <a:rPr lang="en-GB" sz="2800" b="1" dirty="0" smtClean="0"/>
              <a:t>To explain turnover tax </a:t>
            </a:r>
          </a:p>
          <a:p>
            <a:r>
              <a:rPr lang="en-GB" sz="2800" b="1" dirty="0" smtClean="0"/>
              <a:t>To rate of tax and turnovers</a:t>
            </a:r>
          </a:p>
          <a:p>
            <a:endParaRPr lang="en-GB" sz="2800" b="1" dirty="0"/>
          </a:p>
        </p:txBody>
      </p:sp>
    </p:spTree>
    <p:extLst>
      <p:ext uri="{BB962C8B-B14F-4D97-AF65-F5344CB8AC3E}">
        <p14:creationId xmlns:p14="http://schemas.microsoft.com/office/powerpoint/2010/main" val="397113256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233749"/>
            <a:ext cx="8825659" cy="4349931"/>
          </a:xfrm>
        </p:spPr>
        <p:txBody>
          <a:bodyPr>
            <a:normAutofit lnSpcReduction="10000"/>
          </a:bodyPr>
          <a:lstStyle/>
          <a:p>
            <a:r>
              <a:rPr lang="en-GB" sz="2000" b="1" dirty="0"/>
              <a:t>Existence of a trading interest in the same </a:t>
            </a:r>
            <a:r>
              <a:rPr lang="en-GB" sz="2000" b="1" dirty="0" smtClean="0"/>
              <a:t>field</a:t>
            </a:r>
          </a:p>
          <a:p>
            <a:r>
              <a:rPr lang="en-GB" sz="2000" dirty="0"/>
              <a:t>If the man has an admitted trade or connection between the transaction in question and that trade, it may indicate that it was entered into as a matter of trade. Such finding may affect the </a:t>
            </a:r>
            <a:r>
              <a:rPr lang="en-GB" sz="2000" dirty="0" smtClean="0"/>
              <a:t>decision</a:t>
            </a:r>
          </a:p>
          <a:p>
            <a:r>
              <a:rPr lang="en-GB" sz="2000" dirty="0"/>
              <a:t>In </a:t>
            </a:r>
            <a:r>
              <a:rPr lang="en-GB" sz="2000" b="1" dirty="0"/>
              <a:t>Harvey v </a:t>
            </a:r>
            <a:r>
              <a:rPr lang="en-GB" sz="2000" b="1" dirty="0" err="1" smtClean="0"/>
              <a:t>Caulcott</a:t>
            </a:r>
            <a:r>
              <a:rPr lang="en-GB" sz="2000" b="1" dirty="0" smtClean="0"/>
              <a:t> </a:t>
            </a:r>
            <a:r>
              <a:rPr lang="en-GB" sz="2000" dirty="0"/>
              <a:t>a builder claimed that certain properties that he had built and then sold many years later were investments and not part of his trading stock. On the facts of his case he succeeded but the court commented at page 165: ‘Such a case as the present is always coloured by the fact that the man is a builder. That no doubt puts a peculiar onus on him, to show that the profit from the sale of some property is profit from an investment, or profit from something which is not trading stock. That onus is not incapable of discharge</a:t>
            </a:r>
            <a:endParaRPr lang="en-GB" sz="2000" b="1" dirty="0"/>
          </a:p>
        </p:txBody>
      </p:sp>
    </p:spTree>
    <p:extLst>
      <p:ext uri="{BB962C8B-B14F-4D97-AF65-F5344CB8AC3E}">
        <p14:creationId xmlns:p14="http://schemas.microsoft.com/office/powerpoint/2010/main" val="6116137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p:txBody>
          <a:bodyPr/>
          <a:lstStyle/>
          <a:p>
            <a:r>
              <a:rPr lang="en-GB" dirty="0"/>
              <a:t>I</a:t>
            </a:r>
            <a:r>
              <a:rPr lang="en-GB" dirty="0" smtClean="0"/>
              <a:t>n </a:t>
            </a:r>
            <a:r>
              <a:rPr lang="en-GB" b="1" dirty="0" err="1"/>
              <a:t>Marson</a:t>
            </a:r>
            <a:r>
              <a:rPr lang="en-GB" b="1" dirty="0"/>
              <a:t> v Morton and </a:t>
            </a:r>
            <a:r>
              <a:rPr lang="en-GB" b="1" dirty="0" smtClean="0"/>
              <a:t>Others</a:t>
            </a:r>
            <a:r>
              <a:rPr lang="en-GB" dirty="0" smtClean="0"/>
              <a:t> </a:t>
            </a:r>
            <a:r>
              <a:rPr lang="en-GB" dirty="0"/>
              <a:t>the court posed the question, at page 391G: ‘Is the transaction in question in some way related to the trade which the taxpayer otherwise carries on? For example, a one-off purchase of silver cutlery by a general dealer is much more likely to be a trade transaction than such a purchase by a retired </a:t>
            </a:r>
            <a:endParaRPr lang="en-GB" dirty="0" smtClean="0"/>
          </a:p>
          <a:p>
            <a:r>
              <a:rPr lang="en-GB" b="1" dirty="0" smtClean="0"/>
              <a:t>Financing </a:t>
            </a:r>
            <a:r>
              <a:rPr lang="en-GB" b="1" dirty="0"/>
              <a:t>A</a:t>
            </a:r>
            <a:r>
              <a:rPr lang="en-GB" b="1" dirty="0" smtClean="0"/>
              <a:t>rrangements</a:t>
            </a:r>
          </a:p>
          <a:p>
            <a:r>
              <a:rPr lang="en-GB" dirty="0"/>
              <a:t>If the purchaser especially borrows money in such circumstances it would be clear from the first that he would have to sell to repay the loan. He may undertake the purchase in the expectation that he will pay for it out of the proceeds of a trade which he is already carrying </a:t>
            </a:r>
            <a:r>
              <a:rPr lang="en-GB" dirty="0" smtClean="0"/>
              <a:t>on</a:t>
            </a:r>
            <a:endParaRPr lang="en-GB" b="1" dirty="0"/>
          </a:p>
        </p:txBody>
      </p:sp>
    </p:spTree>
    <p:extLst>
      <p:ext uri="{BB962C8B-B14F-4D97-AF65-F5344CB8AC3E}">
        <p14:creationId xmlns:p14="http://schemas.microsoft.com/office/powerpoint/2010/main" val="249945740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286000"/>
            <a:ext cx="8825659" cy="3733800"/>
          </a:xfrm>
        </p:spPr>
        <p:txBody>
          <a:bodyPr/>
          <a:lstStyle/>
          <a:p>
            <a:r>
              <a:rPr lang="en-GB" dirty="0" smtClean="0"/>
              <a:t>these </a:t>
            </a:r>
            <a:r>
              <a:rPr lang="en-GB" dirty="0"/>
              <a:t>situations would on the whole favour the conclusion that he was trading. On the other hand, the evidence may be that the money for purchase is merely changing investments. See Wisdom v Chamberlain [1969] 1 All ER </a:t>
            </a:r>
            <a:r>
              <a:rPr lang="en-GB" dirty="0" smtClean="0"/>
              <a:t>332</a:t>
            </a:r>
          </a:p>
          <a:p>
            <a:r>
              <a:rPr lang="en-GB" b="1" dirty="0" smtClean="0"/>
              <a:t>The </a:t>
            </a:r>
            <a:r>
              <a:rPr lang="en-GB" b="1" dirty="0"/>
              <a:t>destination of the </a:t>
            </a:r>
            <a:r>
              <a:rPr lang="en-GB" b="1" dirty="0" smtClean="0"/>
              <a:t>proceeds</a:t>
            </a:r>
          </a:p>
          <a:p>
            <a:r>
              <a:rPr lang="en-GB" dirty="0" smtClean="0"/>
              <a:t> </a:t>
            </a:r>
            <a:r>
              <a:rPr lang="en-GB" dirty="0"/>
              <a:t>If the proceeds of the sale of the asset are retained for the use in a similar transaction when the opportunity arises, this may indicate that the sale transaction was entered into as a matter of trade as opposed to when the proceeds of the sale are invested or used for a different purpose.</a:t>
            </a:r>
          </a:p>
        </p:txBody>
      </p:sp>
    </p:spTree>
    <p:extLst>
      <p:ext uri="{BB962C8B-B14F-4D97-AF65-F5344CB8AC3E}">
        <p14:creationId xmlns:p14="http://schemas.microsoft.com/office/powerpoint/2010/main" val="25647956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p>
        </p:txBody>
      </p:sp>
      <p:sp>
        <p:nvSpPr>
          <p:cNvPr id="3" name="Content Placeholder 2"/>
          <p:cNvSpPr>
            <a:spLocks noGrp="1"/>
          </p:cNvSpPr>
          <p:nvPr>
            <p:ph idx="1"/>
          </p:nvPr>
        </p:nvSpPr>
        <p:spPr>
          <a:xfrm>
            <a:off x="1154954" y="2603499"/>
            <a:ext cx="8825659" cy="4032431"/>
          </a:xfrm>
        </p:spPr>
        <p:txBody>
          <a:bodyPr/>
          <a:lstStyle/>
          <a:p>
            <a:r>
              <a:rPr lang="en-GB" dirty="0"/>
              <a:t>statutory provisions regarding the scope of tax liability in relation income from a business may be stated as </a:t>
            </a:r>
            <a:r>
              <a:rPr lang="en-GB" dirty="0" smtClean="0"/>
              <a:t>follows;</a:t>
            </a:r>
          </a:p>
          <a:p>
            <a:r>
              <a:rPr lang="en-GB" dirty="0"/>
              <a:t>(a) a ‘business’ is the subject matter of </a:t>
            </a:r>
            <a:r>
              <a:rPr lang="en-GB" dirty="0" smtClean="0"/>
              <a:t>assessment</a:t>
            </a:r>
            <a:endParaRPr lang="en-GB" dirty="0"/>
          </a:p>
          <a:p>
            <a:r>
              <a:rPr lang="en-GB" dirty="0"/>
              <a:t>(</a:t>
            </a:r>
            <a:r>
              <a:rPr lang="en-GB" dirty="0" smtClean="0"/>
              <a:t>b) </a:t>
            </a:r>
            <a:r>
              <a:rPr lang="en-GB" dirty="0"/>
              <a:t>only profits or gains of the business can be </a:t>
            </a:r>
            <a:r>
              <a:rPr lang="en-GB" dirty="0" smtClean="0"/>
              <a:t>taxed</a:t>
            </a:r>
          </a:p>
          <a:p>
            <a:r>
              <a:rPr lang="en-GB" b="1" dirty="0" smtClean="0"/>
              <a:t>gains </a:t>
            </a:r>
            <a:r>
              <a:rPr lang="en-GB" b="1" dirty="0"/>
              <a:t>or </a:t>
            </a:r>
            <a:r>
              <a:rPr lang="en-GB" b="1" dirty="0" smtClean="0"/>
              <a:t>profits </a:t>
            </a:r>
            <a:r>
              <a:rPr lang="en-GB" dirty="0"/>
              <a:t>is frequently encountered in the Income Tax Act </a:t>
            </a:r>
            <a:endParaRPr lang="en-GB" dirty="0" smtClean="0"/>
          </a:p>
          <a:p>
            <a:r>
              <a:rPr lang="en-GB" dirty="0" smtClean="0"/>
              <a:t>but </a:t>
            </a:r>
            <a:r>
              <a:rPr lang="en-GB" dirty="0"/>
              <a:t>it is nowhere defined. </a:t>
            </a:r>
            <a:endParaRPr lang="en-GB" dirty="0" smtClean="0"/>
          </a:p>
          <a:p>
            <a:r>
              <a:rPr lang="en-GB" dirty="0" smtClean="0"/>
              <a:t>The </a:t>
            </a:r>
            <a:r>
              <a:rPr lang="en-GB" dirty="0"/>
              <a:t>words must accordingly be construed in their ordinary dictionary meaning. In its ordinary dictionary meaning, the word profit means the surplus remaining after total costs are deducted from total revenue. Taxation on business income is therefore only effected on the surplus after certain costs of the business are deducted from the total revenue of the business. </a:t>
            </a:r>
          </a:p>
        </p:txBody>
      </p:sp>
    </p:spTree>
    <p:extLst>
      <p:ext uri="{BB962C8B-B14F-4D97-AF65-F5344CB8AC3E}">
        <p14:creationId xmlns:p14="http://schemas.microsoft.com/office/powerpoint/2010/main" val="2280990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ALLOWABLE DEDUCTIONS </a:t>
            </a:r>
          </a:p>
        </p:txBody>
      </p:sp>
      <p:sp>
        <p:nvSpPr>
          <p:cNvPr id="3" name="Content Placeholder 2"/>
          <p:cNvSpPr>
            <a:spLocks noGrp="1"/>
          </p:cNvSpPr>
          <p:nvPr>
            <p:ph idx="1"/>
          </p:nvPr>
        </p:nvSpPr>
        <p:spPr>
          <a:xfrm>
            <a:off x="1154954" y="2246811"/>
            <a:ext cx="8825659" cy="4297680"/>
          </a:xfrm>
        </p:spPr>
        <p:txBody>
          <a:bodyPr/>
          <a:lstStyle/>
          <a:p>
            <a:r>
              <a:rPr lang="en-GB" dirty="0"/>
              <a:t>computing gains or profit of a business for income tax purposes, </a:t>
            </a:r>
            <a:endParaRPr lang="en-GB" dirty="0" smtClean="0"/>
          </a:p>
          <a:p>
            <a:r>
              <a:rPr lang="en-GB" dirty="0" smtClean="0"/>
              <a:t> </a:t>
            </a:r>
            <a:r>
              <a:rPr lang="en-GB" b="1" dirty="0"/>
              <a:t>Income Tax Act </a:t>
            </a:r>
            <a:r>
              <a:rPr lang="en-GB" dirty="0" smtClean="0"/>
              <a:t> </a:t>
            </a:r>
            <a:r>
              <a:rPr lang="en-GB" dirty="0"/>
              <a:t>section </a:t>
            </a:r>
            <a:r>
              <a:rPr lang="en-GB" b="1" dirty="0"/>
              <a:t>29(1)(a</a:t>
            </a:r>
            <a:r>
              <a:rPr lang="en-GB" dirty="0"/>
              <a:t>) allows for the deduction of “losses and expenditure other than of a capital nature, wholly and exclusively incurred for the purposes of the </a:t>
            </a:r>
            <a:r>
              <a:rPr lang="en-GB" dirty="0" smtClean="0"/>
              <a:t>business</a:t>
            </a:r>
          </a:p>
          <a:p>
            <a:r>
              <a:rPr lang="en-GB" dirty="0"/>
              <a:t>Deductible expenditure – in terms of section 29 of the Income Tax Act, expenditure of a business will be deductible in arriving at the gains or profits of the business </a:t>
            </a:r>
            <a:r>
              <a:rPr lang="en-GB" dirty="0" smtClean="0"/>
              <a:t>only</a:t>
            </a:r>
          </a:p>
          <a:p>
            <a:r>
              <a:rPr lang="en-GB" dirty="0" smtClean="0"/>
              <a:t> if it </a:t>
            </a:r>
            <a:r>
              <a:rPr lang="en-GB" dirty="0"/>
              <a:t>is a revenue and not capital </a:t>
            </a:r>
            <a:r>
              <a:rPr lang="en-GB" dirty="0" smtClean="0"/>
              <a:t>expenditure</a:t>
            </a:r>
          </a:p>
          <a:p>
            <a:r>
              <a:rPr lang="en-GB" dirty="0" smtClean="0"/>
              <a:t> </a:t>
            </a:r>
            <a:r>
              <a:rPr lang="en-GB" dirty="0"/>
              <a:t>it is </a:t>
            </a:r>
            <a:r>
              <a:rPr lang="en-GB" dirty="0" smtClean="0"/>
              <a:t>incurred wholly </a:t>
            </a:r>
            <a:r>
              <a:rPr lang="en-GB" dirty="0"/>
              <a:t>and exclusively for business </a:t>
            </a:r>
            <a:r>
              <a:rPr lang="en-GB" dirty="0" smtClean="0"/>
              <a:t>purposes</a:t>
            </a:r>
          </a:p>
          <a:p>
            <a:r>
              <a:rPr lang="en-GB" dirty="0" smtClean="0"/>
              <a:t>expenses </a:t>
            </a:r>
            <a:r>
              <a:rPr lang="en-GB" dirty="0"/>
              <a:t>incurred after the profits have been earned, which are not deductible. For example, the payment of income tax is an application of profit which has been earned and is, therefore, not deductible</a:t>
            </a:r>
          </a:p>
        </p:txBody>
      </p:sp>
    </p:spTree>
    <p:extLst>
      <p:ext uri="{BB962C8B-B14F-4D97-AF65-F5344CB8AC3E}">
        <p14:creationId xmlns:p14="http://schemas.microsoft.com/office/powerpoint/2010/main" val="7739880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246811"/>
            <a:ext cx="8825659" cy="4167052"/>
          </a:xfrm>
        </p:spPr>
        <p:txBody>
          <a:bodyPr>
            <a:normAutofit fontScale="92500" lnSpcReduction="10000"/>
          </a:bodyPr>
          <a:lstStyle/>
          <a:p>
            <a:r>
              <a:rPr lang="en-GB" sz="2400" b="1" dirty="0"/>
              <a:t>Expenditure must be revenue not capital </a:t>
            </a:r>
            <a:r>
              <a:rPr lang="en-GB" sz="2400" b="1" dirty="0" smtClean="0"/>
              <a:t>expenditure</a:t>
            </a:r>
          </a:p>
          <a:p>
            <a:r>
              <a:rPr lang="en-GB" sz="2400" dirty="0"/>
              <a:t>Expenditure is only deductible if it is revenue and not capital expenditure</a:t>
            </a:r>
            <a:r>
              <a:rPr lang="en-GB" sz="2400" b="1" dirty="0" smtClean="0"/>
              <a:t> </a:t>
            </a:r>
          </a:p>
          <a:p>
            <a:r>
              <a:rPr lang="en-GB" sz="2400" dirty="0"/>
              <a:t>Capital expenditure is not defined in the statute and there is no single test to be applied in distinguishing capital from revenue </a:t>
            </a:r>
            <a:r>
              <a:rPr lang="en-GB" sz="2400" dirty="0" smtClean="0"/>
              <a:t>expenditure</a:t>
            </a:r>
          </a:p>
          <a:p>
            <a:r>
              <a:rPr lang="en-GB" sz="2400" dirty="0"/>
              <a:t>There are various tests for whether expenditure is of a capital nature, and the determination must depend upon the facts of the particular </a:t>
            </a:r>
            <a:r>
              <a:rPr lang="en-GB" sz="2400" dirty="0" smtClean="0"/>
              <a:t>case</a:t>
            </a:r>
          </a:p>
          <a:p>
            <a:r>
              <a:rPr lang="en-GB" sz="2400" dirty="0"/>
              <a:t>Lord Denning in </a:t>
            </a:r>
            <a:r>
              <a:rPr lang="en-GB" sz="2400" b="1" dirty="0"/>
              <a:t>Heather v P E Consulting Group </a:t>
            </a:r>
            <a:r>
              <a:rPr lang="en-GB" sz="2400" b="1" dirty="0" smtClean="0"/>
              <a:t>Ltd </a:t>
            </a:r>
            <a:r>
              <a:rPr lang="en-GB" sz="2400" dirty="0"/>
              <a:t>made the following still very pertinent observations at page </a:t>
            </a:r>
            <a:r>
              <a:rPr lang="en-GB" sz="2400" dirty="0" smtClean="0"/>
              <a:t>321A</a:t>
            </a:r>
            <a:endParaRPr lang="en-GB" sz="2400" b="1" dirty="0" smtClean="0"/>
          </a:p>
          <a:p>
            <a:endParaRPr lang="en-GB" sz="2400" b="1" dirty="0"/>
          </a:p>
        </p:txBody>
      </p:sp>
    </p:spTree>
    <p:extLst>
      <p:ext uri="{BB962C8B-B14F-4D97-AF65-F5344CB8AC3E}">
        <p14:creationId xmlns:p14="http://schemas.microsoft.com/office/powerpoint/2010/main" val="28215780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GAINS AND PROFITS </a:t>
            </a:r>
            <a:endParaRPr lang="en-GB" dirty="0"/>
          </a:p>
        </p:txBody>
      </p:sp>
      <p:sp>
        <p:nvSpPr>
          <p:cNvPr id="3" name="Content Placeholder 2"/>
          <p:cNvSpPr>
            <a:spLocks noGrp="1"/>
          </p:cNvSpPr>
          <p:nvPr>
            <p:ph idx="1"/>
          </p:nvPr>
        </p:nvSpPr>
        <p:spPr>
          <a:xfrm>
            <a:off x="1154954" y="2285999"/>
            <a:ext cx="8825659" cy="4167051"/>
          </a:xfrm>
        </p:spPr>
        <p:txBody>
          <a:bodyPr>
            <a:normAutofit fontScale="92500" lnSpcReduction="20000"/>
          </a:bodyPr>
          <a:lstStyle/>
          <a:p>
            <a:r>
              <a:rPr lang="en-GB" dirty="0"/>
              <a:t>The question - revenue expenditure or capital expenditure - is a question which is being repeatedly asked by men of business, by accountants and by lawyers. In many cases the answer is easy: but in others it is difficult. The difficulty arises because of the nature of the question. It assumes that all expenditure can be put correctly into one category or the other: but this is simply not possible. Some cases lie on the border between the two: and this border is not a line clearly marked out; it is a blurred and undefined area in which anyone can get lost. Different minds may come to different conclusions with equal propriety. It is like the border between day and night, or between red and orange. Everyone can tell the difference except in marginal cases; and then everyone in doubt. Each can come down either way. When these marginal cases arise, then the practitioners - be they accountants or lawyers - must of necessity put them in one category or another. And then, by custom or by law, by practice or by precept, the border is staked out with more certainty. In this area at least, where no decision can be said to be right or wrong, the only safe rule is to go by precedent. So the thing to do is to search through the cases and see whether the instant problem has come up before. If so, go by it. If not, go by the nearest you can find</a:t>
            </a:r>
          </a:p>
        </p:txBody>
      </p:sp>
    </p:spTree>
    <p:extLst>
      <p:ext uri="{BB962C8B-B14F-4D97-AF65-F5344CB8AC3E}">
        <p14:creationId xmlns:p14="http://schemas.microsoft.com/office/powerpoint/2010/main" val="390949963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259873"/>
            <a:ext cx="8825659" cy="4376057"/>
          </a:xfrm>
        </p:spPr>
        <p:txBody>
          <a:bodyPr/>
          <a:lstStyle/>
          <a:p>
            <a:r>
              <a:rPr lang="en-GB" dirty="0"/>
              <a:t>B.P. Australia Ltd. v. Commissioner of Taxation of the Commonwealth of </a:t>
            </a:r>
            <a:r>
              <a:rPr lang="en-GB" dirty="0" smtClean="0"/>
              <a:t>Australia</a:t>
            </a:r>
          </a:p>
          <a:p>
            <a:r>
              <a:rPr lang="en-GB" dirty="0" smtClean="0"/>
              <a:t>Lord </a:t>
            </a:r>
            <a:r>
              <a:rPr lang="en-GB" dirty="0"/>
              <a:t>Pearce in referring to the matter of determining whether expenditure was of a capital or an income nature said: “The solution to the problem is not to be found by any rigid test or description. It has to be derived from many aspects of the whole set of circumstances some of which may point in one direction, some in the other. One consideration may point so clearly that it dominates other and vaguer indications in the contrary direction. It is a common sense appreciation of all the guiding features which must provide the ultimate </a:t>
            </a:r>
            <a:r>
              <a:rPr lang="en-GB" dirty="0" smtClean="0"/>
              <a:t>answer</a:t>
            </a:r>
            <a:endParaRPr lang="en-GB" dirty="0"/>
          </a:p>
          <a:p>
            <a:endParaRPr lang="en-GB" dirty="0"/>
          </a:p>
        </p:txBody>
      </p:sp>
    </p:spTree>
    <p:extLst>
      <p:ext uri="{BB962C8B-B14F-4D97-AF65-F5344CB8AC3E}">
        <p14:creationId xmlns:p14="http://schemas.microsoft.com/office/powerpoint/2010/main" val="290871147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272937"/>
            <a:ext cx="8825659" cy="4167052"/>
          </a:xfrm>
        </p:spPr>
        <p:txBody>
          <a:bodyPr>
            <a:normAutofit fontScale="92500" lnSpcReduction="10000"/>
          </a:bodyPr>
          <a:lstStyle/>
          <a:p>
            <a:r>
              <a:rPr lang="en-GB" b="1" dirty="0"/>
              <a:t>Vodafone Cellular Limited and others v Shaw (Inspector of </a:t>
            </a:r>
            <a:r>
              <a:rPr lang="en-GB" b="1" dirty="0" smtClean="0"/>
              <a:t>Taxes</a:t>
            </a:r>
          </a:p>
          <a:p>
            <a:r>
              <a:rPr lang="en-GB" dirty="0" smtClean="0"/>
              <a:t>the </a:t>
            </a:r>
            <a:r>
              <a:rPr lang="en-GB" dirty="0"/>
              <a:t>Court of Appeal, citing a number of leading cases on the issue of capital / revenue expenditure, stated that the distinction is a question of law and that a number of factors may be taken into account in making the distinction, with some factors being particularly relevant when the question arises on an acquisition and others being of particular relevance when the question arises on a disposal, as was with the case at hand. The Court found that among the factors to be considered include: (a) (b) the nature of the payment, i.e., whether the payment is a lump sum or not; and the nature of the advantage obtained by the payment. </a:t>
            </a:r>
            <a:endParaRPr lang="en-GB" dirty="0" smtClean="0"/>
          </a:p>
          <a:p>
            <a:r>
              <a:rPr lang="en-GB" dirty="0"/>
              <a:t>In Vodafone Cellular Limited the Court was of the view that where a lump sum payment is made for the purpose of commuting or extinguishing a contractual obligation to make recurring revenue payments then the payment is prima facie a revenue payment. If, however, the lump sum payment is made to secure the modification or disposal of an identifiable capital asset then the payment is a capital payment. Millett LJ stated as follows at p. 433: </a:t>
            </a:r>
          </a:p>
        </p:txBody>
      </p:sp>
    </p:spTree>
    <p:extLst>
      <p:ext uri="{BB962C8B-B14F-4D97-AF65-F5344CB8AC3E}">
        <p14:creationId xmlns:p14="http://schemas.microsoft.com/office/powerpoint/2010/main" val="321713922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p:txBody>
          <a:bodyPr/>
          <a:lstStyle/>
          <a:p>
            <a:r>
              <a:rPr lang="en-GB" dirty="0"/>
              <a:t>“But the principle that a payment made in order to commute or discharge a liability to make recurring revenue payments is itself a revenue payment is subject to an important qualification. If the liability to make recurring revenue payments is reduced or brought to an end by the modification or disposal of an identifiable capital asset, then any payment made for the modification or disposal is itself a capital payment.” </a:t>
            </a:r>
          </a:p>
        </p:txBody>
      </p:sp>
    </p:spTree>
    <p:extLst>
      <p:ext uri="{BB962C8B-B14F-4D97-AF65-F5344CB8AC3E}">
        <p14:creationId xmlns:p14="http://schemas.microsoft.com/office/powerpoint/2010/main" val="2515549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SCOPE OF LIABILITY</a:t>
            </a:r>
          </a:p>
        </p:txBody>
      </p:sp>
      <p:sp>
        <p:nvSpPr>
          <p:cNvPr id="3" name="Content Placeholder 2"/>
          <p:cNvSpPr>
            <a:spLocks noGrp="1"/>
          </p:cNvSpPr>
          <p:nvPr>
            <p:ph idx="1"/>
          </p:nvPr>
        </p:nvSpPr>
        <p:spPr>
          <a:xfrm>
            <a:off x="1154954" y="2377440"/>
            <a:ext cx="8825659" cy="3866606"/>
          </a:xfrm>
        </p:spPr>
        <p:txBody>
          <a:bodyPr>
            <a:normAutofit/>
          </a:bodyPr>
          <a:lstStyle/>
          <a:p>
            <a:pPr algn="just"/>
            <a:r>
              <a:rPr lang="en-GB" sz="2400" dirty="0"/>
              <a:t>Section 17 of the Income Tax Act </a:t>
            </a:r>
            <a:endParaRPr lang="en-GB" sz="2400" dirty="0" smtClean="0"/>
          </a:p>
          <a:p>
            <a:pPr algn="just"/>
            <a:r>
              <a:rPr lang="en-GB" sz="2400" dirty="0" smtClean="0"/>
              <a:t>Classifies </a:t>
            </a:r>
            <a:r>
              <a:rPr lang="en-GB" sz="2400" dirty="0"/>
              <a:t>income to include gains or profits from any business, emoluments, dividends, interest, </a:t>
            </a:r>
            <a:r>
              <a:rPr lang="en-GB" sz="2400" dirty="0" smtClean="0"/>
              <a:t>royalties  </a:t>
            </a:r>
          </a:p>
          <a:p>
            <a:pPr algn="just"/>
            <a:r>
              <a:rPr lang="en-GB" sz="2400" dirty="0"/>
              <a:t>The charge of tax on income under section 14(1) </a:t>
            </a:r>
            <a:r>
              <a:rPr lang="en-GB" sz="2400" dirty="0" smtClean="0"/>
              <a:t>extends </a:t>
            </a:r>
            <a:r>
              <a:rPr lang="en-GB" sz="2400" dirty="0"/>
              <a:t>to imposing a tax on income from a </a:t>
            </a:r>
            <a:r>
              <a:rPr lang="en-GB" sz="2400" dirty="0" smtClean="0"/>
              <a:t>business</a:t>
            </a:r>
          </a:p>
          <a:p>
            <a:pPr algn="just"/>
            <a:r>
              <a:rPr lang="en-GB" sz="2400" dirty="0" smtClean="0"/>
              <a:t>What </a:t>
            </a:r>
            <a:r>
              <a:rPr lang="en-GB" sz="2400" dirty="0"/>
              <a:t>constitutes a “business” and “gains and profits” for purposes of the Income Tax Act. </a:t>
            </a:r>
          </a:p>
        </p:txBody>
      </p:sp>
    </p:spTree>
    <p:extLst>
      <p:ext uri="{BB962C8B-B14F-4D97-AF65-F5344CB8AC3E}">
        <p14:creationId xmlns:p14="http://schemas.microsoft.com/office/powerpoint/2010/main" val="24883935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p:txBody>
          <a:bodyPr/>
          <a:lstStyle/>
          <a:p>
            <a:r>
              <a:rPr lang="en-GB" dirty="0"/>
              <a:t>The tests that have been applied by the courts in classifying expenditure as revenue or capital include the following: </a:t>
            </a:r>
            <a:endParaRPr lang="en-GB" dirty="0" smtClean="0"/>
          </a:p>
          <a:p>
            <a:r>
              <a:rPr lang="en-GB" dirty="0" smtClean="0"/>
              <a:t>A. the </a:t>
            </a:r>
            <a:r>
              <a:rPr lang="en-GB" dirty="0"/>
              <a:t>object of the </a:t>
            </a:r>
            <a:r>
              <a:rPr lang="en-GB" dirty="0" smtClean="0"/>
              <a:t>expenditure</a:t>
            </a:r>
          </a:p>
          <a:p>
            <a:r>
              <a:rPr lang="en-GB" dirty="0" smtClean="0"/>
              <a:t>B. whether </a:t>
            </a:r>
            <a:r>
              <a:rPr lang="en-GB" dirty="0"/>
              <a:t>the expenditure was made from fixed or circulating </a:t>
            </a:r>
            <a:r>
              <a:rPr lang="en-GB" dirty="0" smtClean="0"/>
              <a:t>capital</a:t>
            </a:r>
            <a:endParaRPr lang="en-GB" dirty="0"/>
          </a:p>
          <a:p>
            <a:r>
              <a:rPr lang="en-GB" dirty="0" smtClean="0"/>
              <a:t>C. whether </a:t>
            </a:r>
            <a:r>
              <a:rPr lang="en-GB" dirty="0"/>
              <a:t>the expenditure is recurring or </a:t>
            </a:r>
            <a:r>
              <a:rPr lang="en-GB" dirty="0" smtClean="0"/>
              <a:t>once-off</a:t>
            </a:r>
          </a:p>
          <a:p>
            <a:r>
              <a:rPr lang="en-GB" dirty="0" smtClean="0"/>
              <a:t> d. whether </a:t>
            </a:r>
            <a:r>
              <a:rPr lang="en-GB" dirty="0"/>
              <a:t>the expenditure produces, improves or disposes of an </a:t>
            </a:r>
            <a:r>
              <a:rPr lang="en-GB" dirty="0" smtClean="0"/>
              <a:t>asset</a:t>
            </a:r>
          </a:p>
          <a:p>
            <a:r>
              <a:rPr lang="en-GB" dirty="0" smtClean="0"/>
              <a:t>E. how </a:t>
            </a:r>
            <a:r>
              <a:rPr lang="en-GB" dirty="0"/>
              <a:t>the expenditure would be treated on ordinary principles of commercial accounting.</a:t>
            </a:r>
          </a:p>
        </p:txBody>
      </p:sp>
    </p:spTree>
    <p:extLst>
      <p:ext uri="{BB962C8B-B14F-4D97-AF65-F5344CB8AC3E}">
        <p14:creationId xmlns:p14="http://schemas.microsoft.com/office/powerpoint/2010/main" val="19170714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286000"/>
            <a:ext cx="8825659" cy="4114800"/>
          </a:xfrm>
        </p:spPr>
        <p:txBody>
          <a:bodyPr>
            <a:normAutofit fontScale="55000" lnSpcReduction="20000"/>
          </a:bodyPr>
          <a:lstStyle/>
          <a:p>
            <a:r>
              <a:rPr lang="en-GB" sz="2800" b="1" dirty="0"/>
              <a:t>The object of the </a:t>
            </a:r>
            <a:r>
              <a:rPr lang="en-GB" sz="2800" b="1" dirty="0" smtClean="0"/>
              <a:t>expenditure</a:t>
            </a:r>
          </a:p>
          <a:p>
            <a:r>
              <a:rPr lang="en-GB" sz="2800" b="1" dirty="0" smtClean="0"/>
              <a:t> T</a:t>
            </a:r>
            <a:r>
              <a:rPr lang="en-GB" sz="2800" dirty="0" smtClean="0"/>
              <a:t>his </a:t>
            </a:r>
            <a:r>
              <a:rPr lang="en-GB" sz="2800" dirty="0"/>
              <a:t>test, set out in the case of Atherton v British Insulation </a:t>
            </a:r>
            <a:r>
              <a:rPr lang="en-GB" sz="2800" dirty="0" err="1"/>
              <a:t>Helsby</a:t>
            </a:r>
            <a:r>
              <a:rPr lang="en-GB" sz="2800" dirty="0"/>
              <a:t> Cables Limited,23 arguably looks to the purpose or motive of expenditure (‘...with a view to...') - expenditure is of a capital nature if it is made for the purpose of bringing into existence an asset for the enduring advantage of the business. In Atherton, Viscount Cave said at p. 192: </a:t>
            </a:r>
            <a:endParaRPr lang="en-GB" sz="2800" dirty="0" smtClean="0"/>
          </a:p>
          <a:p>
            <a:r>
              <a:rPr lang="en-GB" sz="2800" dirty="0" smtClean="0"/>
              <a:t>“</a:t>
            </a:r>
            <a:r>
              <a:rPr lang="en-GB" sz="2800" dirty="0"/>
              <a:t>Where an expenditure is made with a view to bringing into existence an advantage for the enduring benefit of a trade, I think there is very good reason (in the absence of special circumstances leading to opposite conclusion) for treating such an expenditure as properly attributable not to revenue but to capital” </a:t>
            </a:r>
            <a:endParaRPr lang="en-GB" sz="2800" dirty="0" smtClean="0"/>
          </a:p>
          <a:p>
            <a:r>
              <a:rPr lang="en-GB" sz="2800" dirty="0"/>
              <a:t>modern authorities, however, reject that approach. Instead, they argue that you should seek to identify on what the expenditure was incurred or what was obtained for </a:t>
            </a:r>
            <a:r>
              <a:rPr lang="en-GB" sz="2800" dirty="0" smtClean="0"/>
              <a:t>it</a:t>
            </a:r>
          </a:p>
          <a:p>
            <a:r>
              <a:rPr lang="en-GB" sz="2800" dirty="0" smtClean="0"/>
              <a:t> in </a:t>
            </a:r>
            <a:r>
              <a:rPr lang="en-GB" sz="2800" b="1" dirty="0"/>
              <a:t>Tucker v Granada Motorway Services </a:t>
            </a:r>
            <a:r>
              <a:rPr lang="en-GB" sz="2800" b="1" dirty="0" smtClean="0"/>
              <a:t>Ltd 24 </a:t>
            </a:r>
            <a:r>
              <a:rPr lang="en-GB" sz="2800" dirty="0"/>
              <a:t>expenditure for the purpose of reducing a revenue outgoing (rentals due over a period of years under a lease of land) was nevertheless capital because it was incurred on a capital asset (the lease of land).  </a:t>
            </a:r>
            <a:endParaRPr lang="en-GB" sz="2800" b="1" dirty="0" smtClean="0"/>
          </a:p>
        </p:txBody>
      </p:sp>
    </p:spTree>
    <p:extLst>
      <p:ext uri="{BB962C8B-B14F-4D97-AF65-F5344CB8AC3E}">
        <p14:creationId xmlns:p14="http://schemas.microsoft.com/office/powerpoint/2010/main" val="246724791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603500"/>
            <a:ext cx="8825659" cy="3862614"/>
          </a:xfrm>
        </p:spPr>
        <p:txBody>
          <a:bodyPr>
            <a:normAutofit lnSpcReduction="10000"/>
          </a:bodyPr>
          <a:lstStyle/>
          <a:p>
            <a:r>
              <a:rPr lang="en-GB" sz="2400" b="1" dirty="0"/>
              <a:t>Whether expenditure was from fixed or circulating capital </a:t>
            </a:r>
            <a:endParaRPr lang="en-GB" sz="2400" b="1" dirty="0" smtClean="0"/>
          </a:p>
          <a:p>
            <a:r>
              <a:rPr lang="en-GB" sz="2400" dirty="0"/>
              <a:t>Adam Smith distinguished between capital and revenue expenditure by reference to fixed and circulating capital. According to this test, expenditure will be revenue expenditure if made out of circulating capital and capital expenditure if made out of fixed capital of the business</a:t>
            </a:r>
            <a:r>
              <a:rPr lang="en-GB" sz="2400" dirty="0" smtClean="0"/>
              <a:t>.</a:t>
            </a:r>
          </a:p>
          <a:p>
            <a:r>
              <a:rPr lang="en-GB" sz="2400" dirty="0" smtClean="0"/>
              <a:t> </a:t>
            </a:r>
            <a:r>
              <a:rPr lang="en-GB" sz="2400" dirty="0"/>
              <a:t>In income tax law the distinction has been recognised repeatedly</a:t>
            </a:r>
            <a:endParaRPr lang="en-GB" sz="2400" b="1" dirty="0"/>
          </a:p>
        </p:txBody>
      </p:sp>
    </p:spTree>
    <p:extLst>
      <p:ext uri="{BB962C8B-B14F-4D97-AF65-F5344CB8AC3E}">
        <p14:creationId xmlns:p14="http://schemas.microsoft.com/office/powerpoint/2010/main" val="48969134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GAINS AND PROFITS </a:t>
            </a:r>
            <a:endParaRPr lang="en-GB" dirty="0"/>
          </a:p>
        </p:txBody>
      </p:sp>
      <p:sp>
        <p:nvSpPr>
          <p:cNvPr id="3" name="Content Placeholder 2"/>
          <p:cNvSpPr>
            <a:spLocks noGrp="1"/>
          </p:cNvSpPr>
          <p:nvPr>
            <p:ph idx="1"/>
          </p:nvPr>
        </p:nvSpPr>
        <p:spPr>
          <a:xfrm>
            <a:off x="1154954" y="2603499"/>
            <a:ext cx="8825659" cy="4123871"/>
          </a:xfrm>
        </p:spPr>
        <p:txBody>
          <a:bodyPr>
            <a:normAutofit fontScale="92500"/>
          </a:bodyPr>
          <a:lstStyle/>
          <a:p>
            <a:r>
              <a:rPr lang="en-GB" dirty="0"/>
              <a:t>n Van den </a:t>
            </a:r>
            <a:r>
              <a:rPr lang="en-GB" dirty="0" err="1"/>
              <a:t>Berghs</a:t>
            </a:r>
            <a:r>
              <a:rPr lang="en-GB" dirty="0"/>
              <a:t> Ltd v </a:t>
            </a:r>
            <a:r>
              <a:rPr lang="en-GB" dirty="0" smtClean="0"/>
              <a:t>Clark</a:t>
            </a:r>
          </a:p>
          <a:p>
            <a:r>
              <a:rPr lang="en-GB" dirty="0" smtClean="0"/>
              <a:t> </a:t>
            </a:r>
            <a:r>
              <a:rPr lang="en-GB" dirty="0"/>
              <a:t>the distinction between fixed and circulating capital played some part in the Court of Appeal finding for the Revenue. In the circumstances and for the reasons he gives at page 432 Lord Macmillan did not find the Adam Smith definition helpful: “…I confess that I have not found it very helpful. Circulating capital is capital which is turned over and in the process of being turned over yields profit or loss. Fixed capital is not involved directly in that process, and remains unaffected by it. If this is to be the test, I fail to see how the appellants could be said to have been engaged in turning over the asset which the agreements in question constituted. The agreements formed the fixed framework within which their circulating capital operated; they were not incidental to the working of their profit making machine but were essential parts of the mechanism itself. They provided the means of making profits, but they themselves did not yield profits. The profits of the Appellants arose from manufacturing and dealing in margarine.”</a:t>
            </a:r>
          </a:p>
        </p:txBody>
      </p:sp>
    </p:spTree>
    <p:extLst>
      <p:ext uri="{BB962C8B-B14F-4D97-AF65-F5344CB8AC3E}">
        <p14:creationId xmlns:p14="http://schemas.microsoft.com/office/powerpoint/2010/main" val="344814241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603499"/>
            <a:ext cx="8825659" cy="3927929"/>
          </a:xfrm>
        </p:spPr>
        <p:txBody>
          <a:bodyPr/>
          <a:lstStyle/>
          <a:p>
            <a:r>
              <a:rPr lang="en-GB" dirty="0"/>
              <a:t>A definition of difference is suggested again by </a:t>
            </a:r>
            <a:r>
              <a:rPr lang="en-GB" dirty="0" err="1"/>
              <a:t>Rowlatt</a:t>
            </a:r>
            <a:r>
              <a:rPr lang="en-GB" dirty="0"/>
              <a:t> J., in </a:t>
            </a:r>
            <a:r>
              <a:rPr lang="en-GB" b="1" dirty="0"/>
              <a:t>Rees </a:t>
            </a:r>
            <a:r>
              <a:rPr lang="en-GB" b="1" dirty="0" err="1"/>
              <a:t>Roturbo</a:t>
            </a:r>
            <a:r>
              <a:rPr lang="en-GB" b="1" dirty="0"/>
              <a:t> Development Syndicate Ltd v Ducker &amp; CIR28 at </a:t>
            </a:r>
            <a:r>
              <a:rPr lang="en-GB" b="1" dirty="0" smtClean="0"/>
              <a:t>p.379</a:t>
            </a:r>
            <a:endParaRPr lang="en-GB" b="1" dirty="0"/>
          </a:p>
          <a:p>
            <a:r>
              <a:rPr lang="en-GB" dirty="0" smtClean="0"/>
              <a:t>“In </a:t>
            </a:r>
            <a:r>
              <a:rPr lang="en-GB" dirty="0"/>
              <a:t>one sense the words “capital assets” are not words of art because you do not have one set of assets representing income. Of course, but what is meant by the phrase “capital assets” is that this is an asset which represents fixed capital as opposed to circulating capital, that is to say that this is an article which is possessed by an individual in question, not that he may turn it over and make a profit by the sale of it to his advantage, but that he may keep it and use it and make a profit by </a:t>
            </a:r>
            <a:r>
              <a:rPr lang="en-GB" dirty="0" smtClean="0"/>
              <a:t>its use</a:t>
            </a:r>
            <a:r>
              <a:rPr lang="en-GB" dirty="0"/>
              <a:t>. Then if an article of that sort is sold at a profit, that profit is not a profit of </a:t>
            </a:r>
            <a:r>
              <a:rPr lang="en-GB" dirty="0" smtClean="0"/>
              <a:t>trade</a:t>
            </a:r>
            <a:r>
              <a:rPr lang="en-GB" dirty="0"/>
              <a:t>.” </a:t>
            </a:r>
            <a:endParaRPr lang="en-GB" dirty="0" smtClean="0"/>
          </a:p>
          <a:p>
            <a:r>
              <a:rPr lang="en-GB" b="1" dirty="0" smtClean="0"/>
              <a:t>READ NOTES  </a:t>
            </a:r>
            <a:endParaRPr lang="en-GB" b="1" dirty="0"/>
          </a:p>
        </p:txBody>
      </p:sp>
    </p:spTree>
    <p:extLst>
      <p:ext uri="{BB962C8B-B14F-4D97-AF65-F5344CB8AC3E}">
        <p14:creationId xmlns:p14="http://schemas.microsoft.com/office/powerpoint/2010/main" val="6036820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p:txBody>
          <a:bodyPr>
            <a:normAutofit lnSpcReduction="10000"/>
          </a:bodyPr>
          <a:lstStyle/>
          <a:p>
            <a:pPr algn="just"/>
            <a:r>
              <a:rPr lang="en-GB" dirty="0"/>
              <a:t>The distinction being clear in principle between fixed and circulating </a:t>
            </a:r>
            <a:r>
              <a:rPr lang="en-GB" dirty="0" smtClean="0"/>
              <a:t>capital, its </a:t>
            </a:r>
            <a:r>
              <a:rPr lang="en-GB" dirty="0"/>
              <a:t>application in practice to a disputed item requires a close examination of various factors including: </a:t>
            </a:r>
          </a:p>
          <a:p>
            <a:pPr algn="just"/>
            <a:r>
              <a:rPr lang="en-GB" dirty="0" err="1" smtClean="0"/>
              <a:t>i</a:t>
            </a:r>
            <a:r>
              <a:rPr lang="en-GB" dirty="0" smtClean="0"/>
              <a:t>. the </a:t>
            </a:r>
            <a:r>
              <a:rPr lang="en-GB" dirty="0"/>
              <a:t>nature of the trade</a:t>
            </a:r>
            <a:r>
              <a:rPr lang="en-GB" dirty="0" smtClean="0"/>
              <a:t>;</a:t>
            </a:r>
          </a:p>
          <a:p>
            <a:pPr algn="just"/>
            <a:r>
              <a:rPr lang="en-GB" dirty="0" smtClean="0"/>
              <a:t>ii. the </a:t>
            </a:r>
            <a:r>
              <a:rPr lang="en-GB" dirty="0"/>
              <a:t>relation of the asset to ordinary trading </a:t>
            </a:r>
            <a:r>
              <a:rPr lang="en-GB" dirty="0" smtClean="0"/>
              <a:t>operations</a:t>
            </a:r>
          </a:p>
          <a:p>
            <a:pPr algn="just"/>
            <a:r>
              <a:rPr lang="en-GB" dirty="0" smtClean="0"/>
              <a:t>Iii.  </a:t>
            </a:r>
            <a:r>
              <a:rPr lang="en-GB" dirty="0"/>
              <a:t>the purpose for which the asset was </a:t>
            </a:r>
            <a:r>
              <a:rPr lang="en-GB" dirty="0" smtClean="0"/>
              <a:t>acquired</a:t>
            </a:r>
          </a:p>
          <a:p>
            <a:pPr algn="just"/>
            <a:r>
              <a:rPr lang="en-GB" dirty="0" smtClean="0"/>
              <a:t>Iv.  </a:t>
            </a:r>
            <a:r>
              <a:rPr lang="en-GB" dirty="0"/>
              <a:t>the circumstances in which it was acquired and sold</a:t>
            </a:r>
            <a:r>
              <a:rPr lang="en-GB" dirty="0" smtClean="0"/>
              <a:t>.</a:t>
            </a:r>
          </a:p>
          <a:p>
            <a:pPr algn="just"/>
            <a:r>
              <a:rPr lang="en-GB" dirty="0"/>
              <a:t>It is only when the full facts are known that a decision can be taken whether the particular receipt is to be included in computing the gains or profits of the business</a:t>
            </a:r>
          </a:p>
        </p:txBody>
      </p:sp>
    </p:spTree>
    <p:extLst>
      <p:ext uri="{BB962C8B-B14F-4D97-AF65-F5344CB8AC3E}">
        <p14:creationId xmlns:p14="http://schemas.microsoft.com/office/powerpoint/2010/main" val="230878422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338251"/>
            <a:ext cx="8825659" cy="4310743"/>
          </a:xfrm>
        </p:spPr>
        <p:txBody>
          <a:bodyPr>
            <a:normAutofit fontScale="92500" lnSpcReduction="20000"/>
          </a:bodyPr>
          <a:lstStyle/>
          <a:p>
            <a:r>
              <a:rPr lang="en-GB" sz="2400" b="1" dirty="0"/>
              <a:t>Whether expenditure is recurring or once-off </a:t>
            </a:r>
            <a:endParaRPr lang="en-GB" sz="2400" b="1" dirty="0" smtClean="0"/>
          </a:p>
          <a:p>
            <a:r>
              <a:rPr lang="en-GB" sz="2400" dirty="0"/>
              <a:t>A once and for all expenditure, even though it brings no enduring asset into existence, is more likely to be of a capital nature than a recurring expense. </a:t>
            </a:r>
            <a:endParaRPr lang="en-GB" sz="2400" dirty="0" smtClean="0"/>
          </a:p>
          <a:p>
            <a:r>
              <a:rPr lang="en-GB" sz="2400" dirty="0" smtClean="0"/>
              <a:t>In </a:t>
            </a:r>
            <a:r>
              <a:rPr lang="en-GB" sz="2400" dirty="0" err="1"/>
              <a:t>Watney</a:t>
            </a:r>
            <a:r>
              <a:rPr lang="en-GB" sz="2400" dirty="0"/>
              <a:t> Combe Reid &amp; Co. Ltd v </a:t>
            </a:r>
            <a:r>
              <a:rPr lang="en-GB" sz="2400" dirty="0" smtClean="0"/>
              <a:t>Pike, </a:t>
            </a:r>
            <a:r>
              <a:rPr lang="en-GB" sz="2400" dirty="0"/>
              <a:t>for example, ex gratia payments made by </a:t>
            </a:r>
            <a:r>
              <a:rPr lang="en-GB" sz="2400" dirty="0" err="1"/>
              <a:t>Watneys</a:t>
            </a:r>
            <a:r>
              <a:rPr lang="en-GB" sz="2400" dirty="0"/>
              <a:t> (the brewers) to tenants of tied houses to compensate them for the termination of their tenancies were held to be capital, because their purpose was to tender capital assets (the premises) more </a:t>
            </a:r>
            <a:r>
              <a:rPr lang="en-GB" sz="2400" dirty="0" smtClean="0"/>
              <a:t>valuable</a:t>
            </a:r>
          </a:p>
          <a:p>
            <a:r>
              <a:rPr lang="en-GB" sz="2400" dirty="0"/>
              <a:t>Expenditure which is not once-off (i.e. recurring expenditure) may nevertheless be capital. Expenditure of a recurring nature on the acquisition of assets which are clearly fixed rather than circulating capital </a:t>
            </a:r>
            <a:endParaRPr lang="en-GB" sz="2400" b="1" dirty="0"/>
          </a:p>
        </p:txBody>
      </p:sp>
    </p:spTree>
    <p:extLst>
      <p:ext uri="{BB962C8B-B14F-4D97-AF65-F5344CB8AC3E}">
        <p14:creationId xmlns:p14="http://schemas.microsoft.com/office/powerpoint/2010/main" val="352508313"/>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299063"/>
            <a:ext cx="8825659" cy="4349931"/>
          </a:xfrm>
        </p:spPr>
        <p:txBody>
          <a:bodyPr>
            <a:normAutofit fontScale="85000" lnSpcReduction="10000"/>
          </a:bodyPr>
          <a:lstStyle/>
          <a:p>
            <a:r>
              <a:rPr lang="en-GB" sz="2400" b="1" dirty="0"/>
              <a:t>Whether the expenditure produces, improves or disposes of an </a:t>
            </a:r>
            <a:r>
              <a:rPr lang="en-GB" sz="2400" b="1" dirty="0" smtClean="0"/>
              <a:t>asset</a:t>
            </a:r>
          </a:p>
          <a:p>
            <a:r>
              <a:rPr lang="en-GB" sz="2400" dirty="0"/>
              <a:t>One of the tests in determining whether expenditure is of a capital nature is whether the expenditure produces an asset or at least an advantage to the permanent and enduring benefit of a trade. If so, the expenditure is a capital expenditure </a:t>
            </a:r>
            <a:endParaRPr lang="en-GB" sz="2400" dirty="0" smtClean="0"/>
          </a:p>
          <a:p>
            <a:r>
              <a:rPr lang="en-GB" sz="2400" dirty="0" smtClean="0"/>
              <a:t> </a:t>
            </a:r>
            <a:r>
              <a:rPr lang="en-GB" sz="2400" b="1" dirty="0"/>
              <a:t>Sampson v The Commissioner of </a:t>
            </a:r>
            <a:r>
              <a:rPr lang="en-GB" sz="2400" b="1" dirty="0" smtClean="0"/>
              <a:t>Taxes</a:t>
            </a:r>
            <a:endParaRPr lang="en-GB" sz="2400" dirty="0" smtClean="0"/>
          </a:p>
          <a:p>
            <a:r>
              <a:rPr lang="en-GB" sz="2400" dirty="0"/>
              <a:t>Expenditure will also be capital if it spent for the </a:t>
            </a:r>
            <a:r>
              <a:rPr lang="en-GB" sz="2400" dirty="0" smtClean="0"/>
              <a:t>improvement or disposal </a:t>
            </a:r>
            <a:r>
              <a:rPr lang="en-GB" sz="2400" dirty="0"/>
              <a:t>of a capital asset. </a:t>
            </a:r>
            <a:r>
              <a:rPr lang="en-GB" sz="2400" dirty="0" smtClean="0"/>
              <a:t> </a:t>
            </a:r>
            <a:r>
              <a:rPr lang="en-GB" sz="2400" dirty="0"/>
              <a:t>It is not sufficient that it was paid in connection with </a:t>
            </a:r>
            <a:endParaRPr lang="en-GB" sz="2400" dirty="0" smtClean="0"/>
          </a:p>
          <a:p>
            <a:r>
              <a:rPr lang="en-GB" sz="2400" dirty="0"/>
              <a:t>It is necessary to identify a specific capital asset for which the expenditure is incurred. </a:t>
            </a:r>
            <a:r>
              <a:rPr lang="en-GB" sz="2400" b="1" dirty="0" smtClean="0"/>
              <a:t>Tucker </a:t>
            </a:r>
            <a:r>
              <a:rPr lang="en-GB" sz="2400" b="1" dirty="0"/>
              <a:t>v Granada Motorway Services </a:t>
            </a:r>
            <a:r>
              <a:rPr lang="en-GB" sz="2400" b="1" dirty="0" smtClean="0"/>
              <a:t>Ltd </a:t>
            </a:r>
            <a:r>
              <a:rPr lang="en-GB" sz="2400" dirty="0"/>
              <a:t>The asset may be tangible or intangible. </a:t>
            </a:r>
            <a:endParaRPr lang="en-GB" sz="2400" b="1" dirty="0"/>
          </a:p>
        </p:txBody>
      </p:sp>
    </p:spTree>
    <p:extLst>
      <p:ext uri="{BB962C8B-B14F-4D97-AF65-F5344CB8AC3E}">
        <p14:creationId xmlns:p14="http://schemas.microsoft.com/office/powerpoint/2010/main" val="170129481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233749"/>
            <a:ext cx="8825659" cy="4493622"/>
          </a:xfrm>
        </p:spPr>
        <p:txBody>
          <a:bodyPr>
            <a:normAutofit fontScale="62500" lnSpcReduction="20000"/>
          </a:bodyPr>
          <a:lstStyle/>
          <a:p>
            <a:r>
              <a:rPr lang="en-GB" sz="2800" b="1" dirty="0"/>
              <a:t>How payment would be treated under ordinary accounting principles </a:t>
            </a:r>
            <a:endParaRPr lang="en-GB" sz="2800" b="1" dirty="0" smtClean="0"/>
          </a:p>
          <a:p>
            <a:r>
              <a:rPr lang="en-GB" sz="2800" dirty="0"/>
              <a:t>For determining profits for accounting purposes, the important issue is whether expenditure is ‘consumed’ </a:t>
            </a:r>
            <a:r>
              <a:rPr lang="en-GB" sz="2800" dirty="0" smtClean="0"/>
              <a:t>and </a:t>
            </a:r>
            <a:r>
              <a:rPr lang="en-GB" sz="2800" dirty="0"/>
              <a:t>therefore must be charged to the profit and loss </a:t>
            </a:r>
            <a:r>
              <a:rPr lang="en-GB" sz="2800" dirty="0" smtClean="0"/>
              <a:t>account</a:t>
            </a:r>
          </a:p>
          <a:p>
            <a:r>
              <a:rPr lang="en-GB" sz="2800" dirty="0" smtClean="0"/>
              <a:t>or </a:t>
            </a:r>
            <a:r>
              <a:rPr lang="en-GB" sz="2800" dirty="0"/>
              <a:t>whether it the expenditure brings into existence an asset or advantage for the enduring benefit of the trade, in which case the expenditure is capital expenditure and must be added to the asset </a:t>
            </a:r>
            <a:r>
              <a:rPr lang="en-GB" sz="2800" dirty="0" smtClean="0"/>
              <a:t>account</a:t>
            </a:r>
          </a:p>
          <a:p>
            <a:r>
              <a:rPr lang="en-GB" sz="2800" dirty="0"/>
              <a:t>Capital expenditure is commonly found on the cash flow statement under “investment in plant, property, and equipment” or a similar section. </a:t>
            </a:r>
            <a:endParaRPr lang="en-GB" sz="2800" dirty="0" smtClean="0"/>
          </a:p>
          <a:p>
            <a:r>
              <a:rPr lang="en-GB" sz="2800" dirty="0"/>
              <a:t>For tax purposes, capital expenditure is a cost which cannot be deducted in the year in which it is paid or incurred and must be capitalized. The general rule is that if the acquired property's useful life is longer than the taxable year, then the cost must be capitalized. The capital expenditure costs are then depreciated over the life of the asset in question.</a:t>
            </a:r>
            <a:endParaRPr lang="en-GB" sz="2800" b="1" dirty="0"/>
          </a:p>
        </p:txBody>
      </p:sp>
    </p:spTree>
    <p:extLst>
      <p:ext uri="{BB962C8B-B14F-4D97-AF65-F5344CB8AC3E}">
        <p14:creationId xmlns:p14="http://schemas.microsoft.com/office/powerpoint/2010/main" val="66194116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A</a:t>
            </a:r>
            <a:r>
              <a:rPr lang="en-GB" b="1" dirty="0" smtClean="0"/>
              <a:t>llowable </a:t>
            </a:r>
            <a:r>
              <a:rPr lang="en-GB" b="1" dirty="0"/>
              <a:t>deductions</a:t>
            </a:r>
          </a:p>
        </p:txBody>
      </p:sp>
      <p:sp>
        <p:nvSpPr>
          <p:cNvPr id="3" name="Content Placeholder 2"/>
          <p:cNvSpPr>
            <a:spLocks noGrp="1"/>
          </p:cNvSpPr>
          <p:nvPr>
            <p:ph idx="1"/>
          </p:nvPr>
        </p:nvSpPr>
        <p:spPr/>
        <p:txBody>
          <a:bodyPr>
            <a:normAutofit/>
          </a:bodyPr>
          <a:lstStyle/>
          <a:p>
            <a:r>
              <a:rPr lang="en-GB" sz="2000" b="1" dirty="0"/>
              <a:t>Expenditure must be ‘wholly and exclusively’ incurred for business </a:t>
            </a:r>
            <a:r>
              <a:rPr lang="en-GB" sz="2000" b="1" dirty="0" smtClean="0"/>
              <a:t>purposes</a:t>
            </a:r>
            <a:endParaRPr lang="en-GB" sz="2000" b="1" dirty="0"/>
          </a:p>
          <a:p>
            <a:r>
              <a:rPr lang="en-GB" sz="2000" dirty="0"/>
              <a:t>A taxpayer must justify any given deduction so as to show that it relates to an expenditure incurred wholly and exclusively for the purposes of its trade or in the production of its income, otherwise the deduction will be </a:t>
            </a:r>
            <a:r>
              <a:rPr lang="en-GB" sz="2000" dirty="0" smtClean="0"/>
              <a:t>disallowed</a:t>
            </a:r>
          </a:p>
          <a:p>
            <a:r>
              <a:rPr lang="en-GB" sz="2000" b="1" dirty="0" smtClean="0"/>
              <a:t>In the case of Commissioner </a:t>
            </a:r>
            <a:r>
              <a:rPr lang="en-GB" sz="2000" b="1" dirty="0"/>
              <a:t>of Taxes v Basil Stores Limited (1973) Z.R. 107</a:t>
            </a:r>
          </a:p>
        </p:txBody>
      </p:sp>
    </p:spTree>
    <p:extLst>
      <p:ext uri="{BB962C8B-B14F-4D97-AF65-F5344CB8AC3E}">
        <p14:creationId xmlns:p14="http://schemas.microsoft.com/office/powerpoint/2010/main" val="2406627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54954" y="2338251"/>
            <a:ext cx="8825659" cy="4101737"/>
          </a:xfrm>
        </p:spPr>
        <p:txBody>
          <a:bodyPr>
            <a:normAutofit/>
          </a:bodyPr>
          <a:lstStyle/>
          <a:p>
            <a:pPr algn="just"/>
            <a:r>
              <a:rPr lang="en-GB" dirty="0" smtClean="0"/>
              <a:t>To determine </a:t>
            </a:r>
            <a:r>
              <a:rPr lang="en-GB" dirty="0"/>
              <a:t>whether an item of income is </a:t>
            </a:r>
            <a:r>
              <a:rPr lang="en-GB" dirty="0" smtClean="0"/>
              <a:t>business</a:t>
            </a:r>
          </a:p>
          <a:p>
            <a:pPr algn="just"/>
            <a:r>
              <a:rPr lang="en-GB" dirty="0" smtClean="0"/>
              <a:t> </a:t>
            </a:r>
            <a:r>
              <a:rPr lang="en-GB" dirty="0"/>
              <a:t>income </a:t>
            </a:r>
            <a:r>
              <a:rPr lang="en-GB" dirty="0" smtClean="0"/>
              <a:t>first determine the </a:t>
            </a:r>
            <a:r>
              <a:rPr lang="en-GB" dirty="0"/>
              <a:t>activity giving rise to the income is properly characterized as a business. </a:t>
            </a:r>
            <a:endParaRPr lang="en-GB" dirty="0" smtClean="0"/>
          </a:p>
          <a:p>
            <a:pPr algn="just"/>
            <a:r>
              <a:rPr lang="en-GB" dirty="0"/>
              <a:t>Section 2 </a:t>
            </a:r>
            <a:r>
              <a:rPr lang="en-GB" dirty="0" smtClean="0"/>
              <a:t>of Income </a:t>
            </a:r>
            <a:r>
              <a:rPr lang="en-GB" dirty="0"/>
              <a:t>Tax Act </a:t>
            </a:r>
            <a:r>
              <a:rPr lang="en-GB" dirty="0" smtClean="0"/>
              <a:t>defines ‘</a:t>
            </a:r>
            <a:r>
              <a:rPr lang="en-GB" dirty="0"/>
              <a:t>business.’ </a:t>
            </a:r>
            <a:endParaRPr lang="en-GB" dirty="0" smtClean="0"/>
          </a:p>
          <a:p>
            <a:pPr algn="just"/>
            <a:r>
              <a:rPr lang="en-GB" dirty="0" smtClean="0"/>
              <a:t> </a:t>
            </a:r>
            <a:r>
              <a:rPr lang="en-GB" dirty="0"/>
              <a:t>(a) any profession, vocation or trade; </a:t>
            </a:r>
          </a:p>
          <a:p>
            <a:pPr algn="just"/>
            <a:r>
              <a:rPr lang="en-GB" dirty="0"/>
              <a:t>(b) any adventure in the nature of trade whether singular or otherwise; </a:t>
            </a:r>
          </a:p>
          <a:p>
            <a:pPr algn="just"/>
            <a:r>
              <a:rPr lang="en-GB" dirty="0"/>
              <a:t>(c) manufacturing;  </a:t>
            </a:r>
          </a:p>
          <a:p>
            <a:pPr algn="just"/>
            <a:r>
              <a:rPr lang="en-GB" dirty="0"/>
              <a:t>(d) farming; </a:t>
            </a:r>
          </a:p>
          <a:p>
            <a:pPr algn="just"/>
            <a:r>
              <a:rPr lang="en-GB" dirty="0"/>
              <a:t>(e) agro-processing; and </a:t>
            </a:r>
          </a:p>
          <a:p>
            <a:pPr algn="just"/>
            <a:r>
              <a:rPr lang="en-GB" dirty="0"/>
              <a:t>(f) hedging. </a:t>
            </a:r>
          </a:p>
        </p:txBody>
      </p:sp>
      <p:sp>
        <p:nvSpPr>
          <p:cNvPr id="4" name="Title 3"/>
          <p:cNvSpPr>
            <a:spLocks noGrp="1"/>
          </p:cNvSpPr>
          <p:nvPr>
            <p:ph type="title"/>
          </p:nvPr>
        </p:nvSpPr>
        <p:spPr/>
        <p:txBody>
          <a:bodyPr/>
          <a:lstStyle/>
          <a:p>
            <a:r>
              <a:rPr lang="en-GB" b="1" dirty="0"/>
              <a:t>M</a:t>
            </a:r>
            <a:r>
              <a:rPr lang="en-GB" b="1" dirty="0" smtClean="0"/>
              <a:t>eaning </a:t>
            </a:r>
            <a:r>
              <a:rPr lang="en-GB" b="1" dirty="0"/>
              <a:t>of business</a:t>
            </a:r>
            <a:br>
              <a:rPr lang="en-GB" b="1" dirty="0"/>
            </a:br>
            <a:endParaRPr lang="en-GB" dirty="0"/>
          </a:p>
        </p:txBody>
      </p:sp>
    </p:spTree>
    <p:extLst>
      <p:ext uri="{BB962C8B-B14F-4D97-AF65-F5344CB8AC3E}">
        <p14:creationId xmlns:p14="http://schemas.microsoft.com/office/powerpoint/2010/main" val="7074808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GAINS AND PROFITS </a:t>
            </a:r>
            <a:endParaRPr lang="en-GB" dirty="0"/>
          </a:p>
        </p:txBody>
      </p:sp>
      <p:sp>
        <p:nvSpPr>
          <p:cNvPr id="3" name="Content Placeholder 2"/>
          <p:cNvSpPr>
            <a:spLocks noGrp="1"/>
          </p:cNvSpPr>
          <p:nvPr>
            <p:ph idx="1"/>
          </p:nvPr>
        </p:nvSpPr>
        <p:spPr>
          <a:xfrm>
            <a:off x="1154954" y="2603500"/>
            <a:ext cx="8825659" cy="3679734"/>
          </a:xfrm>
        </p:spPr>
        <p:txBody>
          <a:bodyPr>
            <a:normAutofit fontScale="92500" lnSpcReduction="10000"/>
          </a:bodyPr>
          <a:lstStyle/>
          <a:p>
            <a:r>
              <a:rPr lang="en-GB" dirty="0"/>
              <a:t>the High Court upheld the disallowance of excessive amounts indicated as directors’ fees which the Respondent claimed as deductible amounts from its income on the basis of "expenditure incurred wholly and exclusively for the purposes of its trade or for the production of its income". The court held that the services rendered by the directors in question were largely nominal and the remuneration paid to them could not be regarded as expenditure incurred wholly and exclusively for the purpose of its trade or in the production of its income</a:t>
            </a:r>
            <a:r>
              <a:rPr lang="en-GB" dirty="0" smtClean="0"/>
              <a:t>.</a:t>
            </a:r>
          </a:p>
          <a:p>
            <a:r>
              <a:rPr lang="en-GB" dirty="0"/>
              <a:t>In </a:t>
            </a:r>
            <a:r>
              <a:rPr lang="en-GB" b="1" dirty="0" err="1"/>
              <a:t>Mallalieu</a:t>
            </a:r>
            <a:r>
              <a:rPr lang="en-GB" b="1" dirty="0"/>
              <a:t> v Drummond 1983 STC 665 </a:t>
            </a:r>
            <a:r>
              <a:rPr lang="en-GB" dirty="0"/>
              <a:t>the taxpayer was a practicing lady barrister who bought black clothing for her court appearances in conformity with the Bar Council’s guidance notes on dress. She claimed the cost of replacing and laundering her court clothes. The Court held that the taxpayer’s object was both to serve the purpose of her profession and also to serve her personal purposes.</a:t>
            </a:r>
          </a:p>
        </p:txBody>
      </p:sp>
    </p:spTree>
    <p:extLst>
      <p:ext uri="{BB962C8B-B14F-4D97-AF65-F5344CB8AC3E}">
        <p14:creationId xmlns:p14="http://schemas.microsoft.com/office/powerpoint/2010/main" val="398180627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Allowable </a:t>
            </a:r>
            <a:r>
              <a:rPr lang="en-GB" b="1" dirty="0"/>
              <a:t>deductions</a:t>
            </a:r>
          </a:p>
        </p:txBody>
      </p:sp>
      <p:sp>
        <p:nvSpPr>
          <p:cNvPr id="3" name="Content Placeholder 2"/>
          <p:cNvSpPr>
            <a:spLocks noGrp="1"/>
          </p:cNvSpPr>
          <p:nvPr>
            <p:ph idx="1"/>
          </p:nvPr>
        </p:nvSpPr>
        <p:spPr>
          <a:xfrm>
            <a:off x="1154954" y="2246811"/>
            <a:ext cx="8825659" cy="4232366"/>
          </a:xfrm>
        </p:spPr>
        <p:txBody>
          <a:bodyPr>
            <a:normAutofit lnSpcReduction="10000"/>
          </a:bodyPr>
          <a:lstStyle/>
          <a:p>
            <a:r>
              <a:rPr lang="en-GB" sz="2000" b="1" dirty="0" smtClean="0"/>
              <a:t>Foreign </a:t>
            </a:r>
            <a:r>
              <a:rPr lang="en-GB" sz="2000" b="1" dirty="0"/>
              <a:t>currency exchange gains and </a:t>
            </a:r>
            <a:r>
              <a:rPr lang="en-GB" sz="2000" b="1" dirty="0" smtClean="0"/>
              <a:t>losses</a:t>
            </a:r>
            <a:endParaRPr lang="en-GB" sz="2000" b="1" dirty="0"/>
          </a:p>
          <a:p>
            <a:r>
              <a:rPr lang="en-GB" sz="2000" dirty="0"/>
              <a:t>section 29A - any foreign currency exchange losses, other than those of a capital nature, shall be deductible in the charge year in which such losses are realised, that is, in the charge year in which the person or partnership concerned is required to pay the additional kwacha or is allowed a rebate or a reduction in settlement of a foreign of a foreign debt or </a:t>
            </a:r>
            <a:r>
              <a:rPr lang="en-GB" sz="2000" dirty="0" smtClean="0"/>
              <a:t>liability</a:t>
            </a:r>
          </a:p>
          <a:p>
            <a:r>
              <a:rPr lang="en-GB" sz="2000" dirty="0"/>
              <a:t>While foreign exchange losses of a capital nature are generally not deductible, foreign exchange losses of a capital nature incurred on borrowing used for the building and construction of an industrial or commercial building is deductible. </a:t>
            </a:r>
            <a:endParaRPr lang="en-GB" sz="2000" dirty="0" smtClean="0"/>
          </a:p>
          <a:p>
            <a:r>
              <a:rPr lang="en-GB" sz="2000" dirty="0" smtClean="0"/>
              <a:t>The </a:t>
            </a:r>
            <a:r>
              <a:rPr lang="en-GB" sz="2000" dirty="0"/>
              <a:t>deduction of foreign currency exchange losses does not apply to banks.</a:t>
            </a:r>
          </a:p>
        </p:txBody>
      </p:sp>
    </p:spTree>
    <p:extLst>
      <p:ext uri="{BB962C8B-B14F-4D97-AF65-F5344CB8AC3E}">
        <p14:creationId xmlns:p14="http://schemas.microsoft.com/office/powerpoint/2010/main" val="418528487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a:t>
            </a:r>
            <a:r>
              <a:rPr lang="en-GB" dirty="0" smtClean="0"/>
              <a:t>llowable </a:t>
            </a:r>
            <a:r>
              <a:rPr lang="en-GB" dirty="0"/>
              <a:t>deductions</a:t>
            </a:r>
          </a:p>
        </p:txBody>
      </p:sp>
      <p:sp>
        <p:nvSpPr>
          <p:cNvPr id="3" name="Content Placeholder 2"/>
          <p:cNvSpPr>
            <a:spLocks noGrp="1"/>
          </p:cNvSpPr>
          <p:nvPr>
            <p:ph idx="1"/>
          </p:nvPr>
        </p:nvSpPr>
        <p:spPr>
          <a:xfrm>
            <a:off x="1154954" y="2299063"/>
            <a:ext cx="8825659" cy="4206239"/>
          </a:xfrm>
        </p:spPr>
        <p:txBody>
          <a:bodyPr>
            <a:normAutofit fontScale="77500" lnSpcReduction="20000"/>
          </a:bodyPr>
          <a:lstStyle/>
          <a:p>
            <a:r>
              <a:rPr lang="en-GB" b="1" dirty="0"/>
              <a:t>Losses </a:t>
            </a:r>
            <a:endParaRPr lang="en-GB" b="1" dirty="0" smtClean="0"/>
          </a:p>
          <a:p>
            <a:r>
              <a:rPr lang="en-GB" dirty="0"/>
              <a:t>section 30 - Any loss incurred in a charge year by a person </a:t>
            </a:r>
            <a:r>
              <a:rPr lang="en-GB" dirty="0" smtClean="0"/>
              <a:t>from</a:t>
            </a:r>
            <a:endParaRPr lang="en-GB" dirty="0"/>
          </a:p>
          <a:p>
            <a:r>
              <a:rPr lang="en-GB" dirty="0" smtClean="0"/>
              <a:t> </a:t>
            </a:r>
            <a:r>
              <a:rPr lang="en-GB" dirty="0"/>
              <a:t>a source other than a mining operation, shall be deducted from that person’s income from the same source on which the loss was </a:t>
            </a:r>
            <a:r>
              <a:rPr lang="en-GB" dirty="0" smtClean="0"/>
              <a:t>incurred</a:t>
            </a:r>
          </a:p>
          <a:p>
            <a:r>
              <a:rPr lang="en-GB" dirty="0" smtClean="0"/>
              <a:t> A mining </a:t>
            </a:r>
            <a:r>
              <a:rPr lang="en-GB" dirty="0"/>
              <a:t>operation, shall be deducted from 50 percent of the income of the person from the mining </a:t>
            </a:r>
            <a:r>
              <a:rPr lang="en-GB" dirty="0" smtClean="0"/>
              <a:t>operation</a:t>
            </a:r>
          </a:p>
          <a:p>
            <a:r>
              <a:rPr lang="en-GB" dirty="0" smtClean="0"/>
              <a:t> </a:t>
            </a:r>
            <a:r>
              <a:rPr lang="en-GB" dirty="0"/>
              <a:t>Where a loss in respect of operations other than a mining operation exceeds the income of a person for a charge year, the excess shall, as far as possible, be deducted from that person’s income from the same source on which the loss was incurred in the following charge </a:t>
            </a:r>
            <a:r>
              <a:rPr lang="en-GB" dirty="0" smtClean="0"/>
              <a:t>year</a:t>
            </a:r>
          </a:p>
          <a:p>
            <a:r>
              <a:rPr lang="en-GB" dirty="0" smtClean="0"/>
              <a:t>Where </a:t>
            </a:r>
            <a:r>
              <a:rPr lang="en-GB" dirty="0"/>
              <a:t>a loss in respect of mining operations exceeds 50 percent of the income from mining operations for a charge year, the excess shall, as far as possible, be deducted from 50 percent of that person’s income from the mining operation in the following charge year</a:t>
            </a:r>
            <a:r>
              <a:rPr lang="en-GB" dirty="0" smtClean="0"/>
              <a:t>.</a:t>
            </a:r>
          </a:p>
          <a:p>
            <a:r>
              <a:rPr lang="en-GB" dirty="0"/>
              <a:t>The carry-over of losses to the subsequent charge year is subject to the following </a:t>
            </a:r>
            <a:r>
              <a:rPr lang="en-GB" dirty="0" smtClean="0"/>
              <a:t>limitations</a:t>
            </a:r>
            <a:endParaRPr lang="en-GB" dirty="0"/>
          </a:p>
          <a:p>
            <a:r>
              <a:rPr lang="en-GB" dirty="0" smtClean="0"/>
              <a:t> </a:t>
            </a:r>
            <a:r>
              <a:rPr lang="en-GB" dirty="0"/>
              <a:t>a loss incurred by a person carrying on mining operations or hydro and </a:t>
            </a:r>
            <a:r>
              <a:rPr lang="en-GB" dirty="0" err="1"/>
              <a:t>thermo</a:t>
            </a:r>
            <a:r>
              <a:rPr lang="en-GB" dirty="0"/>
              <a:t> power generation shall not be carried forward beyond 10 subsequent charge years after the charge year in which the loss was </a:t>
            </a:r>
            <a:r>
              <a:rPr lang="en-GB" dirty="0" smtClean="0"/>
              <a:t>incurred</a:t>
            </a:r>
          </a:p>
          <a:p>
            <a:r>
              <a:rPr lang="en-GB" dirty="0" smtClean="0"/>
              <a:t>in </a:t>
            </a:r>
            <a:r>
              <a:rPr lang="en-GB" dirty="0"/>
              <a:t>any other case, the loss incurred shall not be carried forward beyond 5 subsequent charge years after the charge year in which the loss is </a:t>
            </a:r>
            <a:r>
              <a:rPr lang="en-GB" dirty="0" smtClean="0"/>
              <a:t>incurred</a:t>
            </a:r>
            <a:endParaRPr lang="en-GB" dirty="0"/>
          </a:p>
        </p:txBody>
      </p:sp>
    </p:spTree>
    <p:extLst>
      <p:ext uri="{BB962C8B-B14F-4D97-AF65-F5344CB8AC3E}">
        <p14:creationId xmlns:p14="http://schemas.microsoft.com/office/powerpoint/2010/main" val="367500577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Allowable deductions</a:t>
            </a:r>
          </a:p>
        </p:txBody>
      </p:sp>
      <p:sp>
        <p:nvSpPr>
          <p:cNvPr id="3" name="Content Placeholder 2"/>
          <p:cNvSpPr>
            <a:spLocks noGrp="1"/>
          </p:cNvSpPr>
          <p:nvPr>
            <p:ph idx="1"/>
          </p:nvPr>
        </p:nvSpPr>
        <p:spPr>
          <a:xfrm>
            <a:off x="1154954" y="2312126"/>
            <a:ext cx="8825659" cy="4206240"/>
          </a:xfrm>
        </p:spPr>
        <p:txBody>
          <a:bodyPr>
            <a:normAutofit fontScale="92500" lnSpcReduction="10000"/>
          </a:bodyPr>
          <a:lstStyle/>
          <a:p>
            <a:r>
              <a:rPr lang="en-GB" sz="2400" b="1" dirty="0" smtClean="0"/>
              <a:t>Capital allowances </a:t>
            </a:r>
          </a:p>
          <a:p>
            <a:r>
              <a:rPr lang="en-GB" sz="2400" dirty="0" smtClean="0"/>
              <a:t>section 33 - Capital allowances are deductible in ascertaining the gains or profits of a business and the emoluments of any employment or office for each charge year- for buildings, implements, machinery and plant, and premiums,</a:t>
            </a:r>
          </a:p>
          <a:p>
            <a:r>
              <a:rPr lang="en-GB" sz="2400" dirty="0" smtClean="0"/>
              <a:t> according to the provisions of Parts I to V of the Fifth Schedule; for capital expenditure in relation to mining operations, according to the provisions of Parts I to VI inclusive of the Fifth Schedule</a:t>
            </a:r>
          </a:p>
          <a:p>
            <a:r>
              <a:rPr lang="en-GB" sz="2400" dirty="0"/>
              <a:t>for farm improvements and works, according to the provisions of the Sixth Schedule. </a:t>
            </a:r>
            <a:endParaRPr lang="en-GB" sz="2400" b="1" dirty="0"/>
          </a:p>
        </p:txBody>
      </p:sp>
    </p:spTree>
    <p:extLst>
      <p:ext uri="{BB962C8B-B14F-4D97-AF65-F5344CB8AC3E}">
        <p14:creationId xmlns:p14="http://schemas.microsoft.com/office/powerpoint/2010/main" val="260880791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Allowable deductions</a:t>
            </a:r>
          </a:p>
        </p:txBody>
      </p:sp>
      <p:sp>
        <p:nvSpPr>
          <p:cNvPr id="3" name="Content Placeholder 2"/>
          <p:cNvSpPr>
            <a:spLocks noGrp="1"/>
          </p:cNvSpPr>
          <p:nvPr>
            <p:ph idx="1"/>
          </p:nvPr>
        </p:nvSpPr>
        <p:spPr>
          <a:xfrm>
            <a:off x="1154954" y="2246811"/>
            <a:ext cx="8825659" cy="4376058"/>
          </a:xfrm>
        </p:spPr>
        <p:txBody>
          <a:bodyPr>
            <a:normAutofit/>
          </a:bodyPr>
          <a:lstStyle/>
          <a:p>
            <a:r>
              <a:rPr lang="en-GB" sz="2000" b="1" dirty="0"/>
              <a:t>Capital allowances for buildings, implements, machinery and plant, and premiums </a:t>
            </a:r>
            <a:endParaRPr lang="en-GB" sz="2000" b="1" dirty="0" smtClean="0"/>
          </a:p>
          <a:p>
            <a:r>
              <a:rPr lang="en-GB" sz="2000" dirty="0"/>
              <a:t>Under the Fifth Schedule of the Income Tax Act, the following are the capital allowances permitted</a:t>
            </a:r>
            <a:r>
              <a:rPr lang="en-GB" sz="2000" dirty="0" smtClean="0"/>
              <a:t>:</a:t>
            </a:r>
          </a:p>
          <a:p>
            <a:r>
              <a:rPr lang="en-GB" sz="2000" dirty="0" smtClean="0"/>
              <a:t>initial </a:t>
            </a:r>
            <a:r>
              <a:rPr lang="en-GB" sz="2000" dirty="0"/>
              <a:t>allowance for industrial </a:t>
            </a:r>
            <a:r>
              <a:rPr lang="en-GB" sz="2000" dirty="0" smtClean="0"/>
              <a:t>buildings</a:t>
            </a:r>
          </a:p>
          <a:p>
            <a:r>
              <a:rPr lang="en-GB" sz="2000" dirty="0" smtClean="0"/>
              <a:t> </a:t>
            </a:r>
            <a:r>
              <a:rPr lang="en-GB" sz="2000" dirty="0"/>
              <a:t>wear and tear </a:t>
            </a:r>
            <a:r>
              <a:rPr lang="en-GB" sz="2000" dirty="0" smtClean="0"/>
              <a:t>allowance</a:t>
            </a:r>
          </a:p>
          <a:p>
            <a:r>
              <a:rPr lang="en-GB" sz="2000" dirty="0" smtClean="0"/>
              <a:t> </a:t>
            </a:r>
            <a:r>
              <a:rPr lang="en-GB" sz="2000" dirty="0"/>
              <a:t>balancing </a:t>
            </a:r>
            <a:r>
              <a:rPr lang="en-GB" sz="2000" dirty="0" smtClean="0"/>
              <a:t>allowance</a:t>
            </a:r>
          </a:p>
          <a:p>
            <a:r>
              <a:rPr lang="en-GB" sz="2000" dirty="0" smtClean="0"/>
              <a:t>premium allowance</a:t>
            </a:r>
          </a:p>
          <a:p>
            <a:r>
              <a:rPr lang="en-GB" sz="2000" dirty="0" smtClean="0"/>
              <a:t>and </a:t>
            </a:r>
            <a:r>
              <a:rPr lang="en-GB" sz="2000" dirty="0"/>
              <a:t>improvement allowance.</a:t>
            </a:r>
            <a:endParaRPr lang="en-GB" sz="2000" b="1" dirty="0"/>
          </a:p>
        </p:txBody>
      </p:sp>
    </p:spTree>
    <p:extLst>
      <p:ext uri="{BB962C8B-B14F-4D97-AF65-F5344CB8AC3E}">
        <p14:creationId xmlns:p14="http://schemas.microsoft.com/office/powerpoint/2010/main" val="289386257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EBEBEB"/>
                </a:solidFill>
              </a:rPr>
              <a:t>Allowable deductions</a:t>
            </a:r>
            <a:endParaRPr lang="en-GB" dirty="0"/>
          </a:p>
        </p:txBody>
      </p:sp>
      <p:sp>
        <p:nvSpPr>
          <p:cNvPr id="3" name="Content Placeholder 2"/>
          <p:cNvSpPr>
            <a:spLocks noGrp="1"/>
          </p:cNvSpPr>
          <p:nvPr>
            <p:ph idx="1"/>
          </p:nvPr>
        </p:nvSpPr>
        <p:spPr>
          <a:xfrm>
            <a:off x="1154954" y="2312125"/>
            <a:ext cx="8825659" cy="4310743"/>
          </a:xfrm>
        </p:spPr>
        <p:txBody>
          <a:bodyPr>
            <a:normAutofit fontScale="77500" lnSpcReduction="20000"/>
          </a:bodyPr>
          <a:lstStyle/>
          <a:p>
            <a:r>
              <a:rPr lang="en-GB" sz="2400" b="1" dirty="0"/>
              <a:t>Initial allowance for industrial buildings </a:t>
            </a:r>
            <a:endParaRPr lang="en-GB" sz="2400" b="1" dirty="0" smtClean="0"/>
          </a:p>
          <a:p>
            <a:r>
              <a:rPr lang="en-GB" sz="2400" dirty="0"/>
              <a:t>paragraph 3 of the Fifth Schedule, a deduction known as an initial allowance is allowed in respect of capital expenditure incurred on the construction of a building intended to be used as an industrial building, or on an addition to or an alteration of an industrial </a:t>
            </a:r>
            <a:r>
              <a:rPr lang="en-GB" sz="2400" dirty="0" smtClean="0"/>
              <a:t>building</a:t>
            </a:r>
            <a:endParaRPr lang="en-GB" sz="2400" dirty="0"/>
          </a:p>
          <a:p>
            <a:r>
              <a:rPr lang="en-GB" sz="2400" dirty="0"/>
              <a:t>An ‘industrial building’ is defined in paragraph 1 of the Fifth Schedule </a:t>
            </a:r>
            <a:endParaRPr lang="en-GB" sz="2400" dirty="0" smtClean="0"/>
          </a:p>
          <a:p>
            <a:r>
              <a:rPr lang="en-GB" sz="2400" dirty="0"/>
              <a:t>a building or structure in use for the purposes of any electricity, gas, water, inland navigation, transport, hydraulic power, bridge or tunnel undertaking, or any like undertaking of public utility, or is in use for the purposes of any trade which: (</a:t>
            </a:r>
            <a:r>
              <a:rPr lang="en-GB" sz="2400" dirty="0" err="1"/>
              <a:t>i</a:t>
            </a:r>
            <a:r>
              <a:rPr lang="en-GB" sz="2400" dirty="0"/>
              <a:t>) is carried on in a mill, factory or like premises; (ii) consists of the manufacture of goods or materials, or their subjection to any process; (iii) consists of the storage of goods or materials to be used in the manufacture or processing of other goods; (iv) consists of the storage of goods on import or for export; or (v) consists in the working of a mine or well for the extraction of natural </a:t>
            </a:r>
            <a:r>
              <a:rPr lang="en-GB" sz="2400" dirty="0" smtClean="0"/>
              <a:t>deposits</a:t>
            </a:r>
            <a:endParaRPr lang="en-GB" sz="2400" b="1" dirty="0"/>
          </a:p>
        </p:txBody>
      </p:sp>
    </p:spTree>
    <p:extLst>
      <p:ext uri="{BB962C8B-B14F-4D97-AF65-F5344CB8AC3E}">
        <p14:creationId xmlns:p14="http://schemas.microsoft.com/office/powerpoint/2010/main" val="50156292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EBEBEB"/>
                </a:solidFill>
              </a:rPr>
              <a:t>Allowable deductions</a:t>
            </a:r>
            <a:endParaRPr lang="en-GB" dirty="0"/>
          </a:p>
        </p:txBody>
      </p:sp>
      <p:sp>
        <p:nvSpPr>
          <p:cNvPr id="3" name="Content Placeholder 2"/>
          <p:cNvSpPr>
            <a:spLocks noGrp="1"/>
          </p:cNvSpPr>
          <p:nvPr>
            <p:ph idx="1"/>
          </p:nvPr>
        </p:nvSpPr>
        <p:spPr/>
        <p:txBody>
          <a:bodyPr>
            <a:normAutofit fontScale="85000" lnSpcReduction="10000"/>
          </a:bodyPr>
          <a:lstStyle/>
          <a:p>
            <a:r>
              <a:rPr lang="en-GB" dirty="0"/>
              <a:t>any building constructed as a hotel which the Minister of Tourism has certified as </a:t>
            </a:r>
            <a:r>
              <a:rPr lang="en-GB" dirty="0" smtClean="0"/>
              <a:t>such</a:t>
            </a:r>
          </a:p>
          <a:p>
            <a:r>
              <a:rPr lang="en-GB" dirty="0" smtClean="0"/>
              <a:t> </a:t>
            </a:r>
            <a:r>
              <a:rPr lang="en-GB" dirty="0"/>
              <a:t>any building constructed or acquired to provide housing for the purposes of that person's </a:t>
            </a:r>
            <a:r>
              <a:rPr lang="en-GB" dirty="0" smtClean="0"/>
              <a:t>business</a:t>
            </a:r>
          </a:p>
          <a:p>
            <a:r>
              <a:rPr lang="en-GB" dirty="0" smtClean="0"/>
              <a:t> any </a:t>
            </a:r>
            <a:r>
              <a:rPr lang="en-GB" dirty="0"/>
              <a:t>building in use for the welfare of employees engaged in the undertakings and trades referred to in paragraph (a) above e.g. a cafeteria, recreational facility, health centre etc. </a:t>
            </a:r>
            <a:endParaRPr lang="en-GB" dirty="0" smtClean="0"/>
          </a:p>
          <a:p>
            <a:r>
              <a:rPr lang="en-GB" dirty="0"/>
              <a:t>The allowance is calculated as a percentage of the expenditure incurred – currently 10 percent – and is deductible only once in the charge year in which the said building, addition to or alteration is brought into use as an industrial building. The initial allowance is deductible from the cost of the building in determining its written-down value. The initial allowance is also available to a person who acquires the industrial building from another person who constructed it in the course of his trade and is the first user of that building. In such case the capital expenditure is the cost of acquisition.</a:t>
            </a:r>
          </a:p>
        </p:txBody>
      </p:sp>
    </p:spTree>
    <p:extLst>
      <p:ext uri="{BB962C8B-B14F-4D97-AF65-F5344CB8AC3E}">
        <p14:creationId xmlns:p14="http://schemas.microsoft.com/office/powerpoint/2010/main" val="273278867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EBEBEB"/>
                </a:solidFill>
              </a:rPr>
              <a:t>Allowable deductions</a:t>
            </a:r>
            <a:endParaRPr lang="en-GB" dirty="0"/>
          </a:p>
        </p:txBody>
      </p:sp>
      <p:sp>
        <p:nvSpPr>
          <p:cNvPr id="3" name="Content Placeholder 2"/>
          <p:cNvSpPr>
            <a:spLocks noGrp="1"/>
          </p:cNvSpPr>
          <p:nvPr>
            <p:ph idx="1"/>
          </p:nvPr>
        </p:nvSpPr>
        <p:spPr>
          <a:xfrm>
            <a:off x="1154954" y="2355305"/>
            <a:ext cx="8825659" cy="4280625"/>
          </a:xfrm>
        </p:spPr>
        <p:txBody>
          <a:bodyPr/>
          <a:lstStyle/>
          <a:p>
            <a:r>
              <a:rPr lang="en-GB" b="1" dirty="0"/>
              <a:t>Wear and tear allowance for buildings </a:t>
            </a:r>
            <a:endParaRPr lang="en-GB" b="1" dirty="0" smtClean="0"/>
          </a:p>
          <a:p>
            <a:r>
              <a:rPr lang="en-GB" dirty="0"/>
              <a:t>Under paragraph 4 of the Fifth Schedule, a wear and tear allowance (also known as ‘writing down allowance’) is allowed as a deduction in ascertaining the business profits of any person in a charge year. The wear and tear allowance is available to a person who uses for the purposes of his business an industrial or commercial building which he acquired, constructed, added to or </a:t>
            </a:r>
            <a:r>
              <a:rPr lang="en-GB" dirty="0" smtClean="0"/>
              <a:t>altered</a:t>
            </a:r>
            <a:endParaRPr lang="en-GB" b="1" dirty="0"/>
          </a:p>
        </p:txBody>
      </p:sp>
    </p:spTree>
    <p:extLst>
      <p:ext uri="{BB962C8B-B14F-4D97-AF65-F5344CB8AC3E}">
        <p14:creationId xmlns:p14="http://schemas.microsoft.com/office/powerpoint/2010/main" val="104813300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solidFill>
                  <a:srgbClr val="EBEBEB"/>
                </a:solidFill>
              </a:rPr>
              <a:t>Allowable deductions</a:t>
            </a:r>
            <a:endParaRPr lang="en-GB" dirty="0"/>
          </a:p>
        </p:txBody>
      </p:sp>
      <p:sp>
        <p:nvSpPr>
          <p:cNvPr id="3" name="Content Placeholder 2"/>
          <p:cNvSpPr>
            <a:spLocks noGrp="1"/>
          </p:cNvSpPr>
          <p:nvPr>
            <p:ph idx="1"/>
          </p:nvPr>
        </p:nvSpPr>
        <p:spPr/>
        <p:txBody>
          <a:bodyPr/>
          <a:lstStyle/>
          <a:p>
            <a:r>
              <a:rPr lang="en-GB" b="1" dirty="0" smtClean="0"/>
              <a:t>Divide into groups </a:t>
            </a:r>
          </a:p>
          <a:p>
            <a:r>
              <a:rPr lang="en-GB" b="1" dirty="0" smtClean="0"/>
              <a:t>Any questions</a:t>
            </a:r>
            <a:endParaRPr lang="en-GB" b="1" dirty="0"/>
          </a:p>
        </p:txBody>
      </p:sp>
    </p:spTree>
    <p:extLst>
      <p:ext uri="{BB962C8B-B14F-4D97-AF65-F5344CB8AC3E}">
        <p14:creationId xmlns:p14="http://schemas.microsoft.com/office/powerpoint/2010/main" val="337956338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Allowable deductions</a:t>
            </a:r>
          </a:p>
        </p:txBody>
      </p:sp>
      <p:sp>
        <p:nvSpPr>
          <p:cNvPr id="3" name="Content Placeholder 2"/>
          <p:cNvSpPr>
            <a:spLocks noGrp="1"/>
          </p:cNvSpPr>
          <p:nvPr>
            <p:ph idx="1"/>
          </p:nvPr>
        </p:nvSpPr>
        <p:spPr/>
        <p:txBody>
          <a:bodyPr>
            <a:normAutofit/>
          </a:bodyPr>
          <a:lstStyle/>
          <a:p>
            <a:r>
              <a:rPr lang="en-GB" sz="9600" dirty="0" smtClean="0"/>
              <a:t>End </a:t>
            </a:r>
            <a:endParaRPr lang="en-GB" sz="9600" dirty="0"/>
          </a:p>
        </p:txBody>
      </p:sp>
    </p:spTree>
    <p:extLst>
      <p:ext uri="{BB962C8B-B14F-4D97-AF65-F5344CB8AC3E}">
        <p14:creationId xmlns:p14="http://schemas.microsoft.com/office/powerpoint/2010/main" val="15386615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br>
              <a:rPr lang="en-GB" b="1" dirty="0">
                <a:solidFill>
                  <a:srgbClr val="EBEBEB"/>
                </a:solidFill>
              </a:rPr>
            </a:br>
            <a:r>
              <a:rPr lang="en-GB" dirty="0" smtClean="0"/>
              <a:t> </a:t>
            </a:r>
            <a:endParaRPr lang="en-GB" dirty="0"/>
          </a:p>
        </p:txBody>
      </p:sp>
      <p:sp>
        <p:nvSpPr>
          <p:cNvPr id="3" name="Content Placeholder 2"/>
          <p:cNvSpPr>
            <a:spLocks noGrp="1"/>
          </p:cNvSpPr>
          <p:nvPr>
            <p:ph idx="1"/>
          </p:nvPr>
        </p:nvSpPr>
        <p:spPr>
          <a:xfrm>
            <a:off x="1154954" y="2037805"/>
            <a:ext cx="8825659" cy="4402183"/>
          </a:xfrm>
        </p:spPr>
        <p:txBody>
          <a:bodyPr>
            <a:normAutofit fontScale="77500" lnSpcReduction="20000"/>
          </a:bodyPr>
          <a:lstStyle/>
          <a:p>
            <a:pPr algn="just"/>
            <a:endParaRPr lang="en-GB" sz="4000" b="1" dirty="0" smtClean="0"/>
          </a:p>
          <a:p>
            <a:pPr algn="just"/>
            <a:r>
              <a:rPr lang="en-GB" sz="4000" b="1" dirty="0" smtClean="0"/>
              <a:t>Profession </a:t>
            </a:r>
            <a:endParaRPr lang="en-GB" sz="4000" b="1" dirty="0"/>
          </a:p>
          <a:p>
            <a:pPr algn="just"/>
            <a:r>
              <a:rPr lang="en-GB" sz="4000" dirty="0"/>
              <a:t>is not defined under the Income Tax </a:t>
            </a:r>
            <a:r>
              <a:rPr lang="en-GB" sz="4000" dirty="0" smtClean="0"/>
              <a:t>Act</a:t>
            </a:r>
          </a:p>
          <a:p>
            <a:pPr algn="just"/>
            <a:r>
              <a:rPr lang="en-GB" sz="4000" dirty="0" smtClean="0"/>
              <a:t>profession </a:t>
            </a:r>
            <a:r>
              <a:rPr lang="en-GB" sz="4000" dirty="0" smtClean="0"/>
              <a:t>judicially </a:t>
            </a:r>
            <a:r>
              <a:rPr lang="en-GB" sz="4000" dirty="0"/>
              <a:t>described as ‘involving the idea of an occupation requiring either purely intellectual skill or manual skill controlled by the intellectual skill of the </a:t>
            </a:r>
            <a:r>
              <a:rPr lang="en-GB" sz="4000" dirty="0" smtClean="0"/>
              <a:t>operator </a:t>
            </a:r>
            <a:r>
              <a:rPr lang="fr-FR" sz="4000" dirty="0" smtClean="0"/>
              <a:t>IRC </a:t>
            </a:r>
            <a:r>
              <a:rPr lang="fr-FR" sz="4000" dirty="0"/>
              <a:t>V </a:t>
            </a:r>
            <a:r>
              <a:rPr lang="fr-FR" sz="4000" dirty="0" err="1"/>
              <a:t>Maxse</a:t>
            </a:r>
            <a:r>
              <a:rPr lang="fr-FR" sz="4000" dirty="0"/>
              <a:t> [1919] 12 TC </a:t>
            </a:r>
            <a:r>
              <a:rPr lang="fr-FR" sz="4000" dirty="0" smtClean="0"/>
              <a:t>41’ </a:t>
            </a:r>
            <a:endParaRPr lang="en-GB" sz="4000" b="1" dirty="0"/>
          </a:p>
        </p:txBody>
      </p:sp>
    </p:spTree>
    <p:extLst>
      <p:ext uri="{BB962C8B-B14F-4D97-AF65-F5344CB8AC3E}">
        <p14:creationId xmlns:p14="http://schemas.microsoft.com/office/powerpoint/2010/main" val="26849909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br>
              <a:rPr lang="en-GB" b="1" dirty="0">
                <a:solidFill>
                  <a:srgbClr val="EBEBEB"/>
                </a:solidFill>
              </a:rPr>
            </a:br>
            <a:endParaRPr lang="en-GB" dirty="0"/>
          </a:p>
        </p:txBody>
      </p:sp>
      <p:sp>
        <p:nvSpPr>
          <p:cNvPr id="3" name="Content Placeholder 2"/>
          <p:cNvSpPr>
            <a:spLocks noGrp="1"/>
          </p:cNvSpPr>
          <p:nvPr>
            <p:ph idx="1"/>
          </p:nvPr>
        </p:nvSpPr>
        <p:spPr>
          <a:xfrm>
            <a:off x="1154954" y="2272937"/>
            <a:ext cx="8825659" cy="4140925"/>
          </a:xfrm>
        </p:spPr>
        <p:txBody>
          <a:bodyPr>
            <a:normAutofit fontScale="92500" lnSpcReduction="20000"/>
          </a:bodyPr>
          <a:lstStyle/>
          <a:p>
            <a:pPr algn="just"/>
            <a:r>
              <a:rPr lang="en-GB" sz="3200" b="1" dirty="0"/>
              <a:t>Vocation </a:t>
            </a:r>
            <a:endParaRPr lang="en-GB" sz="3200" b="1" dirty="0" smtClean="0"/>
          </a:p>
          <a:p>
            <a:pPr algn="just"/>
            <a:r>
              <a:rPr lang="en-GB" sz="3200" dirty="0" smtClean="0"/>
              <a:t>Was defined </a:t>
            </a:r>
            <a:r>
              <a:rPr lang="en-GB" sz="3200" dirty="0"/>
              <a:t>by Denman J in Partridge v </a:t>
            </a:r>
            <a:r>
              <a:rPr lang="en-GB" sz="3200" dirty="0" err="1" smtClean="0"/>
              <a:t>Mallandaine</a:t>
            </a:r>
            <a:r>
              <a:rPr lang="en-GB" sz="3200" dirty="0" smtClean="0"/>
              <a:t> </a:t>
            </a:r>
            <a:r>
              <a:rPr lang="en-GB" sz="3200" dirty="0"/>
              <a:t>as </a:t>
            </a:r>
            <a:r>
              <a:rPr lang="en-GB" sz="3200" dirty="0" smtClean="0"/>
              <a:t>the </a:t>
            </a:r>
            <a:r>
              <a:rPr lang="en-GB" sz="3200" dirty="0"/>
              <a:t>way in which a man passes his life</a:t>
            </a:r>
            <a:r>
              <a:rPr lang="en-GB" sz="3200" dirty="0" smtClean="0"/>
              <a:t>.</a:t>
            </a:r>
          </a:p>
          <a:p>
            <a:pPr algn="just"/>
            <a:r>
              <a:rPr lang="en-GB" sz="3200" dirty="0"/>
              <a:t>The term wide definition of the term can be used to bring within the scope of income tax any form of regular and continuous profit earning, which does not fall within the categories of trade, profession or employment. </a:t>
            </a:r>
            <a:endParaRPr lang="en-GB" sz="3200" b="1" dirty="0"/>
          </a:p>
        </p:txBody>
      </p:sp>
    </p:spTree>
    <p:extLst>
      <p:ext uri="{BB962C8B-B14F-4D97-AF65-F5344CB8AC3E}">
        <p14:creationId xmlns:p14="http://schemas.microsoft.com/office/powerpoint/2010/main" val="603591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Meaning of business</a:t>
            </a:r>
            <a:br>
              <a:rPr lang="en-GB" b="1" dirty="0"/>
            </a:br>
            <a:endParaRPr lang="en-GB" dirty="0"/>
          </a:p>
        </p:txBody>
      </p:sp>
      <p:sp>
        <p:nvSpPr>
          <p:cNvPr id="3" name="Content Placeholder 2"/>
          <p:cNvSpPr>
            <a:spLocks noGrp="1"/>
          </p:cNvSpPr>
          <p:nvPr>
            <p:ph idx="1"/>
          </p:nvPr>
        </p:nvSpPr>
        <p:spPr>
          <a:xfrm>
            <a:off x="1154954" y="2377439"/>
            <a:ext cx="8825659" cy="3892731"/>
          </a:xfrm>
        </p:spPr>
        <p:txBody>
          <a:bodyPr>
            <a:normAutofit/>
          </a:bodyPr>
          <a:lstStyle/>
          <a:p>
            <a:pPr algn="just"/>
            <a:r>
              <a:rPr lang="en-GB" b="1" dirty="0"/>
              <a:t>Trade</a:t>
            </a:r>
            <a:r>
              <a:rPr lang="en-GB" dirty="0"/>
              <a:t>  </a:t>
            </a:r>
            <a:r>
              <a:rPr lang="en-GB" dirty="0" smtClean="0"/>
              <a:t>not </a:t>
            </a:r>
            <a:r>
              <a:rPr lang="en-GB" dirty="0"/>
              <a:t>been defined in the Income Tax Act</a:t>
            </a:r>
            <a:r>
              <a:rPr lang="en-GB" dirty="0" smtClean="0"/>
              <a:t>.</a:t>
            </a:r>
          </a:p>
          <a:p>
            <a:pPr algn="just"/>
            <a:r>
              <a:rPr lang="en-GB" dirty="0"/>
              <a:t>Lord Atkin said in, Fry v Burma Corporation </a:t>
            </a:r>
            <a:r>
              <a:rPr lang="en-GB" dirty="0" smtClean="0"/>
              <a:t>Limited </a:t>
            </a:r>
          </a:p>
          <a:p>
            <a:pPr algn="just"/>
            <a:r>
              <a:rPr lang="en-GB" dirty="0" smtClean="0"/>
              <a:t>Trade </a:t>
            </a:r>
            <a:r>
              <a:rPr lang="en-GB" dirty="0"/>
              <a:t>refers to the various activities of commerce – the wining and using the products of the earth, or multiplying the products of the earth and selling them or manufacturing them and selling them, the purchase and sale of commodities or the offering of services for a reward such as conveyance and the </a:t>
            </a:r>
            <a:r>
              <a:rPr lang="en-GB" dirty="0" smtClean="0"/>
              <a:t>like</a:t>
            </a:r>
            <a:endParaRPr lang="en-GB" dirty="0"/>
          </a:p>
          <a:p>
            <a:pPr algn="just"/>
            <a:r>
              <a:rPr lang="en-GB" dirty="0"/>
              <a:t>Ransom v Higgs</a:t>
            </a:r>
            <a:r>
              <a:rPr lang="en-GB" dirty="0" smtClean="0"/>
              <a:t>, </a:t>
            </a:r>
            <a:r>
              <a:rPr lang="en-GB" dirty="0"/>
              <a:t>Lord Wilberforce stated </a:t>
            </a:r>
            <a:r>
              <a:rPr lang="en-GB" dirty="0" smtClean="0"/>
              <a:t>that Trade </a:t>
            </a:r>
            <a:r>
              <a:rPr lang="en-GB" dirty="0"/>
              <a:t>normally involves the exchange of goods or services for reward…there must be something which the trade offers to provide by way of business. Trade, moreover presupposes a </a:t>
            </a:r>
            <a:r>
              <a:rPr lang="en-GB" dirty="0" smtClean="0"/>
              <a:t>customer</a:t>
            </a:r>
            <a:endParaRPr lang="en-GB" dirty="0"/>
          </a:p>
        </p:txBody>
      </p:sp>
    </p:spTree>
    <p:extLst>
      <p:ext uri="{BB962C8B-B14F-4D97-AF65-F5344CB8AC3E}">
        <p14:creationId xmlns:p14="http://schemas.microsoft.com/office/powerpoint/2010/main" val="9659505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Meaning of business</a:t>
            </a:r>
            <a:br>
              <a:rPr lang="en-GB" b="1" dirty="0"/>
            </a:br>
            <a:endParaRPr lang="en-GB" dirty="0"/>
          </a:p>
        </p:txBody>
      </p:sp>
      <p:sp>
        <p:nvSpPr>
          <p:cNvPr id="3" name="Content Placeholder 2"/>
          <p:cNvSpPr>
            <a:spLocks noGrp="1"/>
          </p:cNvSpPr>
          <p:nvPr>
            <p:ph idx="1"/>
          </p:nvPr>
        </p:nvSpPr>
        <p:spPr>
          <a:xfrm>
            <a:off x="1154954" y="2181496"/>
            <a:ext cx="8825659" cy="4284617"/>
          </a:xfrm>
        </p:spPr>
        <p:txBody>
          <a:bodyPr>
            <a:normAutofit fontScale="70000" lnSpcReduction="20000"/>
          </a:bodyPr>
          <a:lstStyle/>
          <a:p>
            <a:r>
              <a:rPr lang="en-GB" sz="2900" b="1" dirty="0" smtClean="0"/>
              <a:t>Smith </a:t>
            </a:r>
            <a:r>
              <a:rPr lang="en-GB" sz="2900" b="1" dirty="0"/>
              <a:t>Berry v </a:t>
            </a:r>
            <a:r>
              <a:rPr lang="en-GB" sz="2900" b="1" dirty="0" err="1" smtClean="0"/>
              <a:t>Cordy</a:t>
            </a:r>
            <a:endParaRPr lang="en-GB" sz="2900" b="1" dirty="0" smtClean="0"/>
          </a:p>
          <a:p>
            <a:pPr algn="just"/>
            <a:r>
              <a:rPr lang="en-GB" sz="2400" dirty="0"/>
              <a:t>We think Lord Wright had the Oxford dictionary in mind when in National Association of Local Government Officers v Bolton Corporation (19430 AC 166 at page 184 he was discussing the meaning of the “trade” in the Industrial Courts Act, 1919. He then had the occasion to consider its ordinary meaning in English language. After pointing out that in that statute the word was used as including “industry”, he said indeed trade is not only in the </a:t>
            </a:r>
            <a:r>
              <a:rPr lang="en-GB" sz="2400" dirty="0" smtClean="0"/>
              <a:t>……..dictionary </a:t>
            </a:r>
            <a:r>
              <a:rPr lang="en-GB" sz="2400" dirty="0"/>
              <a:t>sense but in legal … a term of the widest scope. It is connected originally with the word tread and indicates a way of life or an occupation. In ordinary usage it may mean the occupation of a small shopkeeper equally with that of a commercial magnate. It may also be a skilled craft. It is true that it is often used … with a profession. </a:t>
            </a:r>
            <a:endParaRPr lang="en-GB" sz="2400" dirty="0" smtClean="0"/>
          </a:p>
          <a:p>
            <a:pPr algn="just"/>
            <a:r>
              <a:rPr lang="en-GB" sz="2400" dirty="0" smtClean="0"/>
              <a:t>A </a:t>
            </a:r>
            <a:r>
              <a:rPr lang="en-GB" sz="2400" dirty="0"/>
              <a:t>professional worker would not ordinarily be called a tradesman, but the word “trade” is used in the widest application to the appellation trade </a:t>
            </a:r>
            <a:r>
              <a:rPr lang="en-GB" sz="2400" dirty="0" smtClean="0"/>
              <a:t>unions</a:t>
            </a:r>
          </a:p>
          <a:p>
            <a:pPr algn="just"/>
            <a:r>
              <a:rPr lang="en-GB" sz="2400" dirty="0"/>
              <a:t>when construing the meaning of the word trade regard must be to its ordinary meaning in English language as well as the judicial meaning</a:t>
            </a:r>
            <a:endParaRPr lang="en-GB" sz="2400" dirty="0" smtClean="0"/>
          </a:p>
          <a:p>
            <a:pPr algn="just"/>
            <a:endParaRPr lang="en-GB" sz="2400" b="1" dirty="0"/>
          </a:p>
        </p:txBody>
      </p:sp>
    </p:spTree>
    <p:extLst>
      <p:ext uri="{BB962C8B-B14F-4D97-AF65-F5344CB8AC3E}">
        <p14:creationId xmlns:p14="http://schemas.microsoft.com/office/powerpoint/2010/main" val="10059088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solidFill>
                  <a:srgbClr val="EBEBEB"/>
                </a:solidFill>
              </a:rPr>
              <a:t>Meaning of business</a:t>
            </a:r>
            <a:endParaRPr lang="en-GB" dirty="0"/>
          </a:p>
        </p:txBody>
      </p:sp>
      <p:sp>
        <p:nvSpPr>
          <p:cNvPr id="3" name="Content Placeholder 2"/>
          <p:cNvSpPr>
            <a:spLocks noGrp="1"/>
          </p:cNvSpPr>
          <p:nvPr>
            <p:ph idx="1"/>
          </p:nvPr>
        </p:nvSpPr>
        <p:spPr>
          <a:xfrm>
            <a:off x="1154954" y="2259874"/>
            <a:ext cx="8825659" cy="4140926"/>
          </a:xfrm>
        </p:spPr>
        <p:txBody>
          <a:bodyPr>
            <a:normAutofit fontScale="77500" lnSpcReduction="20000"/>
          </a:bodyPr>
          <a:lstStyle/>
          <a:p>
            <a:r>
              <a:rPr lang="en-GB" sz="2800" b="1" dirty="0"/>
              <a:t>Adventure in the nature of </a:t>
            </a:r>
            <a:r>
              <a:rPr lang="en-GB" sz="2800" b="1" dirty="0" smtClean="0"/>
              <a:t>trade</a:t>
            </a:r>
          </a:p>
          <a:p>
            <a:r>
              <a:rPr lang="en-GB" sz="2800" dirty="0"/>
              <a:t>meaning of the words </a:t>
            </a:r>
            <a:r>
              <a:rPr lang="en-GB" sz="2800" dirty="0" smtClean="0"/>
              <a:t>adventure </a:t>
            </a:r>
            <a:r>
              <a:rPr lang="en-GB" sz="2800" dirty="0"/>
              <a:t>or </a:t>
            </a:r>
            <a:r>
              <a:rPr lang="en-GB" sz="2800" dirty="0" smtClean="0"/>
              <a:t>concern </a:t>
            </a:r>
            <a:r>
              <a:rPr lang="en-GB" sz="2800" dirty="0"/>
              <a:t>in the nature of trade has also been subject of judicial </a:t>
            </a:r>
            <a:r>
              <a:rPr lang="en-GB" sz="2800" dirty="0" smtClean="0"/>
              <a:t>interpretation</a:t>
            </a:r>
          </a:p>
          <a:p>
            <a:r>
              <a:rPr lang="en-GB" sz="2800" dirty="0" smtClean="0"/>
              <a:t>Lord </a:t>
            </a:r>
            <a:r>
              <a:rPr lang="en-GB" sz="2800" dirty="0"/>
              <a:t>McMillan said </a:t>
            </a:r>
            <a:r>
              <a:rPr lang="en-GB" sz="2800"/>
              <a:t>in </a:t>
            </a:r>
            <a:r>
              <a:rPr lang="en-GB" sz="2800" smtClean="0"/>
              <a:t>Lemming </a:t>
            </a:r>
            <a:r>
              <a:rPr lang="en-GB" sz="2800" dirty="0"/>
              <a:t>v </a:t>
            </a:r>
            <a:r>
              <a:rPr lang="en-GB" sz="2800" dirty="0" smtClean="0"/>
              <a:t>Jones </a:t>
            </a:r>
            <a:r>
              <a:rPr lang="en-GB" sz="2800" dirty="0"/>
              <a:t>“…adventure in this context must plainly be a “trading adventure</a:t>
            </a:r>
            <a:r>
              <a:rPr lang="en-GB" sz="2800" dirty="0" smtClean="0"/>
              <a:t>”</a:t>
            </a:r>
          </a:p>
          <a:p>
            <a:r>
              <a:rPr lang="en-GB" sz="2800" dirty="0"/>
              <a:t>In Rutledge v IRC</a:t>
            </a:r>
            <a:r>
              <a:rPr lang="en-GB" sz="2800" dirty="0" smtClean="0"/>
              <a:t>, </a:t>
            </a:r>
            <a:r>
              <a:rPr lang="en-GB" sz="2800" dirty="0"/>
              <a:t>the taxpayer was a businessman connected with the film industry. Whilst in Berlin he purchased 1 million toilet rolls for £1,000 that he resold in the UK at a profit of approximately £11,000. The Court of Session held that the taxpayer had engaged in an adventure in the nature of a trade so that the profits were assessable. The Court stressed that such a quantity of goods must have been intended for resale.</a:t>
            </a:r>
            <a:endParaRPr lang="en-GB" sz="2800" b="1" dirty="0"/>
          </a:p>
        </p:txBody>
      </p:sp>
    </p:spTree>
    <p:extLst>
      <p:ext uri="{BB962C8B-B14F-4D97-AF65-F5344CB8AC3E}">
        <p14:creationId xmlns:p14="http://schemas.microsoft.com/office/powerpoint/2010/main" val="360628001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261</TotalTime>
  <Words>5922</Words>
  <Application>Microsoft Office PowerPoint</Application>
  <PresentationFormat>Widescreen</PresentationFormat>
  <Paragraphs>249</Paragraphs>
  <Slides>49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49</vt:i4>
      </vt:variant>
    </vt:vector>
  </HeadingPairs>
  <TitlesOfParts>
    <vt:vector size="53" baseType="lpstr">
      <vt:lpstr>Arial</vt:lpstr>
      <vt:lpstr>Century Gothic</vt:lpstr>
      <vt:lpstr>Wingdings 3</vt:lpstr>
      <vt:lpstr>Ion Boardroom</vt:lpstr>
      <vt:lpstr>TAXATION OF BUSINESS INCOME</vt:lpstr>
      <vt:lpstr>Objectives </vt:lpstr>
      <vt:lpstr>SCOPE OF LIABILITY</vt:lpstr>
      <vt:lpstr>Meaning of business </vt:lpstr>
      <vt:lpstr>Meaning of business  </vt:lpstr>
      <vt:lpstr>Meaning of business </vt:lpstr>
      <vt:lpstr>Meaning of business </vt:lpstr>
      <vt:lpstr>Meaning of business </vt:lpstr>
      <vt:lpstr>Meaning of business</vt:lpstr>
      <vt:lpstr>Meaning of business</vt:lpstr>
      <vt:lpstr>Meaning of business</vt:lpstr>
      <vt:lpstr>Meaning of business</vt:lpstr>
      <vt:lpstr>Meaning of business</vt:lpstr>
      <vt:lpstr>Meaning of business</vt:lpstr>
      <vt:lpstr>Meaning of business</vt:lpstr>
      <vt:lpstr>Meaning of business</vt:lpstr>
      <vt:lpstr>Meaning of business</vt:lpstr>
      <vt:lpstr>Meaning of business</vt:lpstr>
      <vt:lpstr>Meaning of business</vt:lpstr>
      <vt:lpstr>Meaning of business</vt:lpstr>
      <vt:lpstr>Meaning of business</vt:lpstr>
      <vt:lpstr>Meaning of business</vt:lpstr>
      <vt:lpstr>GAINS AND PROFITS </vt:lpstr>
      <vt:lpstr>ALLOWABLE DEDUCTIONS </vt:lpstr>
      <vt:lpstr>GAINS AND PROFITS </vt:lpstr>
      <vt:lpstr>GAINS AND PROFITS </vt:lpstr>
      <vt:lpstr>GAINS AND PROFITS </vt:lpstr>
      <vt:lpstr>GAINS AND PROFITS </vt:lpstr>
      <vt:lpstr>GAINS AND PROFITS </vt:lpstr>
      <vt:lpstr>GAINS AND PROFITS </vt:lpstr>
      <vt:lpstr>GAINS AND PROFITS </vt:lpstr>
      <vt:lpstr>GAINS AND PROFITS </vt:lpstr>
      <vt:lpstr>GAINS AND PROFITS </vt:lpstr>
      <vt:lpstr>GAINS AND PROFITS </vt:lpstr>
      <vt:lpstr>GAINS AND PROFITS </vt:lpstr>
      <vt:lpstr>GAINS AND PROFITS </vt:lpstr>
      <vt:lpstr>GAINS AND PROFITS </vt:lpstr>
      <vt:lpstr>GAINS AND PROFITS </vt:lpstr>
      <vt:lpstr>Allowable deductions</vt:lpstr>
      <vt:lpstr>GAINS AND PROFITS </vt:lpstr>
      <vt:lpstr>Allowable deductions</vt:lpstr>
      <vt:lpstr>Allowable deductions</vt:lpstr>
      <vt:lpstr>Allowable deductions</vt:lpstr>
      <vt:lpstr>Allowable deductions</vt:lpstr>
      <vt:lpstr>Allowable deductions</vt:lpstr>
      <vt:lpstr>Allowable deductions</vt:lpstr>
      <vt:lpstr>Allowable deductions</vt:lpstr>
      <vt:lpstr>Allowable deductions</vt:lpstr>
      <vt:lpstr>Allowable deductions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TAXATION OF BUSINESS INCOME</dc:title>
  <dc:creator>MR JOY</dc:creator>
  <cp:lastModifiedBy>MR JOY</cp:lastModifiedBy>
  <cp:revision>117</cp:revision>
  <dcterms:created xsi:type="dcterms:W3CDTF">2024-03-04T14:32:53Z</dcterms:created>
  <dcterms:modified xsi:type="dcterms:W3CDTF">2024-03-05T14:40:35Z</dcterms:modified>
</cp:coreProperties>
</file>