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2"/>
  </p:notesMasterIdLst>
  <p:sldIdLst>
    <p:sldId id="256" r:id="rId3"/>
    <p:sldId id="287" r:id="rId4"/>
    <p:sldId id="316" r:id="rId5"/>
    <p:sldId id="291" r:id="rId6"/>
    <p:sldId id="292" r:id="rId7"/>
    <p:sldId id="293" r:id="rId8"/>
    <p:sldId id="294" r:id="rId9"/>
    <p:sldId id="307" r:id="rId10"/>
    <p:sldId id="295" r:id="rId11"/>
    <p:sldId id="312" r:id="rId12"/>
    <p:sldId id="313" r:id="rId13"/>
    <p:sldId id="314" r:id="rId14"/>
    <p:sldId id="315" r:id="rId15"/>
    <p:sldId id="262" r:id="rId16"/>
    <p:sldId id="298" r:id="rId17"/>
    <p:sldId id="310" r:id="rId18"/>
    <p:sldId id="311" r:id="rId19"/>
    <p:sldId id="299" r:id="rId20"/>
    <p:sldId id="300" r:id="rId21"/>
    <p:sldId id="301" r:id="rId22"/>
    <p:sldId id="260" r:id="rId23"/>
    <p:sldId id="261" r:id="rId24"/>
    <p:sldId id="265" r:id="rId25"/>
    <p:sldId id="303" r:id="rId26"/>
    <p:sldId id="304" r:id="rId27"/>
    <p:sldId id="305" r:id="rId28"/>
    <p:sldId id="306" r:id="rId29"/>
    <p:sldId id="317" r:id="rId30"/>
    <p:sldId id="263" r:id="rId31"/>
    <p:sldId id="271" r:id="rId32"/>
    <p:sldId id="366" r:id="rId33"/>
    <p:sldId id="268" r:id="rId34"/>
    <p:sldId id="264" r:id="rId35"/>
    <p:sldId id="266" r:id="rId36"/>
    <p:sldId id="267" r:id="rId37"/>
    <p:sldId id="273" r:id="rId38"/>
    <p:sldId id="274" r:id="rId39"/>
    <p:sldId id="275" r:id="rId40"/>
    <p:sldId id="276" r:id="rId41"/>
    <p:sldId id="277" r:id="rId42"/>
    <p:sldId id="318" r:id="rId43"/>
    <p:sldId id="278" r:id="rId44"/>
    <p:sldId id="280" r:id="rId45"/>
    <p:sldId id="279" r:id="rId46"/>
    <p:sldId id="281" r:id="rId47"/>
    <p:sldId id="282" r:id="rId48"/>
    <p:sldId id="283" r:id="rId49"/>
    <p:sldId id="284" r:id="rId50"/>
    <p:sldId id="389" r:id="rId51"/>
    <p:sldId id="285" r:id="rId53"/>
    <p:sldId id="286" r:id="rId5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8" autoAdjust="0"/>
    <p:restoredTop sz="94660"/>
  </p:normalViewPr>
  <p:slideViewPr>
    <p:cSldViewPr>
      <p:cViewPr varScale="1">
        <p:scale>
          <a:sx n="84" d="100"/>
          <a:sy n="84" d="100"/>
        </p:scale>
        <p:origin x="97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7" Type="http://schemas.openxmlformats.org/officeDocument/2006/relationships/tableStyles" Target="tableStyles.xml"/><Relationship Id="rId56" Type="http://schemas.openxmlformats.org/officeDocument/2006/relationships/viewProps" Target="viewProps.xml"/><Relationship Id="rId55" Type="http://schemas.openxmlformats.org/officeDocument/2006/relationships/presProps" Target="presProps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notesMaster" Target="notesMasters/notesMaster1.xml"/><Relationship Id="rId51" Type="http://schemas.openxmlformats.org/officeDocument/2006/relationships/slide" Target="slides/slide49.xml"/><Relationship Id="rId50" Type="http://schemas.openxmlformats.org/officeDocument/2006/relationships/slide" Target="slides/slide48.xml"/><Relationship Id="rId5" Type="http://schemas.openxmlformats.org/officeDocument/2006/relationships/slide" Target="slides/slide3.xml"/><Relationship Id="rId49" Type="http://schemas.openxmlformats.org/officeDocument/2006/relationships/slide" Target="slides/slide47.xml"/><Relationship Id="rId48" Type="http://schemas.openxmlformats.org/officeDocument/2006/relationships/slide" Target="slides/slide46.xml"/><Relationship Id="rId47" Type="http://schemas.openxmlformats.org/officeDocument/2006/relationships/slide" Target="slides/slide45.xml"/><Relationship Id="rId46" Type="http://schemas.openxmlformats.org/officeDocument/2006/relationships/slide" Target="slides/slide44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/>
            <a:fld id="{9A0DB2DC-4C9A-4742-B13C-FB6460FD3503}" type="slidenum">
              <a:rPr lang="en-US" altLang="en-US" sz="1200" dirty="0"/>
            </a:fld>
            <a:endParaRPr lang="en-US" altLang="en-US" sz="1200" dirty="0"/>
          </a:p>
        </p:txBody>
      </p:sp>
      <p:sp>
        <p:nvSpPr>
          <p:cNvPr id="43011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301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BF9-65EF-4B28-B13D-EEA860B5CD5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2DEB87FF-E3A1-41A2-BBBB-D672EA3425ED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BF9-65EF-4B28-B13D-EEA860B5CD5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DEB87FF-E3A1-41A2-BBBB-D672EA3425ED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BF9-65EF-4B28-B13D-EEA860B5CD5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DEB87FF-E3A1-41A2-BBBB-D672EA3425ED}" type="slidenum">
              <a:rPr lang="en-US" smtClean="0"/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BF9-65EF-4B28-B13D-EEA860B5CD5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DEB87FF-E3A1-41A2-BBBB-D672EA3425ED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BF9-65EF-4B28-B13D-EEA860B5CD5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DEB87FF-E3A1-41A2-BBBB-D672EA3425ED}" type="slidenum">
              <a:rPr lang="en-US" smtClean="0"/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BF9-65EF-4B28-B13D-EEA860B5CD5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DEB87FF-E3A1-41A2-BBBB-D672EA3425ED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BF9-65EF-4B28-B13D-EEA860B5CD5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87FF-E3A1-41A2-BBBB-D672EA3425ED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BF9-65EF-4B28-B13D-EEA860B5CD5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87FF-E3A1-41A2-BBBB-D672EA3425ED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BF9-65EF-4B28-B13D-EEA860B5CD5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87FF-E3A1-41A2-BBBB-D672EA3425ED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BF9-65EF-4B28-B13D-EEA860B5CD5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DEB87FF-E3A1-41A2-BBBB-D672EA3425ED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BF9-65EF-4B28-B13D-EEA860B5CD5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DEB87FF-E3A1-41A2-BBBB-D672EA3425ED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BF9-65EF-4B28-B13D-EEA860B5CD58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DEB87FF-E3A1-41A2-BBBB-D672EA3425ED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BF9-65EF-4B28-B13D-EEA860B5CD58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87FF-E3A1-41A2-BBBB-D672EA3425ED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BF9-65EF-4B28-B13D-EEA860B5CD58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87FF-E3A1-41A2-BBBB-D672EA3425ED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BF9-65EF-4B28-B13D-EEA860B5CD5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87FF-E3A1-41A2-BBBB-D672EA3425ED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BF9-65EF-4B28-B13D-EEA860B5CD5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DEB87FF-E3A1-41A2-BBBB-D672EA3425ED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9ABF9-65EF-4B28-B13D-EEA860B5CD5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DEB87FF-E3A1-41A2-BBBB-D672EA3425ED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>
            <a:grpSpLocks noGrp="1" noRot="1" noChangeAspect="1" noMove="1" noResize="1" noUngrp="1"/>
          </p:cNvGrpSpPr>
          <p:nvPr/>
        </p:nvGrpSpPr>
        <p:grpSpPr>
          <a:xfrm flipH="1">
            <a:off x="4507495" y="0"/>
            <a:ext cx="4632727" cy="6853245"/>
            <a:chOff x="2487613" y="285750"/>
            <a:chExt cx="2428876" cy="5654676"/>
          </a:xfrm>
          <a:solidFill>
            <a:schemeClr val="bg2">
              <a:lumMod val="90000"/>
            </a:schemeClr>
          </a:solidFill>
        </p:grpSpPr>
        <p:sp>
          <p:nvSpPr>
            <p:cNvPr id="11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9"/>
            <p:cNvSpPr/>
            <p:nvPr/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4" name="Freeform 6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0" y="1159566"/>
            <a:ext cx="5670183" cy="453886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0411" y="1318590"/>
            <a:ext cx="3826619" cy="4220820"/>
          </a:xfrm>
        </p:spPr>
        <p:txBody>
          <a:bodyPr anchor="ctr">
            <a:normAutofit/>
          </a:bodyPr>
          <a:lstStyle/>
          <a:p>
            <a:r>
              <a:rPr lang="en-US" sz="3800">
                <a:solidFill>
                  <a:srgbClr val="FFFFFF"/>
                </a:solidFill>
              </a:rPr>
              <a:t>Subsidies and Countervailing Measures</a:t>
            </a:r>
            <a:endParaRPr lang="en-US" sz="380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84024" y="804334"/>
            <a:ext cx="2756725" cy="5249332"/>
          </a:xfrm>
        </p:spPr>
        <p:txBody>
          <a:bodyPr anchor="ctr"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Unit 10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Prohibited subsidies</a:t>
            </a:r>
            <a:r>
              <a:rPr lang="en-US" sz="3600" dirty="0"/>
              <a:t> Art. 3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00200"/>
            <a:ext cx="6591985" cy="3777622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US" sz="2800" dirty="0"/>
              <a:t>May take one of the following forms:</a:t>
            </a:r>
            <a:endParaRPr lang="en-US" sz="2800" dirty="0"/>
          </a:p>
          <a:p>
            <a:pPr lvl="1"/>
            <a:r>
              <a:rPr lang="en-US" sz="2800" dirty="0"/>
              <a:t>(a) granted on condition that recipient meets specified export targets</a:t>
            </a:r>
            <a:endParaRPr lang="en-US" sz="2800" dirty="0"/>
          </a:p>
          <a:p>
            <a:pPr lvl="1"/>
            <a:r>
              <a:rPr lang="en-US" sz="2800" dirty="0"/>
              <a:t>This may be the sole reason for the grant of a subsidy, or it may be one of several other reasons for the said purpose</a:t>
            </a:r>
            <a:endParaRPr lang="en-US" sz="2800" dirty="0"/>
          </a:p>
          <a:p>
            <a:pPr lvl="1"/>
            <a:r>
              <a:rPr lang="en-US" sz="2800" dirty="0"/>
              <a:t>Known as </a:t>
            </a:r>
            <a:r>
              <a:rPr lang="en-US" sz="2800" b="1" dirty="0"/>
              <a:t>export subsidies</a:t>
            </a:r>
            <a:endParaRPr lang="en-US" sz="2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Prohibited subsidies</a:t>
            </a:r>
            <a:r>
              <a:rPr lang="en-US" sz="3600" dirty="0"/>
              <a:t> Art. 3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676400"/>
            <a:ext cx="6591985" cy="3777622"/>
          </a:xfrm>
        </p:spPr>
        <p:txBody>
          <a:bodyPr/>
          <a:lstStyle/>
          <a:p>
            <a:pPr marL="228600" lvl="1"/>
            <a:r>
              <a:rPr lang="en-US" sz="2800" dirty="0"/>
              <a:t>(b)Granted on the condition that products must have domestic goods (local content) and not imported goods</a:t>
            </a:r>
            <a:endParaRPr lang="en-US" sz="2800" dirty="0"/>
          </a:p>
          <a:p>
            <a:pPr marL="228600" lvl="1"/>
            <a:r>
              <a:rPr lang="en-US" sz="2800" dirty="0"/>
              <a:t>Known as </a:t>
            </a:r>
            <a:r>
              <a:rPr lang="en-US" sz="2800" b="1" dirty="0"/>
              <a:t>import substitution subsidy</a:t>
            </a:r>
            <a:endParaRPr lang="en-US" sz="2800" b="1" dirty="0"/>
          </a:p>
          <a:p>
            <a:r>
              <a:rPr lang="en-US" sz="2800" dirty="0"/>
              <a:t>Prohibited subsidies are a form of specific subsidy 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2381" y="594265"/>
            <a:ext cx="6589199" cy="1280890"/>
          </a:xfrm>
        </p:spPr>
        <p:txBody>
          <a:bodyPr/>
          <a:lstStyle/>
          <a:p>
            <a:r>
              <a:rPr lang="en-US" sz="3600" b="1" dirty="0"/>
              <a:t>Prohibited subsidies</a:t>
            </a:r>
            <a:r>
              <a:rPr lang="en-US" sz="3600" dirty="0"/>
              <a:t> Art. 3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/>
              <a:t>SCM provides that a member state may not grant these types of subsidies</a:t>
            </a:r>
            <a:endParaRPr lang="en-US" sz="2800" dirty="0"/>
          </a:p>
          <a:p>
            <a:r>
              <a:rPr lang="en-US" sz="2800" dirty="0"/>
              <a:t>Prohibited because they are intended to distort international trade</a:t>
            </a:r>
            <a:endParaRPr lang="en-US" sz="2800" dirty="0"/>
          </a:p>
          <a:p>
            <a:r>
              <a:rPr lang="en-US" sz="2800" dirty="0"/>
              <a:t>Annex 1 Of SCM provides in exhaustive list of prohibited subsidies</a:t>
            </a:r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Prohibited subsidies</a:t>
            </a:r>
            <a:r>
              <a:rPr lang="en-US" sz="3600" dirty="0"/>
              <a:t> Art. 3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Can be challenged in the GATT dispute settlement procedure</a:t>
            </a:r>
            <a:endParaRPr lang="en-US" altLang="en-US" sz="2800" dirty="0"/>
          </a:p>
          <a:p>
            <a:r>
              <a:rPr lang="en-US" sz="2800" dirty="0"/>
              <a:t>May be subject to countervailing measures</a:t>
            </a: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Actionable subsidies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Not defined in the SCM</a:t>
            </a:r>
            <a:endParaRPr lang="en-US" sz="2800" dirty="0"/>
          </a:p>
          <a:p>
            <a:r>
              <a:rPr lang="en-US" sz="2800" dirty="0"/>
              <a:t>Any subsidy which meets the provisions of Art 1 and 2, SCM and is not a prohibited subsidy</a:t>
            </a:r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976090"/>
          </a:xfrm>
        </p:spPr>
        <p:txBody>
          <a:bodyPr>
            <a:normAutofit fontScale="90000"/>
          </a:bodyPr>
          <a:lstStyle/>
          <a:p>
            <a:br>
              <a:rPr lang="en-US" sz="3600" b="1" dirty="0"/>
            </a:br>
            <a:r>
              <a:rPr lang="en-US" sz="3600" b="1" dirty="0"/>
              <a:t>Actionable subsidies (Art 5)</a:t>
            </a:r>
            <a:br>
              <a:rPr lang="en-US" sz="3600" b="1" dirty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2133600"/>
            <a:ext cx="7239000" cy="4267200"/>
          </a:xfrm>
        </p:spPr>
        <p:txBody>
          <a:bodyPr>
            <a:normAutofit fontScale="85000" lnSpcReduction="20000"/>
          </a:bodyPr>
          <a:lstStyle/>
          <a:p>
            <a:r>
              <a:rPr lang="en-US" sz="3000" dirty="0"/>
              <a:t>Not prohibited </a:t>
            </a:r>
            <a:endParaRPr lang="en-US" sz="3000" dirty="0"/>
          </a:p>
          <a:p>
            <a:r>
              <a:rPr lang="en-US" sz="3000" dirty="0"/>
              <a:t>May be challenged through multilateral dispute settlement </a:t>
            </a:r>
            <a:endParaRPr lang="en-US" sz="3000" dirty="0"/>
          </a:p>
          <a:p>
            <a:r>
              <a:rPr lang="en-US" sz="3000" dirty="0"/>
              <a:t>May also be challenged through countervailing action (imposition of countervailing duty) </a:t>
            </a:r>
            <a:endParaRPr lang="en-US" sz="3000" dirty="0"/>
          </a:p>
          <a:p>
            <a:r>
              <a:rPr lang="en-US" sz="3000" dirty="0"/>
              <a:t>This maybe done when they cause adverse effects to the interests of another Member</a:t>
            </a:r>
            <a:endParaRPr lang="en-US" sz="3000" dirty="0"/>
          </a:p>
          <a:p>
            <a:pPr marL="0" indent="0">
              <a:buNone/>
            </a:pPr>
            <a:br>
              <a:rPr lang="en-US" sz="2800" dirty="0"/>
            </a:br>
            <a:endParaRPr lang="en-US" sz="2800" dirty="0"/>
          </a:p>
          <a:p>
            <a:pPr marL="114300" indent="0"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1" y="624110"/>
            <a:ext cx="7010399" cy="1280890"/>
          </a:xfrm>
        </p:spPr>
        <p:txBody>
          <a:bodyPr/>
          <a:lstStyle/>
          <a:p>
            <a:r>
              <a:rPr lang="en-US" sz="3600" b="1" dirty="0"/>
              <a:t>Adverse effects </a:t>
            </a:r>
            <a:r>
              <a:rPr lang="en-US" sz="3600" dirty="0"/>
              <a:t>Art 5, SCM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0473" y="1509490"/>
            <a:ext cx="7239000" cy="4724400"/>
          </a:xfrm>
        </p:spPr>
        <p:txBody>
          <a:bodyPr>
            <a:noAutofit/>
          </a:bodyPr>
          <a:lstStyle/>
          <a:p>
            <a:r>
              <a:rPr lang="en-US" sz="2800" dirty="0"/>
              <a:t>A member state must not impose subsidies within the definition in Article 1 of the </a:t>
            </a:r>
            <a:r>
              <a:rPr lang="en-US" sz="2800" dirty="0" err="1"/>
              <a:t>SCM</a:t>
            </a:r>
            <a:r>
              <a:rPr lang="en-US" sz="2800" dirty="0"/>
              <a:t> that will have  any of the following adverse affects on the economy of another member state:</a:t>
            </a:r>
            <a:endParaRPr lang="en-US" sz="2800" dirty="0"/>
          </a:p>
          <a:p>
            <a:pPr lvl="1"/>
            <a:r>
              <a:rPr lang="en-US" sz="2800" dirty="0"/>
              <a:t>injury to the domestic industry of another Member</a:t>
            </a:r>
            <a:endParaRPr lang="en-US" sz="2800" dirty="0"/>
          </a:p>
          <a:p>
            <a:pPr lvl="1"/>
            <a:r>
              <a:rPr lang="en-US" sz="2800" dirty="0"/>
              <a:t>nullification or impairment of benefits accruing to other Members under the GATT 1994 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Adverse effects</a:t>
            </a:r>
            <a:r>
              <a:rPr lang="en-US" sz="3600" dirty="0"/>
              <a:t> Art 5, </a:t>
            </a:r>
            <a:r>
              <a:rPr lang="en-US" sz="3600" dirty="0" err="1"/>
              <a:t>SCM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dirty="0"/>
              <a:t>serious prejudice on another member state</a:t>
            </a:r>
            <a:endParaRPr lang="en-US" sz="2800" dirty="0"/>
          </a:p>
          <a:p>
            <a:r>
              <a:rPr lang="en-US" sz="2800" dirty="0"/>
              <a:t>Where a member acts contrary to Article 5 </a:t>
            </a:r>
            <a:r>
              <a:rPr lang="en-US" sz="2800" dirty="0" err="1"/>
              <a:t>SCM</a:t>
            </a:r>
            <a:r>
              <a:rPr lang="en-US" sz="2800" dirty="0"/>
              <a:t>, affected member state may impose countervailing measures against the subsidies</a:t>
            </a:r>
            <a:endParaRPr lang="en-US" sz="2800" dirty="0"/>
          </a:p>
          <a:p>
            <a:r>
              <a:rPr lang="en-US" sz="2800" dirty="0"/>
              <a:t>May be done following the provisions of the </a:t>
            </a:r>
            <a:r>
              <a:rPr lang="en-US" sz="2800" dirty="0" err="1"/>
              <a:t>SCM</a:t>
            </a:r>
            <a:r>
              <a:rPr lang="en-US" sz="2800" dirty="0"/>
              <a:t> Agreement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Actionable subsidies (Art 5): adverse effects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Injury</a:t>
            </a:r>
            <a:r>
              <a:rPr lang="en-US" sz="2800" dirty="0"/>
              <a:t>: subsidized imports cause injury to a domestic industry in the territory of the complaining Member.</a:t>
            </a:r>
            <a:endParaRPr lang="en-US" sz="2800" dirty="0"/>
          </a:p>
          <a:p>
            <a:r>
              <a:rPr lang="en-US" sz="2800" dirty="0"/>
              <a:t>Remedy may be multilateral or unilateral; </a:t>
            </a:r>
            <a:r>
              <a:rPr lang="en-US" sz="2800" dirty="0" err="1"/>
              <a:t>authorised</a:t>
            </a:r>
            <a:r>
              <a:rPr lang="en-US" sz="2800" dirty="0"/>
              <a:t> countermeasure or countervailing duty </a:t>
            </a: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Actionable subsidies (Art 5)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b="1" dirty="0"/>
              <a:t>Serious prejudice</a:t>
            </a:r>
            <a:r>
              <a:rPr lang="en-US" sz="2800" dirty="0"/>
              <a:t>: arises where the effect of a subsidy is:</a:t>
            </a:r>
            <a:endParaRPr lang="en-US" sz="2800" dirty="0"/>
          </a:p>
          <a:p>
            <a:pPr lvl="1"/>
            <a:r>
              <a:rPr lang="en-US" sz="2800" dirty="0"/>
              <a:t>displacement of the complaining Member's exports</a:t>
            </a:r>
            <a:endParaRPr lang="en-US" sz="2800" dirty="0"/>
          </a:p>
          <a:p>
            <a:pPr lvl="1"/>
            <a:r>
              <a:rPr lang="en-US" sz="2800" dirty="0"/>
              <a:t>significant price undercutting or depression or lost sales of the complaining Member's product in a given market </a:t>
            </a:r>
            <a:endParaRPr lang="en-US" sz="2800" dirty="0"/>
          </a:p>
          <a:p>
            <a:pPr lvl="1"/>
            <a:r>
              <a:rPr lang="en-US" sz="2800" dirty="0"/>
              <a:t>an increase in the subsidizing Member's world market share </a:t>
            </a: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Learning objectives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Define a subsidy</a:t>
            </a:r>
            <a:endParaRPr lang="en-US" sz="2800" dirty="0"/>
          </a:p>
          <a:p>
            <a:r>
              <a:rPr lang="en-US" sz="2800" dirty="0"/>
              <a:t>Describe the categories of subsidies</a:t>
            </a:r>
            <a:endParaRPr lang="en-US" sz="2800" dirty="0"/>
          </a:p>
          <a:p>
            <a:r>
              <a:rPr lang="en-US" sz="2800" dirty="0"/>
              <a:t>Describe the legal framework that provides for the counter effects of subsidies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Actionable subsidies (Art 5)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b="1" dirty="0"/>
              <a:t>Nullification or impairment:</a:t>
            </a:r>
            <a:r>
              <a:rPr lang="en-US" altLang="en-US" sz="2800" dirty="0"/>
              <a:t> </a:t>
            </a:r>
            <a:endParaRPr lang="en-US" altLang="en-US" sz="2800" dirty="0"/>
          </a:p>
          <a:p>
            <a:pPr>
              <a:lnSpc>
                <a:spcPct val="80000"/>
              </a:lnSpc>
            </a:pPr>
            <a:r>
              <a:rPr lang="en-US" altLang="en-US" sz="2800" dirty="0"/>
              <a:t>benefits that accrue under the GATT 1994 lead to improved market access </a:t>
            </a:r>
            <a:endParaRPr lang="en-US" altLang="en-US" sz="2800" dirty="0"/>
          </a:p>
          <a:p>
            <a:pPr>
              <a:lnSpc>
                <a:spcPct val="80000"/>
              </a:lnSpc>
            </a:pPr>
            <a:r>
              <a:rPr lang="en-US" altLang="en-US" sz="2800" dirty="0"/>
              <a:t>This is presumed to flow from a bound tariff reduction </a:t>
            </a:r>
            <a:endParaRPr lang="en-US" altLang="en-US" sz="2800" dirty="0"/>
          </a:p>
          <a:p>
            <a:pPr>
              <a:lnSpc>
                <a:spcPct val="80000"/>
              </a:lnSpc>
            </a:pPr>
            <a:r>
              <a:rPr lang="en-US" altLang="en-US" sz="2800" dirty="0"/>
              <a:t>Subsidization makes this inoperative</a:t>
            </a:r>
            <a:endParaRPr lang="en-US" altLang="en-US" sz="2800" dirty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Non – actionable subsidies</a:t>
            </a:r>
            <a:r>
              <a:rPr lang="en-US" sz="3600" dirty="0"/>
              <a:t> Art. 8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14300" indent="0">
              <a:buNone/>
            </a:pPr>
            <a:r>
              <a:rPr lang="en-US" sz="2800" dirty="0"/>
              <a:t>Either:</a:t>
            </a:r>
            <a:endParaRPr lang="en-US" sz="2800" dirty="0"/>
          </a:p>
          <a:p>
            <a:r>
              <a:rPr lang="en-US" sz="2800" dirty="0"/>
              <a:t>(a) subsidies are not specific within the meaning of Article 2; OR</a:t>
            </a:r>
            <a:endParaRPr lang="en-US" sz="2800" dirty="0"/>
          </a:p>
          <a:p>
            <a:r>
              <a:rPr lang="en-US" sz="2800" dirty="0"/>
              <a:t>(b) subsidies which are specific within the meaning of Article 2 but which meet all of the following conditions:</a:t>
            </a:r>
            <a:endParaRPr lang="en-US" sz="2800" dirty="0"/>
          </a:p>
          <a:p>
            <a:pPr lvl="1"/>
            <a:r>
              <a:rPr lang="en-US" sz="2800" dirty="0"/>
              <a:t>Subsidy granted by a government of a member state for  assistance for research activities conducted by firms or by higher education institutions</a:t>
            </a:r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762000"/>
            <a:ext cx="6781800" cy="411480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Subsidy granted by a government of a member as assistance to disadvantaged regions within the territory of a Member</a:t>
            </a:r>
            <a:endParaRPr lang="en-US" sz="2800" dirty="0"/>
          </a:p>
          <a:p>
            <a:r>
              <a:rPr lang="en-US" sz="2800" dirty="0"/>
              <a:t>assistance that promotes the  adaptation of existing facilities to new environmental requirements imposed by law and/or regulations which result in financial burden on firms</a:t>
            </a:r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Subsidies addressed by the SCM agreement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disciplines set out in the agreement only apply to specific subsidies </a:t>
            </a:r>
            <a:r>
              <a:rPr lang="en-US" sz="2800" dirty="0" err="1"/>
              <a:t>i.e</a:t>
            </a:r>
            <a:r>
              <a:rPr lang="en-US" sz="2800" dirty="0"/>
              <a:t> prohibited subsidies and actionable subsidies</a:t>
            </a:r>
            <a:endParaRPr lang="en-US" sz="2800" dirty="0"/>
          </a:p>
          <a:p>
            <a:r>
              <a:rPr lang="en-US" sz="2800" dirty="0"/>
              <a:t>They can be domestic or export subsidies.</a:t>
            </a:r>
            <a:endParaRPr lang="en-US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Agreement on subsidies and countervailing measures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The WTO Agreement on Subsidies and Countervailing Measures disciplines the use of subsidies</a:t>
            </a:r>
            <a:endParaRPr lang="en-US" sz="2800" dirty="0"/>
          </a:p>
          <a:p>
            <a:r>
              <a:rPr lang="en-US" sz="2800" dirty="0"/>
              <a:t>Regulates the actions countries can take to counter the effects of subsidies. </a:t>
            </a:r>
            <a:endParaRPr lang="en-US" sz="2800" dirty="0"/>
          </a:p>
          <a:p>
            <a:r>
              <a:rPr lang="en-US" sz="2800" dirty="0"/>
              <a:t>Done in the following ways:</a:t>
            </a:r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Agreement on subsidies and countervailing measures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b="1" dirty="0"/>
              <a:t>Multilateral avenue: </a:t>
            </a:r>
            <a:r>
              <a:rPr lang="en-US" sz="2800" dirty="0"/>
              <a:t>a country can use the WTO’s dispute-settlement procedure to seek the withdrawal of the subsidy or the removal of its adverse effects. </a:t>
            </a:r>
            <a:endParaRPr lang="en-US" sz="2800" b="1" dirty="0"/>
          </a:p>
          <a:p>
            <a:r>
              <a:rPr lang="en-US" sz="2800" b="1" dirty="0"/>
              <a:t>Unilateral avenue: </a:t>
            </a:r>
            <a:r>
              <a:rPr lang="en-US" sz="2800" dirty="0"/>
              <a:t>charge extra duty (“countervailing duty”) on subsidized imports that are found to be hurting domestic producers after following laid down procedures; investigation</a:t>
            </a: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Agreement on subsidies and countervailing measures (</a:t>
            </a:r>
            <a:r>
              <a:rPr lang="en-US" sz="3600" dirty="0" err="1"/>
              <a:t>SCM</a:t>
            </a:r>
            <a:r>
              <a:rPr lang="en-US" sz="3600" dirty="0"/>
              <a:t>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 fontAlgn="auto">
              <a:spcAft>
                <a:spcPts val="0"/>
              </a:spcAft>
              <a:defRPr/>
            </a:pPr>
            <a:r>
              <a:rPr lang="en-US" altLang="en-US" sz="2800" dirty="0"/>
              <a:t>Agreement applies to agricultural goods as well as industrial products</a:t>
            </a:r>
            <a:endParaRPr lang="en-US" altLang="en-US" sz="2800" dirty="0"/>
          </a:p>
          <a:p>
            <a:pPr marL="365760" indent="-365760" fontAlgn="auto">
              <a:spcAft>
                <a:spcPts val="0"/>
              </a:spcAft>
              <a:defRPr/>
            </a:pPr>
            <a:r>
              <a:rPr lang="en-US" altLang="en-US" sz="2800" dirty="0"/>
              <a:t>The disciplines set out in the agreement only apply to specific subsidies. </a:t>
            </a:r>
            <a:endParaRPr lang="en-US" altLang="en-US" sz="2800" dirty="0"/>
          </a:p>
          <a:p>
            <a:pPr marL="365760" indent="-365760" fontAlgn="auto">
              <a:spcAft>
                <a:spcPts val="0"/>
              </a:spcAft>
              <a:defRPr/>
            </a:pPr>
            <a:r>
              <a:rPr lang="en-US" altLang="en-US" sz="2800" dirty="0"/>
              <a:t>They can be domestic or export subsidies</a:t>
            </a:r>
            <a:endParaRPr lang="en-US" altLang="en-US" sz="2800" dirty="0"/>
          </a:p>
          <a:p>
            <a:pPr marL="365760" indent="-365760" fontAlgn="auto">
              <a:spcAft>
                <a:spcPts val="0"/>
              </a:spcAft>
              <a:defRPr/>
            </a:pPr>
            <a:endParaRPr lang="en-US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5400" dirty="0"/>
          </a:p>
          <a:p>
            <a:pPr marL="0" indent="0" algn="ctr">
              <a:buNone/>
            </a:pPr>
            <a:r>
              <a:rPr lang="en-US" sz="5400" dirty="0"/>
              <a:t>The End</a:t>
            </a:r>
            <a:endParaRPr lang="en-US" sz="5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Elements of a Subsidy Recap</a:t>
            </a:r>
            <a:endParaRPr lang="en-ZA" b="1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67" y="1447800"/>
            <a:ext cx="8718356" cy="5029200"/>
          </a:xfr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Counteracting subsidies: The multilateral option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/>
              <a:t>Recall:</a:t>
            </a:r>
            <a:endParaRPr lang="en-US" sz="2800" dirty="0"/>
          </a:p>
          <a:p>
            <a:r>
              <a:rPr lang="en-US" sz="2800" dirty="0"/>
              <a:t>SCM Agreement disciplines use of subsidies</a:t>
            </a:r>
            <a:endParaRPr lang="en-US" sz="2800" dirty="0"/>
          </a:p>
          <a:p>
            <a:r>
              <a:rPr lang="en-US" sz="2800" dirty="0"/>
              <a:t>SCM Agreement regulates actions a country can take to counter the effects of subsidies:</a:t>
            </a:r>
            <a:endParaRPr lang="en-US" sz="2800" dirty="0"/>
          </a:p>
          <a:p>
            <a:pPr lvl="1"/>
            <a:r>
              <a:rPr lang="en-US" sz="2800" dirty="0"/>
              <a:t>Multilateral avenue of SCM Agreement</a:t>
            </a:r>
            <a:endParaRPr lang="en-US" sz="2800" dirty="0"/>
          </a:p>
          <a:p>
            <a:pPr lvl="1"/>
            <a:r>
              <a:rPr lang="en-US" sz="2800" dirty="0"/>
              <a:t>Unilateral avenue of SCM Agreement</a:t>
            </a:r>
            <a:endParaRPr lang="en-US" sz="2800" dirty="0"/>
          </a:p>
          <a:p>
            <a:pPr marL="11430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Introduction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1" y="1447800"/>
            <a:ext cx="7089386" cy="5562600"/>
          </a:xfrm>
        </p:spPr>
        <p:txBody>
          <a:bodyPr>
            <a:noAutofit/>
          </a:bodyPr>
          <a:lstStyle/>
          <a:p>
            <a:r>
              <a:rPr lang="en-ZA" sz="2000" dirty="0"/>
              <a:t>Very sensitive matter in international trade relations</a:t>
            </a:r>
            <a:endParaRPr lang="en-ZA" sz="2000" dirty="0"/>
          </a:p>
          <a:p>
            <a:pPr lvl="1"/>
            <a:r>
              <a:rPr lang="en-ZA" sz="2000" dirty="0"/>
              <a:t>On one hand, subsidies evidently used by governments to pursue legitimate objective of economic and social policy. </a:t>
            </a:r>
            <a:endParaRPr lang="en-ZA" sz="2000" dirty="0"/>
          </a:p>
          <a:p>
            <a:pPr lvl="1"/>
            <a:r>
              <a:rPr lang="en-ZA" sz="2000" dirty="0"/>
              <a:t>On the other hand, subsidies may have adverse effects on the interests of trading partners, whose industries may suffer from unfair competition </a:t>
            </a:r>
            <a:endParaRPr lang="en-ZA" sz="2000" dirty="0"/>
          </a:p>
          <a:p>
            <a:r>
              <a:rPr lang="en-ZA" sz="2000" dirty="0"/>
              <a:t>Subsidies: can distort trade flows if they give an artificial competitive advantage to exporters or import competing industries. </a:t>
            </a:r>
            <a:endParaRPr lang="en-ZA" sz="2000" dirty="0"/>
          </a:p>
          <a:p>
            <a:r>
              <a:rPr lang="en-ZA" sz="2000" dirty="0"/>
              <a:t>Example of subsidies: aid to the poor, aid for technological development, special aids for education, aid to disadvantaged groups and regions etc.</a:t>
            </a:r>
            <a:endParaRPr lang="en-ZA" sz="20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Counteracting subsidies: The multilateral option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Multilateral disciplines are the rules regarding whether or not a subsidy may be provided by a Member. </a:t>
            </a:r>
            <a:endParaRPr lang="en-US" sz="2800" dirty="0"/>
          </a:p>
          <a:p>
            <a:r>
              <a:rPr lang="en-US" sz="2800" dirty="0"/>
              <a:t>They are enforced through invocation of the WTO dispute settlement mechanism.</a:t>
            </a:r>
            <a:endParaRPr lang="en-US" sz="2400" dirty="0"/>
          </a:p>
          <a:p>
            <a:endParaRPr lang="en-US" sz="2600" dirty="0"/>
          </a:p>
          <a:p>
            <a:pPr lvl="1"/>
            <a:endParaRPr lang="en-US" sz="26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65" y="2133600"/>
            <a:ext cx="6591935" cy="4124960"/>
          </a:xfrm>
        </p:spPr>
        <p:txBody>
          <a:bodyPr>
            <a:normAutofit fontScale="90000" lnSpcReduction="10000"/>
          </a:bodyPr>
          <a:p>
            <a:r>
              <a:rPr lang="en-US" sz="2100" dirty="0">
                <a:sym typeface="+mn-ea"/>
              </a:rPr>
              <a:t>Multilateral option may be used in the following circumstances:</a:t>
            </a:r>
            <a:endParaRPr lang="en-US" sz="2100" dirty="0"/>
          </a:p>
          <a:p>
            <a:pPr lvl="1"/>
            <a:r>
              <a:rPr lang="en-US" sz="2100" dirty="0">
                <a:sym typeface="+mn-ea"/>
              </a:rPr>
              <a:t>Where a member is maintaining  subsidies with one of the following effects:</a:t>
            </a:r>
            <a:endParaRPr lang="en-US" sz="1800" dirty="0"/>
          </a:p>
          <a:p>
            <a:pPr lvl="2"/>
            <a:r>
              <a:rPr lang="en-US" sz="1800" dirty="0">
                <a:sym typeface="+mn-ea"/>
              </a:rPr>
              <a:t>It causes injury to the domestic industry of another member</a:t>
            </a:r>
            <a:endParaRPr lang="en-US" sz="1800" dirty="0"/>
          </a:p>
          <a:p>
            <a:pPr lvl="2"/>
            <a:r>
              <a:rPr lang="en-US" sz="1800" dirty="0">
                <a:sym typeface="+mn-ea"/>
              </a:rPr>
              <a:t>It nullifies or impairs the benefits accruing to another member under the GATT</a:t>
            </a:r>
            <a:endParaRPr lang="en-US" sz="1800" dirty="0">
              <a:sym typeface="+mn-ea"/>
            </a:endParaRPr>
          </a:p>
          <a:p>
            <a:pPr lvl="2"/>
            <a:r>
              <a:rPr lang="en-US" sz="1800" dirty="0">
                <a:sym typeface="+mn-ea"/>
              </a:rPr>
              <a:t>It causes serious prejudice to the interests of another Member</a:t>
            </a:r>
            <a:endParaRPr lang="en-US" sz="1800" dirty="0">
              <a:sym typeface="+mn-ea"/>
            </a:endParaRPr>
          </a:p>
          <a:p>
            <a:pPr lvl="0"/>
            <a:r>
              <a:rPr lang="en-US" sz="2310" dirty="0">
                <a:sym typeface="+mn-ea"/>
              </a:rPr>
              <a:t>Where a member has reason to believe another member is granting or maintaining prohibited subsidies</a:t>
            </a:r>
            <a:endParaRPr lang="en-US" sz="2310" dirty="0"/>
          </a:p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Adverse effects Art. 5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/>
              <a:t>The use of subsidies by one member has one of the following effects on the economy of another member:</a:t>
            </a:r>
            <a:endParaRPr lang="en-US" sz="2800" dirty="0"/>
          </a:p>
          <a:p>
            <a:pPr lvl="1"/>
            <a:r>
              <a:rPr lang="en-US" sz="2485" dirty="0"/>
              <a:t>It causes injury to the domestic industry</a:t>
            </a:r>
            <a:endParaRPr lang="en-US" sz="2485" dirty="0"/>
          </a:p>
          <a:p>
            <a:pPr lvl="1"/>
            <a:r>
              <a:rPr lang="en-US" sz="2485" dirty="0"/>
              <a:t>It nullifies or impairs the benefits accruing directly or indirectly to other Members under GATT 1994, Article II (MFN principle)</a:t>
            </a:r>
            <a:endParaRPr lang="en-US" sz="2485" dirty="0"/>
          </a:p>
          <a:p>
            <a:pPr lvl="1"/>
            <a:r>
              <a:rPr lang="en-US" sz="2485" dirty="0"/>
              <a:t>serious prejudice</a:t>
            </a:r>
            <a:endParaRPr lang="en-US" sz="2485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Counteracting subsidies: The multilateral option – procedure Art 4,7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Consultations – entered in to as quickly as possible</a:t>
            </a:r>
            <a:endParaRPr lang="en-US" sz="2800" dirty="0"/>
          </a:p>
          <a:p>
            <a:r>
              <a:rPr lang="en-US" sz="2800" dirty="0"/>
              <a:t>If a mutually agreed solution not reached within 30 days, matter referred to DSB</a:t>
            </a:r>
            <a:endParaRPr lang="en-US" sz="2800" dirty="0"/>
          </a:p>
          <a:p>
            <a:r>
              <a:rPr lang="en-US" sz="2800" dirty="0"/>
              <a:t>DSB establishes panel with consensus</a:t>
            </a:r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7225" y="1228090"/>
            <a:ext cx="6754495" cy="4148455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The panel may request the assistance of the Permanent Group of Experts (the "PGE") with regard to whether the measure in question is a prohibited subsidy.</a:t>
            </a:r>
            <a:endParaRPr lang="en-US" sz="2800" dirty="0"/>
          </a:p>
          <a:p>
            <a:r>
              <a:rPr lang="en-US" sz="2800" dirty="0"/>
              <a:t>Panel prepares a report and submits it to members within 90 days </a:t>
            </a:r>
            <a:endParaRPr lang="en-US" sz="2800" dirty="0"/>
          </a:p>
          <a:p>
            <a:r>
              <a:rPr lang="en-US" sz="2800" dirty="0"/>
              <a:t>If found to be a prohibited subsidy, panel recommends its withdrawal without delay</a:t>
            </a: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3410" y="1123950"/>
            <a:ext cx="6887845" cy="4251960"/>
          </a:xfrm>
        </p:spPr>
        <p:txBody>
          <a:bodyPr>
            <a:normAutofit fontScale="92500"/>
          </a:bodyPr>
          <a:lstStyle/>
          <a:p>
            <a:r>
              <a:rPr lang="en-US" sz="2800" dirty="0"/>
              <a:t>If a defaulting member does not follow the recommendations of the DSB within the time-period specified, it shall grant authorization to the complaining Member to take appropriate countermeasures</a:t>
            </a:r>
            <a:endParaRPr lang="en-US" sz="2800" dirty="0"/>
          </a:p>
          <a:p>
            <a:r>
              <a:rPr lang="en-US" sz="2800" dirty="0"/>
              <a:t>In the case of subsidy causing adverse effects, must be proportionate to the adverse effects caused</a:t>
            </a:r>
            <a:endParaRPr lang="en-US" sz="28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Counteracting subsidies: The unilateral option Art VI GATT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65" y="2133600"/>
            <a:ext cx="6798945" cy="3777615"/>
          </a:xfrm>
        </p:spPr>
        <p:txBody>
          <a:bodyPr>
            <a:normAutofit fontScale="92500"/>
          </a:bodyPr>
          <a:lstStyle/>
          <a:p>
            <a:r>
              <a:rPr lang="en-US" sz="2800" dirty="0"/>
              <a:t>A countervailing duty may be imposed against both actionable and prohibited subsidies if a WTO member is able to prove the following:</a:t>
            </a:r>
            <a:endParaRPr lang="en-US" sz="2800" dirty="0"/>
          </a:p>
          <a:p>
            <a:pPr lvl="1"/>
            <a:r>
              <a:rPr lang="en-US" sz="2800" dirty="0"/>
              <a:t>The existence of a subsidy scheme</a:t>
            </a:r>
            <a:endParaRPr lang="en-US" sz="2800" dirty="0"/>
          </a:p>
          <a:p>
            <a:pPr lvl="1"/>
            <a:r>
              <a:rPr lang="en-US" sz="2800" dirty="0"/>
              <a:t> Injury to its domestic industry </a:t>
            </a:r>
            <a:endParaRPr lang="en-US" sz="2800" dirty="0"/>
          </a:p>
          <a:p>
            <a:pPr lvl="1"/>
            <a:r>
              <a:rPr lang="en-US" sz="2800" dirty="0"/>
              <a:t> A causal link between the aforementioned conditions</a:t>
            </a:r>
            <a:endParaRPr lang="en-US" sz="2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b="1" dirty="0"/>
              <a:t>Existence of a subsidy scheme, Art 11 SCM</a:t>
            </a:r>
            <a:endParaRPr lang="en-US" sz="2800" b="1" dirty="0"/>
          </a:p>
          <a:p>
            <a:r>
              <a:rPr lang="en-US" sz="2800" dirty="0"/>
              <a:t>This is determined if the subsidy scheme is within the definition of a subsidy as provided for in Art. 1, SCM Agreement</a:t>
            </a:r>
            <a:endParaRPr lang="en-US" sz="2800" dirty="0"/>
          </a:p>
          <a:p>
            <a:r>
              <a:rPr lang="en-US" sz="2800" dirty="0"/>
              <a:t>An investigation must be carried out in order to ascertain the existence of a subsidy</a:t>
            </a:r>
            <a:endParaRPr lang="en-US" sz="2800" dirty="0"/>
          </a:p>
          <a:p>
            <a:r>
              <a:rPr lang="en-US" sz="2800" dirty="0"/>
              <a:t>Investigations are carried out based on a </a:t>
            </a:r>
            <a:r>
              <a:rPr lang="en-US" sz="2800" dirty="0">
                <a:solidFill>
                  <a:srgbClr val="FF0000"/>
                </a:solidFill>
              </a:rPr>
              <a:t>written complaint</a:t>
            </a:r>
            <a:r>
              <a:rPr lang="en-US" sz="2800" dirty="0"/>
              <a:t> submitted by the domestic industry</a:t>
            </a:r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The written complaint must contain following details:</a:t>
            </a:r>
            <a:endParaRPr lang="en-US" sz="2800" dirty="0"/>
          </a:p>
          <a:p>
            <a:pPr lvl="1"/>
            <a:r>
              <a:rPr lang="en-US" sz="2485" dirty="0" err="1"/>
              <a:t>Identitiy</a:t>
            </a:r>
            <a:r>
              <a:rPr lang="en-US" sz="2485" dirty="0"/>
              <a:t> of applicant</a:t>
            </a:r>
            <a:endParaRPr lang="en-US" sz="2485" dirty="0"/>
          </a:p>
          <a:p>
            <a:pPr lvl="1"/>
            <a:r>
              <a:rPr lang="en-US" sz="2485" dirty="0"/>
              <a:t>Description of </a:t>
            </a:r>
            <a:r>
              <a:rPr lang="en-US" sz="2485" dirty="0" err="1"/>
              <a:t>subsidised</a:t>
            </a:r>
            <a:r>
              <a:rPr lang="en-US" sz="2485" dirty="0"/>
              <a:t> product</a:t>
            </a:r>
            <a:endParaRPr lang="en-US" sz="2485" dirty="0"/>
          </a:p>
          <a:p>
            <a:pPr lvl="1"/>
            <a:r>
              <a:rPr lang="en-US" sz="2485" dirty="0"/>
              <a:t>Evidence of the existence amount and nature of subsidy</a:t>
            </a:r>
            <a:endParaRPr lang="en-US" sz="2485" dirty="0"/>
          </a:p>
          <a:p>
            <a:pPr lvl="1"/>
            <a:r>
              <a:rPr lang="en-US" sz="2485" dirty="0"/>
              <a:t>Evidence of alleged injury</a:t>
            </a:r>
            <a:endParaRPr lang="en-US" sz="2485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/>
              <a:t>It must be supported by 50% of the domestic producers of the like product</a:t>
            </a:r>
            <a:endParaRPr lang="en-US" sz="2800" dirty="0"/>
          </a:p>
          <a:p>
            <a:r>
              <a:rPr lang="en-US" sz="2800" dirty="0"/>
              <a:t>Relevant authority will carry out investigation if evidence is sufficient</a:t>
            </a:r>
            <a:endParaRPr lang="en-US" sz="2800" dirty="0"/>
          </a:p>
          <a:p>
            <a:r>
              <a:rPr lang="en-US" sz="2800" dirty="0"/>
              <a:t>Member that producers the allegedly </a:t>
            </a:r>
            <a:r>
              <a:rPr lang="en-US" sz="2800" dirty="0" err="1"/>
              <a:t>subsidised</a:t>
            </a:r>
            <a:r>
              <a:rPr lang="en-US" sz="2800" dirty="0"/>
              <a:t> product must be allowed to engage in consultations to clarify matters and to explore a mutually agreed solution</a:t>
            </a:r>
            <a:endParaRPr lang="en-US" sz="2800" dirty="0"/>
          </a:p>
          <a:p>
            <a:r>
              <a:rPr lang="en-US" sz="2800" dirty="0"/>
              <a:t>Investigations must be completed within 18 months of initiation </a:t>
            </a: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Definition of subsidies, Art. 1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1" y="1676400"/>
            <a:ext cx="7010400" cy="441960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A </a:t>
            </a:r>
            <a:r>
              <a:rPr lang="en-US" sz="2800" b="1" dirty="0"/>
              <a:t>financial contribution </a:t>
            </a:r>
            <a:r>
              <a:rPr lang="en-US" sz="2800" dirty="0"/>
              <a:t>by a government or any public body  within the territory of a member which </a:t>
            </a:r>
            <a:r>
              <a:rPr lang="en-US" sz="2800" b="1" dirty="0"/>
              <a:t>confers a benefit </a:t>
            </a:r>
            <a:r>
              <a:rPr lang="en-US" sz="2800" dirty="0"/>
              <a:t>to a </a:t>
            </a:r>
            <a:r>
              <a:rPr lang="en-US" sz="2800" b="1" dirty="0"/>
              <a:t>specific recipient</a:t>
            </a:r>
            <a:endParaRPr lang="en-US" sz="2800" dirty="0"/>
          </a:p>
          <a:p>
            <a:r>
              <a:rPr lang="en-US" sz="2800" dirty="0"/>
              <a:t>Three elements must be present:</a:t>
            </a:r>
            <a:endParaRPr lang="en-US" sz="2800" dirty="0"/>
          </a:p>
          <a:p>
            <a:pPr lvl="1"/>
            <a:r>
              <a:rPr lang="en-US" sz="2800" i="1" dirty="0"/>
              <a:t>Financial contribution</a:t>
            </a:r>
            <a:endParaRPr lang="en-US" sz="2800" i="1" dirty="0"/>
          </a:p>
          <a:p>
            <a:pPr lvl="1"/>
            <a:r>
              <a:rPr lang="en-US" sz="2800" i="1" dirty="0"/>
              <a:t>Conferment of a benefit</a:t>
            </a:r>
            <a:endParaRPr lang="en-US" sz="2800" i="1" dirty="0"/>
          </a:p>
          <a:p>
            <a:pPr lvl="1"/>
            <a:r>
              <a:rPr lang="en-US" sz="2800" i="1" dirty="0"/>
              <a:t>A specific recipient</a:t>
            </a:r>
            <a:endParaRPr lang="en-US" sz="2800" i="1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sz="2800" dirty="0"/>
          </a:p>
          <a:p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7500" lnSpcReduction="20000"/>
          </a:bodyPr>
          <a:lstStyle/>
          <a:p>
            <a:pPr marL="57150" lvl="1" indent="0">
              <a:buClr>
                <a:schemeClr val="accent1"/>
              </a:buClr>
              <a:buNone/>
            </a:pPr>
            <a:r>
              <a:rPr lang="en-US" sz="2800" b="1" dirty="0"/>
              <a:t>Injury to domestic industry, Art 15 SCM</a:t>
            </a:r>
            <a:endParaRPr lang="en-US" sz="2800" b="1" dirty="0"/>
          </a:p>
          <a:p>
            <a:pPr marL="342900" lvl="1">
              <a:buClr>
                <a:schemeClr val="accent1"/>
              </a:buClr>
            </a:pPr>
            <a:r>
              <a:rPr lang="en-US" sz="2800" dirty="0"/>
              <a:t>Provide affirmative and verifiable evidence of the volume of the </a:t>
            </a:r>
            <a:r>
              <a:rPr lang="en-US" sz="2800" dirty="0" err="1"/>
              <a:t>subsidised</a:t>
            </a:r>
            <a:r>
              <a:rPr lang="en-US" sz="2800" dirty="0"/>
              <a:t> imports</a:t>
            </a:r>
            <a:endParaRPr lang="en-US" sz="2800" dirty="0"/>
          </a:p>
          <a:p>
            <a:pPr marL="342900" lvl="1">
              <a:buClr>
                <a:schemeClr val="accent1"/>
              </a:buClr>
            </a:pPr>
            <a:r>
              <a:rPr lang="en-US" sz="2800" dirty="0"/>
              <a:t>Its impact on prices of like domestic products on the market</a:t>
            </a:r>
            <a:endParaRPr lang="en-US" sz="2800" dirty="0"/>
          </a:p>
          <a:p>
            <a:pPr marL="342900" lvl="1">
              <a:buClr>
                <a:schemeClr val="accent1"/>
              </a:buClr>
            </a:pPr>
            <a:r>
              <a:rPr lang="en-US" sz="2800" dirty="0"/>
              <a:t>Impact of </a:t>
            </a:r>
            <a:r>
              <a:rPr lang="en-US" sz="2800" dirty="0" err="1"/>
              <a:t>subsidised</a:t>
            </a:r>
            <a:r>
              <a:rPr lang="en-US" sz="2800" dirty="0"/>
              <a:t> imports on the domestic producers of like products</a:t>
            </a:r>
            <a:endParaRPr lang="en-US" sz="2800" dirty="0"/>
          </a:p>
          <a:p>
            <a:pPr marL="342900" lvl="1">
              <a:buClr>
                <a:schemeClr val="accent1"/>
              </a:buClr>
            </a:pPr>
            <a:r>
              <a:rPr lang="en-US" sz="2800" dirty="0"/>
              <a:t>It is sufficient to prove a </a:t>
            </a:r>
            <a:r>
              <a:rPr lang="en-US" sz="2800" i="1" dirty="0"/>
              <a:t>threat to injury </a:t>
            </a:r>
            <a:r>
              <a:rPr lang="en-US" sz="2800" dirty="0"/>
              <a:t>and not </a:t>
            </a:r>
            <a:r>
              <a:rPr lang="en-US" sz="2800" i="1" dirty="0"/>
              <a:t>injury</a:t>
            </a:r>
            <a:r>
              <a:rPr lang="en-US" sz="2800" dirty="0"/>
              <a:t> to a domestic industry</a:t>
            </a:r>
            <a:endParaRPr lang="en-US" sz="2800" dirty="0"/>
          </a:p>
          <a:p>
            <a:pPr marL="342900" lvl="1">
              <a:buClr>
                <a:schemeClr val="accent1"/>
              </a:buClr>
            </a:pPr>
            <a:endParaRPr lang="en-US" sz="2800" dirty="0"/>
          </a:p>
          <a:p>
            <a:pPr marL="342900" lvl="1">
              <a:buClr>
                <a:schemeClr val="accent1"/>
              </a:buClr>
            </a:pP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1" y="624110"/>
            <a:ext cx="6934200" cy="1280890"/>
          </a:xfrm>
        </p:spPr>
        <p:txBody>
          <a:bodyPr/>
          <a:lstStyle/>
          <a:p>
            <a:r>
              <a:rPr lang="en-ZA" b="1" dirty="0"/>
              <a:t>Recap: Multilateral Remedies</a:t>
            </a:r>
            <a:endParaRPr lang="en-ZA" b="1" dirty="0"/>
          </a:p>
        </p:txBody>
      </p:sp>
      <p:pic>
        <p:nvPicPr>
          <p:cNvPr id="5" name="Content Placeholder 4" descr="A screenshot of a cell phone&#10;&#10;Description automatically generated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096" y="1600200"/>
            <a:ext cx="8287808" cy="4972685"/>
          </a:xfr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Provisional countervailing duties Art 17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3775" y="1905000"/>
            <a:ext cx="7540625" cy="5038725"/>
          </a:xfrm>
        </p:spPr>
        <p:txBody>
          <a:bodyPr>
            <a:noAutofit/>
          </a:bodyPr>
          <a:lstStyle/>
          <a:p>
            <a:r>
              <a:rPr lang="en-US" sz="2800" dirty="0"/>
              <a:t>After an investigation has been initiated in accordance with the provisions of Article 11, a member may impose provisional countervailing measures under the following circumstances:</a:t>
            </a:r>
            <a:endParaRPr lang="en-US" sz="2800" dirty="0"/>
          </a:p>
          <a:p>
            <a:pPr lvl="1"/>
            <a:r>
              <a:rPr lang="en-US" sz="2400" dirty="0"/>
              <a:t>a public notice has been given to that effect </a:t>
            </a:r>
            <a:endParaRPr lang="en-US" sz="2400" dirty="0"/>
          </a:p>
          <a:p>
            <a:pPr lvl="1"/>
            <a:r>
              <a:rPr lang="en-US" sz="2400" dirty="0"/>
              <a:t>interested Members and interested parties have been given adequate opportunities to submit information and make comments;</a:t>
            </a:r>
            <a:endParaRPr lang="en-US" sz="24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dirty="0"/>
              <a:t>a preliminary determination shows existence of a subsidy which is causing damage to  a domestic industry</a:t>
            </a:r>
            <a:endParaRPr lang="en-US" sz="2800" dirty="0"/>
          </a:p>
          <a:p>
            <a:pPr lvl="1"/>
            <a:r>
              <a:rPr lang="en-US" sz="2800" dirty="0"/>
              <a:t>relevant authorities concerned judge such measures necessary to prevent injury being caused during the investigation.</a:t>
            </a: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/>
              <a:t>Provisional measures may take the form of provisional countervailing duties </a:t>
            </a:r>
            <a:endParaRPr lang="en-US" sz="2800" dirty="0"/>
          </a:p>
          <a:p>
            <a:r>
              <a:rPr lang="en-US" sz="2800" dirty="0"/>
              <a:t>Provisional measures shall only be applied 60 days from the date of initiation of the investigation.</a:t>
            </a:r>
            <a:endParaRPr lang="en-US" sz="2800" dirty="0"/>
          </a:p>
          <a:p>
            <a:r>
              <a:rPr lang="en-US" sz="2800" dirty="0"/>
              <a:t>The said measures shall not be applied for a period exceeding four months.</a:t>
            </a:r>
            <a:endParaRPr lang="en-US" sz="2800" dirty="0"/>
          </a:p>
          <a:p>
            <a:pPr marL="11430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Imposition of countervailing duties Art 19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/>
          </a:bodyPr>
          <a:lstStyle/>
          <a:p>
            <a:r>
              <a:rPr lang="en-US" sz="2800" dirty="0"/>
              <a:t>If investigations determine the following:</a:t>
            </a:r>
            <a:endParaRPr lang="en-US" sz="2800" dirty="0"/>
          </a:p>
          <a:p>
            <a:pPr lvl="1"/>
            <a:r>
              <a:rPr lang="en-US" sz="2485" dirty="0"/>
              <a:t>The existence and amount of the subsidy and that, </a:t>
            </a:r>
            <a:endParaRPr lang="en-US" sz="2485" dirty="0"/>
          </a:p>
          <a:p>
            <a:pPr lvl="1"/>
            <a:r>
              <a:rPr lang="en-US" sz="2485" dirty="0"/>
              <a:t>its effects are causing injury to domestic like products</a:t>
            </a:r>
            <a:endParaRPr lang="en-US" sz="2485" dirty="0"/>
          </a:p>
          <a:p>
            <a:r>
              <a:rPr lang="en-US" sz="2800" dirty="0"/>
              <a:t>it may impose a countervailing duty in accordance with the provisions of Art 19</a:t>
            </a:r>
            <a:endParaRPr lang="en-US" sz="2800" dirty="0"/>
          </a:p>
          <a:p>
            <a:r>
              <a:rPr lang="en-US" sz="2800" dirty="0"/>
              <a:t>Countervailing duty will not be imposed if the subsidy or subsidies are withdrawn</a:t>
            </a:r>
            <a:endParaRPr lang="en-US" sz="28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Countervailing duty imposed:</a:t>
            </a:r>
            <a:endParaRPr lang="en-US" sz="2800" dirty="0"/>
          </a:p>
          <a:p>
            <a:pPr lvl="1"/>
            <a:r>
              <a:rPr lang="en-US" sz="2485" dirty="0"/>
              <a:t>Can match the level of the subsidy or</a:t>
            </a:r>
            <a:endParaRPr lang="en-US" sz="2485" dirty="0"/>
          </a:p>
          <a:p>
            <a:pPr lvl="1"/>
            <a:r>
              <a:rPr lang="en-US" sz="2485" dirty="0"/>
              <a:t>Be lower than the level of subsidy but enough to counteract the damage suffered (lesser duty rule) </a:t>
            </a:r>
            <a:endParaRPr lang="en-US" sz="2485" dirty="0"/>
          </a:p>
          <a:p>
            <a:r>
              <a:rPr lang="en-US" sz="2800" dirty="0"/>
              <a:t>The countervailing duty cannot be applied retrospectively, Art 20</a:t>
            </a:r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Review of countervailing duties Art 21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/>
              <a:t>A countervailing duty remains in force for period necessary to counteract injury caused by subsidies</a:t>
            </a:r>
            <a:endParaRPr lang="en-US" sz="2800" dirty="0"/>
          </a:p>
          <a:p>
            <a:r>
              <a:rPr lang="en-US" sz="2800" b="1" dirty="0"/>
              <a:t>Sunset review</a:t>
            </a:r>
            <a:r>
              <a:rPr lang="en-US" sz="2800" dirty="0"/>
              <a:t>: a WTO member must withdraw subsidy 5 years after imposition unless it has conducted a review which reveals that withdrawal may cause damage to domestic industry</a:t>
            </a:r>
            <a:endParaRPr lang="en-US" sz="28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/>
              <a:t>Administrative review: </a:t>
            </a:r>
            <a:r>
              <a:rPr lang="en-US" sz="2800" dirty="0"/>
              <a:t>when a reasonable time has passed after imposition of a countervailing measure, a review may be carried out upon request by any interested party </a:t>
            </a:r>
            <a:endParaRPr lang="en-US" sz="2800" dirty="0"/>
          </a:p>
          <a:p>
            <a:r>
              <a:rPr lang="en-US" sz="2800" dirty="0"/>
              <a:t>The said party must submit positive information substantiating the need for a review</a:t>
            </a: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007745" y="2057400"/>
            <a:ext cx="7970520" cy="4419600"/>
          </a:xfrm>
        </p:spPr>
        <p:txBody>
          <a:bodyPr vert="horz" wrap="square" lIns="91440" tIns="45720" rIns="91440" bIns="45720" numCol="1" rtlCol="0" anchor="t" anchorCtr="0" compatLnSpc="1">
            <a:noAutofit/>
          </a:bodyPr>
          <a:lstStyle/>
          <a:p>
            <a:pPr marL="365760" marR="0" lvl="0" indent="-36576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Special treatment for developing countries and in the transformation of</a:t>
            </a:r>
            <a:r>
              <a:rPr kumimoji="0" lang="en-US" altLang="en-US" sz="2400" b="0" i="0" u="none" strike="noStrike" kern="1200" cap="none" spc="0" normalizeH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centrally-planned economies to market economies. 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36576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"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LDCs and DCs with less than $1,000 per capita GNP are exempted from disciplines on prohibited export subsidies. 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36576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"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-Other developing countries had until 2003 to get rid of their export subsidies and until 2000 to get rid of import substitution subsidies. 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36576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"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Least-developed countries must eliminate import-substitution subsidies by 2003 .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36576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"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Developing countries also receive preferential treatment if their exports are subject to countervailing duty investigations. 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579" name="Rectangle 2"/>
          <p:cNvSpPr>
            <a:spLocks noGrp="1" noRot="1"/>
          </p:cNvSpPr>
          <p:nvPr>
            <p:ph type="title"/>
          </p:nvPr>
        </p:nvSpPr>
        <p:spPr>
          <a:xfrm>
            <a:off x="1568450" y="624205"/>
            <a:ext cx="6965950" cy="1280795"/>
          </a:xfrm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lang="en-US" altLang="en-US" sz="3200" dirty="0"/>
              <a:t>Special Treatment for Developing Countries</a:t>
            </a:r>
            <a:endParaRPr lang="en-US" alt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1" y="624110"/>
            <a:ext cx="7239000" cy="1280890"/>
          </a:xfrm>
        </p:spPr>
        <p:txBody>
          <a:bodyPr>
            <a:normAutofit/>
          </a:bodyPr>
          <a:lstStyle/>
          <a:p>
            <a:r>
              <a:rPr lang="en-US" sz="3600" b="1" dirty="0"/>
              <a:t>Financial contribution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744385" cy="3777622"/>
          </a:xfrm>
        </p:spPr>
        <p:txBody>
          <a:bodyPr>
            <a:normAutofit/>
          </a:bodyPr>
          <a:lstStyle/>
          <a:p>
            <a:pPr algn="just"/>
            <a:r>
              <a:rPr lang="en-US" sz="2800" dirty="0"/>
              <a:t>Direct transfer of funds or liabilities from the government e.g. grant, loan, loan guarantee</a:t>
            </a:r>
            <a:endParaRPr lang="en-US" sz="2800" dirty="0"/>
          </a:p>
          <a:p>
            <a:pPr algn="just"/>
            <a:r>
              <a:rPr lang="en-US" sz="2800" dirty="0"/>
              <a:t>Government  revenue that is forgone or not collected e.g. taxes</a:t>
            </a:r>
            <a:endParaRPr lang="en-US" sz="2800" dirty="0"/>
          </a:p>
          <a:p>
            <a:pPr algn="just"/>
            <a:r>
              <a:rPr lang="en-US" sz="2800" dirty="0"/>
              <a:t>Provision of goods and services or a funding mechanism by the government</a:t>
            </a:r>
            <a:endParaRPr lang="en-US" sz="28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Recommended readings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Impact of Anti Dumping and Countervailing duties UNCTAD Report 2000</a:t>
            </a:r>
            <a:endParaRPr lang="en-US" dirty="0"/>
          </a:p>
          <a:p>
            <a:r>
              <a:rPr lang="en-US" dirty="0"/>
              <a:t>US  countervailing Duty Investigations on Dynamic Access Semi Conductors (DRAMS) Case</a:t>
            </a:r>
            <a:endParaRPr lang="en-US" dirty="0"/>
          </a:p>
          <a:p>
            <a:r>
              <a:rPr lang="en-US" dirty="0"/>
              <a:t>Canadian Countervailing Duties on Grain Corn from US (1993)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endParaRPr lang="en-US" sz="4000" dirty="0"/>
          </a:p>
          <a:p>
            <a:pPr marL="114300" indent="0" algn="ctr">
              <a:buNone/>
            </a:pPr>
            <a:endParaRPr lang="en-US" sz="4000" dirty="0"/>
          </a:p>
          <a:p>
            <a:pPr marL="114300" indent="0" algn="ctr">
              <a:buNone/>
            </a:pPr>
            <a:r>
              <a:rPr lang="en-US" sz="4000" dirty="0"/>
              <a:t>The End</a:t>
            </a:r>
            <a:endParaRPr lang="en-US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1" y="624110"/>
            <a:ext cx="6858000" cy="1280890"/>
          </a:xfrm>
        </p:spPr>
        <p:txBody>
          <a:bodyPr>
            <a:normAutofit/>
          </a:bodyPr>
          <a:lstStyle/>
          <a:p>
            <a:r>
              <a:rPr lang="en-US" sz="3600" b="1" dirty="0"/>
              <a:t>When is a benefit conferred?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6962" y="1752600"/>
            <a:ext cx="7239837" cy="39624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/>
              <a:t>Recipient  of financial contribution should have received an advantage that could not be received on the market as per </a:t>
            </a:r>
            <a:r>
              <a:rPr lang="en-US" sz="2800" b="1" i="1" dirty="0"/>
              <a:t>Canada Aircraft</a:t>
            </a:r>
            <a:endParaRPr lang="en-US" sz="2800" b="1" i="1" dirty="0"/>
          </a:p>
          <a:p>
            <a:pPr algn="just"/>
            <a:r>
              <a:rPr lang="en-US" altLang="en-US" sz="2800" dirty="0"/>
              <a:t>for a financial contribution to be a subsidy it must be contributed by or at the direction of a government or any public body within the territory of a Member </a:t>
            </a:r>
            <a:endParaRPr lang="en-US" altLang="en-US" sz="2800" dirty="0"/>
          </a:p>
          <a:p>
            <a:pPr algn="just"/>
            <a:endParaRPr lang="en-US" sz="2800" b="1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</a:t>
            </a:r>
            <a:r>
              <a:rPr lang="en-US" sz="3600" b="1" dirty="0"/>
              <a:t>he specific recipient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Could either be a natural or artificial person </a:t>
            </a:r>
            <a:endParaRPr lang="en-US" sz="2800" dirty="0"/>
          </a:p>
          <a:p>
            <a:r>
              <a:rPr lang="en-US" sz="2800" dirty="0"/>
              <a:t>A benefit can be conferred through a transfer to a firm or its shareholders</a:t>
            </a: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Categories of Subsidies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057400"/>
            <a:ext cx="6591985" cy="3777622"/>
          </a:xfrm>
        </p:spPr>
        <p:txBody>
          <a:bodyPr/>
          <a:lstStyle/>
          <a:p>
            <a:r>
              <a:rPr lang="en-US" sz="2800" dirty="0"/>
              <a:t>Specific subsidies</a:t>
            </a:r>
            <a:endParaRPr lang="en-US" sz="2800" dirty="0"/>
          </a:p>
          <a:p>
            <a:pPr lvl="1"/>
            <a:r>
              <a:rPr lang="en-US" sz="2485" dirty="0"/>
              <a:t>Prohibited subsidies</a:t>
            </a:r>
            <a:endParaRPr lang="en-US" sz="2485" dirty="0"/>
          </a:p>
          <a:p>
            <a:pPr lvl="1"/>
            <a:r>
              <a:rPr lang="en-US" sz="2485" dirty="0"/>
              <a:t>Actionable subsidies</a:t>
            </a:r>
            <a:endParaRPr lang="en-US" sz="2485" dirty="0"/>
          </a:p>
          <a:p>
            <a:r>
              <a:rPr lang="en-US" sz="2800" dirty="0"/>
              <a:t>Non - actionable subsidies</a:t>
            </a:r>
            <a:endParaRPr lang="en-US" sz="2800" dirty="0"/>
          </a:p>
          <a:p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Specific subsidies, Art. 2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828800"/>
            <a:ext cx="6858000" cy="40386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May take one of the following forms:</a:t>
            </a:r>
            <a:endParaRPr lang="en-US" sz="2800" dirty="0"/>
          </a:p>
          <a:p>
            <a:pPr lvl="1"/>
            <a:r>
              <a:rPr lang="en-US" sz="2600" dirty="0"/>
              <a:t>(a) A statute provides that access to subsidy explicitly limited to certain enterprises</a:t>
            </a:r>
            <a:endParaRPr lang="en-US" sz="2600" dirty="0"/>
          </a:p>
          <a:p>
            <a:pPr lvl="1"/>
            <a:r>
              <a:rPr lang="en-US" sz="2600" dirty="0"/>
              <a:t>(b) Subsidy limited to certain enterprises located within a designated geographical region within the jurisdiction of the granting authority</a:t>
            </a:r>
            <a:endParaRPr lang="en-US" sz="2600" dirty="0"/>
          </a:p>
          <a:p>
            <a:r>
              <a:rPr lang="en-US" sz="2800" dirty="0" err="1"/>
              <a:t>SCM</a:t>
            </a:r>
            <a:r>
              <a:rPr lang="en-US" sz="2800" dirty="0"/>
              <a:t> agreement applies to specific subsidies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13083</Words>
  <Application>WPS Presentation</Application>
  <PresentationFormat>On-screen Show (4:3)</PresentationFormat>
  <Paragraphs>318</Paragraphs>
  <Slides>51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51</vt:i4>
      </vt:variant>
    </vt:vector>
  </HeadingPairs>
  <TitlesOfParts>
    <vt:vector size="65" baseType="lpstr">
      <vt:lpstr>Arial</vt:lpstr>
      <vt:lpstr>SimSun</vt:lpstr>
      <vt:lpstr>Wingdings</vt:lpstr>
      <vt:lpstr>Wingdings 3</vt:lpstr>
      <vt:lpstr>Arial</vt:lpstr>
      <vt:lpstr>Century Gothic</vt:lpstr>
      <vt:lpstr>苹方-简</vt:lpstr>
      <vt:lpstr>Microsoft YaHei</vt:lpstr>
      <vt:lpstr>汉仪旗黑</vt:lpstr>
      <vt:lpstr>Arial Unicode MS</vt:lpstr>
      <vt:lpstr>Calibri</vt:lpstr>
      <vt:lpstr>Helvetica Neue</vt:lpstr>
      <vt:lpstr>宋体-简</vt:lpstr>
      <vt:lpstr>Wisp</vt:lpstr>
      <vt:lpstr>Subsidies and Countervailing Measures</vt:lpstr>
      <vt:lpstr>Learning objectives</vt:lpstr>
      <vt:lpstr>Introduction</vt:lpstr>
      <vt:lpstr>Definition of subsidies, Art. 1</vt:lpstr>
      <vt:lpstr>Financial contribution</vt:lpstr>
      <vt:lpstr>When is a benefit conferred?</vt:lpstr>
      <vt:lpstr>The specific recipient</vt:lpstr>
      <vt:lpstr>Categories of Subsidies</vt:lpstr>
      <vt:lpstr>Specific subsidies, Art. 2</vt:lpstr>
      <vt:lpstr>Prohibited subsidies Art. 3</vt:lpstr>
      <vt:lpstr>Prohibited subsidies Art. 3</vt:lpstr>
      <vt:lpstr>Prohibited subsidies Art. 3</vt:lpstr>
      <vt:lpstr>Prohibited subsidies Art. 3</vt:lpstr>
      <vt:lpstr>Actionable subsidies</vt:lpstr>
      <vt:lpstr> Actionable subsidies (Art 5) </vt:lpstr>
      <vt:lpstr>Adverse effects Art 5, SCM</vt:lpstr>
      <vt:lpstr>Adverse effects Art 5, SCM</vt:lpstr>
      <vt:lpstr>Actionable subsidies (Art 5): adverse effects</vt:lpstr>
      <vt:lpstr>Actionable subsidies (Art 5)</vt:lpstr>
      <vt:lpstr>Actionable subsidies (Art 5)</vt:lpstr>
      <vt:lpstr>Non – actionable subsidies Art. 8</vt:lpstr>
      <vt:lpstr>PowerPoint 演示文稿</vt:lpstr>
      <vt:lpstr>Subsidies addressed by the SCM agreement</vt:lpstr>
      <vt:lpstr>Agreement on subsidies and countervailing measures</vt:lpstr>
      <vt:lpstr>Agreement on subsidies and countervailing measures</vt:lpstr>
      <vt:lpstr>Agreement on subsidies and countervailing measures (SCM)</vt:lpstr>
      <vt:lpstr>PowerPoint 演示文稿</vt:lpstr>
      <vt:lpstr>Elements of a Subsidy Recap</vt:lpstr>
      <vt:lpstr>Counteracting subsidies: The multilateral option</vt:lpstr>
      <vt:lpstr>Counteracting subsidies: The multilateral option</vt:lpstr>
      <vt:lpstr>PowerPoint 演示文稿</vt:lpstr>
      <vt:lpstr>Adverse effects Art. 5</vt:lpstr>
      <vt:lpstr>Counteracting subsidies: The multilateral option – procedure Art 4,7</vt:lpstr>
      <vt:lpstr>PowerPoint 演示文稿</vt:lpstr>
      <vt:lpstr>PowerPoint 演示文稿</vt:lpstr>
      <vt:lpstr>Counteracting subsidies: The unilateral option Art VI GATT</vt:lpstr>
      <vt:lpstr>PowerPoint 演示文稿</vt:lpstr>
      <vt:lpstr>PowerPoint 演示文稿</vt:lpstr>
      <vt:lpstr>PowerPoint 演示文稿</vt:lpstr>
      <vt:lpstr>PowerPoint 演示文稿</vt:lpstr>
      <vt:lpstr>Recap: Multilateral Remedies</vt:lpstr>
      <vt:lpstr>Provisional countervailing duties Art 17</vt:lpstr>
      <vt:lpstr>PowerPoint 演示文稿</vt:lpstr>
      <vt:lpstr>PowerPoint 演示文稿</vt:lpstr>
      <vt:lpstr>Imposition of countervailing duties Art 19</vt:lpstr>
      <vt:lpstr>PowerPoint 演示文稿</vt:lpstr>
      <vt:lpstr>Review of countervailing duties Art 21</vt:lpstr>
      <vt:lpstr>PowerPoint 演示文稿</vt:lpstr>
      <vt:lpstr>Special Treatment for Developing Countries</vt:lpstr>
      <vt:lpstr>Recommended readings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Subsidies and Countervailing Measures</dc:title>
  <dc:creator>Winjie Siwale</dc:creator>
  <cp:lastModifiedBy>inongemutemwa</cp:lastModifiedBy>
  <cp:revision>20</cp:revision>
  <dcterms:created xsi:type="dcterms:W3CDTF">2024-01-31T09:19:15Z</dcterms:created>
  <dcterms:modified xsi:type="dcterms:W3CDTF">2024-01-31T09:19:15Z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1033-5.6.0.8082</vt:lpwstr>
  </property>
  <property fmtid="{D5CDD505-2E9C-101B-9397-08002B2CF9AE}" pid="3" name="ICV">
    <vt:lpwstr>743C40C9DB4D456BB47BCF2808305E0F</vt:lpwstr>
  </property>
</Properties>
</file>