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3"/>
    <p:sldId id="259" r:id="rId4"/>
    <p:sldId id="258" r:id="rId5"/>
    <p:sldId id="261" r:id="rId6"/>
    <p:sldId id="257" r:id="rId7"/>
    <p:sldId id="262" r:id="rId8"/>
    <p:sldId id="264" r:id="rId9"/>
    <p:sldId id="263" r:id="rId10"/>
    <p:sldId id="265" r:id="rId11"/>
    <p:sldId id="266" r:id="rId12"/>
    <p:sldId id="267" r:id="rId13"/>
    <p:sldId id="269" r:id="rId14"/>
    <p:sldId id="270" r:id="rId15"/>
    <p:sldId id="271" r:id="rId16"/>
    <p:sldId id="273" r:id="rId17"/>
    <p:sldId id="275" r:id="rId18"/>
    <p:sldId id="276" r:id="rId19"/>
    <p:sldId id="277" r:id="rId20"/>
    <p:sldId id="278" r:id="rId21"/>
    <p:sldId id="280" r:id="rId22"/>
    <p:sldId id="281" r:id="rId23"/>
    <p:sldId id="282" r:id="rId24"/>
    <p:sldId id="283" r:id="rId26"/>
    <p:sldId id="284" r:id="rId27"/>
    <p:sldId id="285" r:id="rId28"/>
    <p:sldId id="286" r:id="rId29"/>
    <p:sldId id="28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notesMaster" Target="notesMasters/notesMaster1.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E81596D5-C97A-420E-913E-02F04B6182BA}" type="slidenum">
              <a:rPr lang="en-ZA" smtClean="0">
                <a:solidFill>
                  <a:prstClr val="black"/>
                </a:solidFill>
              </a:rPr>
            </a:fld>
            <a:endParaRPr lang="en-ZA">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2063751" y="1701800"/>
            <a:ext cx="9211733"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2063751" y="2927350"/>
            <a:ext cx="9218083" cy="1752600"/>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3"/>
          <p:cNvPicPr>
            <a:picLocks noChangeAspect="1"/>
          </p:cNvPicPr>
          <p:nvPr/>
        </p:nvPicPr>
        <p:blipFill>
          <a:blip r:embed="rId12"/>
          <a:stretch>
            <a:fillRect/>
          </a:stretch>
        </p:blipFill>
        <p:spPr>
          <a:xfrm>
            <a:off x="-8467" y="0"/>
            <a:ext cx="12200467"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itchFamily="2" charset="-122"/>
        </a:defRPr>
      </a:lvl2pPr>
      <a:lvl3pPr algn="l" rtl="0" fontAlgn="base">
        <a:spcBef>
          <a:spcPct val="0"/>
        </a:spcBef>
        <a:spcAft>
          <a:spcPct val="0"/>
        </a:spcAft>
        <a:defRPr sz="3600">
          <a:solidFill>
            <a:schemeClr val="tx1"/>
          </a:solidFill>
          <a:latin typeface="Arial" panose="020B0604020202020204" pitchFamily="34" charset="0"/>
          <a:ea typeface="SimSun" pitchFamily="2" charset="-122"/>
        </a:defRPr>
      </a:lvl3pPr>
      <a:lvl4pPr algn="l" rtl="0" fontAlgn="base">
        <a:spcBef>
          <a:spcPct val="0"/>
        </a:spcBef>
        <a:spcAft>
          <a:spcPct val="0"/>
        </a:spcAft>
        <a:defRPr sz="3600">
          <a:solidFill>
            <a:schemeClr val="tx1"/>
          </a:solidFill>
          <a:latin typeface="Arial" panose="020B0604020202020204" pitchFamily="34" charset="0"/>
          <a:ea typeface="SimSun" pitchFamily="2" charset="-122"/>
        </a:defRPr>
      </a:lvl4pPr>
      <a:lvl5pPr algn="l" rtl="0" fontAlgn="base">
        <a:spcBef>
          <a:spcPct val="0"/>
        </a:spcBef>
        <a:spcAft>
          <a:spcPct val="0"/>
        </a:spcAft>
        <a:defRPr sz="3600">
          <a:solidFill>
            <a:schemeClr val="tx1"/>
          </a:solidFill>
          <a:latin typeface="Arial" panose="020B0604020202020204" pitchFamily="34" charset="0"/>
          <a:ea typeface="SimSun"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thebalance.com/tariff-pros-cons-and-examples-3305967" TargetMode="Externa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www.thebalance.com/what-is-banking-3305812" TargetMode="External"/><Relationship Id="rId1" Type="http://schemas.openxmlformats.org/officeDocument/2006/relationships/hyperlink" Target="https://www.thebalance.com/government-subsidies-definition-farm-oil-export-etc-3305788" TargetMode="Externa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GI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image" Target="../media/image5.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r>
              <a:rPr lang="en-US"/>
              <a:t>UNIT 1</a:t>
            </a:r>
            <a:endParaRPr lang="en-US"/>
          </a:p>
        </p:txBody>
      </p:sp>
      <p:sp>
        <p:nvSpPr>
          <p:cNvPr id="3" name="Subtitle 2"/>
          <p:cNvSpPr>
            <a:spLocks noGrp="1"/>
          </p:cNvSpPr>
          <p:nvPr>
            <p:ph type="subTitle" idx="1"/>
          </p:nvPr>
        </p:nvSpPr>
        <p:spPr/>
        <p:txBody>
          <a:bodyPr/>
          <a:p>
            <a:r>
              <a:rPr lang="en-US"/>
              <a:t>The Birth of the GATT and the WTO</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pPr algn="ctr"/>
            <a:r>
              <a:rPr lang="en-ZA" b="1" dirty="0" smtClean="0">
                <a:sym typeface="+mn-ea"/>
              </a:rPr>
              <a:t>Tariff Negotiation Rounds</a:t>
            </a:r>
            <a:endParaRPr lang="en-US"/>
          </a:p>
        </p:txBody>
      </p:sp>
      <p:sp>
        <p:nvSpPr>
          <p:cNvPr id="3" name="Content Placeholder 2"/>
          <p:cNvSpPr>
            <a:spLocks noGrp="1"/>
          </p:cNvSpPr>
          <p:nvPr>
            <p:ph idx="1"/>
          </p:nvPr>
        </p:nvSpPr>
        <p:spPr/>
        <p:txBody>
          <a:bodyPr>
            <a:normAutofit fontScale="90000" lnSpcReduction="20000"/>
          </a:bodyPr>
          <a:p>
            <a:r>
              <a:rPr lang="en-ZA" sz="2800" dirty="0" smtClean="0">
                <a:sym typeface="+mn-ea"/>
              </a:rPr>
              <a:t>Geneva 1947</a:t>
            </a:r>
            <a:endParaRPr lang="en-ZA" sz="2800" dirty="0" smtClean="0"/>
          </a:p>
          <a:p>
            <a:r>
              <a:rPr lang="en-ZA" sz="2800" dirty="0" smtClean="0">
                <a:sym typeface="+mn-ea"/>
              </a:rPr>
              <a:t>Annecy 1949</a:t>
            </a:r>
            <a:endParaRPr lang="en-ZA" sz="2800" dirty="0" smtClean="0"/>
          </a:p>
          <a:p>
            <a:r>
              <a:rPr lang="en-ZA" sz="2800" dirty="0" smtClean="0">
                <a:sym typeface="+mn-ea"/>
              </a:rPr>
              <a:t>Torquay 1950</a:t>
            </a:r>
            <a:endParaRPr lang="en-ZA" sz="2800" dirty="0" smtClean="0"/>
          </a:p>
          <a:p>
            <a:r>
              <a:rPr lang="en-ZA" sz="2800" dirty="0" smtClean="0">
                <a:sym typeface="+mn-ea"/>
              </a:rPr>
              <a:t>Geneva 1956</a:t>
            </a:r>
            <a:endParaRPr lang="en-ZA" sz="2800" dirty="0" smtClean="0"/>
          </a:p>
          <a:p>
            <a:r>
              <a:rPr lang="en-ZA" sz="2800" dirty="0" smtClean="0">
                <a:sym typeface="+mn-ea"/>
              </a:rPr>
              <a:t>Dillon 1960 -1961</a:t>
            </a:r>
            <a:endParaRPr lang="en-ZA" sz="2800" dirty="0" smtClean="0"/>
          </a:p>
          <a:p>
            <a:r>
              <a:rPr lang="en-ZA" sz="2800" dirty="0" smtClean="0">
                <a:sym typeface="+mn-ea"/>
              </a:rPr>
              <a:t>Kennedy 1962 - 1967</a:t>
            </a:r>
            <a:endParaRPr lang="en-ZA" sz="2800" dirty="0" smtClean="0"/>
          </a:p>
          <a:p>
            <a:r>
              <a:rPr lang="en-ZA" sz="2800" dirty="0" smtClean="0">
                <a:sym typeface="+mn-ea"/>
              </a:rPr>
              <a:t>Tokyo 1973 – 1979</a:t>
            </a:r>
            <a:endParaRPr lang="en-ZA" sz="2800" dirty="0" smtClean="0"/>
          </a:p>
          <a:p>
            <a:r>
              <a:rPr lang="en-ZA" sz="2800" dirty="0" smtClean="0">
                <a:sym typeface="+mn-ea"/>
              </a:rPr>
              <a:t>Uruguay 1986 – 1994</a:t>
            </a:r>
            <a:endParaRPr lang="en-ZA" sz="2800" dirty="0" smtClean="0"/>
          </a:p>
          <a:p>
            <a:pPr lvl="1"/>
            <a:r>
              <a:rPr lang="en-ZA" sz="2800" dirty="0" smtClean="0">
                <a:sym typeface="+mn-ea"/>
              </a:rPr>
              <a:t>The establishment of the WTO</a:t>
            </a:r>
            <a:endParaRPr lang="en-ZA" sz="2800" dirty="0" smtClean="0"/>
          </a:p>
          <a:p>
            <a:pPr lvl="1"/>
            <a:r>
              <a:rPr lang="en-US" sz="2800" dirty="0">
                <a:sym typeface="+mn-ea"/>
              </a:rPr>
              <a:t>removed </a:t>
            </a:r>
            <a:r>
              <a:rPr lang="en-US" sz="2800" dirty="0">
                <a:sym typeface="+mn-ea"/>
                <a:hlinkClick r:id="rId1"/>
              </a:rPr>
              <a:t>tariffs</a:t>
            </a:r>
            <a:r>
              <a:rPr lang="en-US" sz="2800" dirty="0">
                <a:sym typeface="+mn-ea"/>
              </a:rPr>
              <a:t> in developed countries on tropical </a:t>
            </a:r>
            <a:r>
              <a:rPr lang="en-US" sz="2800" dirty="0" smtClean="0">
                <a:sym typeface="+mn-ea"/>
              </a:rPr>
              <a:t>products</a:t>
            </a:r>
            <a:endParaRPr lang="en-ZA" sz="2800" dirty="0" smtClean="0"/>
          </a:p>
          <a:p>
            <a:r>
              <a:rPr lang="en-ZA" sz="2800" dirty="0" smtClean="0">
                <a:sym typeface="+mn-ea"/>
              </a:rPr>
              <a:t>Doha 2001 - ??</a:t>
            </a:r>
            <a:endParaRPr lang="en-US" sz="2800" dirty="0"/>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a:t>Doha Agreement</a:t>
            </a:r>
            <a:endParaRPr lang="en-US"/>
          </a:p>
        </p:txBody>
      </p:sp>
      <p:sp>
        <p:nvSpPr>
          <p:cNvPr id="3" name="Content Placeholder 2"/>
          <p:cNvSpPr>
            <a:spLocks noGrp="1"/>
          </p:cNvSpPr>
          <p:nvPr>
            <p:ph idx="1"/>
          </p:nvPr>
        </p:nvSpPr>
        <p:spPr/>
        <p:txBody>
          <a:bodyPr/>
          <a:p>
            <a:r>
              <a:rPr lang="en-US" dirty="0">
                <a:sym typeface="+mn-ea"/>
              </a:rPr>
              <a:t>A</a:t>
            </a:r>
            <a:r>
              <a:rPr lang="en-US" dirty="0" smtClean="0">
                <a:sym typeface="+mn-ea"/>
              </a:rPr>
              <a:t>greement's </a:t>
            </a:r>
            <a:r>
              <a:rPr lang="en-US" dirty="0">
                <a:sym typeface="+mn-ea"/>
              </a:rPr>
              <a:t>purpose was to boost the economic growth of developing countries. </a:t>
            </a:r>
            <a:endParaRPr lang="en-US" dirty="0" smtClean="0"/>
          </a:p>
          <a:p>
            <a:r>
              <a:rPr lang="en-US" dirty="0" smtClean="0">
                <a:sym typeface="+mn-ea"/>
              </a:rPr>
              <a:t>It</a:t>
            </a:r>
            <a:r>
              <a:rPr lang="en-US" dirty="0">
                <a:sym typeface="+mn-ea"/>
              </a:rPr>
              <a:t> centered on reducing </a:t>
            </a:r>
            <a:r>
              <a:rPr lang="en-US" dirty="0">
                <a:sym typeface="+mn-ea"/>
                <a:hlinkClick r:id="rId1"/>
              </a:rPr>
              <a:t>subsidies</a:t>
            </a:r>
            <a:r>
              <a:rPr lang="en-US" dirty="0">
                <a:sym typeface="+mn-ea"/>
              </a:rPr>
              <a:t> for developed </a:t>
            </a:r>
            <a:r>
              <a:rPr lang="en-US" dirty="0" smtClean="0">
                <a:sym typeface="+mn-ea"/>
              </a:rPr>
              <a:t>countries’ agricultural industries</a:t>
            </a:r>
            <a:r>
              <a:rPr lang="en-US" dirty="0">
                <a:sym typeface="+mn-ea"/>
              </a:rPr>
              <a:t>.  That would allow developing countries to export food, something they were already good at producing. </a:t>
            </a:r>
            <a:endParaRPr lang="en-US" dirty="0" smtClean="0"/>
          </a:p>
          <a:p>
            <a:pPr algn="just"/>
            <a:r>
              <a:rPr lang="en-US" dirty="0" smtClean="0">
                <a:sym typeface="+mn-ea"/>
              </a:rPr>
              <a:t>In </a:t>
            </a:r>
            <a:r>
              <a:rPr lang="en-US" dirty="0">
                <a:sym typeface="+mn-ea"/>
              </a:rPr>
              <a:t>return, the developing countries would open up their market to services, particularly </a:t>
            </a:r>
            <a:r>
              <a:rPr lang="en-US" dirty="0">
                <a:sym typeface="+mn-ea"/>
                <a:hlinkClick r:id="rId2"/>
              </a:rPr>
              <a:t>banking</a:t>
            </a:r>
            <a:r>
              <a:rPr lang="en-US" dirty="0">
                <a:sym typeface="+mn-ea"/>
              </a:rPr>
              <a:t>. That would provide new markets to the developed countries’ service industries. It would also modernize these markets for developing </a:t>
            </a:r>
            <a:r>
              <a:rPr lang="en-US" dirty="0" smtClean="0">
                <a:sym typeface="+mn-ea"/>
              </a:rPr>
              <a:t>countries.</a:t>
            </a:r>
            <a:endParaRPr lang="en-US" dirty="0"/>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E:\wto\zapiro1.gif"/>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27648" y="1124744"/>
            <a:ext cx="7205476" cy="48245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a:t>THE WTO</a:t>
            </a:r>
            <a:endParaRPr lang="en-US"/>
          </a:p>
        </p:txBody>
      </p:sp>
      <p:sp>
        <p:nvSpPr>
          <p:cNvPr id="3" name="Content Placeholder 2"/>
          <p:cNvSpPr>
            <a:spLocks noGrp="1"/>
          </p:cNvSpPr>
          <p:nvPr>
            <p:ph idx="1"/>
          </p:nvPr>
        </p:nvSpPr>
        <p:spPr/>
        <p:txBody>
          <a:bodyPr/>
          <a:p>
            <a:r>
              <a:rPr lang="en-US"/>
              <a:t>The requirement for better institutional mechanisms and a better system for resolving disputes led to discussions on the WTO.</a:t>
            </a:r>
            <a:endParaRPr lang="en-US"/>
          </a:p>
          <a:p>
            <a:r>
              <a:rPr lang="en-US"/>
              <a:t>Questions on its enforcability were cardinal as to not repeat what occured at the Topkyo round were several side agreements were only binding to those that accepted them.</a:t>
            </a:r>
            <a:endParaRPr lang="en-US"/>
          </a:p>
          <a:p>
            <a:r>
              <a:rPr lang="en-US"/>
              <a:t>The idea of nthe WTO was taken up in the FOGS negotiation (Function of the GATT system)</a:t>
            </a:r>
            <a:endParaRPr lang="en-US"/>
          </a:p>
          <a:p>
            <a:r>
              <a:rPr lang="en-US"/>
              <a:t>In April 1994, Marrakesh Morocco, the package of the agreement that brought the WTO were given for signature.</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t>
            </a:r>
            <a:endParaRPr lang="en-US"/>
          </a:p>
        </p:txBody>
      </p:sp>
      <p:sp>
        <p:nvSpPr>
          <p:cNvPr id="3" name="Content Placeholder 2"/>
          <p:cNvSpPr>
            <a:spLocks noGrp="1"/>
          </p:cNvSpPr>
          <p:nvPr>
            <p:ph idx="1"/>
          </p:nvPr>
        </p:nvSpPr>
        <p:spPr/>
        <p:txBody>
          <a:bodyPr>
            <a:normAutofit lnSpcReduction="10000"/>
          </a:bodyPr>
          <a:p>
            <a:r>
              <a:rPr lang="en-ZA" dirty="0" smtClean="0">
                <a:sym typeface="+mn-ea"/>
              </a:rPr>
              <a:t>Established to cure the birth defects of the GATT, and create an effective dispute settlement mechanism: Dispute Settlement Understanding (DSU)</a:t>
            </a:r>
            <a:endParaRPr lang="en-ZA" dirty="0" smtClean="0"/>
          </a:p>
          <a:p>
            <a:r>
              <a:rPr lang="en-ZA" dirty="0" smtClean="0">
                <a:sym typeface="+mn-ea"/>
              </a:rPr>
              <a:t>Required members to accept ALL agreements – therefore all agreements became binding on ALL parties as a single body of law</a:t>
            </a:r>
            <a:endParaRPr lang="en-ZA" dirty="0" smtClean="0"/>
          </a:p>
          <a:p>
            <a:r>
              <a:rPr lang="en-US" dirty="0">
                <a:sym typeface="+mn-ea"/>
              </a:rPr>
              <a:t>The various agreements which make up the Marrakesh Agreement combine as an indivisible whole; no entity can be party to any one agreement without being party to them all</a:t>
            </a:r>
            <a:endParaRPr lang="en-ZA" dirty="0" smtClean="0"/>
          </a:p>
          <a:p>
            <a:r>
              <a:rPr lang="en-ZA" dirty="0" smtClean="0">
                <a:sym typeface="+mn-ea"/>
              </a:rPr>
              <a:t>Came into effect on 1 January 1995</a:t>
            </a:r>
            <a:endParaRPr lang="en-ZA" dirty="0" smtClean="0"/>
          </a:p>
          <a:p>
            <a:r>
              <a:rPr lang="en-US" dirty="0" smtClean="0">
                <a:sym typeface="+mn-ea"/>
              </a:rPr>
              <a:t>Currently we have 164 member states</a:t>
            </a:r>
            <a:endParaRPr lang="en-ZA" dirty="0" smtClean="0"/>
          </a:p>
          <a:p>
            <a:pPr marL="82550" indent="0">
              <a:buNone/>
            </a:pPr>
            <a:endParaRPr lang="en-US" dirty="0"/>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7"/>
            <a:ext cx="7886700" cy="759618"/>
          </a:xfrm>
        </p:spPr>
        <p:txBody>
          <a:bodyPr>
            <a:normAutofit/>
          </a:bodyPr>
          <a:lstStyle/>
          <a:p>
            <a:r>
              <a:rPr lang="en-ZA" b="1" u="sng" dirty="0" smtClean="0"/>
              <a:t>Some of these agreements:</a:t>
            </a:r>
            <a:endParaRPr lang="en-US" b="1" u="sng" dirty="0"/>
          </a:p>
        </p:txBody>
      </p:sp>
      <p:sp>
        <p:nvSpPr>
          <p:cNvPr id="3" name="Content Placeholder 2"/>
          <p:cNvSpPr>
            <a:spLocks noGrp="1"/>
          </p:cNvSpPr>
          <p:nvPr>
            <p:ph idx="1"/>
          </p:nvPr>
        </p:nvSpPr>
        <p:spPr>
          <a:xfrm>
            <a:off x="1919536" y="1196752"/>
            <a:ext cx="8538152" cy="4824536"/>
          </a:xfrm>
        </p:spPr>
        <p:txBody>
          <a:bodyPr>
            <a:noAutofit/>
          </a:bodyPr>
          <a:lstStyle/>
          <a:p>
            <a:pPr marL="457200" indent="-457200">
              <a:buFont typeface="+mj-lt"/>
              <a:buAutoNum type="arabicPeriod"/>
            </a:pPr>
            <a:r>
              <a:rPr lang="en-ZA" sz="2400" dirty="0" smtClean="0"/>
              <a:t>Agreement on Agriculture</a:t>
            </a:r>
            <a:endParaRPr lang="en-ZA" sz="2400" dirty="0" smtClean="0"/>
          </a:p>
          <a:p>
            <a:pPr marL="457200" indent="-457200">
              <a:buFont typeface="+mj-lt"/>
              <a:buAutoNum type="arabicPeriod"/>
            </a:pPr>
            <a:r>
              <a:rPr lang="en-ZA" sz="2400" dirty="0" smtClean="0"/>
              <a:t>General Agreement on Trade in Services (GATS)</a:t>
            </a:r>
            <a:endParaRPr lang="en-ZA" sz="2400" dirty="0" smtClean="0"/>
          </a:p>
          <a:p>
            <a:pPr marL="457200" indent="-457200">
              <a:buFont typeface="+mj-lt"/>
              <a:buAutoNum type="arabicPeriod"/>
            </a:pPr>
            <a:r>
              <a:rPr lang="en-ZA" sz="2400" dirty="0" smtClean="0"/>
              <a:t>Agreement on the Application of Sanitary and </a:t>
            </a:r>
            <a:r>
              <a:rPr lang="en-ZA" sz="2400" dirty="0" err="1" smtClean="0"/>
              <a:t>Phytosanitary</a:t>
            </a:r>
            <a:r>
              <a:rPr lang="en-ZA" sz="2400" dirty="0" smtClean="0"/>
              <a:t> Measures (SPS)</a:t>
            </a:r>
            <a:endParaRPr lang="en-ZA" sz="2400" dirty="0" smtClean="0"/>
          </a:p>
          <a:p>
            <a:pPr marL="457200" indent="-457200">
              <a:buFont typeface="+mj-lt"/>
              <a:buAutoNum type="arabicPeriod"/>
            </a:pPr>
            <a:r>
              <a:rPr lang="en-ZA" sz="2400" dirty="0" smtClean="0"/>
              <a:t>Agreement on Textiles and Clothing</a:t>
            </a:r>
            <a:endParaRPr lang="en-ZA" sz="2400" dirty="0" smtClean="0"/>
          </a:p>
          <a:p>
            <a:pPr marL="457200" indent="-457200">
              <a:buFont typeface="+mj-lt"/>
              <a:buAutoNum type="arabicPeriod"/>
            </a:pPr>
            <a:r>
              <a:rPr lang="en-ZA" sz="2400" dirty="0" smtClean="0"/>
              <a:t>Agreement on Technical Barriers to Trade (TBT)</a:t>
            </a:r>
            <a:endParaRPr lang="en-ZA" sz="2400" dirty="0" smtClean="0"/>
          </a:p>
          <a:p>
            <a:pPr marL="457200" indent="-457200">
              <a:buFont typeface="+mj-lt"/>
              <a:buAutoNum type="arabicPeriod"/>
            </a:pPr>
            <a:r>
              <a:rPr lang="en-ZA" sz="2400" dirty="0" smtClean="0"/>
              <a:t>Agreement on Trade Related Investment Measures</a:t>
            </a:r>
            <a:endParaRPr lang="en-ZA" sz="2400" dirty="0" smtClean="0"/>
          </a:p>
          <a:p>
            <a:pPr marL="457200" indent="-457200">
              <a:buFont typeface="+mj-lt"/>
              <a:buAutoNum type="arabicPeriod"/>
            </a:pPr>
            <a:r>
              <a:rPr lang="en-ZA" sz="2400" dirty="0" smtClean="0"/>
              <a:t>Antidumping Agreement</a:t>
            </a:r>
            <a:endParaRPr lang="en-ZA" sz="2000" dirty="0" smtClean="0"/>
          </a:p>
          <a:p>
            <a:pPr marL="457200" indent="-457200">
              <a:buFont typeface="+mj-lt"/>
              <a:buAutoNum type="arabicPeriod"/>
            </a:pPr>
            <a:r>
              <a:rPr lang="en-ZA" sz="2400" dirty="0" smtClean="0"/>
              <a:t>Agreement on Subsidies and Countervailing Measures</a:t>
            </a:r>
            <a:endParaRPr lang="en-ZA" sz="2400" dirty="0" smtClean="0"/>
          </a:p>
          <a:p>
            <a:pPr marL="457200" indent="-457200">
              <a:buFont typeface="+mj-lt"/>
              <a:buAutoNum type="arabicPeriod"/>
            </a:pPr>
            <a:r>
              <a:rPr lang="en-ZA" sz="2400" dirty="0" smtClean="0"/>
              <a:t>Agreement on Safeguards</a:t>
            </a:r>
            <a:endParaRPr lang="en-ZA" sz="2400" dirty="0" smtClean="0"/>
          </a:p>
          <a:p>
            <a:pPr marL="457200" indent="-457200">
              <a:buFont typeface="+mj-lt"/>
              <a:buAutoNum type="arabicPeriod"/>
            </a:pPr>
            <a:r>
              <a:rPr lang="en-ZA" sz="2400" dirty="0" smtClean="0"/>
              <a:t>Agreement on Government Procurement </a:t>
            </a:r>
            <a:endParaRPr lang="en-ZA" sz="2400" dirty="0" smtClean="0"/>
          </a:p>
          <a:p>
            <a:pPr marL="457200" indent="-457200">
              <a:buFont typeface="+mj-lt"/>
              <a:buAutoNum type="arabicPeriod"/>
            </a:pPr>
            <a:r>
              <a:rPr lang="en-ZA" sz="2400" dirty="0" smtClean="0"/>
              <a:t>The Dispute Settlement Understanding (DSU)</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a:t>Objectives of WTO</a:t>
            </a:r>
            <a:endParaRPr lang="en-US" b="1" dirty="0"/>
          </a:p>
        </p:txBody>
      </p:sp>
      <p:sp>
        <p:nvSpPr>
          <p:cNvPr id="3" name="Content Placeholder 2"/>
          <p:cNvSpPr>
            <a:spLocks noGrp="1"/>
          </p:cNvSpPr>
          <p:nvPr>
            <p:ph idx="1"/>
          </p:nvPr>
        </p:nvSpPr>
        <p:spPr>
          <a:xfrm>
            <a:off x="2152650" y="1447800"/>
            <a:ext cx="7886700" cy="5181600"/>
          </a:xfrm>
        </p:spPr>
        <p:txBody>
          <a:bodyPr>
            <a:noAutofit/>
          </a:bodyPr>
          <a:lstStyle/>
          <a:p>
            <a:pPr marL="0" indent="0">
              <a:buNone/>
            </a:pPr>
            <a:r>
              <a:rPr lang="en-ZA" sz="1800" dirty="0"/>
              <a:t>Important objectives of WTO are mentioned below</a:t>
            </a:r>
            <a:r>
              <a:rPr lang="en-ZA" sz="1800" dirty="0" smtClean="0"/>
              <a:t>:</a:t>
            </a:r>
            <a:endParaRPr lang="en-ZA" sz="1800" dirty="0"/>
          </a:p>
          <a:p>
            <a:r>
              <a:rPr lang="en-ZA" sz="1800" dirty="0" smtClean="0"/>
              <a:t>to </a:t>
            </a:r>
            <a:r>
              <a:rPr lang="en-ZA" sz="1800" dirty="0"/>
              <a:t>implement the new world trade system as visualised in the Agreement</a:t>
            </a:r>
            <a:r>
              <a:rPr lang="en-ZA" sz="1800" dirty="0" smtClean="0"/>
              <a:t>;</a:t>
            </a:r>
            <a:endParaRPr lang="en-ZA" sz="1800" dirty="0"/>
          </a:p>
          <a:p>
            <a:r>
              <a:rPr lang="en-ZA" sz="1800" dirty="0" smtClean="0"/>
              <a:t>to </a:t>
            </a:r>
            <a:r>
              <a:rPr lang="en-ZA" sz="1800" dirty="0"/>
              <a:t>promote World Trade in a manner that benefits every country</a:t>
            </a:r>
            <a:r>
              <a:rPr lang="en-ZA" sz="1800" dirty="0" smtClean="0"/>
              <a:t>;</a:t>
            </a:r>
            <a:endParaRPr lang="en-ZA" sz="1800" dirty="0"/>
          </a:p>
          <a:p>
            <a:r>
              <a:rPr lang="en-ZA" sz="1800" dirty="0" smtClean="0"/>
              <a:t>to </a:t>
            </a:r>
            <a:r>
              <a:rPr lang="en-ZA" sz="1800" dirty="0"/>
              <a:t>ensure that developing countries secure a better balance in the sharing of the advantages resulting from the expansion of international trade corresponding to their developmental needs</a:t>
            </a:r>
            <a:r>
              <a:rPr lang="en-ZA" sz="1800" dirty="0" smtClean="0"/>
              <a:t>;</a:t>
            </a:r>
            <a:endParaRPr lang="en-ZA" sz="1800" dirty="0"/>
          </a:p>
          <a:p>
            <a:r>
              <a:rPr lang="en-ZA" sz="1800" dirty="0" smtClean="0"/>
              <a:t>to </a:t>
            </a:r>
            <a:r>
              <a:rPr lang="en-ZA" sz="1800" dirty="0"/>
              <a:t>demolish all hurdles to an open world trading system and usher in international economic renaissance because the world trade is an effective instrument to foster economic growth</a:t>
            </a:r>
            <a:r>
              <a:rPr lang="en-ZA" sz="1800" dirty="0" smtClean="0"/>
              <a:t>;</a:t>
            </a:r>
            <a:endParaRPr lang="en-ZA" sz="1800" dirty="0"/>
          </a:p>
          <a:p>
            <a:r>
              <a:rPr lang="en-ZA" sz="1800" dirty="0" smtClean="0"/>
              <a:t>to </a:t>
            </a:r>
            <a:r>
              <a:rPr lang="en-ZA" sz="1800" dirty="0"/>
              <a:t>enhance competitiveness among all trading partners so as to benefit consumers and help in global integration;</a:t>
            </a:r>
            <a:endParaRPr lang="en-ZA" sz="1800" dirty="0"/>
          </a:p>
          <a:p>
            <a:r>
              <a:rPr lang="en-ZA" sz="1800" dirty="0" smtClean="0"/>
              <a:t>to </a:t>
            </a:r>
            <a:r>
              <a:rPr lang="en-ZA" sz="1800" dirty="0"/>
              <a:t>increase the level of production and productivity with a view to ensuring level of employment in the world</a:t>
            </a:r>
            <a:r>
              <a:rPr lang="en-ZA" sz="1800" dirty="0" smtClean="0"/>
              <a:t>;</a:t>
            </a:r>
            <a:endParaRPr lang="en-ZA" sz="1800" dirty="0"/>
          </a:p>
          <a:p>
            <a:r>
              <a:rPr lang="en-ZA" sz="1800" dirty="0" smtClean="0"/>
              <a:t>to </a:t>
            </a:r>
            <a:r>
              <a:rPr lang="en-ZA" sz="1800" dirty="0"/>
              <a:t>expand and utilize world resources to the best</a:t>
            </a:r>
            <a:r>
              <a:rPr lang="en-ZA" sz="1800" dirty="0" smtClean="0"/>
              <a:t>;</a:t>
            </a:r>
            <a:endParaRPr lang="en-ZA" sz="1800" dirty="0"/>
          </a:p>
          <a:p>
            <a:r>
              <a:rPr lang="en-ZA" sz="1800" dirty="0" smtClean="0"/>
              <a:t>to </a:t>
            </a:r>
            <a:r>
              <a:rPr lang="en-ZA" sz="1800" dirty="0"/>
              <a:t>improve the level of living for the global population and speed up economic development of the member nations.</a:t>
            </a:r>
            <a:endParaRPr lang="en-ZA"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52650" y="365127"/>
            <a:ext cx="7886700" cy="930274"/>
          </a:xfrm>
        </p:spPr>
        <p:txBody>
          <a:bodyPr>
            <a:normAutofit fontScale="90000"/>
          </a:bodyPr>
          <a:lstStyle/>
          <a:p>
            <a:br>
              <a:rPr lang="en-ZA" b="1" dirty="0" smtClean="0"/>
            </a:br>
            <a:br>
              <a:rPr lang="en-ZA" b="1" dirty="0" smtClean="0"/>
            </a:br>
            <a:r>
              <a:rPr lang="en-ZA" b="1" dirty="0" smtClean="0"/>
              <a:t>Functions of WTO</a:t>
            </a:r>
            <a:br>
              <a:rPr lang="en-ZA" dirty="0" smtClean="0"/>
            </a:br>
            <a:br>
              <a:rPr lang="en-ZA" dirty="0" smtClean="0"/>
            </a:br>
            <a:endParaRPr lang="en-ZA" dirty="0"/>
          </a:p>
        </p:txBody>
      </p:sp>
      <p:sp>
        <p:nvSpPr>
          <p:cNvPr id="3" name="Content Placeholder 2"/>
          <p:cNvSpPr>
            <a:spLocks noGrp="1"/>
          </p:cNvSpPr>
          <p:nvPr>
            <p:ph idx="1"/>
          </p:nvPr>
        </p:nvSpPr>
        <p:spPr>
          <a:xfrm>
            <a:off x="2152650" y="1143000"/>
            <a:ext cx="7886700" cy="5033963"/>
          </a:xfrm>
        </p:spPr>
        <p:txBody>
          <a:bodyPr>
            <a:normAutofit/>
          </a:bodyPr>
          <a:lstStyle/>
          <a:p>
            <a:pPr algn="just"/>
            <a:r>
              <a:rPr lang="en-ZA" dirty="0"/>
              <a:t>The former GATT was not really an organisation; it was merely a legal arrangement. On the other hand, the WTO is a new international organisation set up as a permanent body. It is designed to play the role of a watchdog in the spheres of trade in goods, trade in services, foreign investment, intellectual property rights, etc. </a:t>
            </a:r>
            <a:endParaRPr lang="en-ZA" dirty="0" smtClean="0"/>
          </a:p>
          <a:p>
            <a:pPr marL="0" indent="0" algn="just">
              <a:buNone/>
            </a:pPr>
            <a:endParaRPr lang="en-ZA" dirty="0" smtClean="0"/>
          </a:p>
          <a:p>
            <a:pPr algn="just"/>
            <a:r>
              <a:rPr lang="en-ZA" dirty="0" smtClean="0">
                <a:solidFill>
                  <a:srgbClr val="FF0000"/>
                </a:solidFill>
              </a:rPr>
              <a:t>Article </a:t>
            </a:r>
            <a:r>
              <a:rPr lang="en-ZA" dirty="0">
                <a:solidFill>
                  <a:srgbClr val="FF0000"/>
                </a:solidFill>
              </a:rPr>
              <a:t>III </a:t>
            </a:r>
            <a:r>
              <a:rPr lang="en-ZA" dirty="0"/>
              <a:t>has set out the </a:t>
            </a:r>
            <a:r>
              <a:rPr lang="en-ZA" dirty="0" smtClean="0"/>
              <a:t>general purpose of WTO being; ‘facilitate </a:t>
            </a:r>
            <a:r>
              <a:rPr lang="en-ZA" dirty="0"/>
              <a:t>the implementation, administration and operation and further the objec­tives of </a:t>
            </a:r>
            <a:r>
              <a:rPr lang="en-ZA" dirty="0" smtClean="0"/>
              <a:t>the WTO agreements.</a:t>
            </a:r>
            <a:endParaRPr lang="en-ZA" dirty="0" smtClean="0"/>
          </a:p>
          <a:p>
            <a:pPr marL="0" indent="0" algn="just">
              <a:buNone/>
            </a:pPr>
            <a:endParaRPr lang="en-ZA" dirty="0" smtClean="0"/>
          </a:p>
          <a:p>
            <a:pPr marL="514350" indent="-514350">
              <a:buAutoNum type="romanLcParen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Functions of the WTO</a:t>
            </a:r>
            <a:endParaRPr lang="en-US" b="1" dirty="0"/>
          </a:p>
        </p:txBody>
      </p:sp>
      <p:sp>
        <p:nvSpPr>
          <p:cNvPr id="3" name="Content Placeholder 2"/>
          <p:cNvSpPr>
            <a:spLocks noGrp="1"/>
          </p:cNvSpPr>
          <p:nvPr>
            <p:ph idx="1"/>
          </p:nvPr>
        </p:nvSpPr>
        <p:spPr>
          <a:xfrm>
            <a:off x="2052320" y="1066800"/>
            <a:ext cx="7886700" cy="4346575"/>
          </a:xfrm>
        </p:spPr>
        <p:txBody>
          <a:bodyPr>
            <a:normAutofit fontScale="87500" lnSpcReduction="10000"/>
          </a:bodyPr>
          <a:lstStyle/>
          <a:p>
            <a:pPr marL="0" indent="0" algn="just">
              <a:buNone/>
            </a:pPr>
            <a:r>
              <a:rPr lang="en-ZA" dirty="0" smtClean="0"/>
              <a:t>Beyond this general purpose the WTO has four tasks:</a:t>
            </a:r>
            <a:endParaRPr lang="en-ZA" dirty="0" smtClean="0"/>
          </a:p>
          <a:p>
            <a:pPr marL="571500" indent="-571500" algn="just">
              <a:buFont typeface="+mj-lt"/>
              <a:buAutoNum type="romanLcPeriod"/>
            </a:pPr>
            <a:r>
              <a:rPr lang="en-ZA" dirty="0" smtClean="0"/>
              <a:t>The WTO shall provide the forum for negotiations among its members both as to current matters and any future agreements</a:t>
            </a:r>
            <a:endParaRPr lang="en-ZA" dirty="0" smtClean="0"/>
          </a:p>
          <a:p>
            <a:pPr marL="571500" indent="-571500" algn="just">
              <a:buFont typeface="+mj-lt"/>
              <a:buAutoNum type="romanLcPeriod"/>
            </a:pPr>
            <a:r>
              <a:rPr lang="en-ZA" dirty="0" smtClean="0"/>
              <a:t>The </a:t>
            </a:r>
            <a:r>
              <a:rPr lang="en-ZA" dirty="0"/>
              <a:t>WTO shall administer the </a:t>
            </a:r>
            <a:r>
              <a:rPr lang="en-ZA" dirty="0" smtClean="0"/>
              <a:t>syste</a:t>
            </a:r>
            <a:r>
              <a:rPr lang="en-ZA" dirty="0" smtClean="0"/>
              <a:t>m of dispute settlement;</a:t>
            </a:r>
            <a:endParaRPr lang="en-ZA" dirty="0"/>
          </a:p>
          <a:p>
            <a:pPr marL="571500" indent="-571500" algn="just">
              <a:buFont typeface="+mj-lt"/>
              <a:buAutoNum type="romanLcPeriod"/>
            </a:pPr>
            <a:r>
              <a:rPr lang="en-ZA" dirty="0" smtClean="0"/>
              <a:t>To administer </a:t>
            </a:r>
            <a:r>
              <a:rPr lang="en-ZA" dirty="0"/>
              <a:t>Trade Policy Review </a:t>
            </a:r>
            <a:r>
              <a:rPr lang="en-ZA" dirty="0" smtClean="0"/>
              <a:t>Mechanism</a:t>
            </a:r>
            <a:r>
              <a:rPr lang="en-ZA" dirty="0" smtClean="0"/>
              <a:t>; and</a:t>
            </a:r>
            <a:endParaRPr lang="en-ZA" dirty="0"/>
          </a:p>
          <a:p>
            <a:pPr marL="571500" indent="-571500" algn="just">
              <a:buFont typeface="+mj-lt"/>
              <a:buAutoNum type="romanLcPeriod"/>
            </a:pPr>
            <a:r>
              <a:rPr lang="en-ZA" dirty="0" smtClean="0"/>
              <a:t>With </a:t>
            </a:r>
            <a:r>
              <a:rPr lang="en-ZA" dirty="0"/>
              <a:t>a view to achieving greater coherence in global economic policy making, </a:t>
            </a:r>
            <a:r>
              <a:rPr lang="en-ZA" dirty="0" smtClean="0"/>
              <a:t>to </a:t>
            </a:r>
            <a:r>
              <a:rPr lang="en-ZA" dirty="0"/>
              <a:t>cooperate, as </a:t>
            </a:r>
            <a:r>
              <a:rPr lang="en-ZA" dirty="0" smtClean="0"/>
              <a:t>needed, </a:t>
            </a:r>
            <a:r>
              <a:rPr lang="en-ZA" dirty="0"/>
              <a:t>with the </a:t>
            </a:r>
            <a:r>
              <a:rPr lang="en-ZA" dirty="0" smtClean="0"/>
              <a:t>International </a:t>
            </a:r>
            <a:r>
              <a:rPr lang="en-ZA" dirty="0"/>
              <a:t>Monetary Fund (IMF) and with the </a:t>
            </a:r>
            <a:r>
              <a:rPr lang="en-ZA" dirty="0" smtClean="0"/>
              <a:t>World Bank, and </a:t>
            </a:r>
            <a:r>
              <a:rPr lang="en-ZA" dirty="0"/>
              <a:t>its affiliated agencies</a:t>
            </a:r>
            <a:endParaRPr lang="en-ZA" dirty="0"/>
          </a:p>
          <a:p>
            <a:pPr marL="0" indent="0">
              <a:buNone/>
            </a:pPr>
            <a:endParaRPr lang="en-ZA" dirty="0" smtClean="0"/>
          </a:p>
          <a:p>
            <a:pPr marL="0" indent="0">
              <a:buNone/>
            </a:pPr>
            <a:endParaRPr lang="en-ZA"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a:t>GOVERNING STRUCTURE</a:t>
            </a:r>
            <a:endParaRPr lang="en-US" b="1" dirty="0"/>
          </a:p>
        </p:txBody>
      </p:sp>
      <p:pic>
        <p:nvPicPr>
          <p:cNvPr id="4" name="Picture 2"/>
          <p:cNvPicPr>
            <a:picLocks noGrp="1" noChangeAspect="1" noChangeArrowheads="1"/>
          </p:cNvPicPr>
          <p:nvPr>
            <p:ph idx="1"/>
          </p:nvPr>
        </p:nvPicPr>
        <p:blipFill>
          <a:blip r:embed="rId1">
            <a:extLst>
              <a:ext uri="{28A0092B-C50C-407E-A947-70E740481C1C}">
                <a14:useLocalDpi xmlns:a14="http://schemas.microsoft.com/office/drawing/2010/main" val="0"/>
              </a:ext>
            </a:extLst>
          </a:blip>
          <a:srcRect/>
          <a:stretch>
            <a:fillRect/>
          </a:stretch>
        </p:blipFill>
        <p:spPr bwMode="auto">
          <a:xfrm>
            <a:off x="2743200" y="838200"/>
            <a:ext cx="7448550" cy="553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Bretton Woods And The ITO</a:t>
            </a:r>
            <a:endParaRPr lang="en-US"/>
          </a:p>
        </p:txBody>
      </p:sp>
      <p:sp>
        <p:nvSpPr>
          <p:cNvPr id="3" name="Content Placeholder 2"/>
          <p:cNvSpPr>
            <a:spLocks noGrp="1"/>
          </p:cNvSpPr>
          <p:nvPr>
            <p:ph idx="1"/>
          </p:nvPr>
        </p:nvSpPr>
        <p:spPr/>
        <p:txBody>
          <a:bodyPr/>
          <a:p>
            <a:r>
              <a:rPr lang="en-US"/>
              <a:t>After the founding of the UN in 1945, negotiations for an international trade organisation began</a:t>
            </a:r>
            <a:endParaRPr lang="en-US"/>
          </a:p>
          <a:p>
            <a:r>
              <a:rPr lang="en-US"/>
              <a:t>The idea was put forward in 1944 at a conference in New Hamphshire.</a:t>
            </a:r>
            <a:endParaRPr lang="en-US"/>
          </a:p>
          <a:p>
            <a:r>
              <a:rPr lang="en-US"/>
              <a:t>The negotiations were held in 3 places;</a:t>
            </a:r>
            <a:endParaRPr lang="en-US"/>
          </a:p>
          <a:p>
            <a:pPr>
              <a:buFont typeface="Wingdings" panose="05000000000000000000" charset="0"/>
              <a:buChar char="Ø"/>
            </a:pPr>
            <a:r>
              <a:rPr lang="en-US"/>
              <a:t>New york 1947</a:t>
            </a:r>
            <a:endParaRPr lang="en-US"/>
          </a:p>
          <a:p>
            <a:pPr>
              <a:buFont typeface="Wingdings" panose="05000000000000000000" charset="0"/>
              <a:buChar char="Ø"/>
            </a:pPr>
            <a:r>
              <a:rPr lang="en-US"/>
              <a:t>Geneva 1947</a:t>
            </a:r>
            <a:endParaRPr lang="en-US"/>
          </a:p>
          <a:p>
            <a:pPr>
              <a:buFont typeface="Wingdings" panose="05000000000000000000" charset="0"/>
              <a:buChar char="Ø"/>
            </a:pPr>
            <a:r>
              <a:rPr lang="en-US"/>
              <a:t>Havana 1948</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GOVERNING STRUCTURE</a:t>
            </a:r>
            <a:endParaRPr lang="en-US" b="1" dirty="0"/>
          </a:p>
        </p:txBody>
      </p:sp>
      <p:sp>
        <p:nvSpPr>
          <p:cNvPr id="3" name="Content Placeholder 2"/>
          <p:cNvSpPr>
            <a:spLocks noGrp="1"/>
          </p:cNvSpPr>
          <p:nvPr>
            <p:ph idx="1"/>
          </p:nvPr>
        </p:nvSpPr>
        <p:spPr>
          <a:xfrm>
            <a:off x="2170895" y="1371600"/>
            <a:ext cx="7886700" cy="5334000"/>
          </a:xfrm>
        </p:spPr>
        <p:txBody>
          <a:bodyPr>
            <a:normAutofit lnSpcReduction="10000"/>
          </a:bodyPr>
          <a:lstStyle/>
          <a:p>
            <a:r>
              <a:rPr lang="en-ZA" dirty="0"/>
              <a:t>At The Apex is Ministerial Conference which meets not less often than every two years. </a:t>
            </a:r>
            <a:endParaRPr lang="en-ZA" dirty="0"/>
          </a:p>
          <a:p>
            <a:r>
              <a:rPr lang="en-ZA" dirty="0"/>
              <a:t>T</a:t>
            </a:r>
            <a:r>
              <a:rPr lang="en-ZA" dirty="0" smtClean="0"/>
              <a:t>he </a:t>
            </a:r>
            <a:r>
              <a:rPr lang="en-ZA" dirty="0"/>
              <a:t>General Council </a:t>
            </a:r>
            <a:r>
              <a:rPr lang="en-ZA" dirty="0" smtClean="0"/>
              <a:t>is the chief decision-making and policy body between meeting of the Ministerial Conference. It also discharges the responsibilities of the Dispute Settlement Body and the Trade Policy Review Body.</a:t>
            </a:r>
            <a:endParaRPr lang="en-ZA" dirty="0" smtClean="0"/>
          </a:p>
          <a:p>
            <a:r>
              <a:rPr lang="en-ZA" dirty="0" smtClean="0"/>
              <a:t>Specialized Councils and Committees that report to the General Council do much of the day-to-day work of the WTO.</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A" b="1" dirty="0"/>
              <a:t>ORGANIZATION: </a:t>
            </a:r>
            <a:r>
              <a:rPr lang="en-ZA" b="1" dirty="0" smtClean="0"/>
              <a:t>MEMBERSHIP, ACCESSION AND WITHDRAWAL</a:t>
            </a:r>
            <a:endParaRPr lang="en-US" b="1" dirty="0"/>
          </a:p>
        </p:txBody>
      </p:sp>
      <p:sp>
        <p:nvSpPr>
          <p:cNvPr id="3" name="Content Placeholder 2"/>
          <p:cNvSpPr>
            <a:spLocks noGrp="1"/>
          </p:cNvSpPr>
          <p:nvPr>
            <p:ph idx="1"/>
          </p:nvPr>
        </p:nvSpPr>
        <p:spPr>
          <a:xfrm>
            <a:off x="2152650" y="1371600"/>
            <a:ext cx="7886700" cy="5105400"/>
          </a:xfrm>
        </p:spPr>
        <p:txBody>
          <a:bodyPr>
            <a:normAutofit/>
          </a:bodyPr>
          <a:lstStyle/>
          <a:p>
            <a:pPr algn="just"/>
            <a:r>
              <a:rPr lang="en-ZA" sz="2600" dirty="0" smtClean="0"/>
              <a:t>The original WTO membership consisted of all GATT contracting parties as of the entry into force of the WTO Agreement on 1 January 1995 and the European Community. This provided for under Article XI.</a:t>
            </a:r>
            <a:endParaRPr lang="en-ZA" sz="2600" dirty="0" smtClean="0"/>
          </a:p>
          <a:p>
            <a:pPr algn="just"/>
            <a:r>
              <a:rPr lang="en-ZA" sz="2600" dirty="0" smtClean="0"/>
              <a:t>Countries may join the WTO only after negotiating terms of accession (Art XII). In practice, accession is completed through obtaining consensus of all WTO Members.</a:t>
            </a:r>
            <a:endParaRPr lang="en-ZA" sz="2600" dirty="0" smtClean="0"/>
          </a:p>
          <a:p>
            <a:pPr algn="just"/>
            <a:r>
              <a:rPr lang="en-ZA" sz="2600" dirty="0" smtClean="0"/>
              <a:t>Any member may withdraw from the WTO Agreement after giving  notice to the Director-General six months before the date on which it intends to withdraw.</a:t>
            </a:r>
            <a:endParaRPr lang="en-ZA" sz="2600"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52650" y="365126"/>
            <a:ext cx="7886700" cy="414209"/>
          </a:xfrm>
        </p:spPr>
        <p:txBody>
          <a:bodyPr>
            <a:normAutofit fontScale="90000"/>
          </a:bodyPr>
          <a:lstStyle/>
          <a:p>
            <a:r>
              <a:rPr lang="en-ZA" dirty="0" smtClean="0"/>
              <a:t>WTO Membership </a:t>
            </a:r>
            <a:endParaRPr lang="en-GB" dirty="0"/>
          </a:p>
        </p:txBody>
      </p:sp>
      <p:pic>
        <p:nvPicPr>
          <p:cNvPr id="5" name="Picture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905000" y="914400"/>
            <a:ext cx="8424502" cy="52863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2090"/>
            <a:ext cx="10972800" cy="582613"/>
          </a:xfrm>
        </p:spPr>
        <p:txBody>
          <a:bodyPr>
            <a:normAutofit/>
          </a:bodyPr>
          <a:lstStyle/>
          <a:p>
            <a:pPr algn="ctr"/>
            <a:r>
              <a:rPr lang="en-ZA" b="1" dirty="0"/>
              <a:t>DECISION </a:t>
            </a:r>
            <a:r>
              <a:rPr lang="en-ZA" b="1" dirty="0" smtClean="0"/>
              <a:t>MAKING</a:t>
            </a:r>
            <a:endParaRPr lang="en-US" b="1" dirty="0"/>
          </a:p>
        </p:txBody>
      </p:sp>
      <p:sp>
        <p:nvSpPr>
          <p:cNvPr id="3" name="Content Placeholder 2"/>
          <p:cNvSpPr>
            <a:spLocks noGrp="1"/>
          </p:cNvSpPr>
          <p:nvPr>
            <p:ph idx="1"/>
          </p:nvPr>
        </p:nvSpPr>
        <p:spPr>
          <a:xfrm>
            <a:off x="1503680" y="952500"/>
            <a:ext cx="7886700" cy="4953000"/>
          </a:xfrm>
        </p:spPr>
        <p:txBody>
          <a:bodyPr/>
          <a:lstStyle/>
          <a:p>
            <a:pPr algn="just"/>
            <a:r>
              <a:rPr lang="en-US" sz="2400" dirty="0" smtClean="0"/>
              <a:t>The WTO rules for decision making are mentioned in the Articles IX and X of the agreement that set-up the WTO. </a:t>
            </a:r>
            <a:endParaRPr lang="en-US" sz="2400" dirty="0" smtClean="0"/>
          </a:p>
          <a:p>
            <a:pPr algn="just"/>
            <a:r>
              <a:rPr lang="en-US" sz="2400" dirty="0" smtClean="0"/>
              <a:t>Generally decisions are made by consensus. If consensus cannot be reached the matter is decided by voting with one country one vote principle.</a:t>
            </a:r>
            <a:endParaRPr lang="en-US" sz="2400" dirty="0" smtClean="0"/>
          </a:p>
          <a:p>
            <a:pPr algn="just"/>
            <a:r>
              <a:rPr lang="en-US" sz="2400" dirty="0" smtClean="0"/>
              <a:t>Decisions can be made by simple majority unless otherwise provided in the WTO agreement or in the relevant multilateral Trade Agreements. </a:t>
            </a:r>
            <a:endParaRPr lang="en-US" sz="2400" dirty="0" smtClean="0"/>
          </a:p>
          <a:p>
            <a:pPr algn="just"/>
            <a:r>
              <a:rPr lang="en-US" sz="2400" dirty="0" smtClean="0"/>
              <a:t>An exception is Article 2.4 of the DSU, according to which the DSB decides by consensus, with the notable exception of the reverse consensus mechanism for the key steps of a dispute settlement procedure.</a:t>
            </a:r>
            <a:endParaRPr lang="en-US" sz="24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a:t>ARTICLE X: AMENDMENTS</a:t>
            </a:r>
            <a:endParaRPr lang="en-US" b="1" dirty="0"/>
          </a:p>
        </p:txBody>
      </p:sp>
      <p:sp>
        <p:nvSpPr>
          <p:cNvPr id="3" name="Content Placeholder 2"/>
          <p:cNvSpPr>
            <a:spLocks noGrp="1"/>
          </p:cNvSpPr>
          <p:nvPr>
            <p:ph idx="1"/>
          </p:nvPr>
        </p:nvSpPr>
        <p:spPr>
          <a:xfrm>
            <a:off x="2286000" y="1371600"/>
            <a:ext cx="7886700" cy="5032376"/>
          </a:xfrm>
        </p:spPr>
        <p:txBody>
          <a:bodyPr>
            <a:normAutofit fontScale="95000"/>
          </a:bodyPr>
          <a:lstStyle/>
          <a:p>
            <a:pPr algn="just"/>
            <a:r>
              <a:rPr lang="en-ZA" dirty="0" smtClean="0"/>
              <a:t>The Ministerial Conference has exclusive competence to vote on amendments</a:t>
            </a:r>
            <a:endParaRPr lang="en-ZA" dirty="0" smtClean="0"/>
          </a:p>
          <a:p>
            <a:pPr algn="just"/>
            <a:r>
              <a:rPr lang="en-ZA" dirty="0" smtClean="0"/>
              <a:t>Certain provisions can only be amended by unanimous vote.</a:t>
            </a:r>
            <a:endParaRPr lang="en-ZA" dirty="0" smtClean="0"/>
          </a:p>
          <a:p>
            <a:pPr algn="just"/>
            <a:r>
              <a:rPr lang="en-ZA" dirty="0" smtClean="0"/>
              <a:t>Other provisions can be amended by two-thirds vote, but such an amendment is binding only on those Members accepting it.</a:t>
            </a:r>
            <a:endParaRPr lang="en-ZA" dirty="0" smtClean="0"/>
          </a:p>
          <a:p>
            <a:pPr algn="just"/>
            <a:r>
              <a:rPr lang="en-ZA" dirty="0" smtClean="0"/>
              <a:t>The Ministerial Conference by three-quarters vote, can decide that all members must accept an amendment, and recalcitrant Members either must withdraw from the WTO or remain a Member with the consent of the Ministerial Conference.</a:t>
            </a:r>
            <a:endParaRPr lang="en-ZA"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a:t>LEGAL PERSONALITY AND ORGANIZATIONAL ATTRIBUTES</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ZA" sz="3200" dirty="0"/>
              <a:t>Unlike GATT, the WTO Charter </a:t>
            </a:r>
            <a:r>
              <a:rPr lang="en-ZA" sz="3200" dirty="0" smtClean="0"/>
              <a:t>clearly:</a:t>
            </a:r>
            <a:endParaRPr lang="en-ZA" sz="3200" dirty="0" smtClean="0"/>
          </a:p>
          <a:p>
            <a:pPr marL="514350" indent="-514350">
              <a:buFont typeface="+mj-lt"/>
              <a:buAutoNum type="romanLcPeriod"/>
            </a:pPr>
            <a:r>
              <a:rPr lang="en-ZA" sz="3200" dirty="0" smtClean="0"/>
              <a:t>establishes </a:t>
            </a:r>
            <a:r>
              <a:rPr lang="en-ZA" sz="3200" dirty="0"/>
              <a:t>an international </a:t>
            </a:r>
            <a:r>
              <a:rPr lang="en-ZA" sz="3200" dirty="0" smtClean="0"/>
              <a:t>organization,</a:t>
            </a:r>
            <a:endParaRPr lang="en-ZA" sz="3200" dirty="0" smtClean="0"/>
          </a:p>
          <a:p>
            <a:pPr marL="514350" indent="-514350">
              <a:buFont typeface="+mj-lt"/>
              <a:buAutoNum type="romanLcPeriod"/>
            </a:pPr>
            <a:r>
              <a:rPr lang="en-ZA" sz="3200" dirty="0" smtClean="0"/>
              <a:t>endows </a:t>
            </a:r>
            <a:r>
              <a:rPr lang="en-ZA" sz="3200" dirty="0"/>
              <a:t>it with legal personality, and </a:t>
            </a:r>
            <a:endParaRPr lang="en-ZA" sz="3200" dirty="0" smtClean="0"/>
          </a:p>
          <a:p>
            <a:pPr marL="514350" indent="-514350">
              <a:buFont typeface="+mj-lt"/>
              <a:buAutoNum type="romanLcPeriod"/>
            </a:pPr>
            <a:r>
              <a:rPr lang="en-ZA" sz="3200" dirty="0" smtClean="0"/>
              <a:t>supports </a:t>
            </a:r>
            <a:r>
              <a:rPr lang="en-ZA" sz="3200" dirty="0"/>
              <a:t>it with the traditional treaty organizational clauses regarding "privileges and immunities," secretariat, director general, budgetary measures, and explicit authority to develop relations with other inter-government organizations and, important to some interests, non-government organizations.</a:t>
            </a:r>
            <a:endParaRPr lang="en-ZA" sz="3200" dirty="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Continuity with </a:t>
            </a:r>
            <a:r>
              <a:rPr lang="en-ZA" b="1" dirty="0"/>
              <a:t>t</a:t>
            </a:r>
            <a:r>
              <a:rPr lang="en-ZA" b="1" dirty="0" smtClean="0"/>
              <a:t>he GATT </a:t>
            </a:r>
            <a:endParaRPr lang="en-US" b="1" dirty="0"/>
          </a:p>
        </p:txBody>
      </p:sp>
      <p:sp>
        <p:nvSpPr>
          <p:cNvPr id="3" name="Content Placeholder 2"/>
          <p:cNvSpPr>
            <a:spLocks noGrp="1"/>
          </p:cNvSpPr>
          <p:nvPr>
            <p:ph idx="1"/>
          </p:nvPr>
        </p:nvSpPr>
        <p:spPr>
          <a:xfrm>
            <a:off x="2134405" y="1447800"/>
            <a:ext cx="7886700" cy="5029200"/>
          </a:xfrm>
        </p:spPr>
        <p:txBody>
          <a:bodyPr>
            <a:normAutofit fontScale="77500" lnSpcReduction="20000"/>
          </a:bodyPr>
          <a:lstStyle/>
          <a:p>
            <a:pPr algn="just"/>
            <a:r>
              <a:rPr lang="en-ZA" sz="3200" b="1" dirty="0" smtClean="0"/>
              <a:t>Article XVI</a:t>
            </a:r>
            <a:r>
              <a:rPr lang="en-ZA" sz="3200" dirty="0" smtClean="0"/>
              <a:t>:1 of </a:t>
            </a:r>
            <a:r>
              <a:rPr lang="en-ZA" sz="3200" dirty="0"/>
              <a:t>GATT 1947 provides that,  except as otherwise </a:t>
            </a:r>
            <a:r>
              <a:rPr lang="en-ZA" sz="3200" dirty="0" smtClean="0"/>
              <a:t>provided</a:t>
            </a:r>
            <a:r>
              <a:rPr lang="en-ZA" sz="3200" dirty="0"/>
              <a:t>, the WTO and the Multilateral Trade Agreements shall be guided by the decisions, procedures and customary practices followed by GATT 1947. The Secretariat of the GATT 1947 will generally become the WTO Secretariat</a:t>
            </a:r>
            <a:r>
              <a:rPr lang="en-ZA" sz="3200" dirty="0" smtClean="0"/>
              <a:t>.</a:t>
            </a:r>
            <a:endParaRPr lang="en-ZA" sz="3200" dirty="0" smtClean="0"/>
          </a:p>
          <a:p>
            <a:pPr algn="just"/>
            <a:r>
              <a:rPr lang="en-US" sz="3200" dirty="0"/>
              <a:t> The GATT 1994 and the GATT 1947 are “legally distinct”, as confirmed by Article II:4 of the WTO Agreement</a:t>
            </a:r>
            <a:r>
              <a:rPr lang="en-US" sz="3200" dirty="0" smtClean="0"/>
              <a:t>.</a:t>
            </a:r>
            <a:endParaRPr lang="en-US" sz="3200" dirty="0" smtClean="0"/>
          </a:p>
          <a:p>
            <a:pPr algn="just"/>
            <a:r>
              <a:rPr lang="en-US" sz="3200" dirty="0"/>
              <a:t>The provisions of the GATT 1947, incorporated into the GATT 1994, continue to have legal effect as part of the GATT 1994, itself a component of the WTO Agreement</a:t>
            </a:r>
            <a:r>
              <a:rPr lang="en-US" sz="3200" dirty="0" smtClean="0"/>
              <a:t>.</a:t>
            </a:r>
            <a:endParaRPr lang="en-US" sz="3200" dirty="0" smtClean="0"/>
          </a:p>
          <a:p>
            <a:pPr algn="just"/>
            <a:r>
              <a:rPr lang="en-US" sz="3200" dirty="0"/>
              <a:t>Please note that other parts of the WTO website might not make the above legal distinctions in all instances, and may refer to “GATT”, “GATT 1947” and “GATT 1994” interchangeably.</a:t>
            </a:r>
            <a:endParaRPr lang="en-ZA" sz="3200" dirty="0"/>
          </a:p>
          <a:p>
            <a:pPr algn="just"/>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ctrTitle"/>
          </p:nvPr>
        </p:nvSpPr>
        <p:spPr/>
        <p:txBody>
          <a:bodyPr/>
          <a:p>
            <a:r>
              <a:rPr lang="en-US"/>
              <a:t>END</a:t>
            </a:r>
            <a:endParaRPr lang="en-US"/>
          </a:p>
        </p:txBody>
      </p:sp>
      <p:sp>
        <p:nvSpPr>
          <p:cNvPr id="5" name="Subtitle 4"/>
          <p:cNvSpPr>
            <a:spLocks noGrp="1"/>
          </p:cNvSpPr>
          <p:nvPr>
            <p:ph type="subTitle" idx="1"/>
          </p:nvPr>
        </p:nvSpPr>
        <p:spPr/>
        <p:txBody>
          <a:bodyPr/>
          <a:p>
            <a:r>
              <a:rPr lang="en-US"/>
              <a:t>.</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t>
            </a:r>
            <a:endParaRPr lang="en-US"/>
          </a:p>
        </p:txBody>
      </p:sp>
      <p:sp>
        <p:nvSpPr>
          <p:cNvPr id="3" name="Content Placeholder 2"/>
          <p:cNvSpPr>
            <a:spLocks noGrp="1"/>
          </p:cNvSpPr>
          <p:nvPr>
            <p:ph idx="1"/>
          </p:nvPr>
        </p:nvSpPr>
        <p:spPr/>
        <p:txBody>
          <a:bodyPr/>
          <a:p>
            <a:r>
              <a:rPr lang="en-US"/>
              <a:t>The Geneva negotiations were pivitol as 3 objectives were reached</a:t>
            </a:r>
            <a:endParaRPr lang="en-US"/>
          </a:p>
          <a:p>
            <a:pPr marL="514350" indent="-514350">
              <a:buAutoNum type="arabicPeriod"/>
            </a:pPr>
            <a:r>
              <a:rPr lang="en-US"/>
              <a:t>Draft the International Trade Organization Charter</a:t>
            </a:r>
            <a:endParaRPr lang="en-US"/>
          </a:p>
          <a:p>
            <a:pPr marL="514350" indent="-514350">
              <a:buAutoNum type="arabicPeriod"/>
            </a:pPr>
            <a:r>
              <a:rPr lang="en-US"/>
              <a:t>Prepare schedules of tariff reductions</a:t>
            </a:r>
            <a:endParaRPr lang="en-US"/>
          </a:p>
          <a:p>
            <a:pPr marL="514350" indent="-514350">
              <a:buAutoNum type="arabicPeriod"/>
            </a:pPr>
            <a:r>
              <a:rPr lang="en-US"/>
              <a:t>Prepare a multilateral treaty containing general principles of trade. The General Agreement on Tariffs and Trade (GATT)</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t>
            </a:r>
            <a:endParaRPr lang="en-US"/>
          </a:p>
        </p:txBody>
      </p:sp>
      <p:sp>
        <p:nvSpPr>
          <p:cNvPr id="3" name="Content Placeholder 2"/>
          <p:cNvSpPr>
            <a:spLocks noGrp="1"/>
          </p:cNvSpPr>
          <p:nvPr>
            <p:ph idx="1"/>
          </p:nvPr>
        </p:nvSpPr>
        <p:spPr/>
        <p:txBody>
          <a:bodyPr/>
          <a:p>
            <a:r>
              <a:rPr lang="en-US"/>
              <a:t>In 1948, Havana Conference</a:t>
            </a:r>
            <a:endParaRPr lang="en-US"/>
          </a:p>
          <a:p>
            <a:r>
              <a:rPr lang="en-US"/>
              <a:t>countries completed work on the ITO Charter but it never came into force because it lacked the support of the USA.</a:t>
            </a:r>
            <a:endParaRPr lang="en-US"/>
          </a:p>
          <a:p>
            <a:endParaRPr lang="en-US"/>
          </a:p>
          <a:p>
            <a:endParaRPr lang="en-US"/>
          </a:p>
          <a:p>
            <a:endParaRPr lang="en-US"/>
          </a:p>
          <a:p>
            <a:endParaRPr lang="en-US"/>
          </a:p>
          <a:p>
            <a:r>
              <a:rPr lang="en-US"/>
              <a:t>Why was this a problem?</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t>
            </a:r>
            <a:endParaRPr lang="en-US"/>
          </a:p>
        </p:txBody>
      </p:sp>
      <p:sp>
        <p:nvSpPr>
          <p:cNvPr id="3" name="Content Placeholder 2"/>
          <p:cNvSpPr>
            <a:spLocks noGrp="1"/>
          </p:cNvSpPr>
          <p:nvPr>
            <p:ph idx="1"/>
          </p:nvPr>
        </p:nvSpPr>
        <p:spPr/>
        <p:txBody>
          <a:bodyPr/>
          <a:p>
            <a:r>
              <a:rPr lang="en-US"/>
              <a:t>Unfortunatley work on Tariff reductions and GATT had been completed but the ITO was held off thus problems arose.</a:t>
            </a:r>
            <a:br>
              <a:rPr lang="en-US"/>
            </a:br>
            <a:endParaRPr lang="en-US"/>
          </a:p>
          <a:p>
            <a:r>
              <a:rPr lang="en-US"/>
              <a:t>Solution?</a:t>
            </a:r>
            <a:endParaRPr lang="en-US"/>
          </a:p>
          <a:p>
            <a:pPr>
              <a:buFont typeface="Wingdings" panose="05000000000000000000" charset="0"/>
              <a:buChar char="Ø"/>
            </a:pPr>
            <a:r>
              <a:rPr lang="en-US"/>
              <a:t>To adopt a protocol of a provisional application to apply the GATT and its Tariff schedules that could be revised to be consistent to the charter.</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What now?</a:t>
            </a:r>
            <a:endParaRPr lang="en-US"/>
          </a:p>
        </p:txBody>
      </p:sp>
      <p:sp>
        <p:nvSpPr>
          <p:cNvPr id="3" name="Content Placeholder 2"/>
          <p:cNvSpPr>
            <a:spLocks noGrp="1"/>
          </p:cNvSpPr>
          <p:nvPr>
            <p:ph idx="1"/>
          </p:nvPr>
        </p:nvSpPr>
        <p:spPr/>
        <p:txBody>
          <a:bodyPr/>
          <a:p>
            <a:r>
              <a:rPr lang="en-US"/>
              <a:t>The GATT becomes an international organization</a:t>
            </a:r>
            <a:endParaRPr lang="en-US"/>
          </a:p>
          <a:p>
            <a:r>
              <a:rPr lang="en-US"/>
              <a:t>The 3 pillar Bertton Woods economic structure was unsuccessful</a:t>
            </a:r>
            <a:endParaRPr lang="en-US"/>
          </a:p>
          <a:p>
            <a:r>
              <a:rPr lang="en-US"/>
              <a:t>GATT contracting parties held annual meetings and new contracting parties were added</a:t>
            </a:r>
            <a:endParaRPr lang="en-US"/>
          </a:p>
          <a:p>
            <a:r>
              <a:rPr lang="en-US"/>
              <a:t>The interim commission for the ITO formed the secretariet </a:t>
            </a:r>
            <a:endParaRPr lang="en-US"/>
          </a:p>
          <a:p>
            <a:pPr marL="0" indent="0">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Goals and main provisions of the GATT</a:t>
            </a:r>
            <a:endParaRPr lang="en-US"/>
          </a:p>
        </p:txBody>
      </p:sp>
      <p:sp>
        <p:nvSpPr>
          <p:cNvPr id="3" name="Content Placeholder 2"/>
          <p:cNvSpPr>
            <a:spLocks noGrp="1"/>
          </p:cNvSpPr>
          <p:nvPr>
            <p:ph idx="1"/>
          </p:nvPr>
        </p:nvSpPr>
        <p:spPr/>
        <p:txBody>
          <a:bodyPr>
            <a:normAutofit lnSpcReduction="20000"/>
          </a:bodyPr>
          <a:p>
            <a:pPr marL="82550" indent="0">
              <a:buNone/>
            </a:pPr>
            <a:r>
              <a:rPr lang="en-ZA" u="sng" dirty="0" smtClean="0">
                <a:sym typeface="+mn-ea"/>
              </a:rPr>
              <a:t>Goals in the Preamble:</a:t>
            </a:r>
            <a:endParaRPr lang="en-ZA" u="sng" dirty="0" smtClean="0"/>
          </a:p>
          <a:p>
            <a:r>
              <a:rPr lang="en-ZA" dirty="0" smtClean="0">
                <a:sym typeface="+mn-ea"/>
              </a:rPr>
              <a:t>To raise standards of living</a:t>
            </a:r>
            <a:endParaRPr lang="en-ZA" dirty="0" smtClean="0"/>
          </a:p>
          <a:p>
            <a:r>
              <a:rPr lang="en-ZA" dirty="0" smtClean="0">
                <a:sym typeface="+mn-ea"/>
              </a:rPr>
              <a:t>Ensure full employment</a:t>
            </a:r>
            <a:endParaRPr lang="en-ZA" dirty="0" smtClean="0"/>
          </a:p>
          <a:p>
            <a:r>
              <a:rPr lang="en-ZA" dirty="0" smtClean="0">
                <a:sym typeface="+mn-ea"/>
              </a:rPr>
              <a:t>Steadily growing volume of real income and effective demand</a:t>
            </a:r>
            <a:endParaRPr lang="en-ZA" dirty="0" smtClean="0"/>
          </a:p>
          <a:p>
            <a:r>
              <a:rPr lang="en-ZA" dirty="0" smtClean="0">
                <a:sym typeface="+mn-ea"/>
              </a:rPr>
              <a:t>“developing the full use of the resources of the world and expanding the production and exchange of goods”</a:t>
            </a:r>
            <a:endParaRPr lang="en-ZA" dirty="0" smtClean="0"/>
          </a:p>
          <a:p>
            <a:pPr marL="82550" indent="0">
              <a:buNone/>
            </a:pPr>
            <a:endParaRPr lang="en-ZA" u="sng" dirty="0" smtClean="0"/>
          </a:p>
          <a:p>
            <a:pPr marL="82550" indent="0">
              <a:buNone/>
            </a:pPr>
            <a:r>
              <a:rPr lang="en-ZA" u="sng" dirty="0" smtClean="0">
                <a:sym typeface="+mn-ea"/>
              </a:rPr>
              <a:t>This can be achieved by:</a:t>
            </a:r>
            <a:endParaRPr lang="en-ZA" u="sng" dirty="0" smtClean="0"/>
          </a:p>
          <a:p>
            <a:r>
              <a:rPr lang="en-ZA" dirty="0" smtClean="0">
                <a:sym typeface="+mn-ea"/>
              </a:rPr>
              <a:t>Reduction of tariffs and trade barriers</a:t>
            </a:r>
            <a:endParaRPr lang="en-ZA" dirty="0" smtClean="0"/>
          </a:p>
          <a:p>
            <a:r>
              <a:rPr lang="en-ZA" dirty="0" smtClean="0">
                <a:sym typeface="+mn-ea"/>
              </a:rPr>
              <a:t>Elimination of discriminatory treatment in international commerce</a:t>
            </a:r>
            <a:endParaRPr lang="en-US" dirty="0"/>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The GATT and its Birth Defects</a:t>
            </a:r>
            <a:endParaRPr lang="en-US"/>
          </a:p>
        </p:txBody>
      </p:sp>
      <p:sp>
        <p:nvSpPr>
          <p:cNvPr id="3" name="Content Placeholder 2"/>
          <p:cNvSpPr>
            <a:spLocks noGrp="1"/>
          </p:cNvSpPr>
          <p:nvPr>
            <p:ph idx="1"/>
          </p:nvPr>
        </p:nvSpPr>
        <p:spPr/>
        <p:txBody>
          <a:bodyPr>
            <a:normAutofit lnSpcReduction="20000"/>
          </a:bodyPr>
          <a:p>
            <a:r>
              <a:rPr lang="en-US"/>
              <a:t>Prof Jackson said the GATT suffered from birth defects, inherent weaknesses that handicapped its operation.</a:t>
            </a:r>
            <a:endParaRPr lang="en-US"/>
          </a:p>
          <a:p>
            <a:pPr marL="514350" indent="-514350">
              <a:buAutoNum type="arabicPeriod"/>
            </a:pPr>
            <a:r>
              <a:rPr lang="en-US"/>
              <a:t>The Charter did not grant the GATT legal personality and establish its procedures and organizational structure.</a:t>
            </a:r>
            <a:endParaRPr lang="en-US"/>
          </a:p>
          <a:p>
            <a:pPr marL="514350" indent="-514350">
              <a:buAutoNum type="arabicPeriod"/>
            </a:pPr>
            <a:r>
              <a:rPr lang="en-US"/>
              <a:t>GATT had ‘provisional’ application.</a:t>
            </a:r>
            <a:endParaRPr lang="en-US"/>
          </a:p>
          <a:p>
            <a:pPr marL="514350" indent="-514350">
              <a:buAutoNum type="arabicPeriod"/>
            </a:pPr>
            <a:r>
              <a:rPr lang="en-US"/>
              <a:t>The protocol of provisional application contained provisons enabling contracting parties to maintain legislation that was inconsistent with the GATT  and those that existed before its accession.</a:t>
            </a:r>
            <a:endParaRPr lang="en-US"/>
          </a:p>
          <a:p>
            <a:pPr marL="514350" indent="-514350">
              <a:buAutoNum type="arabicPeriod"/>
            </a:pPr>
            <a:r>
              <a:rPr lang="en-US"/>
              <a:t>Ambiguity existed around the GATTs authority, decision making ability and legal status.</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GATT’s Success</a:t>
            </a:r>
            <a:endParaRPr lang="en-US"/>
          </a:p>
        </p:txBody>
      </p:sp>
      <p:sp>
        <p:nvSpPr>
          <p:cNvPr id="3" name="Content Placeholder 2"/>
          <p:cNvSpPr>
            <a:spLocks noGrp="1"/>
          </p:cNvSpPr>
          <p:nvPr>
            <p:ph idx="1"/>
          </p:nvPr>
        </p:nvSpPr>
        <p:spPr/>
        <p:txBody>
          <a:bodyPr/>
          <a:p>
            <a:r>
              <a:rPr lang="en-US"/>
              <a:t>The GATT, despite it’s birth defects was successful in;</a:t>
            </a:r>
            <a:endParaRPr lang="en-US"/>
          </a:p>
          <a:p>
            <a:pPr marL="514350" indent="-514350">
              <a:buAutoNum type="arabicPeriod"/>
            </a:pPr>
            <a:r>
              <a:rPr lang="en-US"/>
              <a:t>Reducing tariffs and other trade barriers</a:t>
            </a:r>
            <a:endParaRPr lang="en-US"/>
          </a:p>
          <a:p>
            <a:pPr marL="514350" indent="-514350">
              <a:buAutoNum type="arabicPeriod"/>
            </a:pPr>
            <a:r>
              <a:rPr lang="en-US"/>
              <a:t>It served as a basis for 8 rounds of multilateral negotiations</a:t>
            </a:r>
            <a:endParaRPr lang="en-US"/>
          </a:p>
          <a:p>
            <a:pPr marL="514350" indent="-514350">
              <a:buAutoNum type="arabicPeriod"/>
            </a:pPr>
            <a:r>
              <a:rPr lang="en-US"/>
              <a:t>the Uruguay round was primary in reducing non-tariff barriers</a:t>
            </a:r>
            <a:endParaRPr lang="en-US"/>
          </a:p>
          <a:p>
            <a:pPr marL="514350" indent="-514350">
              <a:buAutoNum type="arabicPeriod"/>
            </a:pPr>
            <a:r>
              <a:rPr lang="en-US"/>
              <a:t>The final act of the round transformed the GATT into a new international oprganisation called the World Trade Organisation.</a:t>
            </a:r>
            <a:endParaRPr lang="en-US"/>
          </a:p>
        </p:txBody>
      </p:sp>
    </p:spTree>
  </p:cSld>
  <p:clrMapOvr>
    <a:masterClrMapping/>
  </p:clrMapOvr>
</p:sld>
</file>

<file path=ppt/theme/theme1.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10151</Words>
  <Application>WPS Presentation</Application>
  <PresentationFormat>Widescreen</PresentationFormat>
  <Paragraphs>209</Paragraphs>
  <Slides>27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27</vt:i4>
      </vt:variant>
    </vt:vector>
  </HeadingPairs>
  <TitlesOfParts>
    <vt:vector size="38" baseType="lpstr">
      <vt:lpstr>Arial</vt:lpstr>
      <vt:lpstr>SimSun</vt:lpstr>
      <vt:lpstr>Wingdings</vt:lpstr>
      <vt:lpstr>宋体-简</vt:lpstr>
      <vt:lpstr>Wingdings</vt:lpstr>
      <vt:lpstr>Microsoft YaHei</vt:lpstr>
      <vt:lpstr>汉仪旗黑</vt:lpstr>
      <vt:lpstr>Arial Unicode MS</vt:lpstr>
      <vt:lpstr>Calibri</vt:lpstr>
      <vt:lpstr>Helvetica Neue</vt:lpstr>
      <vt:lpstr>Gear Drives</vt:lpstr>
      <vt:lpstr>UNIT 1</vt:lpstr>
      <vt:lpstr>Bretton Woods And The ITO</vt:lpstr>
      <vt:lpstr>.</vt:lpstr>
      <vt:lpstr>.</vt:lpstr>
      <vt:lpstr>.</vt:lpstr>
      <vt:lpstr>What now?</vt:lpstr>
      <vt:lpstr>Goals and main provisions of the GATT</vt:lpstr>
      <vt:lpstr>The GATT and its Birth Defects</vt:lpstr>
      <vt:lpstr>GATT’s Success</vt:lpstr>
      <vt:lpstr>Tariff Negotiation Rounds</vt:lpstr>
      <vt:lpstr>Doha Agreement</vt:lpstr>
      <vt:lpstr>PowerPoint 演示文稿</vt:lpstr>
      <vt:lpstr>THE WTO</vt:lpstr>
      <vt:lpstr>.</vt:lpstr>
      <vt:lpstr>Some of these agreements:</vt:lpstr>
      <vt:lpstr>Objectives of WTO</vt:lpstr>
      <vt:lpstr>  Functions of WTO  </vt:lpstr>
      <vt:lpstr>Functions of the WTO</vt:lpstr>
      <vt:lpstr>GOVERNING STRUCTURE</vt:lpstr>
      <vt:lpstr>GOVERNING STRUCTURE</vt:lpstr>
      <vt:lpstr>ORGANIZATION: MEMBERSHIP, ACCESSION AND WITHDRAWAL</vt:lpstr>
      <vt:lpstr>WTO Membership </vt:lpstr>
      <vt:lpstr>DECISION MAKING</vt:lpstr>
      <vt:lpstr>ARTICLE X: AMENDMENTS</vt:lpstr>
      <vt:lpstr>LEGAL PERSONALITY AND ORGANIZATIONAL ATTRIBUTES</vt:lpstr>
      <vt:lpstr>Continuity with the GATT </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dc:title>
  <dc:creator>Winjie</dc:creator>
  <cp:lastModifiedBy>inongemutemwa</cp:lastModifiedBy>
  <cp:revision>3</cp:revision>
  <dcterms:created xsi:type="dcterms:W3CDTF">2023-11-22T07:33:54Z</dcterms:created>
  <dcterms:modified xsi:type="dcterms:W3CDTF">2023-11-22T07:33:54Z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28DACD6ACBA24BC383970D54931AF817</vt:lpwstr>
  </property>
  <property fmtid="{D5CDD505-2E9C-101B-9397-08002B2CF9AE}" pid="3" name="KSOProductBuildVer">
    <vt:lpwstr>1033-5.6.0.8082</vt:lpwstr>
  </property>
</Properties>
</file>